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3"/>
  </p:notesMasterIdLst>
  <p:sldIdLst>
    <p:sldId id="550" r:id="rId2"/>
    <p:sldId id="551" r:id="rId3"/>
    <p:sldId id="1621" r:id="rId4"/>
    <p:sldId id="1831" r:id="rId5"/>
    <p:sldId id="1645" r:id="rId6"/>
    <p:sldId id="1648" r:id="rId7"/>
    <p:sldId id="1644" r:id="rId8"/>
    <p:sldId id="1649" r:id="rId9"/>
    <p:sldId id="1650" r:id="rId10"/>
    <p:sldId id="1833" r:id="rId11"/>
    <p:sldId id="1834" r:id="rId12"/>
    <p:sldId id="1651" r:id="rId13"/>
    <p:sldId id="1832" r:id="rId14"/>
    <p:sldId id="1694" r:id="rId15"/>
    <p:sldId id="1683" r:id="rId16"/>
    <p:sldId id="1708" r:id="rId17"/>
    <p:sldId id="1690" r:id="rId18"/>
    <p:sldId id="1691" r:id="rId19"/>
    <p:sldId id="1646" r:id="rId20"/>
    <p:sldId id="1647" r:id="rId21"/>
    <p:sldId id="1630" r:id="rId22"/>
    <p:sldId id="1693" r:id="rId23"/>
    <p:sldId id="1636" r:id="rId24"/>
    <p:sldId id="1632" r:id="rId25"/>
    <p:sldId id="1631" r:id="rId26"/>
    <p:sldId id="1625" r:id="rId27"/>
    <p:sldId id="1652" r:id="rId28"/>
    <p:sldId id="1653" r:id="rId29"/>
    <p:sldId id="1835" r:id="rId30"/>
    <p:sldId id="1836" r:id="rId31"/>
    <p:sldId id="1855" r:id="rId32"/>
    <p:sldId id="1837" r:id="rId33"/>
    <p:sldId id="1852" r:id="rId34"/>
    <p:sldId id="1839" r:id="rId35"/>
    <p:sldId id="1840" r:id="rId36"/>
    <p:sldId id="1907" r:id="rId37"/>
    <p:sldId id="1841" r:id="rId38"/>
    <p:sldId id="1842" r:id="rId39"/>
    <p:sldId id="1846" r:id="rId40"/>
    <p:sldId id="1843" r:id="rId41"/>
    <p:sldId id="1850" r:id="rId42"/>
    <p:sldId id="1856" r:id="rId43"/>
    <p:sldId id="1848" r:id="rId44"/>
    <p:sldId id="1849" r:id="rId45"/>
    <p:sldId id="1851" r:id="rId46"/>
    <p:sldId id="1853" r:id="rId47"/>
    <p:sldId id="1854" r:id="rId48"/>
    <p:sldId id="1844" r:id="rId49"/>
    <p:sldId id="1845" r:id="rId50"/>
    <p:sldId id="1847" r:id="rId51"/>
    <p:sldId id="1857" r:id="rId52"/>
    <p:sldId id="1664" r:id="rId53"/>
    <p:sldId id="1740" r:id="rId54"/>
    <p:sldId id="1662" r:id="rId55"/>
    <p:sldId id="1733" r:id="rId56"/>
    <p:sldId id="1256" r:id="rId57"/>
    <p:sldId id="1667" r:id="rId58"/>
    <p:sldId id="1859" r:id="rId59"/>
    <p:sldId id="1680" r:id="rId60"/>
    <p:sldId id="1686" r:id="rId61"/>
    <p:sldId id="1701" r:id="rId62"/>
    <p:sldId id="1860" r:id="rId63"/>
    <p:sldId id="1753" r:id="rId64"/>
    <p:sldId id="1748" r:id="rId65"/>
    <p:sldId id="1861" r:id="rId66"/>
    <p:sldId id="1862" r:id="rId67"/>
    <p:sldId id="1622" r:id="rId68"/>
    <p:sldId id="1863" r:id="rId69"/>
    <p:sldId id="1710" r:id="rId70"/>
    <p:sldId id="1858" r:id="rId71"/>
    <p:sldId id="1749" r:id="rId72"/>
    <p:sldId id="1864" r:id="rId73"/>
    <p:sldId id="1750" r:id="rId74"/>
    <p:sldId id="1751" r:id="rId75"/>
    <p:sldId id="1752" r:id="rId76"/>
    <p:sldId id="1756" r:id="rId77"/>
    <p:sldId id="1754" r:id="rId78"/>
    <p:sldId id="1757" r:id="rId79"/>
    <p:sldId id="1758" r:id="rId80"/>
    <p:sldId id="1866" r:id="rId81"/>
    <p:sldId id="1865" r:id="rId82"/>
    <p:sldId id="1759" r:id="rId83"/>
    <p:sldId id="1623" r:id="rId84"/>
    <p:sldId id="1719" r:id="rId85"/>
    <p:sldId id="1782" r:id="rId86"/>
    <p:sldId id="1783" r:id="rId87"/>
    <p:sldId id="1937" r:id="rId88"/>
    <p:sldId id="1666" r:id="rId89"/>
    <p:sldId id="1768" r:id="rId90"/>
    <p:sldId id="1763" r:id="rId91"/>
    <p:sldId id="1766" r:id="rId92"/>
    <p:sldId id="1767" r:id="rId93"/>
    <p:sldId id="1769" r:id="rId94"/>
    <p:sldId id="1771" r:id="rId95"/>
    <p:sldId id="1867" r:id="rId96"/>
    <p:sldId id="1773" r:id="rId97"/>
    <p:sldId id="1704" r:id="rId98"/>
    <p:sldId id="1668" r:id="rId99"/>
    <p:sldId id="1874" r:id="rId100"/>
    <p:sldId id="1705" r:id="rId101"/>
    <p:sldId id="1774" r:id="rId102"/>
    <p:sldId id="1868" r:id="rId103"/>
    <p:sldId id="1776" r:id="rId104"/>
    <p:sldId id="1869" r:id="rId105"/>
    <p:sldId id="1777" r:id="rId106"/>
    <p:sldId id="1870" r:id="rId107"/>
    <p:sldId id="1871" r:id="rId108"/>
    <p:sldId id="1872" r:id="rId109"/>
    <p:sldId id="1873" r:id="rId110"/>
    <p:sldId id="1295" r:id="rId111"/>
    <p:sldId id="1639" r:id="rId112"/>
    <p:sldId id="1876" r:id="rId113"/>
    <p:sldId id="1878" r:id="rId114"/>
    <p:sldId id="1879" r:id="rId115"/>
    <p:sldId id="1880" r:id="rId116"/>
    <p:sldId id="1883" r:id="rId117"/>
    <p:sldId id="1881" r:id="rId118"/>
    <p:sldId id="1641" r:id="rId119"/>
    <p:sldId id="1787" r:id="rId120"/>
    <p:sldId id="1884" r:id="rId121"/>
    <p:sldId id="1891" r:id="rId122"/>
    <p:sldId id="1892" r:id="rId123"/>
    <p:sldId id="1877" r:id="rId124"/>
    <p:sldId id="1885" r:id="rId125"/>
    <p:sldId id="1887" r:id="rId126"/>
    <p:sldId id="1888" r:id="rId127"/>
    <p:sldId id="1882" r:id="rId128"/>
    <p:sldId id="1886" r:id="rId129"/>
    <p:sldId id="1890" r:id="rId130"/>
    <p:sldId id="1676" r:id="rId131"/>
    <p:sldId id="1788" r:id="rId132"/>
    <p:sldId id="1799" r:id="rId133"/>
    <p:sldId id="1889" r:id="rId134"/>
    <p:sldId id="1675" r:id="rId135"/>
    <p:sldId id="1681" r:id="rId136"/>
    <p:sldId id="1795" r:id="rId137"/>
    <p:sldId id="1322" r:id="rId138"/>
    <p:sldId id="1893" r:id="rId139"/>
    <p:sldId id="1894" r:id="rId140"/>
    <p:sldId id="1895" r:id="rId141"/>
    <p:sldId id="1908" r:id="rId142"/>
    <p:sldId id="1896" r:id="rId143"/>
    <p:sldId id="1897" r:id="rId144"/>
    <p:sldId id="1898" r:id="rId145"/>
    <p:sldId id="1669" r:id="rId146"/>
    <p:sldId id="1670" r:id="rId147"/>
    <p:sldId id="1672" r:id="rId148"/>
    <p:sldId id="1899" r:id="rId149"/>
    <p:sldId id="1910" r:id="rId150"/>
    <p:sldId id="1903" r:id="rId151"/>
    <p:sldId id="1913" r:id="rId152"/>
    <p:sldId id="1912" r:id="rId153"/>
    <p:sldId id="1904" r:id="rId154"/>
    <p:sldId id="1900" r:id="rId155"/>
    <p:sldId id="1905" r:id="rId156"/>
    <p:sldId id="1911" r:id="rId157"/>
    <p:sldId id="1906" r:id="rId158"/>
    <p:sldId id="1715" r:id="rId159"/>
    <p:sldId id="1901" r:id="rId160"/>
    <p:sldId id="1909" r:id="rId161"/>
    <p:sldId id="1637" r:id="rId162"/>
    <p:sldId id="1717" r:id="rId163"/>
    <p:sldId id="1902" r:id="rId164"/>
    <p:sldId id="1356" r:id="rId165"/>
    <p:sldId id="1709" r:id="rId166"/>
    <p:sldId id="1711" r:id="rId167"/>
    <p:sldId id="1688" r:id="rId168"/>
    <p:sldId id="1656" r:id="rId169"/>
    <p:sldId id="1919" r:id="rId170"/>
    <p:sldId id="1920" r:id="rId171"/>
    <p:sldId id="1657" r:id="rId172"/>
    <p:sldId id="1813" r:id="rId173"/>
    <p:sldId id="1820" r:id="rId174"/>
    <p:sldId id="1932" r:id="rId175"/>
    <p:sldId id="1936" r:id="rId176"/>
    <p:sldId id="1933" r:id="rId177"/>
    <p:sldId id="1934" r:id="rId178"/>
    <p:sldId id="1926" r:id="rId179"/>
    <p:sldId id="1935" r:id="rId180"/>
    <p:sldId id="1927" r:id="rId181"/>
    <p:sldId id="1928" r:id="rId182"/>
    <p:sldId id="1929" r:id="rId183"/>
    <p:sldId id="1930" r:id="rId184"/>
    <p:sldId id="1931" r:id="rId185"/>
    <p:sldId id="1925" r:id="rId186"/>
    <p:sldId id="1918" r:id="rId187"/>
    <p:sldId id="1924" r:id="rId188"/>
    <p:sldId id="1915" r:id="rId189"/>
    <p:sldId id="1770" r:id="rId190"/>
    <p:sldId id="1914" r:id="rId191"/>
    <p:sldId id="1465" r:id="rId192"/>
  </p:sldIdLst>
  <p:sldSz cx="9144000" cy="6858000" type="screen4x3"/>
  <p:notesSz cx="6858000" cy="9144000"/>
  <p:defaultTextStyle>
    <a:defPPr>
      <a:defRPr lang="es-ES_tradnl"/>
    </a:defPPr>
    <a:lvl1pPr algn="l" rtl="0" fontAlgn="base">
      <a:spcBef>
        <a:spcPct val="0"/>
      </a:spcBef>
      <a:spcAft>
        <a:spcPct val="0"/>
      </a:spcAft>
      <a:defRPr kern="1200">
        <a:solidFill>
          <a:schemeClr val="accent1"/>
        </a:solidFill>
        <a:latin typeface="Arial" charset="0"/>
        <a:ea typeface="+mn-ea"/>
        <a:cs typeface="+mn-cs"/>
      </a:defRPr>
    </a:lvl1pPr>
    <a:lvl2pPr marL="457200" algn="l" rtl="0" fontAlgn="base">
      <a:spcBef>
        <a:spcPct val="0"/>
      </a:spcBef>
      <a:spcAft>
        <a:spcPct val="0"/>
      </a:spcAft>
      <a:defRPr kern="1200">
        <a:solidFill>
          <a:schemeClr val="accent1"/>
        </a:solidFill>
        <a:latin typeface="Arial" charset="0"/>
        <a:ea typeface="+mn-ea"/>
        <a:cs typeface="+mn-cs"/>
      </a:defRPr>
    </a:lvl2pPr>
    <a:lvl3pPr marL="914400" algn="l" rtl="0" fontAlgn="base">
      <a:spcBef>
        <a:spcPct val="0"/>
      </a:spcBef>
      <a:spcAft>
        <a:spcPct val="0"/>
      </a:spcAft>
      <a:defRPr kern="1200">
        <a:solidFill>
          <a:schemeClr val="accent1"/>
        </a:solidFill>
        <a:latin typeface="Arial" charset="0"/>
        <a:ea typeface="+mn-ea"/>
        <a:cs typeface="+mn-cs"/>
      </a:defRPr>
    </a:lvl3pPr>
    <a:lvl4pPr marL="1371600" algn="l" rtl="0" fontAlgn="base">
      <a:spcBef>
        <a:spcPct val="0"/>
      </a:spcBef>
      <a:spcAft>
        <a:spcPct val="0"/>
      </a:spcAft>
      <a:defRPr kern="1200">
        <a:solidFill>
          <a:schemeClr val="accent1"/>
        </a:solidFill>
        <a:latin typeface="Arial" charset="0"/>
        <a:ea typeface="+mn-ea"/>
        <a:cs typeface="+mn-cs"/>
      </a:defRPr>
    </a:lvl4pPr>
    <a:lvl5pPr marL="1828800" algn="l" rtl="0" fontAlgn="base">
      <a:spcBef>
        <a:spcPct val="0"/>
      </a:spcBef>
      <a:spcAft>
        <a:spcPct val="0"/>
      </a:spcAft>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C0000"/>
    <a:srgbClr val="9900CC"/>
    <a:srgbClr val="CC0099"/>
    <a:srgbClr val="CC00CC"/>
    <a:srgbClr val="FF00FF"/>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85" autoAdjust="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4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viewProps" Target="view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s-ES_tradnl"/>
          </a:p>
        </p:txBody>
      </p:sp>
      <p:sp>
        <p:nvSpPr>
          <p:cNvPr id="19046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s-ES_tradnl"/>
          </a:p>
        </p:txBody>
      </p:sp>
      <p:sp>
        <p:nvSpPr>
          <p:cNvPr id="204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90469"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190470"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s-ES_tradnl"/>
          </a:p>
        </p:txBody>
      </p:sp>
      <p:sp>
        <p:nvSpPr>
          <p:cNvPr id="190471"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82394728-26AF-4DCB-9B41-2B98AFDA6D4E}" type="slidenum">
              <a:rPr lang="es-ES_tradnl"/>
              <a:pPr>
                <a:defRPr/>
              </a:pPr>
              <a:t>‹Nº›</a:t>
            </a:fld>
            <a:endParaRPr lang="es-ES_tradnl"/>
          </a:p>
        </p:txBody>
      </p:sp>
    </p:spTree>
    <p:extLst>
      <p:ext uri="{BB962C8B-B14F-4D97-AF65-F5344CB8AC3E}">
        <p14:creationId xmlns:p14="http://schemas.microsoft.com/office/powerpoint/2010/main" val="5094822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1 Marcador de imagen de diapositiva"/>
          <p:cNvSpPr>
            <a:spLocks noGrp="1" noRot="1" noChangeAspect="1"/>
          </p:cNvSpPr>
          <p:nvPr>
            <p:ph type="sldImg"/>
          </p:nvPr>
        </p:nvSpPr>
        <p:spPr>
          <a:ln/>
        </p:spPr>
      </p:sp>
      <p:sp>
        <p:nvSpPr>
          <p:cNvPr id="74754" name="2 Marcador de notas"/>
          <p:cNvSpPr>
            <a:spLocks noGrp="1"/>
          </p:cNvSpPr>
          <p:nvPr>
            <p:ph type="body" idx="1"/>
          </p:nvPr>
        </p:nvSpPr>
        <p:spPr>
          <a:noFill/>
        </p:spPr>
        <p:txBody>
          <a:bodyPr/>
          <a:lstStyle/>
          <a:p>
            <a:endParaRPr lang="es-AR" smtClean="0"/>
          </a:p>
        </p:txBody>
      </p:sp>
      <p:sp>
        <p:nvSpPr>
          <p:cNvPr id="74755" name="3 Marcador de número de diapositiva"/>
          <p:cNvSpPr>
            <a:spLocks noGrp="1"/>
          </p:cNvSpPr>
          <p:nvPr>
            <p:ph type="sldNum" sz="quarter" idx="5"/>
          </p:nvPr>
        </p:nvSpPr>
        <p:spPr>
          <a:noFill/>
          <a:ln>
            <a:miter lim="800000"/>
            <a:headEnd/>
            <a:tailEnd/>
          </a:ln>
        </p:spPr>
        <p:txBody>
          <a:bodyPr/>
          <a:lstStyle/>
          <a:p>
            <a:fld id="{9552587A-E70C-4D86-B0C1-CE64636B54BB}" type="slidenum">
              <a:rPr lang="es-ES_tradnl" smtClean="0"/>
              <a:pPr/>
              <a:t>46</a:t>
            </a:fld>
            <a:endParaRPr lang="es-ES_trad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117CE6F1-9B04-41A6-B93D-B6DBF7817D31}" type="slidenum">
              <a:rPr lang="es-ES_tradnl"/>
              <a:pPr>
                <a:defRPr/>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6C747123-7B8C-451E-8ADF-12B6914EB43F}" type="slidenum">
              <a:rPr lang="es-ES_tradnl"/>
              <a:pPr>
                <a:defRPr/>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FB712F68-47F4-408E-ACAD-135BE407B23D}" type="slidenum">
              <a:rPr lang="es-ES_tradnl"/>
              <a:pPr>
                <a:defRPr/>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41FA0622-2D9F-4B8E-9CBE-5F10B8231D0E}" type="slidenum">
              <a:rPr lang="es-ES_tradnl"/>
              <a:pPr>
                <a:defRPr/>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032A2C41-57AC-46A3-94D4-4BE5CEC79B47}" type="slidenum">
              <a:rPr lang="es-ES_tradnl"/>
              <a:pPr>
                <a:defRPr/>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B332C367-0099-477A-84BE-ECF0A953C272}" type="slidenum">
              <a:rPr lang="es-ES_tradnl"/>
              <a:pPr>
                <a:defRPr/>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0812E337-CF3A-4D10-81DB-FBA4200DD473}" type="slidenum">
              <a:rPr lang="es-ES_tradnl"/>
              <a:pPr>
                <a:defRPr/>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02563CC2-2138-4BA9-8E92-D45B67E7D5FF}" type="slidenum">
              <a:rPr lang="es-ES_tradnl"/>
              <a:pPr>
                <a:defRPr/>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53BE7E14-6148-4C56-83FC-1248CB8C8F68}" type="slidenum">
              <a:rPr lang="es-ES_tradnl"/>
              <a:pPr>
                <a:defRPr/>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5B7902A1-8B7D-45F0-AACF-9C25A395F69C}" type="slidenum">
              <a:rPr lang="es-ES_tradnl"/>
              <a:pPr>
                <a:defRPr/>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F1BA08C1-74C0-46C7-8FB9-21FF37E579BD}" type="slidenum">
              <a:rPr lang="es-ES_tradnl"/>
              <a:pPr>
                <a:defRPr/>
              </a:pPr>
              <a:t>‹Nº›</a:t>
            </a:fld>
            <a:endParaRPr lang="es-ES_trad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FB66E007-9FC1-4673-9FB3-3B3BBAE5F47E}" type="slidenum">
              <a:rPr lang="es-ES_tradnl"/>
              <a:pPr>
                <a:defRPr/>
              </a:pPr>
              <a:t>‹Nº›</a:t>
            </a:fld>
            <a:endParaRPr lang="es-ES_tradn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imágenes prediseñadas"/>
          <p:cNvSpPr>
            <a:spLocks noGrp="1"/>
          </p:cNvSpPr>
          <p:nvPr>
            <p:ph type="clipArt" sz="half" idx="2"/>
          </p:nvPr>
        </p:nvSpPr>
        <p:spPr>
          <a:xfrm>
            <a:off x="4648200" y="1600200"/>
            <a:ext cx="4038600" cy="4525963"/>
          </a:xfrm>
        </p:spPr>
        <p:txBody>
          <a:bodyPr/>
          <a:lstStyle/>
          <a:p>
            <a:pPr lvl="0"/>
            <a:endParaRPr lang="es-A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97F72520-C5A9-4656-AB00-88A95E2883AD}" type="slidenum">
              <a:rPr lang="es-ES_tradnl"/>
              <a:pPr>
                <a:defRPr/>
              </a:pPr>
              <a:t>‹Nº›</a:t>
            </a:fld>
            <a:endParaRPr lang="es-ES_trad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8229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57200" y="3938588"/>
            <a:ext cx="8229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1EA27785-26B8-4451-823B-A916E3A9B550}" type="slidenum">
              <a:rPr lang="es-ES_tradnl"/>
              <a:pPr>
                <a:defRPr/>
              </a:pPr>
              <a:t>‹Nº›</a:t>
            </a:fld>
            <a:endParaRPr lang="es-ES_tradnl"/>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50034B37-11B5-46BE-A747-DDD776DDCF8F}" type="slidenum">
              <a:rPr lang="es-ES_tradnl"/>
              <a:pPr>
                <a:defRPr/>
              </a:pPr>
              <a:t>‹Nº›</a:t>
            </a:fld>
            <a:endParaRPr lang="es-ES_tradn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75D0A168-AD00-4E9C-AA3B-BC359B3AD864}" type="slidenum">
              <a:rPr lang="es-ES_tradnl"/>
              <a:pPr>
                <a:defRPr/>
              </a:pPr>
              <a:t>‹Nº›</a:t>
            </a:fld>
            <a:endParaRPr lang="es-ES_tradnl"/>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quarter" idx="1"/>
          </p:nvPr>
        </p:nvSpPr>
        <p:spPr>
          <a:xfrm>
            <a:off x="457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648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contenido"/>
          <p:cNvSpPr>
            <a:spLocks noGrp="1"/>
          </p:cNvSpPr>
          <p:nvPr>
            <p:ph sz="quarter" idx="3"/>
          </p:nvPr>
        </p:nvSpPr>
        <p:spPr>
          <a:xfrm>
            <a:off x="457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contenido"/>
          <p:cNvSpPr>
            <a:spLocks noGrp="1"/>
          </p:cNvSpPr>
          <p:nvPr>
            <p:ph sz="quarter" idx="4"/>
          </p:nvPr>
        </p:nvSpPr>
        <p:spPr>
          <a:xfrm>
            <a:off x="4648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B06E6B9D-56BB-4092-BFC5-E9BF13D253DB}" type="slidenum">
              <a:rPr lang="es-ES_tradnl"/>
              <a:pPr>
                <a:defRPr/>
              </a:pPr>
              <a:t>‹Nº›</a:t>
            </a:fld>
            <a:endParaRPr lang="es-ES_tradnl"/>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457200" y="1600200"/>
            <a:ext cx="82296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9D15624D-5DA8-4C2A-9F16-8ECC336A7AAD}" type="slidenum">
              <a:rPr lang="es-ES_tradnl"/>
              <a:pPr>
                <a:defRPr/>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988164"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endParaRPr lang="es-ES_tradnl"/>
          </a:p>
        </p:txBody>
      </p:sp>
      <p:sp>
        <p:nvSpPr>
          <p:cNvPr id="988165"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a:defRPr/>
            </a:pPr>
            <a:endParaRPr lang="es-ES_tradnl"/>
          </a:p>
        </p:txBody>
      </p:sp>
      <p:sp>
        <p:nvSpPr>
          <p:cNvPr id="988166"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a:defRPr/>
            </a:pPr>
            <a:fld id="{050C547E-3704-4530-B3FB-CC8CF927FCFD}" type="slidenum">
              <a:rPr lang="es-ES_tradnl"/>
              <a:pPr>
                <a:defRPr/>
              </a:pPr>
              <a:t>‹Nº›</a:t>
            </a:fld>
            <a:endParaRPr lang="es-ES_tradnl"/>
          </a:p>
        </p:txBody>
      </p:sp>
    </p:spTree>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2" Type="http://schemas.openxmlformats.org/officeDocument/2006/relationships/image" Target="../media/image71.gif"/><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image" Target="../media/image87.gif"/><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12.gif"/><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hyperlink" Target="http://es.wikipedia.org/wiki/Archivo:KellsFol027v4Evang.jpg" TargetMode="External"/><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14.xml"/></Relationships>
</file>

<file path=ppt/slides/_rels/slide155.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6.xml"/><Relationship Id="rId4" Type="http://schemas.openxmlformats.org/officeDocument/2006/relationships/image" Target="../media/image138.png"/></Relationships>
</file>

<file path=ppt/slides/_rels/slide177.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4.xml"/></Relationships>
</file>

<file path=ppt/slides/_rels/slide178.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12.xml"/></Relationships>
</file>

<file path=ppt/slides/_rels/slide184.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12.xml"/></Relationships>
</file>

<file path=ppt/slides/_rels/slide185.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12.xml"/></Relationships>
</file>

<file path=ppt/slides/_rels/slide186.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Rectangle 2"/>
          <p:cNvSpPr>
            <a:spLocks noGrp="1" noChangeArrowheads="1"/>
          </p:cNvSpPr>
          <p:nvPr>
            <p:ph type="ctrTitle"/>
          </p:nvPr>
        </p:nvSpPr>
        <p:spPr>
          <a:xfrm>
            <a:off x="457200" y="2590800"/>
            <a:ext cx="8229600" cy="1470025"/>
          </a:xfrm>
        </p:spPr>
        <p:txBody>
          <a:bodyPr/>
          <a:lstStyle/>
          <a:p>
            <a:pPr eaLnBrk="1" hangingPunct="1"/>
            <a:r>
              <a:rPr lang="es-MX" dirty="0" smtClean="0">
                <a:solidFill>
                  <a:schemeClr val="tx1"/>
                </a:solidFill>
              </a:rPr>
              <a:t>Excelentísimo Maestro </a:t>
            </a:r>
            <a:endParaRPr lang="es-ES_tradnl" dirty="0" smtClean="0">
              <a:solidFill>
                <a:schemeClr val="tx1"/>
              </a:solidFill>
            </a:endParaRPr>
          </a:p>
        </p:txBody>
      </p:sp>
      <p:sp>
        <p:nvSpPr>
          <p:cNvPr id="518147" name="Rectangle 3"/>
          <p:cNvSpPr>
            <a:spLocks noGrp="1" noChangeArrowheads="1"/>
          </p:cNvSpPr>
          <p:nvPr>
            <p:ph type="subTitle" idx="1"/>
          </p:nvPr>
        </p:nvSpPr>
        <p:spPr>
          <a:xfrm>
            <a:off x="1371600" y="3962400"/>
            <a:ext cx="6400800" cy="1752600"/>
          </a:xfrm>
        </p:spPr>
        <p:txBody>
          <a:bodyPr/>
          <a:lstStyle/>
          <a:p>
            <a:pPr eaLnBrk="1" hangingPunct="1"/>
            <a:r>
              <a:rPr lang="es-AR" dirty="0" smtClean="0"/>
              <a:t>Tercer grado del Rito Críptico</a:t>
            </a:r>
            <a:endParaRPr lang="es-ES_tradnl" dirty="0" smtClean="0"/>
          </a:p>
        </p:txBody>
      </p:sp>
      <p:pic>
        <p:nvPicPr>
          <p:cNvPr id="6" name="Picture 5" descr="Council2_Web_sm"/>
          <p:cNvPicPr>
            <a:picLocks noChangeAspect="1" noChangeArrowheads="1"/>
          </p:cNvPicPr>
          <p:nvPr/>
        </p:nvPicPr>
        <p:blipFill>
          <a:blip r:embed="rId2"/>
          <a:srcRect/>
          <a:stretch>
            <a:fillRect/>
          </a:stretch>
        </p:blipFill>
        <p:spPr bwMode="auto">
          <a:xfrm>
            <a:off x="2971800" y="33338"/>
            <a:ext cx="3200400" cy="2481262"/>
          </a:xfrm>
          <a:prstGeom prst="rect">
            <a:avLst/>
          </a:prstGeom>
          <a:noFill/>
          <a:ln w="9525">
            <a:noFill/>
            <a:miter lim="800000"/>
            <a:headEnd/>
            <a:tailEnd/>
          </a:ln>
        </p:spPr>
      </p:pic>
      <p:pic>
        <p:nvPicPr>
          <p:cNvPr id="21508" name="Picture 8" descr="Resultado de imagen para york rite"/>
          <p:cNvPicPr>
            <a:picLocks noChangeAspect="1" noChangeArrowheads="1"/>
          </p:cNvPicPr>
          <p:nvPr/>
        </p:nvPicPr>
        <p:blipFill>
          <a:blip r:embed="rId3"/>
          <a:srcRect/>
          <a:stretch>
            <a:fillRect/>
          </a:stretch>
        </p:blipFill>
        <p:spPr bwMode="auto">
          <a:xfrm>
            <a:off x="3429000" y="4748213"/>
            <a:ext cx="2130425" cy="2109787"/>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8147">
                                            <p:txEl>
                                              <p:pRg st="0" end="0"/>
                                            </p:txEl>
                                          </p:spTgt>
                                        </p:tgtEl>
                                        <p:attrNameLst>
                                          <p:attrName>style.visibility</p:attrName>
                                        </p:attrNameLst>
                                      </p:cBhvr>
                                      <p:to>
                                        <p:strVal val="visible"/>
                                      </p:to>
                                    </p:set>
                                    <p:animEffect transition="in" filter="blinds(horizontal)">
                                      <p:cBhvr>
                                        <p:cTn id="7" dur="500"/>
                                        <p:tgtEl>
                                          <p:spTgt spid="518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out)">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a:xfrm>
            <a:off x="533400" y="228600"/>
            <a:ext cx="8229600" cy="1139825"/>
          </a:xfrm>
        </p:spPr>
        <p:txBody>
          <a:bodyPr/>
          <a:lstStyle/>
          <a:p>
            <a:pPr eaLnBrk="1" hangingPunct="1"/>
            <a:r>
              <a:rPr lang="es-AR" smtClean="0"/>
              <a:t>1. Consideraciones generales</a:t>
            </a:r>
            <a:endParaRPr lang="es-ES_tradnl" smtClean="0"/>
          </a:p>
        </p:txBody>
      </p:sp>
      <p:pic>
        <p:nvPicPr>
          <p:cNvPr id="4" name="Picture 2" descr="Resultado de imagen para cryptic council"/>
          <p:cNvPicPr>
            <a:picLocks noChangeAspect="1" noChangeArrowheads="1"/>
          </p:cNvPicPr>
          <p:nvPr/>
        </p:nvPicPr>
        <p:blipFill>
          <a:blip r:embed="rId2"/>
          <a:srcRect/>
          <a:stretch>
            <a:fillRect/>
          </a:stretch>
        </p:blipFill>
        <p:spPr bwMode="auto">
          <a:xfrm>
            <a:off x="1547664" y="1529567"/>
            <a:ext cx="6098581" cy="4851761"/>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9170"/>
                                        </p:tgtEl>
                                        <p:attrNameLst>
                                          <p:attrName>style.visibility</p:attrName>
                                        </p:attrNameLst>
                                      </p:cBhvr>
                                      <p:to>
                                        <p:strVal val="visible"/>
                                      </p:to>
                                    </p:set>
                                    <p:animEffect transition="in" filter="blinds(horizontal)">
                                      <p:cBhvr>
                                        <p:cTn id="7" dur="500"/>
                                        <p:tgtEl>
                                          <p:spTgt spid="51917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p:txBody>
          <a:bodyPr/>
          <a:lstStyle/>
          <a:p>
            <a:pPr eaLnBrk="1" hangingPunct="1"/>
            <a:r>
              <a:rPr lang="es-AR" sz="4000" dirty="0" smtClean="0">
                <a:solidFill>
                  <a:schemeClr val="tx1"/>
                </a:solidFill>
              </a:rPr>
              <a:t>Excelentísimo Maestro </a:t>
            </a:r>
            <a:br>
              <a:rPr lang="es-AR" sz="4000" dirty="0" smtClean="0">
                <a:solidFill>
                  <a:schemeClr val="tx1"/>
                </a:solidFill>
              </a:rPr>
            </a:br>
            <a:r>
              <a:rPr lang="es-AR" sz="4000" dirty="0" smtClean="0">
                <a:solidFill>
                  <a:schemeClr val="tx1"/>
                </a:solidFill>
              </a:rPr>
              <a:t>(</a:t>
            </a:r>
            <a:r>
              <a:rPr lang="es-AR" sz="4000" i="1" dirty="0" err="1" smtClean="0">
                <a:solidFill>
                  <a:schemeClr val="tx1"/>
                </a:solidFill>
              </a:rPr>
              <a:t>Super-Excellent</a:t>
            </a:r>
            <a:r>
              <a:rPr lang="es-AR" sz="4000" i="1" dirty="0" smtClean="0">
                <a:solidFill>
                  <a:schemeClr val="tx1"/>
                </a:solidFill>
              </a:rPr>
              <a:t> Master</a:t>
            </a:r>
            <a:r>
              <a:rPr lang="es-AR" sz="4000" dirty="0" smtClean="0">
                <a:solidFill>
                  <a:schemeClr val="tx1"/>
                </a:solidFill>
              </a:rPr>
              <a:t>)</a:t>
            </a:r>
            <a:endParaRPr lang="es-ES_tradnl" sz="4000" dirty="0" smtClean="0">
              <a:solidFill>
                <a:schemeClr val="tx1"/>
              </a:solidFill>
            </a:endParaRPr>
          </a:p>
        </p:txBody>
      </p:sp>
      <p:sp>
        <p:nvSpPr>
          <p:cNvPr id="520195" name="Rectangle 3"/>
          <p:cNvSpPr>
            <a:spLocks noGrp="1" noChangeArrowheads="1"/>
          </p:cNvSpPr>
          <p:nvPr>
            <p:ph type="body" idx="1"/>
          </p:nvPr>
        </p:nvSpPr>
        <p:spPr/>
        <p:txBody>
          <a:bodyPr/>
          <a:lstStyle/>
          <a:p>
            <a:pPr eaLnBrk="1" hangingPunct="1"/>
            <a:r>
              <a:rPr lang="es-AR" dirty="0" smtClean="0"/>
              <a:t>Tercer grado del Rito Críptico</a:t>
            </a:r>
          </a:p>
          <a:p>
            <a:pPr eaLnBrk="1" hangingPunct="1"/>
            <a:r>
              <a:rPr lang="es-AR" dirty="0" smtClean="0"/>
              <a:t>Tercer Grado de la Masonería de la Bóveda Secreta</a:t>
            </a:r>
          </a:p>
          <a:p>
            <a:pPr eaLnBrk="1" hangingPunct="1"/>
            <a:r>
              <a:rPr lang="es-AR" dirty="0"/>
              <a:t>D</a:t>
            </a:r>
            <a:r>
              <a:rPr lang="es-AR" dirty="0" smtClean="0"/>
              <a:t>écimo grado del Rito York, en su adaptación americana</a:t>
            </a:r>
          </a:p>
          <a:p>
            <a:pPr eaLnBrk="1" hangingPunct="1"/>
            <a:r>
              <a:rPr lang="es-MX" dirty="0" smtClean="0"/>
              <a:t>Su calificación como «grado críptico» es en realidad discutible, puesto que la Leyenda del grado no se relaciona con la Cripta o Bóveda Secreta.</a:t>
            </a:r>
            <a:endParaRPr lang="es-ES_tradnl" dirty="0" smtClean="0">
              <a:solidFill>
                <a:schemeClr val="hlink"/>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520194"/>
                                        </p:tgtEl>
                                        <p:attrNameLst>
                                          <p:attrName>style.visibility</p:attrName>
                                        </p:attrNameLst>
                                      </p:cBhvr>
                                      <p:to>
                                        <p:strVal val="visible"/>
                                      </p:to>
                                    </p:set>
                                    <p:animEffect transition="in" filter="diamond(out)">
                                      <p:cBhvr>
                                        <p:cTn id="7" dur="2000"/>
                                        <p:tgtEl>
                                          <p:spTgt spid="520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0195">
                                            <p:txEl>
                                              <p:pRg st="0" end="0"/>
                                            </p:txEl>
                                          </p:spTgt>
                                        </p:tgtEl>
                                        <p:attrNameLst>
                                          <p:attrName>style.visibility</p:attrName>
                                        </p:attrNameLst>
                                      </p:cBhvr>
                                      <p:to>
                                        <p:strVal val="visible"/>
                                      </p:to>
                                    </p:set>
                                    <p:animEffect transition="in" filter="blinds(horizontal)">
                                      <p:cBhvr>
                                        <p:cTn id="12" dur="500"/>
                                        <p:tgtEl>
                                          <p:spTgt spid="5201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0195">
                                            <p:txEl>
                                              <p:pRg st="1" end="1"/>
                                            </p:txEl>
                                          </p:spTgt>
                                        </p:tgtEl>
                                        <p:attrNameLst>
                                          <p:attrName>style.visibility</p:attrName>
                                        </p:attrNameLst>
                                      </p:cBhvr>
                                      <p:to>
                                        <p:strVal val="visible"/>
                                      </p:to>
                                    </p:set>
                                    <p:animEffect transition="in" filter="blinds(horizontal)">
                                      <p:cBhvr>
                                        <p:cTn id="17" dur="500"/>
                                        <p:tgtEl>
                                          <p:spTgt spid="5201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0195">
                                            <p:txEl>
                                              <p:pRg st="2" end="2"/>
                                            </p:txEl>
                                          </p:spTgt>
                                        </p:tgtEl>
                                        <p:attrNameLst>
                                          <p:attrName>style.visibility</p:attrName>
                                        </p:attrNameLst>
                                      </p:cBhvr>
                                      <p:to>
                                        <p:strVal val="visible"/>
                                      </p:to>
                                    </p:set>
                                    <p:animEffect transition="in" filter="blinds(horizontal)">
                                      <p:cBhvr>
                                        <p:cTn id="22" dur="500"/>
                                        <p:tgtEl>
                                          <p:spTgt spid="52019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520195">
                                            <p:txEl>
                                              <p:pRg st="3" end="3"/>
                                            </p:txEl>
                                          </p:spTgt>
                                        </p:tgtEl>
                                        <p:attrNameLst>
                                          <p:attrName>style.visibility</p:attrName>
                                        </p:attrNameLst>
                                      </p:cBhvr>
                                      <p:to>
                                        <p:strVal val="visible"/>
                                      </p:to>
                                    </p:set>
                                    <p:animEffect transition="in" filter="circle(out)">
                                      <p:cBhvr>
                                        <p:cTn id="27" dur="2000"/>
                                        <p:tgtEl>
                                          <p:spTgt spid="520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4" grpId="0"/>
      <p:bldP spid="520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2786" name="Rectangle 2"/>
          <p:cNvSpPr>
            <a:spLocks noGrp="1" noChangeArrowheads="1"/>
          </p:cNvSpPr>
          <p:nvPr>
            <p:ph type="title"/>
          </p:nvPr>
        </p:nvSpPr>
        <p:spPr/>
        <p:txBody>
          <a:bodyPr/>
          <a:lstStyle/>
          <a:p>
            <a:pPr eaLnBrk="1" hangingPunct="1"/>
            <a:r>
              <a:rPr lang="es-MX" dirty="0" smtClean="0"/>
              <a:t>Excelentísimo Maestro</a:t>
            </a:r>
            <a:endParaRPr lang="es-ES_tradnl" dirty="0" smtClean="0"/>
          </a:p>
        </p:txBody>
      </p:sp>
      <p:sp>
        <p:nvSpPr>
          <p:cNvPr id="1782787" name="Rectangle 3"/>
          <p:cNvSpPr>
            <a:spLocks noGrp="1" noChangeArrowheads="1"/>
          </p:cNvSpPr>
          <p:nvPr>
            <p:ph type="body" idx="1"/>
          </p:nvPr>
        </p:nvSpPr>
        <p:spPr>
          <a:xfrm>
            <a:off x="76200" y="1447800"/>
            <a:ext cx="8839200" cy="4525963"/>
          </a:xfrm>
        </p:spPr>
        <p:txBody>
          <a:bodyPr/>
          <a:lstStyle/>
          <a:p>
            <a:r>
              <a:rPr lang="es-MX" sz="2500" dirty="0" smtClean="0"/>
              <a:t>El grado de </a:t>
            </a:r>
            <a:r>
              <a:rPr lang="es-MX" sz="2500" dirty="0" err="1" smtClean="0"/>
              <a:t>Super</a:t>
            </a:r>
            <a:r>
              <a:rPr lang="es-MX" sz="2500" dirty="0" smtClean="0"/>
              <a:t> Excelente o Excelentísimo Maestro no siempre gozó del status de «auténtico grado o grado regular» del Rito, considerándose a veces como una distinción honorífica sin conexión con el Rito en sí mismo.</a:t>
            </a:r>
          </a:p>
          <a:p>
            <a:r>
              <a:rPr lang="es-MX" sz="2500" dirty="0" smtClean="0"/>
              <a:t>El problema que presenta este grado es que no se relaciona con la búsqueda de la Palabra Verdadera, que es el objetivo fundamental de toda la Masonería Críptica.</a:t>
            </a:r>
          </a:p>
          <a:p>
            <a:r>
              <a:rPr lang="es-MX" sz="2500" dirty="0" smtClean="0"/>
              <a:t>Tampoco su Leyenda tiene relación con la Cripta o Bóveda Secreta.</a:t>
            </a:r>
          </a:p>
          <a:p>
            <a:r>
              <a:rPr lang="es-MX" sz="2500" dirty="0" smtClean="0"/>
              <a:t>Hoy, sin embargo, la mayoría de los Consejos lo reconocen como grado regular del Rito, posiblemente para conceder a éste la estructura ternaria tan típica de la Masonería.</a:t>
            </a:r>
            <a:endParaRPr lang="es-AR" sz="2500" dirty="0" smtClean="0"/>
          </a:p>
        </p:txBody>
      </p:sp>
    </p:spTree>
    <p:extLst>
      <p:ext uri="{BB962C8B-B14F-4D97-AF65-F5344CB8AC3E}">
        <p14:creationId xmlns:p14="http://schemas.microsoft.com/office/powerpoint/2010/main" val="1260849335"/>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2786"/>
                                        </p:tgtEl>
                                        <p:attrNameLst>
                                          <p:attrName>style.visibility</p:attrName>
                                        </p:attrNameLst>
                                      </p:cBhvr>
                                      <p:to>
                                        <p:strVal val="visible"/>
                                      </p:to>
                                    </p:set>
                                    <p:animEffect transition="in" filter="fade">
                                      <p:cBhvr>
                                        <p:cTn id="7" dur="2000"/>
                                        <p:tgtEl>
                                          <p:spTgt spid="1782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2787">
                                            <p:txEl>
                                              <p:pRg st="0" end="0"/>
                                            </p:txEl>
                                          </p:spTgt>
                                        </p:tgtEl>
                                        <p:attrNameLst>
                                          <p:attrName>style.visibility</p:attrName>
                                        </p:attrNameLst>
                                      </p:cBhvr>
                                      <p:to>
                                        <p:strVal val="visible"/>
                                      </p:to>
                                    </p:set>
                                    <p:animEffect transition="in" filter="blinds(horizontal)">
                                      <p:cBhvr>
                                        <p:cTn id="12" dur="500"/>
                                        <p:tgtEl>
                                          <p:spTgt spid="17827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2787">
                                            <p:txEl>
                                              <p:pRg st="1" end="1"/>
                                            </p:txEl>
                                          </p:spTgt>
                                        </p:tgtEl>
                                        <p:attrNameLst>
                                          <p:attrName>style.visibility</p:attrName>
                                        </p:attrNameLst>
                                      </p:cBhvr>
                                      <p:to>
                                        <p:strVal val="visible"/>
                                      </p:to>
                                    </p:set>
                                    <p:animEffect transition="in" filter="blinds(horizontal)">
                                      <p:cBhvr>
                                        <p:cTn id="17" dur="500"/>
                                        <p:tgtEl>
                                          <p:spTgt spid="17827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2787">
                                            <p:txEl>
                                              <p:pRg st="2" end="2"/>
                                            </p:txEl>
                                          </p:spTgt>
                                        </p:tgtEl>
                                        <p:attrNameLst>
                                          <p:attrName>style.visibility</p:attrName>
                                        </p:attrNameLst>
                                      </p:cBhvr>
                                      <p:to>
                                        <p:strVal val="visible"/>
                                      </p:to>
                                    </p:set>
                                    <p:animEffect transition="in" filter="blinds(horizontal)">
                                      <p:cBhvr>
                                        <p:cTn id="22" dur="500"/>
                                        <p:tgtEl>
                                          <p:spTgt spid="17827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2787">
                                            <p:txEl>
                                              <p:pRg st="3" end="3"/>
                                            </p:txEl>
                                          </p:spTgt>
                                        </p:tgtEl>
                                        <p:attrNameLst>
                                          <p:attrName>style.visibility</p:attrName>
                                        </p:attrNameLst>
                                      </p:cBhvr>
                                      <p:to>
                                        <p:strVal val="visible"/>
                                      </p:to>
                                    </p:set>
                                    <p:animEffect transition="in" filter="blinds(horizontal)">
                                      <p:cBhvr>
                                        <p:cTn id="27" dur="500"/>
                                        <p:tgtEl>
                                          <p:spTgt spid="17827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2786" grpId="0"/>
      <p:bldP spid="178278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2786" name="Rectangle 2"/>
          <p:cNvSpPr>
            <a:spLocks noGrp="1" noChangeArrowheads="1"/>
          </p:cNvSpPr>
          <p:nvPr>
            <p:ph type="title"/>
          </p:nvPr>
        </p:nvSpPr>
        <p:spPr/>
        <p:txBody>
          <a:bodyPr/>
          <a:lstStyle/>
          <a:p>
            <a:pPr eaLnBrk="1" hangingPunct="1"/>
            <a:r>
              <a:rPr lang="es-MX" dirty="0" smtClean="0"/>
              <a:t>Excelentísimo Maestro</a:t>
            </a:r>
            <a:endParaRPr lang="es-ES_tradnl" dirty="0" smtClean="0"/>
          </a:p>
        </p:txBody>
      </p:sp>
      <p:sp>
        <p:nvSpPr>
          <p:cNvPr id="1782787" name="Rectangle 3"/>
          <p:cNvSpPr>
            <a:spLocks noGrp="1" noChangeArrowheads="1"/>
          </p:cNvSpPr>
          <p:nvPr>
            <p:ph type="body" idx="1"/>
          </p:nvPr>
        </p:nvSpPr>
        <p:spPr>
          <a:xfrm>
            <a:off x="152400" y="1447800"/>
            <a:ext cx="8686800" cy="4525963"/>
          </a:xfrm>
        </p:spPr>
        <p:txBody>
          <a:bodyPr/>
          <a:lstStyle/>
          <a:p>
            <a:pPr eaLnBrk="1" hangingPunct="1">
              <a:lnSpc>
                <a:spcPct val="90000"/>
              </a:lnSpc>
            </a:pPr>
            <a:r>
              <a:rPr lang="es-MX" sz="2700" dirty="0" smtClean="0"/>
              <a:t>La denominación «Maestro Súper-Excelente» es un tanto cacofónica en el idioma español, por lo que hemos preferido la de «Excelentísimo Maestro».</a:t>
            </a:r>
          </a:p>
          <a:p>
            <a:pPr eaLnBrk="1" hangingPunct="1">
              <a:lnSpc>
                <a:spcPct val="90000"/>
              </a:lnSpc>
            </a:pPr>
            <a:r>
              <a:rPr lang="es-MX" sz="2700" dirty="0" smtClean="0"/>
              <a:t>No obstante, debemos tener cuidado de no confundir este grado, a partir de su título, con el «Muy Excelente Maestro», que se confiere generalmente en los Capítulos del Arco Real, si bien existen algunos Consejos Crípticos que también lo otorgan.</a:t>
            </a:r>
          </a:p>
          <a:p>
            <a:pPr eaLnBrk="1" hangingPunct="1">
              <a:lnSpc>
                <a:spcPct val="90000"/>
              </a:lnSpc>
            </a:pPr>
            <a:r>
              <a:rPr lang="es-MX" sz="2700" dirty="0" smtClean="0"/>
              <a:t>Desde el punto de vista de su origen, se considera que el Excelentísimo Maestro fue originado en los Estados Unidos, siendo previamente desconocido en Europa.</a:t>
            </a:r>
            <a:endParaRPr lang="es-ES_tradnl" sz="2700" dirty="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2786"/>
                                        </p:tgtEl>
                                        <p:attrNameLst>
                                          <p:attrName>style.visibility</p:attrName>
                                        </p:attrNameLst>
                                      </p:cBhvr>
                                      <p:to>
                                        <p:strVal val="visible"/>
                                      </p:to>
                                    </p:set>
                                    <p:animEffect transition="in" filter="fade">
                                      <p:cBhvr>
                                        <p:cTn id="7" dur="2000"/>
                                        <p:tgtEl>
                                          <p:spTgt spid="1782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2787">
                                            <p:txEl>
                                              <p:pRg st="0" end="0"/>
                                            </p:txEl>
                                          </p:spTgt>
                                        </p:tgtEl>
                                        <p:attrNameLst>
                                          <p:attrName>style.visibility</p:attrName>
                                        </p:attrNameLst>
                                      </p:cBhvr>
                                      <p:to>
                                        <p:strVal val="visible"/>
                                      </p:to>
                                    </p:set>
                                    <p:animEffect transition="in" filter="blinds(horizontal)">
                                      <p:cBhvr>
                                        <p:cTn id="12" dur="500"/>
                                        <p:tgtEl>
                                          <p:spTgt spid="17827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2787">
                                            <p:txEl>
                                              <p:pRg st="1" end="1"/>
                                            </p:txEl>
                                          </p:spTgt>
                                        </p:tgtEl>
                                        <p:attrNameLst>
                                          <p:attrName>style.visibility</p:attrName>
                                        </p:attrNameLst>
                                      </p:cBhvr>
                                      <p:to>
                                        <p:strVal val="visible"/>
                                      </p:to>
                                    </p:set>
                                    <p:animEffect transition="in" filter="blinds(horizontal)">
                                      <p:cBhvr>
                                        <p:cTn id="17" dur="500"/>
                                        <p:tgtEl>
                                          <p:spTgt spid="17827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2787">
                                            <p:txEl>
                                              <p:pRg st="2" end="2"/>
                                            </p:txEl>
                                          </p:spTgt>
                                        </p:tgtEl>
                                        <p:attrNameLst>
                                          <p:attrName>style.visibility</p:attrName>
                                        </p:attrNameLst>
                                      </p:cBhvr>
                                      <p:to>
                                        <p:strVal val="visible"/>
                                      </p:to>
                                    </p:set>
                                    <p:animEffect transition="in" filter="blinds(horizontal)">
                                      <p:cBhvr>
                                        <p:cTn id="22" dur="500"/>
                                        <p:tgtEl>
                                          <p:spTgt spid="17827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2786" grpId="0"/>
      <p:bldP spid="178278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2786" name="Rectangle 2"/>
          <p:cNvSpPr>
            <a:spLocks noGrp="1" noChangeArrowheads="1"/>
          </p:cNvSpPr>
          <p:nvPr>
            <p:ph type="title"/>
          </p:nvPr>
        </p:nvSpPr>
        <p:spPr/>
        <p:txBody>
          <a:bodyPr/>
          <a:lstStyle/>
          <a:p>
            <a:pPr eaLnBrk="1" hangingPunct="1"/>
            <a:r>
              <a:rPr lang="es-AR" dirty="0" smtClean="0"/>
              <a:t>Los calificativos</a:t>
            </a:r>
            <a:endParaRPr lang="es-ES_tradnl" dirty="0" smtClean="0"/>
          </a:p>
        </p:txBody>
      </p:sp>
      <p:sp>
        <p:nvSpPr>
          <p:cNvPr id="1782787" name="Rectangle 3"/>
          <p:cNvSpPr>
            <a:spLocks noGrp="1" noChangeArrowheads="1"/>
          </p:cNvSpPr>
          <p:nvPr>
            <p:ph type="body" idx="1"/>
          </p:nvPr>
        </p:nvSpPr>
        <p:spPr>
          <a:xfrm>
            <a:off x="0" y="1412875"/>
            <a:ext cx="9001125" cy="4525963"/>
          </a:xfrm>
        </p:spPr>
        <p:txBody>
          <a:bodyPr/>
          <a:lstStyle/>
          <a:p>
            <a:pPr eaLnBrk="1" hangingPunct="1">
              <a:lnSpc>
                <a:spcPct val="90000"/>
              </a:lnSpc>
            </a:pPr>
            <a:r>
              <a:rPr lang="es-MX" sz="2100" dirty="0" smtClean="0"/>
              <a:t>Este grado ha recibido distintos calificativos.</a:t>
            </a:r>
          </a:p>
          <a:p>
            <a:pPr eaLnBrk="1" hangingPunct="1">
              <a:lnSpc>
                <a:spcPct val="90000"/>
              </a:lnSpc>
            </a:pPr>
            <a:r>
              <a:rPr lang="es-MX" sz="2100" dirty="0" smtClean="0"/>
              <a:t>Se lo ha calificado de </a:t>
            </a:r>
            <a:r>
              <a:rPr lang="es-MX" sz="2100" i="1" dirty="0" smtClean="0"/>
              <a:t>«grado lateral»</a:t>
            </a:r>
            <a:r>
              <a:rPr lang="es-MX" sz="2100" dirty="0" smtClean="0"/>
              <a:t>, por el hecho de que su Leyenda no se relaciona con la Bóveda Secreta.</a:t>
            </a:r>
          </a:p>
          <a:p>
            <a:pPr eaLnBrk="1" hangingPunct="1">
              <a:lnSpc>
                <a:spcPct val="90000"/>
              </a:lnSpc>
            </a:pPr>
            <a:r>
              <a:rPr lang="es-MX" sz="2100" dirty="0" smtClean="0"/>
              <a:t>Se ha dicho que sirve como preparación para la Orden de la Cruz Roja, el primero de los grados de caballería del Sistema York.</a:t>
            </a:r>
          </a:p>
          <a:p>
            <a:pPr eaLnBrk="1" hangingPunct="1">
              <a:lnSpc>
                <a:spcPct val="90000"/>
              </a:lnSpc>
            </a:pPr>
            <a:r>
              <a:rPr lang="es-MX" sz="2100" dirty="0" smtClean="0"/>
              <a:t>Lo anterior es sólo relativo, dado que en numerosas jurisdicciones los Grados Crípticos no son condición necesaria para recibir los Grados Templarios.</a:t>
            </a:r>
          </a:p>
          <a:p>
            <a:pPr eaLnBrk="1" hangingPunct="1">
              <a:lnSpc>
                <a:spcPct val="90000"/>
              </a:lnSpc>
            </a:pPr>
            <a:r>
              <a:rPr lang="es-MX" sz="2100" dirty="0" smtClean="0"/>
              <a:t>Se ha dicho que es un grado </a:t>
            </a:r>
            <a:r>
              <a:rPr lang="es-MX" sz="2100" i="1" dirty="0" smtClean="0"/>
              <a:t>«dramático e impresionante»</a:t>
            </a:r>
            <a:r>
              <a:rPr lang="es-MX" sz="2100" dirty="0" smtClean="0"/>
              <a:t> y, de hecho, su ritual es complejo y de características teatrales, por lo que con frecuencia se reúnen varios Consejos y lo confieren conjuntamente.</a:t>
            </a:r>
          </a:p>
          <a:p>
            <a:pPr eaLnBrk="1" hangingPunct="1">
              <a:lnSpc>
                <a:spcPct val="90000"/>
              </a:lnSpc>
            </a:pPr>
            <a:r>
              <a:rPr lang="es-MX" sz="2100" dirty="0" smtClean="0"/>
              <a:t>Agreguemos que </a:t>
            </a:r>
            <a:r>
              <a:rPr lang="es-MX" sz="2100" dirty="0" err="1" smtClean="0"/>
              <a:t>Mackey</a:t>
            </a:r>
            <a:r>
              <a:rPr lang="es-MX" sz="2100" dirty="0" smtClean="0"/>
              <a:t>, en general, rechazaba este grado, </a:t>
            </a:r>
            <a:r>
              <a:rPr lang="es-MX" sz="2100" i="1" dirty="0" smtClean="0"/>
              <a:t>«porque rompe la simetría del Rito que debía terminar en el noveno grado»</a:t>
            </a:r>
            <a:r>
              <a:rPr lang="es-MX" sz="2100" dirty="0" smtClean="0"/>
              <a:t>, pero a pesar de ello lo incluyó en su Monitor </a:t>
            </a:r>
            <a:r>
              <a:rPr lang="es-MX" sz="2100" i="1" dirty="0" smtClean="0"/>
              <a:t>«por ser trabajado en algunos Consejos, y ser un grado interesante que otorga valiosa información».</a:t>
            </a:r>
            <a:endParaRPr lang="es-MX" sz="2100" dirty="0" smtClean="0"/>
          </a:p>
          <a:p>
            <a:pPr eaLnBrk="1" hangingPunct="1">
              <a:lnSpc>
                <a:spcPct val="90000"/>
              </a:lnSpc>
            </a:pPr>
            <a:endParaRPr lang="es-ES_tradnl" sz="2100" dirty="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2786"/>
                                        </p:tgtEl>
                                        <p:attrNameLst>
                                          <p:attrName>style.visibility</p:attrName>
                                        </p:attrNameLst>
                                      </p:cBhvr>
                                      <p:to>
                                        <p:strVal val="visible"/>
                                      </p:to>
                                    </p:set>
                                    <p:animEffect transition="in" filter="fade">
                                      <p:cBhvr>
                                        <p:cTn id="7" dur="2000"/>
                                        <p:tgtEl>
                                          <p:spTgt spid="178278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2787">
                                            <p:txEl>
                                              <p:pRg st="0" end="0"/>
                                            </p:txEl>
                                          </p:spTgt>
                                        </p:tgtEl>
                                        <p:attrNameLst>
                                          <p:attrName>style.visibility</p:attrName>
                                        </p:attrNameLst>
                                      </p:cBhvr>
                                      <p:to>
                                        <p:strVal val="visible"/>
                                      </p:to>
                                    </p:set>
                                    <p:animEffect transition="in" filter="blinds(horizontal)">
                                      <p:cBhvr>
                                        <p:cTn id="12" dur="500"/>
                                        <p:tgtEl>
                                          <p:spTgt spid="17827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2787">
                                            <p:txEl>
                                              <p:pRg st="1" end="1"/>
                                            </p:txEl>
                                          </p:spTgt>
                                        </p:tgtEl>
                                        <p:attrNameLst>
                                          <p:attrName>style.visibility</p:attrName>
                                        </p:attrNameLst>
                                      </p:cBhvr>
                                      <p:to>
                                        <p:strVal val="visible"/>
                                      </p:to>
                                    </p:set>
                                    <p:animEffect transition="in" filter="blinds(horizontal)">
                                      <p:cBhvr>
                                        <p:cTn id="17" dur="500"/>
                                        <p:tgtEl>
                                          <p:spTgt spid="17827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2787">
                                            <p:txEl>
                                              <p:pRg st="2" end="2"/>
                                            </p:txEl>
                                          </p:spTgt>
                                        </p:tgtEl>
                                        <p:attrNameLst>
                                          <p:attrName>style.visibility</p:attrName>
                                        </p:attrNameLst>
                                      </p:cBhvr>
                                      <p:to>
                                        <p:strVal val="visible"/>
                                      </p:to>
                                    </p:set>
                                    <p:animEffect transition="in" filter="blinds(horizontal)">
                                      <p:cBhvr>
                                        <p:cTn id="22" dur="500"/>
                                        <p:tgtEl>
                                          <p:spTgt spid="17827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2787">
                                            <p:txEl>
                                              <p:pRg st="3" end="3"/>
                                            </p:txEl>
                                          </p:spTgt>
                                        </p:tgtEl>
                                        <p:attrNameLst>
                                          <p:attrName>style.visibility</p:attrName>
                                        </p:attrNameLst>
                                      </p:cBhvr>
                                      <p:to>
                                        <p:strVal val="visible"/>
                                      </p:to>
                                    </p:set>
                                    <p:animEffect transition="in" filter="blinds(horizontal)">
                                      <p:cBhvr>
                                        <p:cTn id="27" dur="500"/>
                                        <p:tgtEl>
                                          <p:spTgt spid="178278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2787">
                                            <p:txEl>
                                              <p:pRg st="4" end="4"/>
                                            </p:txEl>
                                          </p:spTgt>
                                        </p:tgtEl>
                                        <p:attrNameLst>
                                          <p:attrName>style.visibility</p:attrName>
                                        </p:attrNameLst>
                                      </p:cBhvr>
                                      <p:to>
                                        <p:strVal val="visible"/>
                                      </p:to>
                                    </p:set>
                                    <p:animEffect transition="in" filter="blinds(horizontal)">
                                      <p:cBhvr>
                                        <p:cTn id="32" dur="500"/>
                                        <p:tgtEl>
                                          <p:spTgt spid="178278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2787">
                                            <p:txEl>
                                              <p:pRg st="5" end="5"/>
                                            </p:txEl>
                                          </p:spTgt>
                                        </p:tgtEl>
                                        <p:attrNameLst>
                                          <p:attrName>style.visibility</p:attrName>
                                        </p:attrNameLst>
                                      </p:cBhvr>
                                      <p:to>
                                        <p:strVal val="visible"/>
                                      </p:to>
                                    </p:set>
                                    <p:animEffect transition="in" filter="blinds(horizontal)">
                                      <p:cBhvr>
                                        <p:cTn id="37" dur="500"/>
                                        <p:tgtEl>
                                          <p:spTgt spid="17827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2786" grpId="0"/>
      <p:bldP spid="178278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4834" name="Rectangle 2"/>
          <p:cNvSpPr>
            <a:spLocks noGrp="1" noChangeArrowheads="1"/>
          </p:cNvSpPr>
          <p:nvPr>
            <p:ph type="title"/>
          </p:nvPr>
        </p:nvSpPr>
        <p:spPr/>
        <p:txBody>
          <a:bodyPr/>
          <a:lstStyle/>
          <a:p>
            <a:pPr eaLnBrk="1" hangingPunct="1"/>
            <a:r>
              <a:rPr lang="es-AR" dirty="0" smtClean="0"/>
              <a:t>El sentido esotérico</a:t>
            </a:r>
            <a:endParaRPr lang="es-ES_tradnl" i="1" dirty="0" smtClean="0"/>
          </a:p>
        </p:txBody>
      </p:sp>
      <p:sp>
        <p:nvSpPr>
          <p:cNvPr id="2" name="1 Marcador de contenido"/>
          <p:cNvSpPr>
            <a:spLocks noGrp="1"/>
          </p:cNvSpPr>
          <p:nvPr>
            <p:ph idx="1"/>
          </p:nvPr>
        </p:nvSpPr>
        <p:spPr/>
        <p:txBody>
          <a:bodyPr/>
          <a:lstStyle/>
          <a:p>
            <a:r>
              <a:rPr lang="es-MX" sz="2200" dirty="0" smtClean="0"/>
              <a:t>Este grado se centra en la destrucción del Templo de Salomón, efectuada por Nabucodonosor, rey de Caldea en Babilonia, por intermedio de su general </a:t>
            </a:r>
            <a:r>
              <a:rPr lang="es-MX" sz="2200" dirty="0" err="1" smtClean="0"/>
              <a:t>Nabuzaradan</a:t>
            </a:r>
            <a:r>
              <a:rPr lang="es-MX" sz="2200" dirty="0" smtClean="0"/>
              <a:t>, durante el reinado de </a:t>
            </a:r>
            <a:r>
              <a:rPr lang="es-MX" sz="2200" dirty="0" err="1" smtClean="0"/>
              <a:t>Zedekiah</a:t>
            </a:r>
            <a:r>
              <a:rPr lang="es-MX" sz="2200" dirty="0" smtClean="0"/>
              <a:t>, hacia el año 586 a.C. aproximadamente.</a:t>
            </a:r>
          </a:p>
          <a:p>
            <a:r>
              <a:rPr lang="es-MX" sz="2200" dirty="0" smtClean="0"/>
              <a:t>Sin embargo, muy poco podría otorgarnos un grado masónico si sólo fuese una representación teatral de un hecho bíblico, del que ni siquiera tenemos la certeza de que sea efectivamente histórico.</a:t>
            </a:r>
          </a:p>
          <a:p>
            <a:r>
              <a:rPr lang="es-MX" sz="2200" dirty="0" smtClean="0"/>
              <a:t>Si hemos de encontrar, por lo tanto, algún contenido esotérico en este grado, habremos de hacerlo en el simbolismo y el significado profundo que encierran los hechos de su Leyenda, y en el arquetípico comportamiento de los personajes de la misma.</a:t>
            </a:r>
            <a:endParaRPr lang="es-AR" sz="2200" dirty="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4834"/>
                                        </p:tgtEl>
                                        <p:attrNameLst>
                                          <p:attrName>style.visibility</p:attrName>
                                        </p:attrNameLst>
                                      </p:cBhvr>
                                      <p:to>
                                        <p:strVal val="visible"/>
                                      </p:to>
                                    </p:set>
                                    <p:animEffect transition="in" filter="blinds(horizontal)">
                                      <p:cBhvr>
                                        <p:cTn id="7" dur="500"/>
                                        <p:tgtEl>
                                          <p:spTgt spid="17848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4834" grpId="0"/>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a:xfrm>
            <a:off x="457200" y="116632"/>
            <a:ext cx="8229600" cy="1143000"/>
          </a:xfrm>
        </p:spPr>
        <p:txBody>
          <a:bodyPr/>
          <a:lstStyle/>
          <a:p>
            <a:pPr eaLnBrk="1" hangingPunct="1"/>
            <a:r>
              <a:rPr lang="es-AR" dirty="0" smtClean="0"/>
              <a:t>La Leyenda</a:t>
            </a:r>
            <a:endParaRPr lang="es-ES_tradnl" dirty="0" smtClean="0"/>
          </a:p>
        </p:txBody>
      </p:sp>
      <p:sp>
        <p:nvSpPr>
          <p:cNvPr id="1787907" name="Rectangle 3"/>
          <p:cNvSpPr>
            <a:spLocks noGrp="1" noChangeArrowheads="1"/>
          </p:cNvSpPr>
          <p:nvPr>
            <p:ph idx="1"/>
          </p:nvPr>
        </p:nvSpPr>
        <p:spPr>
          <a:xfrm>
            <a:off x="107504" y="1351309"/>
            <a:ext cx="8856984" cy="4525963"/>
          </a:xfrm>
        </p:spPr>
        <p:txBody>
          <a:bodyPr/>
          <a:lstStyle/>
          <a:p>
            <a:pPr eaLnBrk="1" hangingPunct="1">
              <a:lnSpc>
                <a:spcPct val="90000"/>
              </a:lnSpc>
            </a:pPr>
            <a:r>
              <a:rPr lang="es-AR" sz="2400" dirty="0" smtClean="0"/>
              <a:t>La Leyenda es una combinación de hechos aproximadamente históricos con situaciones agregadas para presentar dilemas éticos o acciones arquetípicas.</a:t>
            </a:r>
          </a:p>
          <a:p>
            <a:pPr eaLnBrk="1" hangingPunct="1">
              <a:lnSpc>
                <a:spcPct val="90000"/>
              </a:lnSpc>
            </a:pPr>
            <a:r>
              <a:rPr lang="es-MX" sz="2400" dirty="0" smtClean="0"/>
              <a:t>Todo se centra, como dijimos, en la destrucción de Jerusalén por Nabucodonosor.</a:t>
            </a:r>
          </a:p>
          <a:p>
            <a:pPr eaLnBrk="1" hangingPunct="1">
              <a:lnSpc>
                <a:spcPct val="90000"/>
              </a:lnSpc>
            </a:pPr>
            <a:r>
              <a:rPr lang="es-MX" sz="2400" dirty="0" smtClean="0"/>
              <a:t>Tal destrucción no fue consecuencia de un único acto bélico, sino la culminación de una larga serie de guerras y conflictos, alternados con breves períodos de paz y prosperidad.</a:t>
            </a:r>
          </a:p>
          <a:p>
            <a:pPr eaLnBrk="1" hangingPunct="1">
              <a:lnSpc>
                <a:spcPct val="90000"/>
              </a:lnSpc>
            </a:pPr>
            <a:r>
              <a:rPr lang="es-MX" sz="2400" dirty="0" smtClean="0"/>
              <a:t>Todo culminó no sólo en la destrucción de Jerusalén y del Templo de Salomón, sino en la aniquilación casi completa de los reinos de Judá e Israel.</a:t>
            </a:r>
          </a:p>
          <a:p>
            <a:pPr eaLnBrk="1" hangingPunct="1">
              <a:lnSpc>
                <a:spcPct val="90000"/>
              </a:lnSpc>
            </a:pPr>
            <a:r>
              <a:rPr lang="es-MX" sz="2400" dirty="0" smtClean="0"/>
              <a:t>Toda institución, reino, Logia u Orden no puede soportar la inestabilidad permanente, y el resultado final de la misma es siempre su destrucción y su disgregación, en una nueva y simbólica «pérdida de la Palabra».</a:t>
            </a:r>
            <a:endParaRPr lang="es-ES_tradnl" sz="24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7907">
                                            <p:txEl>
                                              <p:pRg st="1" end="1"/>
                                            </p:txEl>
                                          </p:spTgt>
                                        </p:tgtEl>
                                        <p:attrNameLst>
                                          <p:attrName>style.visibility</p:attrName>
                                        </p:attrNameLst>
                                      </p:cBhvr>
                                      <p:to>
                                        <p:strVal val="visible"/>
                                      </p:to>
                                    </p:set>
                                    <p:animEffect transition="in" filter="blinds(horizontal)">
                                      <p:cBhvr>
                                        <p:cTn id="17" dur="500"/>
                                        <p:tgtEl>
                                          <p:spTgt spid="17879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7907">
                                            <p:txEl>
                                              <p:pRg st="2" end="2"/>
                                            </p:txEl>
                                          </p:spTgt>
                                        </p:tgtEl>
                                        <p:attrNameLst>
                                          <p:attrName>style.visibility</p:attrName>
                                        </p:attrNameLst>
                                      </p:cBhvr>
                                      <p:to>
                                        <p:strVal val="visible"/>
                                      </p:to>
                                    </p:set>
                                    <p:animEffect transition="in" filter="blinds(horizontal)">
                                      <p:cBhvr>
                                        <p:cTn id="22" dur="500"/>
                                        <p:tgtEl>
                                          <p:spTgt spid="17879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7907">
                                            <p:txEl>
                                              <p:pRg st="3" end="3"/>
                                            </p:txEl>
                                          </p:spTgt>
                                        </p:tgtEl>
                                        <p:attrNameLst>
                                          <p:attrName>style.visibility</p:attrName>
                                        </p:attrNameLst>
                                      </p:cBhvr>
                                      <p:to>
                                        <p:strVal val="visible"/>
                                      </p:to>
                                    </p:set>
                                    <p:animEffect transition="in" filter="blinds(horizontal)">
                                      <p:cBhvr>
                                        <p:cTn id="27" dur="500"/>
                                        <p:tgtEl>
                                          <p:spTgt spid="178790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7907">
                                            <p:txEl>
                                              <p:pRg st="4" end="4"/>
                                            </p:txEl>
                                          </p:spTgt>
                                        </p:tgtEl>
                                        <p:attrNameLst>
                                          <p:attrName>style.visibility</p:attrName>
                                        </p:attrNameLst>
                                      </p:cBhvr>
                                      <p:to>
                                        <p:strVal val="visible"/>
                                      </p:to>
                                    </p:set>
                                    <p:animEffect transition="in" filter="blinds(horizontal)">
                                      <p:cBhvr>
                                        <p:cTn id="32" dur="500"/>
                                        <p:tgtEl>
                                          <p:spTgt spid="17879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p:txBody>
          <a:bodyPr/>
          <a:lstStyle/>
          <a:p>
            <a:pPr eaLnBrk="1" hangingPunct="1"/>
            <a:r>
              <a:rPr lang="es-AR" dirty="0" smtClean="0"/>
              <a:t>La Leyenda</a:t>
            </a:r>
            <a:endParaRPr lang="es-ES_tradnl" dirty="0" smtClean="0"/>
          </a:p>
        </p:txBody>
      </p:sp>
      <p:sp>
        <p:nvSpPr>
          <p:cNvPr id="1787907" name="Rectangle 3"/>
          <p:cNvSpPr>
            <a:spLocks noGrp="1" noChangeArrowheads="1"/>
          </p:cNvSpPr>
          <p:nvPr>
            <p:ph idx="1"/>
          </p:nvPr>
        </p:nvSpPr>
        <p:spPr>
          <a:xfrm>
            <a:off x="107504" y="1412776"/>
            <a:ext cx="8928992" cy="4525963"/>
          </a:xfrm>
        </p:spPr>
        <p:txBody>
          <a:bodyPr/>
          <a:lstStyle/>
          <a:p>
            <a:pPr eaLnBrk="1" hangingPunct="1">
              <a:lnSpc>
                <a:spcPct val="90000"/>
              </a:lnSpc>
            </a:pPr>
            <a:r>
              <a:rPr lang="es-MX" sz="2400" dirty="0" smtClean="0"/>
              <a:t>Previamente a las acciones de Nabucodonosor, distintos reyes de Asiria, como </a:t>
            </a:r>
            <a:r>
              <a:rPr lang="es-MX" sz="2400" dirty="0" err="1" smtClean="0"/>
              <a:t>Tiglath-pileser</a:t>
            </a:r>
            <a:r>
              <a:rPr lang="es-MX" sz="2400" dirty="0" smtClean="0"/>
              <a:t> III y </a:t>
            </a:r>
            <a:r>
              <a:rPr lang="es-MX" sz="2400" dirty="0" err="1" smtClean="0"/>
              <a:t>Salmanasar</a:t>
            </a:r>
            <a:r>
              <a:rPr lang="es-MX" sz="2400" dirty="0" smtClean="0"/>
              <a:t> III realizaron incursiones predatorias que culminaron en la destrucción del reino de Israel hacia el año 721 a.C.</a:t>
            </a:r>
          </a:p>
          <a:p>
            <a:pPr eaLnBrk="1" hangingPunct="1">
              <a:lnSpc>
                <a:spcPct val="90000"/>
              </a:lnSpc>
            </a:pPr>
            <a:r>
              <a:rPr lang="es-MX" sz="2400" dirty="0" smtClean="0"/>
              <a:t>De donde sólo había logrado sobrevivir el reino de Judá, conformado por las tribus de Judá y Benjamín.</a:t>
            </a:r>
          </a:p>
          <a:p>
            <a:pPr eaLnBrk="1" hangingPunct="1">
              <a:lnSpc>
                <a:spcPct val="90000"/>
              </a:lnSpc>
            </a:pPr>
            <a:r>
              <a:rPr lang="es-MX" sz="2400" dirty="0" smtClean="0"/>
              <a:t>En el reinado de </a:t>
            </a:r>
            <a:r>
              <a:rPr lang="es-MX" sz="2400" dirty="0" err="1" smtClean="0"/>
              <a:t>Jehoiakim</a:t>
            </a:r>
            <a:r>
              <a:rPr lang="es-MX" sz="2400" dirty="0" smtClean="0"/>
              <a:t> (Joaquim), hacia el 599 a.C., </a:t>
            </a:r>
            <a:r>
              <a:rPr lang="es-MX" sz="2400" dirty="0" err="1" smtClean="0"/>
              <a:t>Nabudoconosor</a:t>
            </a:r>
            <a:r>
              <a:rPr lang="es-MX" sz="2400" dirty="0" smtClean="0"/>
              <a:t> condujo una expedición que expolió Jerusalén y llevó a Babilonia casi todas las riquezas del Templo.</a:t>
            </a:r>
          </a:p>
          <a:p>
            <a:pPr eaLnBrk="1" hangingPunct="1">
              <a:lnSpc>
                <a:spcPct val="90000"/>
              </a:lnSpc>
            </a:pPr>
            <a:r>
              <a:rPr lang="es-MX" sz="2400" dirty="0" err="1" smtClean="0"/>
              <a:t>Jehoiakim</a:t>
            </a:r>
            <a:r>
              <a:rPr lang="es-MX" sz="2400" dirty="0" smtClean="0"/>
              <a:t> fue sucedido por su hijo </a:t>
            </a:r>
            <a:r>
              <a:rPr lang="es-MX" sz="2400" dirty="0" err="1" smtClean="0"/>
              <a:t>Jehoiachin</a:t>
            </a:r>
            <a:r>
              <a:rPr lang="es-MX" sz="2400" dirty="0" smtClean="0"/>
              <a:t> (Joaquín o </a:t>
            </a:r>
            <a:r>
              <a:rPr lang="es-MX" sz="2400" dirty="0" err="1" smtClean="0"/>
              <a:t>Jeconías</a:t>
            </a:r>
            <a:r>
              <a:rPr lang="es-MX" sz="2400" dirty="0" smtClean="0"/>
              <a:t>). </a:t>
            </a:r>
          </a:p>
          <a:p>
            <a:pPr eaLnBrk="1" hangingPunct="1">
              <a:lnSpc>
                <a:spcPct val="90000"/>
              </a:lnSpc>
            </a:pPr>
            <a:r>
              <a:rPr lang="es-MX" sz="2400" dirty="0" err="1" smtClean="0"/>
              <a:t>Nabucodonor</a:t>
            </a:r>
            <a:r>
              <a:rPr lang="es-MX" sz="2400" dirty="0" smtClean="0"/>
              <a:t> condujo una nueva expedición y capturó a </a:t>
            </a:r>
            <a:r>
              <a:rPr lang="es-MX" sz="2400" dirty="0" err="1" smtClean="0"/>
              <a:t>Jehoiachin</a:t>
            </a:r>
            <a:r>
              <a:rPr lang="es-MX" sz="2400" dirty="0" smtClean="0"/>
              <a:t>, quien permaneció cautivo en Babilonia hasta su muerte.</a:t>
            </a:r>
            <a:endParaRPr lang="es-ES_tradnl" sz="24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7907">
                                            <p:txEl>
                                              <p:pRg st="1" end="1"/>
                                            </p:txEl>
                                          </p:spTgt>
                                        </p:tgtEl>
                                        <p:attrNameLst>
                                          <p:attrName>style.visibility</p:attrName>
                                        </p:attrNameLst>
                                      </p:cBhvr>
                                      <p:to>
                                        <p:strVal val="visible"/>
                                      </p:to>
                                    </p:set>
                                    <p:animEffect transition="in" filter="blinds(horizontal)">
                                      <p:cBhvr>
                                        <p:cTn id="17" dur="500"/>
                                        <p:tgtEl>
                                          <p:spTgt spid="17879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7907">
                                            <p:txEl>
                                              <p:pRg st="2" end="2"/>
                                            </p:txEl>
                                          </p:spTgt>
                                        </p:tgtEl>
                                        <p:attrNameLst>
                                          <p:attrName>style.visibility</p:attrName>
                                        </p:attrNameLst>
                                      </p:cBhvr>
                                      <p:to>
                                        <p:strVal val="visible"/>
                                      </p:to>
                                    </p:set>
                                    <p:animEffect transition="in" filter="blinds(horizontal)">
                                      <p:cBhvr>
                                        <p:cTn id="22" dur="500"/>
                                        <p:tgtEl>
                                          <p:spTgt spid="17879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7907">
                                            <p:txEl>
                                              <p:pRg st="3" end="3"/>
                                            </p:txEl>
                                          </p:spTgt>
                                        </p:tgtEl>
                                        <p:attrNameLst>
                                          <p:attrName>style.visibility</p:attrName>
                                        </p:attrNameLst>
                                      </p:cBhvr>
                                      <p:to>
                                        <p:strVal val="visible"/>
                                      </p:to>
                                    </p:set>
                                    <p:animEffect transition="in" filter="blinds(horizontal)">
                                      <p:cBhvr>
                                        <p:cTn id="27" dur="500"/>
                                        <p:tgtEl>
                                          <p:spTgt spid="178790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7907">
                                            <p:txEl>
                                              <p:pRg st="4" end="4"/>
                                            </p:txEl>
                                          </p:spTgt>
                                        </p:tgtEl>
                                        <p:attrNameLst>
                                          <p:attrName>style.visibility</p:attrName>
                                        </p:attrNameLst>
                                      </p:cBhvr>
                                      <p:to>
                                        <p:strVal val="visible"/>
                                      </p:to>
                                    </p:set>
                                    <p:animEffect transition="in" filter="blinds(horizontal)">
                                      <p:cBhvr>
                                        <p:cTn id="32" dur="500"/>
                                        <p:tgtEl>
                                          <p:spTgt spid="17879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122" name="Picture 2" descr="Resultado de imagen para rey Sedec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28216"/>
            <a:ext cx="9108504" cy="6043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69894"/>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out)">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sultado de imagen para rey Sedec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8" y="25636"/>
            <a:ext cx="9136782" cy="6859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952486"/>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out)">
                                      <p:cBhvr>
                                        <p:cTn id="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MX" dirty="0" smtClean="0"/>
              <a:t>La Leyenda - </a:t>
            </a:r>
            <a:r>
              <a:rPr lang="es-MX" dirty="0" err="1" smtClean="0"/>
              <a:t>Zedekiah</a:t>
            </a:r>
            <a:endParaRPr lang="es-ES_tradnl" dirty="0" smtClean="0"/>
          </a:p>
        </p:txBody>
      </p:sp>
      <p:sp>
        <p:nvSpPr>
          <p:cNvPr id="1783811" name="Rectangle 3"/>
          <p:cNvSpPr>
            <a:spLocks noGrp="1" noChangeArrowheads="1"/>
          </p:cNvSpPr>
          <p:nvPr>
            <p:ph type="body" idx="1"/>
          </p:nvPr>
        </p:nvSpPr>
        <p:spPr>
          <a:xfrm>
            <a:off x="251520" y="1600200"/>
            <a:ext cx="8640960" cy="4525963"/>
          </a:xfrm>
        </p:spPr>
        <p:txBody>
          <a:bodyPr/>
          <a:lstStyle/>
          <a:p>
            <a:pPr eaLnBrk="1" hangingPunct="1">
              <a:lnSpc>
                <a:spcPct val="80000"/>
              </a:lnSpc>
            </a:pPr>
            <a:r>
              <a:rPr lang="es-MX" sz="2200" dirty="0" err="1" smtClean="0"/>
              <a:t>Zedekiah</a:t>
            </a:r>
            <a:r>
              <a:rPr lang="es-MX" sz="2200" dirty="0" smtClean="0"/>
              <a:t> o </a:t>
            </a:r>
            <a:r>
              <a:rPr lang="es-MX" sz="2200" dirty="0" err="1" smtClean="0"/>
              <a:t>Sedecías</a:t>
            </a:r>
            <a:r>
              <a:rPr lang="es-MX" sz="2200" dirty="0" smtClean="0"/>
              <a:t> fue el vigésimo rey de Judá y, en forma negativa, el personaje principal de la Leyenda de este grado.</a:t>
            </a:r>
          </a:p>
          <a:p>
            <a:pPr eaLnBrk="1" hangingPunct="1">
              <a:lnSpc>
                <a:spcPct val="80000"/>
              </a:lnSpc>
            </a:pPr>
            <a:r>
              <a:rPr lang="es-AR" sz="2200" dirty="0" err="1" smtClean="0"/>
              <a:t>Zedekiah</a:t>
            </a:r>
            <a:r>
              <a:rPr lang="es-AR" sz="2200" dirty="0" smtClean="0"/>
              <a:t> </a:t>
            </a:r>
            <a:r>
              <a:rPr lang="es-AR" sz="2200" dirty="0"/>
              <a:t>era hijo de </a:t>
            </a:r>
            <a:r>
              <a:rPr lang="es-AR" sz="2200" dirty="0" smtClean="0"/>
              <a:t>Josías​ </a:t>
            </a:r>
            <a:r>
              <a:rPr lang="es-AR" sz="2200" dirty="0"/>
              <a:t>y </a:t>
            </a:r>
            <a:r>
              <a:rPr lang="es-AR" sz="2200" dirty="0" err="1"/>
              <a:t>Hamutal</a:t>
            </a:r>
            <a:r>
              <a:rPr lang="es-AR" sz="2200" dirty="0"/>
              <a:t>, y su nombre originario era </a:t>
            </a:r>
            <a:r>
              <a:rPr lang="es-AR" sz="2200" dirty="0" err="1"/>
              <a:t>Matanías</a:t>
            </a:r>
            <a:r>
              <a:rPr lang="es-AR" sz="2200" dirty="0"/>
              <a:t>. </a:t>
            </a:r>
            <a:r>
              <a:rPr lang="es-AR" sz="2200" dirty="0" smtClean="0"/>
              <a:t>Nabucodonosor lo </a:t>
            </a:r>
            <a:r>
              <a:rPr lang="es-AR" sz="2200" dirty="0"/>
              <a:t>nombró rey </a:t>
            </a:r>
            <a:r>
              <a:rPr lang="es-AR" sz="2200" dirty="0" smtClean="0"/>
              <a:t>de Judá cuando tenía </a:t>
            </a:r>
            <a:r>
              <a:rPr lang="es-AR" sz="2200" dirty="0"/>
              <a:t>21 años de edad. Sólo obtuvo un reconocimiento parcial, pues algunos siguieron considerando rey a Joaquín, aunque estuviera en cautiverio, ya que durante el largo exilio en Babilonia, el pueblo judío, aunque separado, se mantuvo en contacto mediante la acción de los profetas, como Ezequiel, Jeremías y Daniel</a:t>
            </a:r>
            <a:r>
              <a:rPr lang="es-AR" sz="2200" dirty="0" smtClean="0"/>
              <a:t>.</a:t>
            </a:r>
          </a:p>
          <a:p>
            <a:pPr eaLnBrk="1" hangingPunct="1">
              <a:lnSpc>
                <a:spcPct val="80000"/>
              </a:lnSpc>
            </a:pPr>
            <a:r>
              <a:rPr lang="es-MX" sz="2200" dirty="0" err="1" smtClean="0"/>
              <a:t>Zedekiah</a:t>
            </a:r>
            <a:r>
              <a:rPr lang="es-MX" sz="2200" dirty="0" smtClean="0"/>
              <a:t>, por lo tanto, fue elegido por </a:t>
            </a:r>
            <a:r>
              <a:rPr lang="es-MX" sz="2200" dirty="0" err="1" smtClean="0"/>
              <a:t>Nabudoconosor</a:t>
            </a:r>
            <a:r>
              <a:rPr lang="es-MX" sz="2200" dirty="0" smtClean="0"/>
              <a:t> como una suerte de «rey títere» destinado a cumplir el vasallaje que Babilonia le imponía al reino de Judá.</a:t>
            </a:r>
          </a:p>
          <a:p>
            <a:pPr eaLnBrk="1" hangingPunct="1">
              <a:lnSpc>
                <a:spcPct val="80000"/>
              </a:lnSpc>
            </a:pPr>
            <a:r>
              <a:rPr lang="es-MX" sz="2200" dirty="0" err="1" smtClean="0"/>
              <a:t>Zedekiah</a:t>
            </a:r>
            <a:r>
              <a:rPr lang="es-MX" sz="2200" dirty="0" smtClean="0"/>
              <a:t>, según la Leyenda masónica, tuvo que realizar un solemne juramento de fidelidad y obediencia a Nabucodonosor, transformando de esa manera a Judá en tributaria de Babilonia.</a:t>
            </a:r>
          </a:p>
          <a:p>
            <a:pPr eaLnBrk="1" hangingPunct="1">
              <a:lnSpc>
                <a:spcPct val="80000"/>
              </a:lnSpc>
            </a:pPr>
            <a:endParaRPr lang="es-AR" sz="2200" dirty="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3811">
                                            <p:txEl>
                                              <p:pRg st="3" end="3"/>
                                            </p:txEl>
                                          </p:spTgt>
                                        </p:tgtEl>
                                        <p:attrNameLst>
                                          <p:attrName>style.visibility</p:attrName>
                                        </p:attrNameLst>
                                      </p:cBhvr>
                                      <p:to>
                                        <p:strVal val="visible"/>
                                      </p:to>
                                    </p:set>
                                    <p:animEffect transition="in" filter="blinds(horizontal)">
                                      <p:cBhvr>
                                        <p:cTn id="27" dur="500"/>
                                        <p:tgtEl>
                                          <p:spTgt spid="17838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AR" dirty="0" smtClean="0"/>
              <a:t>La Leyenda - </a:t>
            </a:r>
            <a:r>
              <a:rPr lang="es-AR" dirty="0" err="1" smtClean="0"/>
              <a:t>Zedekiah</a:t>
            </a:r>
            <a:endParaRPr lang="es-ES_tradnl" dirty="0" smtClean="0"/>
          </a:p>
        </p:txBody>
      </p:sp>
      <p:sp>
        <p:nvSpPr>
          <p:cNvPr id="1783811" name="Rectangle 3"/>
          <p:cNvSpPr>
            <a:spLocks noGrp="1" noChangeArrowheads="1"/>
          </p:cNvSpPr>
          <p:nvPr>
            <p:ph sz="half" idx="1"/>
          </p:nvPr>
        </p:nvSpPr>
        <p:spPr>
          <a:xfrm>
            <a:off x="317376" y="1639341"/>
            <a:ext cx="4038600" cy="4525963"/>
          </a:xfrm>
        </p:spPr>
        <p:txBody>
          <a:bodyPr/>
          <a:lstStyle/>
          <a:p>
            <a:pPr eaLnBrk="1" hangingPunct="1">
              <a:lnSpc>
                <a:spcPct val="80000"/>
              </a:lnSpc>
            </a:pPr>
            <a:r>
              <a:rPr lang="es-AR" sz="2200" dirty="0" err="1" smtClean="0"/>
              <a:t>Zedekiah</a:t>
            </a:r>
            <a:r>
              <a:rPr lang="es-AR" sz="2200" dirty="0" smtClean="0"/>
              <a:t> </a:t>
            </a:r>
            <a:r>
              <a:rPr lang="es-AR" sz="2200" dirty="0"/>
              <a:t>optó por negarse a pagar tributo a Babilonia y buscó aliarse con Egipto</a:t>
            </a:r>
            <a:r>
              <a:rPr lang="es-AR" sz="2200" dirty="0" smtClean="0"/>
              <a:t>.​ </a:t>
            </a:r>
          </a:p>
          <a:p>
            <a:pPr eaLnBrk="1" hangingPunct="1">
              <a:lnSpc>
                <a:spcPct val="80000"/>
              </a:lnSpc>
            </a:pPr>
            <a:r>
              <a:rPr lang="es-AR" sz="2200" dirty="0" smtClean="0"/>
              <a:t>Nabucodonosor </a:t>
            </a:r>
            <a:r>
              <a:rPr lang="es-AR" sz="2200" dirty="0"/>
              <a:t>entonces sitió Jerusalén hasta provocar su caída y destrucción en 587 a. C. y la esclavitud de los judíos</a:t>
            </a:r>
            <a:r>
              <a:rPr lang="es-AR" sz="2200" dirty="0" smtClean="0"/>
              <a:t>.</a:t>
            </a:r>
            <a:endParaRPr lang="es-AR" sz="2200" baseline="30000" dirty="0" smtClean="0"/>
          </a:p>
          <a:p>
            <a:pPr eaLnBrk="1" hangingPunct="1">
              <a:lnSpc>
                <a:spcPct val="80000"/>
              </a:lnSpc>
            </a:pPr>
            <a:r>
              <a:rPr lang="es-AR" sz="2200" dirty="0" smtClean="0"/>
              <a:t>​</a:t>
            </a:r>
            <a:r>
              <a:rPr lang="es-AR" sz="2200" dirty="0" err="1" smtClean="0"/>
              <a:t>Zedekiah</a:t>
            </a:r>
            <a:r>
              <a:rPr lang="es-AR" sz="2200" dirty="0" smtClean="0"/>
              <a:t> </a:t>
            </a:r>
            <a:r>
              <a:rPr lang="es-AR" sz="2200" dirty="0"/>
              <a:t>y sus nobles huyeron de la ciudad, pero fueron apresados en los llanos de Jericó y llevados a </a:t>
            </a:r>
            <a:r>
              <a:rPr lang="es-AR" sz="2200" dirty="0" err="1" smtClean="0"/>
              <a:t>Riblah</a:t>
            </a:r>
            <a:r>
              <a:rPr lang="es-AR" sz="2200" dirty="0"/>
              <a:t> en la tierra de </a:t>
            </a:r>
            <a:r>
              <a:rPr lang="es-AR" sz="2200" dirty="0" err="1"/>
              <a:t>Hamat</a:t>
            </a:r>
            <a:r>
              <a:rPr lang="es-AR" sz="2200" dirty="0"/>
              <a:t>, donde se encontraba Nabucodonosor</a:t>
            </a:r>
            <a:r>
              <a:rPr lang="es-AR" sz="2200" dirty="0" smtClean="0"/>
              <a:t>.</a:t>
            </a:r>
          </a:p>
        </p:txBody>
      </p:sp>
      <p:pic>
        <p:nvPicPr>
          <p:cNvPr id="2050" name="Picture 2" descr="Resultado de imagen para zedeki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055" y="1844824"/>
            <a:ext cx="4560441" cy="4436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37857"/>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box(out)">
                                      <p:cBhvr>
                                        <p:cTn id="2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89644"/>
            <a:ext cx="9143608" cy="6095739"/>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38933" y="188640"/>
            <a:ext cx="9363461" cy="353943"/>
          </a:xfrm>
          <a:prstGeom prst="rect">
            <a:avLst/>
          </a:prstGeom>
          <a:noFill/>
        </p:spPr>
        <p:txBody>
          <a:bodyPr wrap="none" rtlCol="0">
            <a:spAutoFit/>
          </a:bodyPr>
          <a:lstStyle/>
          <a:p>
            <a:r>
              <a:rPr lang="es-MX" sz="1700" dirty="0" smtClean="0"/>
              <a:t>La captura del rey </a:t>
            </a:r>
            <a:r>
              <a:rPr lang="es-MX" sz="1700" dirty="0" err="1" smtClean="0"/>
              <a:t>Zedekiah</a:t>
            </a:r>
            <a:r>
              <a:rPr lang="es-MX" sz="1700" dirty="0" smtClean="0"/>
              <a:t>, en una representación teatral masónica en San Fernando, U.S.A.</a:t>
            </a:r>
            <a:endParaRPr lang="es-AR" sz="1700"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n para zedeki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604311"/>
            <a:ext cx="9108504" cy="6281073"/>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676056" y="116632"/>
            <a:ext cx="7712368" cy="369332"/>
          </a:xfrm>
          <a:prstGeom prst="rect">
            <a:avLst/>
          </a:prstGeom>
          <a:noFill/>
        </p:spPr>
        <p:txBody>
          <a:bodyPr wrap="none" rtlCol="0">
            <a:spAutoFit/>
          </a:bodyPr>
          <a:lstStyle/>
          <a:p>
            <a:r>
              <a:rPr lang="es-MX" dirty="0" err="1" smtClean="0"/>
              <a:t>Zedekiah</a:t>
            </a:r>
            <a:r>
              <a:rPr lang="es-MX" dirty="0" smtClean="0"/>
              <a:t> y otros cautivos son conducidos ante Nabucodonosor en </a:t>
            </a:r>
            <a:r>
              <a:rPr lang="es-MX" dirty="0" err="1" smtClean="0"/>
              <a:t>Riblah</a:t>
            </a:r>
            <a:endParaRPr lang="es-AR" dirty="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p:txBody>
          <a:bodyPr/>
          <a:lstStyle/>
          <a:p>
            <a:pPr eaLnBrk="1" hangingPunct="1"/>
            <a:r>
              <a:rPr lang="es-AR" dirty="0" smtClean="0"/>
              <a:t>La Leyenda - </a:t>
            </a:r>
            <a:r>
              <a:rPr lang="es-AR" dirty="0" err="1" smtClean="0"/>
              <a:t>Zedekiah</a:t>
            </a:r>
            <a:endParaRPr lang="es-ES_tradnl" dirty="0" smtClean="0"/>
          </a:p>
        </p:txBody>
      </p:sp>
      <p:sp>
        <p:nvSpPr>
          <p:cNvPr id="1787907" name="Rectangle 3"/>
          <p:cNvSpPr>
            <a:spLocks noGrp="1" noChangeArrowheads="1"/>
          </p:cNvSpPr>
          <p:nvPr>
            <p:ph idx="1"/>
          </p:nvPr>
        </p:nvSpPr>
        <p:spPr/>
        <p:txBody>
          <a:bodyPr/>
          <a:lstStyle/>
          <a:p>
            <a:pPr eaLnBrk="1" hangingPunct="1">
              <a:lnSpc>
                <a:spcPct val="90000"/>
              </a:lnSpc>
            </a:pPr>
            <a:r>
              <a:rPr lang="es-MX" sz="2400" dirty="0" smtClean="0"/>
              <a:t>En general, la forma en que la Leyenda presenta los actos de </a:t>
            </a:r>
            <a:r>
              <a:rPr lang="es-MX" sz="2400" dirty="0" err="1" smtClean="0"/>
              <a:t>Zedekiah</a:t>
            </a:r>
            <a:r>
              <a:rPr lang="es-MX" sz="2400" dirty="0" smtClean="0"/>
              <a:t> es muy negativa, como alguien que no cumple con sus juramentos solemnes de fidelidad y obediencia.</a:t>
            </a:r>
            <a:endParaRPr lang="es-AR" sz="2400" dirty="0" smtClean="0"/>
          </a:p>
          <a:p>
            <a:pPr eaLnBrk="1" hangingPunct="1">
              <a:lnSpc>
                <a:spcPct val="90000"/>
              </a:lnSpc>
            </a:pPr>
            <a:r>
              <a:rPr lang="es-AR" sz="2400" dirty="0" smtClean="0"/>
              <a:t>Pero lo cierto es que </a:t>
            </a:r>
            <a:r>
              <a:rPr lang="es-AR" sz="2400" dirty="0" err="1" smtClean="0"/>
              <a:t>Zedekiah</a:t>
            </a:r>
            <a:r>
              <a:rPr lang="es-AR" sz="2400" dirty="0" smtClean="0"/>
              <a:t> </a:t>
            </a:r>
            <a:r>
              <a:rPr lang="es-AR" sz="2400" dirty="0"/>
              <a:t>tuvo que enfrentar </a:t>
            </a:r>
            <a:r>
              <a:rPr lang="es-AR" sz="2400" dirty="0" smtClean="0"/>
              <a:t>a los </a:t>
            </a:r>
            <a:r>
              <a:rPr lang="es-AR" sz="2400" dirty="0"/>
              <a:t>confusos y contradictorios profetas </a:t>
            </a:r>
            <a:r>
              <a:rPr lang="es-AR" sz="2400" dirty="0" err="1" smtClean="0"/>
              <a:t>Hananías</a:t>
            </a:r>
            <a:r>
              <a:rPr lang="es-AR" sz="2400" dirty="0" smtClean="0"/>
              <a:t>,​ </a:t>
            </a:r>
            <a:r>
              <a:rPr lang="es-AR" sz="2400" dirty="0"/>
              <a:t>que predicaba el favor de Dios para enfrentar a </a:t>
            </a:r>
            <a:r>
              <a:rPr lang="es-AR" sz="2400" dirty="0" smtClean="0"/>
              <a:t>Babilonia, </a:t>
            </a:r>
            <a:r>
              <a:rPr lang="es-AR" sz="2400" dirty="0"/>
              <a:t>y Jeremías que aconsejaba no </a:t>
            </a:r>
            <a:r>
              <a:rPr lang="es-AR" sz="2400" dirty="0" smtClean="0"/>
              <a:t>hacerlo y tenía además buenas relaciones con Nabucodonosor.</a:t>
            </a:r>
          </a:p>
          <a:p>
            <a:pPr eaLnBrk="1" hangingPunct="1">
              <a:lnSpc>
                <a:spcPct val="90000"/>
              </a:lnSpc>
            </a:pPr>
            <a:r>
              <a:rPr lang="es-AR" sz="2400" dirty="0" smtClean="0"/>
              <a:t>Aquí encontramos una simple pero válida lección masónica y social: cuando la religión intenta dirigir los destinos de los pueblos, los resultados sólo pueden ser desastrosos.​</a:t>
            </a:r>
            <a:endParaRPr lang="es-ES_tradnl" sz="24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7907">
                                            <p:txEl>
                                              <p:pRg st="1" end="1"/>
                                            </p:txEl>
                                          </p:spTgt>
                                        </p:tgtEl>
                                        <p:attrNameLst>
                                          <p:attrName>style.visibility</p:attrName>
                                        </p:attrNameLst>
                                      </p:cBhvr>
                                      <p:to>
                                        <p:strVal val="visible"/>
                                      </p:to>
                                    </p:set>
                                    <p:animEffect transition="in" filter="blinds(horizontal)">
                                      <p:cBhvr>
                                        <p:cTn id="17" dur="500"/>
                                        <p:tgtEl>
                                          <p:spTgt spid="17879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7907">
                                            <p:txEl>
                                              <p:pRg st="2" end="2"/>
                                            </p:txEl>
                                          </p:spTgt>
                                        </p:tgtEl>
                                        <p:attrNameLst>
                                          <p:attrName>style.visibility</p:attrName>
                                        </p:attrNameLst>
                                      </p:cBhvr>
                                      <p:to>
                                        <p:strVal val="visible"/>
                                      </p:to>
                                    </p:set>
                                    <p:animEffect transition="in" filter="blinds(horizontal)">
                                      <p:cBhvr>
                                        <p:cTn id="22" dur="500"/>
                                        <p:tgtEl>
                                          <p:spTgt spid="17879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MX" dirty="0" smtClean="0"/>
              <a:t>La Leyenda - </a:t>
            </a:r>
            <a:r>
              <a:rPr lang="es-MX" dirty="0" err="1" smtClean="0"/>
              <a:t>Zedekiah</a:t>
            </a:r>
            <a:endParaRPr lang="es-ES_tradnl" dirty="0" smtClean="0"/>
          </a:p>
        </p:txBody>
      </p:sp>
      <p:sp>
        <p:nvSpPr>
          <p:cNvPr id="1783811" name="Rectangle 3"/>
          <p:cNvSpPr>
            <a:spLocks noGrp="1" noChangeArrowheads="1"/>
          </p:cNvSpPr>
          <p:nvPr>
            <p:ph sz="half" idx="1"/>
          </p:nvPr>
        </p:nvSpPr>
        <p:spPr>
          <a:xfrm>
            <a:off x="385192" y="1639341"/>
            <a:ext cx="3826768" cy="4525963"/>
          </a:xfrm>
        </p:spPr>
        <p:txBody>
          <a:bodyPr/>
          <a:lstStyle/>
          <a:p>
            <a:pPr eaLnBrk="1" hangingPunct="1">
              <a:lnSpc>
                <a:spcPct val="80000"/>
              </a:lnSpc>
            </a:pPr>
            <a:r>
              <a:rPr lang="es-AR" sz="2200" dirty="0"/>
              <a:t>​Por orden de </a:t>
            </a:r>
            <a:r>
              <a:rPr lang="es-AR" sz="2200" dirty="0" smtClean="0"/>
              <a:t>Nabucodonosor, </a:t>
            </a:r>
            <a:r>
              <a:rPr lang="es-AR" sz="2200" dirty="0" err="1" smtClean="0"/>
              <a:t>Zedekiah</a:t>
            </a:r>
            <a:r>
              <a:rPr lang="es-AR" sz="2200" dirty="0" smtClean="0"/>
              <a:t> </a:t>
            </a:r>
            <a:r>
              <a:rPr lang="es-AR" sz="2200" dirty="0"/>
              <a:t>presenció el degüello de sus hijos, también se ejecutó a los nobles y luego </a:t>
            </a:r>
            <a:r>
              <a:rPr lang="es-AR" sz="2200" dirty="0" err="1" smtClean="0"/>
              <a:t>Zedekiah</a:t>
            </a:r>
            <a:r>
              <a:rPr lang="es-AR" sz="2200" dirty="0" smtClean="0"/>
              <a:t> </a:t>
            </a:r>
            <a:r>
              <a:rPr lang="es-AR" sz="2200" dirty="0"/>
              <a:t>fue </a:t>
            </a:r>
            <a:r>
              <a:rPr lang="es-AR" sz="2200" dirty="0" smtClean="0"/>
              <a:t>cegado </a:t>
            </a:r>
            <a:r>
              <a:rPr lang="es-AR" sz="2200" dirty="0"/>
              <a:t>y llevado cautivo a Babilonia. </a:t>
            </a:r>
            <a:endParaRPr lang="es-AR" sz="2200" dirty="0" smtClean="0"/>
          </a:p>
          <a:p>
            <a:pPr eaLnBrk="1" hangingPunct="1">
              <a:lnSpc>
                <a:spcPct val="80000"/>
              </a:lnSpc>
            </a:pPr>
            <a:r>
              <a:rPr lang="es-AR" sz="2200" dirty="0" smtClean="0"/>
              <a:t>El</a:t>
            </a:r>
            <a:r>
              <a:rPr lang="es-AR" sz="2200" dirty="0"/>
              <a:t> Templo de Jerusalén y el palacio real fueron quemados, y se completó la segunda deportación a Babilonia. </a:t>
            </a:r>
            <a:endParaRPr lang="es-AR" sz="2200" dirty="0" smtClean="0"/>
          </a:p>
          <a:p>
            <a:pPr eaLnBrk="1" hangingPunct="1">
              <a:lnSpc>
                <a:spcPct val="80000"/>
              </a:lnSpc>
            </a:pPr>
            <a:r>
              <a:rPr lang="es-AR" sz="2200" dirty="0" smtClean="0"/>
              <a:t>Judá </a:t>
            </a:r>
            <a:r>
              <a:rPr lang="es-AR" sz="2200" dirty="0"/>
              <a:t>quedó anexionada a la provincia babilónica de Samaria.</a:t>
            </a:r>
          </a:p>
        </p:txBody>
      </p:sp>
      <p:pic>
        <p:nvPicPr>
          <p:cNvPr id="3076" name="Picture 4" descr="Resultado de imagen para reino de ju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055" y="1299241"/>
            <a:ext cx="4560441" cy="54421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3076"/>
                                        </p:tgtEl>
                                        <p:attrNameLst>
                                          <p:attrName>style.visibility</p:attrName>
                                        </p:attrNameLst>
                                      </p:cBhvr>
                                      <p:to>
                                        <p:strVal val="visible"/>
                                      </p:to>
                                    </p:set>
                                    <p:animEffect transition="in" filter="box(out)">
                                      <p:cBhvr>
                                        <p:cTn id="27"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MX" dirty="0" smtClean="0"/>
              <a:t>La destrucción</a:t>
            </a:r>
            <a:endParaRPr lang="es-ES_tradnl" dirty="0" smtClean="0"/>
          </a:p>
        </p:txBody>
      </p:sp>
      <p:sp>
        <p:nvSpPr>
          <p:cNvPr id="1783811" name="Rectangle 3"/>
          <p:cNvSpPr>
            <a:spLocks noGrp="1" noChangeArrowheads="1"/>
          </p:cNvSpPr>
          <p:nvPr>
            <p:ph sz="half" idx="1"/>
          </p:nvPr>
        </p:nvSpPr>
        <p:spPr>
          <a:xfrm>
            <a:off x="529208" y="1711350"/>
            <a:ext cx="3610744" cy="4525962"/>
          </a:xfrm>
        </p:spPr>
        <p:txBody>
          <a:bodyPr/>
          <a:lstStyle/>
          <a:p>
            <a:pPr eaLnBrk="1" hangingPunct="1">
              <a:lnSpc>
                <a:spcPct val="80000"/>
              </a:lnSpc>
            </a:pPr>
            <a:r>
              <a:rPr lang="es-MX" sz="2000" dirty="0" smtClean="0"/>
              <a:t>La destrucción del Templo de Salomón es el evento principal conmemorado en la Leyenda de este grado.</a:t>
            </a:r>
          </a:p>
          <a:p>
            <a:pPr eaLnBrk="1" hangingPunct="1">
              <a:lnSpc>
                <a:spcPct val="80000"/>
              </a:lnSpc>
            </a:pPr>
            <a:r>
              <a:rPr lang="es-MX" sz="2000" dirty="0" smtClean="0"/>
              <a:t>¿Por qué los distintos autores, por ejemplo </a:t>
            </a:r>
            <a:r>
              <a:rPr lang="es-MX" sz="2000" dirty="0" err="1" smtClean="0"/>
              <a:t>Mackey</a:t>
            </a:r>
            <a:r>
              <a:rPr lang="es-MX" sz="2000" dirty="0" smtClean="0"/>
              <a:t>, realizan una pintura tan negativa de </a:t>
            </a:r>
            <a:r>
              <a:rPr lang="es-MX" sz="2000" dirty="0" err="1" smtClean="0"/>
              <a:t>Zedekiah</a:t>
            </a:r>
            <a:r>
              <a:rPr lang="es-MX" sz="2000" dirty="0" smtClean="0"/>
              <a:t>?</a:t>
            </a:r>
          </a:p>
          <a:p>
            <a:pPr eaLnBrk="1" hangingPunct="1">
              <a:lnSpc>
                <a:spcPct val="80000"/>
              </a:lnSpc>
            </a:pPr>
            <a:r>
              <a:rPr lang="es-MX" sz="2000" dirty="0" smtClean="0"/>
              <a:t>Quizás por cierto afán de algunos autores masónicos de mostrar su total aceptación de los poderes constituidos, dado que, en realidad, </a:t>
            </a:r>
            <a:r>
              <a:rPr lang="es-MX" sz="2000" dirty="0" err="1" smtClean="0"/>
              <a:t>Zedekiah</a:t>
            </a:r>
            <a:r>
              <a:rPr lang="es-MX" sz="2000" dirty="0" smtClean="0"/>
              <a:t> luchó por evitar que su pueblo fuera dominado por los invasores.</a:t>
            </a:r>
            <a:endParaRPr lang="es-AR" sz="2000" dirty="0" smtClean="0"/>
          </a:p>
        </p:txBody>
      </p:sp>
      <p:pic>
        <p:nvPicPr>
          <p:cNvPr id="7170" name="Picture 2" descr="Resultado de imagen para rey Sedec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9181" y="1340768"/>
            <a:ext cx="3741251" cy="52751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7170"/>
                                        </p:tgtEl>
                                        <p:attrNameLst>
                                          <p:attrName>style.visibility</p:attrName>
                                        </p:attrNameLst>
                                      </p:cBhvr>
                                      <p:to>
                                        <p:strVal val="visible"/>
                                      </p:to>
                                    </p:set>
                                    <p:animEffect transition="in" filter="box(out)">
                                      <p:cBhvr>
                                        <p:cTn id="2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6626" name="Rectangle 2"/>
          <p:cNvSpPr>
            <a:spLocks noGrp="1" noChangeArrowheads="1"/>
          </p:cNvSpPr>
          <p:nvPr>
            <p:ph type="title"/>
          </p:nvPr>
        </p:nvSpPr>
        <p:spPr/>
        <p:txBody>
          <a:bodyPr/>
          <a:lstStyle/>
          <a:p>
            <a:pPr eaLnBrk="1" hangingPunct="1"/>
            <a:r>
              <a:rPr lang="es-MX" sz="4000" dirty="0" err="1" smtClean="0"/>
              <a:t>Gedaliah</a:t>
            </a:r>
            <a:endParaRPr lang="es-ES_tradnl" sz="4000" dirty="0" smtClean="0"/>
          </a:p>
        </p:txBody>
      </p:sp>
      <p:sp>
        <p:nvSpPr>
          <p:cNvPr id="1306627" name="Rectangle 3"/>
          <p:cNvSpPr>
            <a:spLocks noGrp="1" noChangeArrowheads="1"/>
          </p:cNvSpPr>
          <p:nvPr>
            <p:ph idx="1"/>
          </p:nvPr>
        </p:nvSpPr>
        <p:spPr/>
        <p:txBody>
          <a:bodyPr/>
          <a:lstStyle/>
          <a:p>
            <a:pPr eaLnBrk="1" hangingPunct="1">
              <a:lnSpc>
                <a:spcPct val="80000"/>
              </a:lnSpc>
            </a:pPr>
            <a:r>
              <a:rPr lang="es-ES" sz="2400" dirty="0" smtClean="0"/>
              <a:t>Es, junto con </a:t>
            </a:r>
            <a:r>
              <a:rPr lang="es-ES" sz="2400" dirty="0" err="1" smtClean="0"/>
              <a:t>Zedekiah</a:t>
            </a:r>
            <a:r>
              <a:rPr lang="es-ES" sz="2400" dirty="0" smtClean="0"/>
              <a:t>, el otro personaje </a:t>
            </a:r>
            <a:r>
              <a:rPr lang="es-ES" sz="2400" dirty="0" err="1" smtClean="0"/>
              <a:t>seudo</a:t>
            </a:r>
            <a:r>
              <a:rPr lang="es-ES" sz="2400" dirty="0" smtClean="0"/>
              <a:t>-histórico mencionado en la Leyenda del grado.</a:t>
            </a:r>
          </a:p>
          <a:p>
            <a:pPr eaLnBrk="1" hangingPunct="1">
              <a:lnSpc>
                <a:spcPct val="80000"/>
              </a:lnSpc>
            </a:pPr>
            <a:r>
              <a:rPr lang="es-ES" sz="2400" dirty="0" smtClean="0"/>
              <a:t>Según </a:t>
            </a:r>
            <a:r>
              <a:rPr lang="es-ES" sz="2400" dirty="0" err="1" smtClean="0"/>
              <a:t>Mackey</a:t>
            </a:r>
            <a:r>
              <a:rPr lang="es-ES" sz="2400" dirty="0" smtClean="0"/>
              <a:t>, existen cinco personajes referidos en la Biblia con el nombre </a:t>
            </a:r>
            <a:r>
              <a:rPr lang="es-ES" sz="2400" dirty="0" err="1" smtClean="0"/>
              <a:t>Gedaliah</a:t>
            </a:r>
            <a:r>
              <a:rPr lang="es-ES" sz="2400" dirty="0" smtClean="0"/>
              <a:t>, pero sólo dos son contemporáneos de la destrucción del Templo.</a:t>
            </a:r>
          </a:p>
          <a:p>
            <a:pPr eaLnBrk="1" hangingPunct="1">
              <a:lnSpc>
                <a:spcPct val="80000"/>
              </a:lnSpc>
            </a:pPr>
            <a:r>
              <a:rPr lang="es-ES" sz="2400" dirty="0" err="1" smtClean="0"/>
              <a:t>Gedaliah</a:t>
            </a:r>
            <a:r>
              <a:rPr lang="es-ES" sz="2400" dirty="0" smtClean="0"/>
              <a:t> hijo de </a:t>
            </a:r>
            <a:r>
              <a:rPr lang="es-ES" sz="2400" dirty="0" err="1" smtClean="0"/>
              <a:t>Pashur</a:t>
            </a:r>
            <a:r>
              <a:rPr lang="es-ES" sz="2400" dirty="0" smtClean="0"/>
              <a:t> es mencionado por el profeta Jeremías como un integrante de la corte de </a:t>
            </a:r>
            <a:r>
              <a:rPr lang="es-ES" sz="2400" dirty="0" err="1" smtClean="0"/>
              <a:t>Zedekiah</a:t>
            </a:r>
            <a:r>
              <a:rPr lang="es-ES" sz="2400" dirty="0" smtClean="0"/>
              <a:t>.</a:t>
            </a:r>
          </a:p>
          <a:p>
            <a:pPr eaLnBrk="1" hangingPunct="1">
              <a:lnSpc>
                <a:spcPct val="80000"/>
              </a:lnSpc>
            </a:pPr>
            <a:r>
              <a:rPr lang="es-ES" sz="2400" dirty="0" smtClean="0"/>
              <a:t>Supuestamente él integró el consejo que dio aviso a </a:t>
            </a:r>
            <a:r>
              <a:rPr lang="es-ES" sz="2400" dirty="0" err="1" smtClean="0"/>
              <a:t>Zedekiah</a:t>
            </a:r>
            <a:r>
              <a:rPr lang="es-ES" sz="2400" dirty="0" smtClean="0"/>
              <a:t> acerca de la llegada del ejército conducido por </a:t>
            </a:r>
            <a:r>
              <a:rPr lang="es-ES" sz="2400" dirty="0" err="1" smtClean="0"/>
              <a:t>Nabuzaradan</a:t>
            </a:r>
            <a:r>
              <a:rPr lang="es-ES" sz="2400" dirty="0" smtClean="0"/>
              <a:t>, el general de Nabucodonosor.</a:t>
            </a:r>
          </a:p>
          <a:p>
            <a:pPr eaLnBrk="1" hangingPunct="1">
              <a:lnSpc>
                <a:spcPct val="80000"/>
              </a:lnSpc>
            </a:pPr>
            <a:r>
              <a:rPr lang="es-ES" sz="2400" dirty="0" smtClean="0"/>
              <a:t>Además, existe una Leyenda según la cual </a:t>
            </a:r>
            <a:r>
              <a:rPr lang="es-ES" sz="2400" dirty="0" err="1" smtClean="0"/>
              <a:t>Gedaliah</a:t>
            </a:r>
            <a:r>
              <a:rPr lang="es-ES" sz="2400" dirty="0" smtClean="0"/>
              <a:t> convenció a </a:t>
            </a:r>
            <a:r>
              <a:rPr lang="es-ES" sz="2400" dirty="0" err="1" smtClean="0"/>
              <a:t>Zedekiah</a:t>
            </a:r>
            <a:r>
              <a:rPr lang="es-ES" sz="2400" dirty="0" smtClean="0"/>
              <a:t> de enviar al profeta Jeremías a la muerte, de la que lo habría salvado la intervención de un eunuco del palacio.</a:t>
            </a:r>
          </a:p>
          <a:p>
            <a:pPr eaLnBrk="1" hangingPunct="1">
              <a:lnSpc>
                <a:spcPct val="80000"/>
              </a:lnSpc>
            </a:pPr>
            <a:endParaRPr lang="es-ES_tradnl" sz="2400" dirty="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6626"/>
                                        </p:tgtEl>
                                        <p:attrNameLst>
                                          <p:attrName>style.visibility</p:attrName>
                                        </p:attrNameLst>
                                      </p:cBhvr>
                                      <p:to>
                                        <p:strVal val="visible"/>
                                      </p:to>
                                    </p:set>
                                    <p:animEffect transition="in" filter="blinds(horizontal)">
                                      <p:cBhvr>
                                        <p:cTn id="7" dur="500"/>
                                        <p:tgtEl>
                                          <p:spTgt spid="130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06627">
                                            <p:txEl>
                                              <p:pRg st="0" end="0"/>
                                            </p:txEl>
                                          </p:spTgt>
                                        </p:tgtEl>
                                        <p:attrNameLst>
                                          <p:attrName>style.visibility</p:attrName>
                                        </p:attrNameLst>
                                      </p:cBhvr>
                                      <p:to>
                                        <p:strVal val="visible"/>
                                      </p:to>
                                    </p:set>
                                    <p:animEffect transition="in" filter="blinds(horizontal)">
                                      <p:cBhvr>
                                        <p:cTn id="12" dur="500"/>
                                        <p:tgtEl>
                                          <p:spTgt spid="13066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06627">
                                            <p:txEl>
                                              <p:pRg st="1" end="1"/>
                                            </p:txEl>
                                          </p:spTgt>
                                        </p:tgtEl>
                                        <p:attrNameLst>
                                          <p:attrName>style.visibility</p:attrName>
                                        </p:attrNameLst>
                                      </p:cBhvr>
                                      <p:to>
                                        <p:strVal val="visible"/>
                                      </p:to>
                                    </p:set>
                                    <p:animEffect transition="in" filter="blinds(horizontal)">
                                      <p:cBhvr>
                                        <p:cTn id="17" dur="500"/>
                                        <p:tgtEl>
                                          <p:spTgt spid="13066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06627">
                                            <p:txEl>
                                              <p:pRg st="2" end="2"/>
                                            </p:txEl>
                                          </p:spTgt>
                                        </p:tgtEl>
                                        <p:attrNameLst>
                                          <p:attrName>style.visibility</p:attrName>
                                        </p:attrNameLst>
                                      </p:cBhvr>
                                      <p:to>
                                        <p:strVal val="visible"/>
                                      </p:to>
                                    </p:set>
                                    <p:animEffect transition="in" filter="blinds(horizontal)">
                                      <p:cBhvr>
                                        <p:cTn id="22" dur="500"/>
                                        <p:tgtEl>
                                          <p:spTgt spid="130662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06627">
                                            <p:txEl>
                                              <p:pRg st="3" end="3"/>
                                            </p:txEl>
                                          </p:spTgt>
                                        </p:tgtEl>
                                        <p:attrNameLst>
                                          <p:attrName>style.visibility</p:attrName>
                                        </p:attrNameLst>
                                      </p:cBhvr>
                                      <p:to>
                                        <p:strVal val="visible"/>
                                      </p:to>
                                    </p:set>
                                    <p:animEffect transition="in" filter="blinds(horizontal)">
                                      <p:cBhvr>
                                        <p:cTn id="27" dur="500"/>
                                        <p:tgtEl>
                                          <p:spTgt spid="130662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06627">
                                            <p:txEl>
                                              <p:pRg st="4" end="4"/>
                                            </p:txEl>
                                          </p:spTgt>
                                        </p:tgtEl>
                                        <p:attrNameLst>
                                          <p:attrName>style.visibility</p:attrName>
                                        </p:attrNameLst>
                                      </p:cBhvr>
                                      <p:to>
                                        <p:strVal val="visible"/>
                                      </p:to>
                                    </p:set>
                                    <p:animEffect transition="in" filter="blinds(horizontal)">
                                      <p:cBhvr>
                                        <p:cTn id="32" dur="500"/>
                                        <p:tgtEl>
                                          <p:spTgt spid="130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6626" grpId="0"/>
      <p:bldP spid="130662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06626" name="Rectangle 2"/>
          <p:cNvSpPr>
            <a:spLocks noGrp="1" noChangeArrowheads="1"/>
          </p:cNvSpPr>
          <p:nvPr>
            <p:ph type="title"/>
          </p:nvPr>
        </p:nvSpPr>
        <p:spPr/>
        <p:txBody>
          <a:bodyPr/>
          <a:lstStyle/>
          <a:p>
            <a:pPr eaLnBrk="1" hangingPunct="1"/>
            <a:r>
              <a:rPr lang="es-MX" sz="4000" dirty="0" err="1" smtClean="0"/>
              <a:t>Gedaliah</a:t>
            </a:r>
            <a:endParaRPr lang="es-ES_tradnl" sz="4000" dirty="0" smtClean="0"/>
          </a:p>
        </p:txBody>
      </p:sp>
      <p:sp>
        <p:nvSpPr>
          <p:cNvPr id="1306627" name="Rectangle 3"/>
          <p:cNvSpPr>
            <a:spLocks noGrp="1" noChangeArrowheads="1"/>
          </p:cNvSpPr>
          <p:nvPr>
            <p:ph idx="1"/>
          </p:nvPr>
        </p:nvSpPr>
        <p:spPr/>
        <p:txBody>
          <a:bodyPr/>
          <a:lstStyle/>
          <a:p>
            <a:pPr eaLnBrk="1" hangingPunct="1">
              <a:lnSpc>
                <a:spcPct val="80000"/>
              </a:lnSpc>
            </a:pPr>
            <a:r>
              <a:rPr lang="es-ES" sz="2400" dirty="0" smtClean="0"/>
              <a:t>El restante es </a:t>
            </a:r>
            <a:r>
              <a:rPr lang="es-ES" sz="2400" dirty="0" err="1" smtClean="0"/>
              <a:t>Gedaliah</a:t>
            </a:r>
            <a:r>
              <a:rPr lang="es-ES" sz="2400" dirty="0" smtClean="0"/>
              <a:t> hijo de </a:t>
            </a:r>
            <a:r>
              <a:rPr lang="es-ES" sz="2400" dirty="0" err="1" smtClean="0"/>
              <a:t>Ahikam</a:t>
            </a:r>
            <a:r>
              <a:rPr lang="es-ES" sz="2400" dirty="0" smtClean="0"/>
              <a:t>.</a:t>
            </a:r>
          </a:p>
          <a:p>
            <a:pPr eaLnBrk="1" hangingPunct="1">
              <a:lnSpc>
                <a:spcPct val="80000"/>
              </a:lnSpc>
            </a:pPr>
            <a:r>
              <a:rPr lang="es-ES" sz="2400" dirty="0" smtClean="0"/>
              <a:t>Un personaje realmente lamentable, partidario del invasor Nabucodonosor quien, después de la destrucción de Jerusalén, lo nombró sátrapa (gobernador) de Judea.</a:t>
            </a:r>
          </a:p>
          <a:p>
            <a:pPr eaLnBrk="1" hangingPunct="1">
              <a:lnSpc>
                <a:spcPct val="80000"/>
              </a:lnSpc>
            </a:pPr>
            <a:r>
              <a:rPr lang="es-ES" sz="2400" dirty="0" err="1" smtClean="0"/>
              <a:t>Gedaliah</a:t>
            </a:r>
            <a:r>
              <a:rPr lang="es-ES" sz="2400" dirty="0" smtClean="0"/>
              <a:t> tomó residencia en </a:t>
            </a:r>
            <a:r>
              <a:rPr lang="es-ES" sz="2400" dirty="0" err="1" smtClean="0"/>
              <a:t>Mitzpah</a:t>
            </a:r>
            <a:r>
              <a:rPr lang="es-ES" sz="2400" dirty="0" smtClean="0"/>
              <a:t>, donde permaneció poco tiempo dado que fue asesinado por Ismael, descendiente de la casa de David.</a:t>
            </a:r>
          </a:p>
          <a:p>
            <a:pPr eaLnBrk="1" hangingPunct="1">
              <a:lnSpc>
                <a:spcPct val="80000"/>
              </a:lnSpc>
            </a:pPr>
            <a:r>
              <a:rPr lang="es-ES" sz="2400" dirty="0" err="1" smtClean="0"/>
              <a:t>Mackey</a:t>
            </a:r>
            <a:r>
              <a:rPr lang="es-ES" sz="2400" dirty="0" smtClean="0"/>
              <a:t> se plantea la cuestión acerca de cuál de los dos </a:t>
            </a:r>
            <a:r>
              <a:rPr lang="es-ES" sz="2400" dirty="0" err="1" smtClean="0"/>
              <a:t>Gedaliah</a:t>
            </a:r>
            <a:r>
              <a:rPr lang="es-ES" sz="2400" dirty="0" smtClean="0"/>
              <a:t> es realmente mencionado en la Leyenda de este grado.</a:t>
            </a:r>
          </a:p>
          <a:p>
            <a:pPr eaLnBrk="1" hangingPunct="1">
              <a:lnSpc>
                <a:spcPct val="80000"/>
              </a:lnSpc>
            </a:pPr>
            <a:r>
              <a:rPr lang="es-ES" sz="2400" dirty="0" smtClean="0"/>
              <a:t>A partir de una serie de consideraciones históricas y bíblicas concluye que el personaje de la Leyenda masónica es el citado en primer término, es decir </a:t>
            </a:r>
            <a:r>
              <a:rPr lang="es-ES" sz="2400" dirty="0" err="1" smtClean="0"/>
              <a:t>Gedaliah</a:t>
            </a:r>
            <a:r>
              <a:rPr lang="es-ES" sz="2400" dirty="0" smtClean="0"/>
              <a:t> hijo de </a:t>
            </a:r>
            <a:r>
              <a:rPr lang="es-ES" sz="2400" dirty="0" err="1" smtClean="0"/>
              <a:t>Pashur</a:t>
            </a:r>
            <a:r>
              <a:rPr lang="es-ES" sz="2400" dirty="0" smtClean="0"/>
              <a:t>.</a:t>
            </a:r>
            <a:endParaRPr lang="es-ES_tradnl" sz="2400" dirty="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6626"/>
                                        </p:tgtEl>
                                        <p:attrNameLst>
                                          <p:attrName>style.visibility</p:attrName>
                                        </p:attrNameLst>
                                      </p:cBhvr>
                                      <p:to>
                                        <p:strVal val="visible"/>
                                      </p:to>
                                    </p:set>
                                    <p:animEffect transition="in" filter="blinds(horizontal)">
                                      <p:cBhvr>
                                        <p:cTn id="7" dur="500"/>
                                        <p:tgtEl>
                                          <p:spTgt spid="1306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06627">
                                            <p:txEl>
                                              <p:pRg st="0" end="0"/>
                                            </p:txEl>
                                          </p:spTgt>
                                        </p:tgtEl>
                                        <p:attrNameLst>
                                          <p:attrName>style.visibility</p:attrName>
                                        </p:attrNameLst>
                                      </p:cBhvr>
                                      <p:to>
                                        <p:strVal val="visible"/>
                                      </p:to>
                                    </p:set>
                                    <p:animEffect transition="in" filter="blinds(horizontal)">
                                      <p:cBhvr>
                                        <p:cTn id="12" dur="500"/>
                                        <p:tgtEl>
                                          <p:spTgt spid="13066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06627">
                                            <p:txEl>
                                              <p:pRg st="1" end="1"/>
                                            </p:txEl>
                                          </p:spTgt>
                                        </p:tgtEl>
                                        <p:attrNameLst>
                                          <p:attrName>style.visibility</p:attrName>
                                        </p:attrNameLst>
                                      </p:cBhvr>
                                      <p:to>
                                        <p:strVal val="visible"/>
                                      </p:to>
                                    </p:set>
                                    <p:animEffect transition="in" filter="blinds(horizontal)">
                                      <p:cBhvr>
                                        <p:cTn id="17" dur="500"/>
                                        <p:tgtEl>
                                          <p:spTgt spid="13066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06627">
                                            <p:txEl>
                                              <p:pRg st="2" end="2"/>
                                            </p:txEl>
                                          </p:spTgt>
                                        </p:tgtEl>
                                        <p:attrNameLst>
                                          <p:attrName>style.visibility</p:attrName>
                                        </p:attrNameLst>
                                      </p:cBhvr>
                                      <p:to>
                                        <p:strVal val="visible"/>
                                      </p:to>
                                    </p:set>
                                    <p:animEffect transition="in" filter="blinds(horizontal)">
                                      <p:cBhvr>
                                        <p:cTn id="22" dur="500"/>
                                        <p:tgtEl>
                                          <p:spTgt spid="130662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06627">
                                            <p:txEl>
                                              <p:pRg st="3" end="3"/>
                                            </p:txEl>
                                          </p:spTgt>
                                        </p:tgtEl>
                                        <p:attrNameLst>
                                          <p:attrName>style.visibility</p:attrName>
                                        </p:attrNameLst>
                                      </p:cBhvr>
                                      <p:to>
                                        <p:strVal val="visible"/>
                                      </p:to>
                                    </p:set>
                                    <p:animEffect transition="in" filter="blinds(horizontal)">
                                      <p:cBhvr>
                                        <p:cTn id="27" dur="500"/>
                                        <p:tgtEl>
                                          <p:spTgt spid="130662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06627">
                                            <p:txEl>
                                              <p:pRg st="4" end="4"/>
                                            </p:txEl>
                                          </p:spTgt>
                                        </p:tgtEl>
                                        <p:attrNameLst>
                                          <p:attrName>style.visibility</p:attrName>
                                        </p:attrNameLst>
                                      </p:cBhvr>
                                      <p:to>
                                        <p:strVal val="visible"/>
                                      </p:to>
                                    </p:set>
                                    <p:animEffect transition="in" filter="blinds(horizontal)">
                                      <p:cBhvr>
                                        <p:cTn id="32" dur="500"/>
                                        <p:tgtEl>
                                          <p:spTgt spid="130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6626" grpId="0"/>
      <p:bldP spid="130662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err="1" smtClean="0"/>
              <a:t>Gedaliah</a:t>
            </a:r>
            <a:endParaRPr lang="es-ES_tradnl" dirty="0" smtClean="0"/>
          </a:p>
        </p:txBody>
      </p:sp>
      <p:sp>
        <p:nvSpPr>
          <p:cNvPr id="1780739" name="Rectangle 3"/>
          <p:cNvSpPr>
            <a:spLocks noGrp="1" noChangeArrowheads="1"/>
          </p:cNvSpPr>
          <p:nvPr>
            <p:ph sz="half" idx="1"/>
          </p:nvPr>
        </p:nvSpPr>
        <p:spPr>
          <a:xfrm>
            <a:off x="251520" y="1484784"/>
            <a:ext cx="3600400" cy="4525963"/>
          </a:xfrm>
        </p:spPr>
        <p:txBody>
          <a:bodyPr/>
          <a:lstStyle/>
          <a:p>
            <a:pPr eaLnBrk="1" hangingPunct="1">
              <a:lnSpc>
                <a:spcPct val="80000"/>
              </a:lnSpc>
            </a:pPr>
            <a:r>
              <a:rPr lang="es-AR" sz="2600" dirty="0" smtClean="0"/>
              <a:t>Volviendo a </a:t>
            </a:r>
            <a:r>
              <a:rPr lang="es-AR" sz="2600" dirty="0" err="1" smtClean="0"/>
              <a:t>Mackey</a:t>
            </a:r>
            <a:r>
              <a:rPr lang="es-AR" sz="2600" dirty="0" smtClean="0"/>
              <a:t>, afirma que es un error de los revisores de los Rituales del grado considerar que el mencionado es </a:t>
            </a:r>
            <a:r>
              <a:rPr lang="es-AR" sz="2600" dirty="0" err="1" smtClean="0"/>
              <a:t>Gedaliah</a:t>
            </a:r>
            <a:r>
              <a:rPr lang="es-AR" sz="2600" dirty="0" smtClean="0"/>
              <a:t> hijo de </a:t>
            </a:r>
            <a:r>
              <a:rPr lang="es-AR" sz="2600" dirty="0" err="1" smtClean="0"/>
              <a:t>Ahikam</a:t>
            </a:r>
            <a:r>
              <a:rPr lang="es-AR" sz="2600" dirty="0" smtClean="0"/>
              <a:t>, pero que eso no tiene mayor importancia dado que la Leyenda es apócrifa, y sólo puede tomarse en sentido simbólico.</a:t>
            </a:r>
            <a:endParaRPr lang="es-ES_tradnl" sz="2600" dirty="0" smtClean="0"/>
          </a:p>
        </p:txBody>
      </p:sp>
      <p:pic>
        <p:nvPicPr>
          <p:cNvPr id="1026" name="Picture 2" descr="Resultado de imagen para gedali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484784"/>
            <a:ext cx="4739786" cy="47525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box(out)">
                                      <p:cBhvr>
                                        <p:cTn id="1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50" name="Picture 2" descr="Resultado de imagen para gedali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0"/>
            <a:ext cx="6866924" cy="6885384"/>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51520" y="1268760"/>
            <a:ext cx="1757725" cy="1754326"/>
          </a:xfrm>
          <a:prstGeom prst="rect">
            <a:avLst/>
          </a:prstGeom>
          <a:noFill/>
        </p:spPr>
        <p:txBody>
          <a:bodyPr wrap="none" rtlCol="0">
            <a:spAutoFit/>
          </a:bodyPr>
          <a:lstStyle/>
          <a:p>
            <a:r>
              <a:rPr lang="es-MX" dirty="0" smtClean="0"/>
              <a:t>Según </a:t>
            </a:r>
            <a:r>
              <a:rPr lang="es-MX" dirty="0" err="1" smtClean="0"/>
              <a:t>Mackey</a:t>
            </a:r>
            <a:r>
              <a:rPr lang="es-MX" dirty="0" smtClean="0"/>
              <a:t>,</a:t>
            </a:r>
          </a:p>
          <a:p>
            <a:r>
              <a:rPr lang="es-MX" dirty="0"/>
              <a:t>e</a:t>
            </a:r>
            <a:r>
              <a:rPr lang="es-MX" dirty="0" smtClean="0"/>
              <a:t>ste es el</a:t>
            </a:r>
          </a:p>
          <a:p>
            <a:r>
              <a:rPr lang="es-MX" dirty="0" err="1" smtClean="0"/>
              <a:t>Gedaliah</a:t>
            </a:r>
            <a:r>
              <a:rPr lang="es-MX" dirty="0" smtClean="0"/>
              <a:t> </a:t>
            </a:r>
          </a:p>
          <a:p>
            <a:r>
              <a:rPr lang="es-MX" dirty="0"/>
              <a:t>r</a:t>
            </a:r>
            <a:r>
              <a:rPr lang="es-MX" dirty="0" smtClean="0"/>
              <a:t>eferido en la</a:t>
            </a:r>
          </a:p>
          <a:p>
            <a:r>
              <a:rPr lang="es-MX" dirty="0" smtClean="0"/>
              <a:t>Leyenda del</a:t>
            </a:r>
          </a:p>
          <a:p>
            <a:r>
              <a:rPr lang="es-MX" dirty="0" smtClean="0"/>
              <a:t>grado</a:t>
            </a:r>
            <a:endParaRPr lang="es-AR"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err="1" smtClean="0"/>
              <a:t>Gedaliah</a:t>
            </a:r>
            <a:r>
              <a:rPr lang="es-MX" dirty="0" smtClean="0"/>
              <a:t> hijo de </a:t>
            </a:r>
            <a:r>
              <a:rPr lang="es-MX" dirty="0" err="1" smtClean="0"/>
              <a:t>Ahikam</a:t>
            </a:r>
            <a:endParaRPr lang="es-ES_tradnl" dirty="0" smtClean="0"/>
          </a:p>
        </p:txBody>
      </p:sp>
      <p:sp>
        <p:nvSpPr>
          <p:cNvPr id="1780739" name="Rectangle 3"/>
          <p:cNvSpPr>
            <a:spLocks noGrp="1" noChangeArrowheads="1"/>
          </p:cNvSpPr>
          <p:nvPr>
            <p:ph idx="1"/>
          </p:nvPr>
        </p:nvSpPr>
        <p:spPr>
          <a:xfrm>
            <a:off x="0" y="1412776"/>
            <a:ext cx="9144000" cy="4525962"/>
          </a:xfrm>
        </p:spPr>
        <p:txBody>
          <a:bodyPr/>
          <a:lstStyle/>
          <a:p>
            <a:pPr eaLnBrk="1" hangingPunct="1">
              <a:lnSpc>
                <a:spcPct val="80000"/>
              </a:lnSpc>
            </a:pPr>
            <a:r>
              <a:rPr lang="es-MX" sz="1800" dirty="0" smtClean="0"/>
              <a:t>El relato bíblico es muy favorable hacia </a:t>
            </a:r>
            <a:r>
              <a:rPr lang="es-MX" sz="1800" dirty="0" err="1" smtClean="0"/>
              <a:t>Gedaliah</a:t>
            </a:r>
            <a:r>
              <a:rPr lang="es-MX" sz="1800" dirty="0"/>
              <a:t> </a:t>
            </a:r>
            <a:r>
              <a:rPr lang="es-MX" sz="1800" dirty="0" smtClean="0"/>
              <a:t>o </a:t>
            </a:r>
            <a:r>
              <a:rPr lang="es-MX" sz="1800" dirty="0" err="1" smtClean="0"/>
              <a:t>Godolías</a:t>
            </a:r>
            <a:r>
              <a:rPr lang="es-MX" sz="1800" dirty="0" smtClean="0"/>
              <a:t>, hijo de </a:t>
            </a:r>
            <a:r>
              <a:rPr lang="es-MX" sz="1800" dirty="0" err="1" smtClean="0"/>
              <a:t>Ahikam</a:t>
            </a:r>
            <a:r>
              <a:rPr lang="es-MX" sz="1800" dirty="0" smtClean="0"/>
              <a:t>.</a:t>
            </a:r>
          </a:p>
          <a:p>
            <a:r>
              <a:rPr lang="es-AR" sz="1800" dirty="0" smtClean="0"/>
              <a:t>Se dice que </a:t>
            </a:r>
            <a:r>
              <a:rPr lang="es-AR" sz="1800" dirty="0" err="1" smtClean="0"/>
              <a:t>Godolías</a:t>
            </a:r>
            <a:r>
              <a:rPr lang="es-AR" sz="1800" dirty="0" smtClean="0"/>
              <a:t> o </a:t>
            </a:r>
            <a:r>
              <a:rPr lang="es-AR" sz="1800" dirty="0" err="1" smtClean="0"/>
              <a:t>Gedaliah</a:t>
            </a:r>
            <a:r>
              <a:rPr lang="es-AR" sz="1800" dirty="0" smtClean="0"/>
              <a:t> comenzó </a:t>
            </a:r>
            <a:r>
              <a:rPr lang="es-AR" sz="1800" dirty="0"/>
              <a:t>a alentar a la gente a cultivar los campos y viñedos, y asentar las bases de la prosperidad. Muchos de los que habían huido a las tierras vecinas durante la guerra fueron atraídos por la noticia de la reactivación de la comunidad, regresaron y fueron bien recibidos. </a:t>
            </a:r>
            <a:endParaRPr lang="es-AR" sz="1800" dirty="0" smtClean="0"/>
          </a:p>
          <a:p>
            <a:r>
              <a:rPr lang="es-AR" sz="1800" dirty="0" smtClean="0"/>
              <a:t>Entre </a:t>
            </a:r>
            <a:r>
              <a:rPr lang="es-AR" sz="1800" dirty="0"/>
              <a:t>estos refugiados se encontraba </a:t>
            </a:r>
            <a:r>
              <a:rPr lang="es-AR" sz="1800" dirty="0" smtClean="0"/>
              <a:t>Ismael, </a:t>
            </a:r>
            <a:r>
              <a:rPr lang="es-AR" sz="1800" dirty="0"/>
              <a:t>un descendiente de la casa real de </a:t>
            </a:r>
            <a:r>
              <a:rPr lang="es-AR" sz="1800" dirty="0" err="1" smtClean="0"/>
              <a:t>Zedekiah</a:t>
            </a:r>
            <a:r>
              <a:rPr lang="es-AR" sz="1800" dirty="0" smtClean="0"/>
              <a:t>, </a:t>
            </a:r>
            <a:r>
              <a:rPr lang="es-AR" sz="1800" dirty="0"/>
              <a:t>que fue alentado por </a:t>
            </a:r>
            <a:r>
              <a:rPr lang="es-AR" sz="1800" dirty="0" err="1"/>
              <a:t>Baalis</a:t>
            </a:r>
            <a:r>
              <a:rPr lang="es-AR" sz="1800" dirty="0"/>
              <a:t> de Amón (que veía con temor el resurgir de Judá) a asesinar al gobernador. Ismael visitó a </a:t>
            </a:r>
            <a:r>
              <a:rPr lang="es-AR" sz="1800" dirty="0" err="1"/>
              <a:t>Godolías</a:t>
            </a:r>
            <a:r>
              <a:rPr lang="es-AR" sz="1800" dirty="0"/>
              <a:t> en </a:t>
            </a:r>
            <a:r>
              <a:rPr lang="es-AR" sz="1800" dirty="0" err="1"/>
              <a:t>Mitzpah</a:t>
            </a:r>
            <a:r>
              <a:rPr lang="es-AR" sz="1800" dirty="0"/>
              <a:t>, y fue recibido cordialmente; aunque el gobernador había sido advertido en su contra, consideró el aviso una calumnia injustificada. </a:t>
            </a:r>
            <a:endParaRPr lang="es-AR" sz="1800" dirty="0" smtClean="0"/>
          </a:p>
          <a:p>
            <a:r>
              <a:rPr lang="es-AR" sz="1800" dirty="0" smtClean="0"/>
              <a:t>Ismael </a:t>
            </a:r>
            <a:r>
              <a:rPr lang="es-AR" sz="1800" dirty="0"/>
              <a:t>le asesinó en 586 a. C. junto con los judíos que le apoyaban y muchos babilonios</a:t>
            </a:r>
            <a:r>
              <a:rPr lang="es-AR" sz="1800" dirty="0" smtClean="0"/>
              <a:t>.​ </a:t>
            </a:r>
            <a:r>
              <a:rPr lang="es-AR" sz="1800" dirty="0"/>
              <a:t>Muchos judíos huyeron a Egipto ante el temor de la venganza de Nabucodonosor, incluido el profeta Jeremías.</a:t>
            </a:r>
          </a:p>
          <a:p>
            <a:r>
              <a:rPr lang="es-AR" sz="1800" dirty="0"/>
              <a:t>Para lamentar el asesinato se estableció el tercer día de </a:t>
            </a:r>
            <a:r>
              <a:rPr lang="es-AR" sz="1800" dirty="0" err="1"/>
              <a:t>Tishrei</a:t>
            </a:r>
            <a:r>
              <a:rPr lang="es-AR" sz="1800" dirty="0"/>
              <a:t> como día del Ayuno de </a:t>
            </a:r>
            <a:r>
              <a:rPr lang="es-AR" sz="1800" dirty="0" err="1"/>
              <a:t>Godolías</a:t>
            </a:r>
            <a:r>
              <a:rPr lang="es-AR" sz="1800" dirty="0"/>
              <a:t>. Aunque aparentemente el asesinato ocurrió el primer día de </a:t>
            </a:r>
            <a:r>
              <a:rPr lang="es-AR" sz="1800" dirty="0" err="1" smtClean="0"/>
              <a:t>Tishrei</a:t>
            </a:r>
            <a:r>
              <a:rPr lang="es-AR" sz="1800" dirty="0" smtClean="0"/>
              <a:t>,</a:t>
            </a:r>
            <a:r>
              <a:rPr lang="es-AR" sz="1800" baseline="30000" dirty="0"/>
              <a:t> </a:t>
            </a:r>
            <a:r>
              <a:rPr lang="es-AR" sz="1800" dirty="0" smtClean="0"/>
              <a:t>se </a:t>
            </a:r>
            <a:r>
              <a:rPr lang="es-AR" sz="1800" dirty="0"/>
              <a:t>retrasó para evitar su coincidencia con el </a:t>
            </a:r>
            <a:r>
              <a:rPr lang="es-AR" sz="1800" dirty="0" err="1"/>
              <a:t>Rosh</a:t>
            </a:r>
            <a:r>
              <a:rPr lang="es-AR" sz="1800" dirty="0"/>
              <a:t> </a:t>
            </a:r>
            <a:r>
              <a:rPr lang="es-AR" sz="1800" dirty="0" err="1" smtClean="0"/>
              <a:t>Hashaná</a:t>
            </a:r>
            <a:r>
              <a:rPr lang="es-AR" sz="1800" dirty="0" smtClean="0"/>
              <a:t>.</a:t>
            </a:r>
          </a:p>
          <a:p>
            <a:r>
              <a:rPr lang="es-MX" sz="1800" dirty="0" smtClean="0"/>
              <a:t>Desde nuestro punto de vista, sin embargo, la Biblia, en su faz política, es un libro harto discutible y de narraciones «políticamente intencionadas».</a:t>
            </a:r>
            <a:endParaRPr lang="es-AR" sz="1800" dirty="0"/>
          </a:p>
          <a:p>
            <a:pPr eaLnBrk="1" hangingPunct="1">
              <a:lnSpc>
                <a:spcPct val="80000"/>
              </a:lnSpc>
            </a:pPr>
            <a:endParaRPr lang="es-MX" sz="18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074" name="Picture 2" descr="Resultado de imagen para gedali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4" y="37931"/>
            <a:ext cx="9129936" cy="68474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err="1" smtClean="0"/>
              <a:t>Zedekiah</a:t>
            </a:r>
            <a:r>
              <a:rPr lang="es-MX" dirty="0" smtClean="0"/>
              <a:t> y </a:t>
            </a:r>
            <a:r>
              <a:rPr lang="es-MX" dirty="0" err="1" smtClean="0"/>
              <a:t>Gedaliah</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100" dirty="0" smtClean="0"/>
              <a:t>Ahora bien, desde nuestra opinión, numerosos autores masónicos, incluyendo </a:t>
            </a:r>
            <a:r>
              <a:rPr lang="es-MX" sz="2100" dirty="0" err="1" smtClean="0"/>
              <a:t>Mackey</a:t>
            </a:r>
            <a:r>
              <a:rPr lang="es-MX" sz="2100" dirty="0" smtClean="0"/>
              <a:t>, han juzgado erróneamente el simbolismo de los personajes de este grado, quizás por permanecer demasiado atados a las narraciones bíblicas convencionales.</a:t>
            </a:r>
          </a:p>
          <a:p>
            <a:pPr eaLnBrk="1" hangingPunct="1">
              <a:lnSpc>
                <a:spcPct val="80000"/>
              </a:lnSpc>
            </a:pPr>
            <a:r>
              <a:rPr lang="es-MX" sz="2100" dirty="0" smtClean="0"/>
              <a:t>La Biblia es favorable a Nabucodonosor, considerado como un «notable pagano» que se transformó en el brazo ejecutor del castigo de Jehová para con los pecadores hebreos.</a:t>
            </a:r>
          </a:p>
          <a:p>
            <a:pPr eaLnBrk="1" hangingPunct="1">
              <a:lnSpc>
                <a:spcPct val="80000"/>
              </a:lnSpc>
            </a:pPr>
            <a:r>
              <a:rPr lang="es-MX" sz="2100" dirty="0" smtClean="0"/>
              <a:t>Pero realmente Nabucodonosor fue un invasor, que hoy tacharíamos de imperialista, que ordenó asesinar y esclavizar a gran parte del pueblo judío.</a:t>
            </a:r>
          </a:p>
          <a:p>
            <a:pPr eaLnBrk="1" hangingPunct="1">
              <a:lnSpc>
                <a:spcPct val="80000"/>
              </a:lnSpc>
            </a:pPr>
            <a:r>
              <a:rPr lang="es-MX" sz="2100" dirty="0" smtClean="0"/>
              <a:t>Dentro de todo, </a:t>
            </a:r>
            <a:r>
              <a:rPr lang="es-MX" sz="2100" dirty="0" err="1" smtClean="0"/>
              <a:t>Zedekiah</a:t>
            </a:r>
            <a:r>
              <a:rPr lang="es-MX" sz="2100" dirty="0" smtClean="0"/>
              <a:t> violó su juramento para intentar salvar la independencia de su nación.</a:t>
            </a:r>
          </a:p>
          <a:p>
            <a:pPr eaLnBrk="1" hangingPunct="1">
              <a:lnSpc>
                <a:spcPct val="80000"/>
              </a:lnSpc>
            </a:pPr>
            <a:r>
              <a:rPr lang="es-MX" sz="2100" dirty="0" smtClean="0"/>
              <a:t>Y </a:t>
            </a:r>
            <a:r>
              <a:rPr lang="es-MX" sz="2100" dirty="0" err="1" smtClean="0"/>
              <a:t>Gedaliah</a:t>
            </a:r>
            <a:r>
              <a:rPr lang="es-MX" sz="2100" dirty="0" smtClean="0"/>
              <a:t> hijo de </a:t>
            </a:r>
            <a:r>
              <a:rPr lang="es-MX" sz="2100" dirty="0" err="1" smtClean="0"/>
              <a:t>Ahikam</a:t>
            </a:r>
            <a:r>
              <a:rPr lang="es-MX" sz="2100" dirty="0" smtClean="0"/>
              <a:t> </a:t>
            </a:r>
            <a:r>
              <a:rPr lang="es-MX" sz="2100" i="1" dirty="0" smtClean="0"/>
              <a:t>«quien por su buena conducta se ganó el aprecio de Nabucodonosor» </a:t>
            </a:r>
            <a:r>
              <a:rPr lang="es-MX" sz="2100" dirty="0" smtClean="0"/>
              <a:t>(</a:t>
            </a:r>
            <a:r>
              <a:rPr lang="es-MX" sz="2100" dirty="0" err="1" smtClean="0"/>
              <a:t>Mackey</a:t>
            </a:r>
            <a:r>
              <a:rPr lang="es-MX" sz="2100" dirty="0" smtClean="0"/>
              <a:t>) hoy sería visto como un colaboracionista de la peor estirpe.</a:t>
            </a:r>
          </a:p>
          <a:p>
            <a:pPr eaLnBrk="1" hangingPunct="1">
              <a:lnSpc>
                <a:spcPct val="80000"/>
              </a:lnSpc>
            </a:pPr>
            <a:r>
              <a:rPr lang="es-MX" sz="2100" dirty="0" smtClean="0"/>
              <a:t>Le diría a </a:t>
            </a:r>
            <a:r>
              <a:rPr lang="es-MX" sz="2100" dirty="0" err="1" smtClean="0"/>
              <a:t>Mackey</a:t>
            </a:r>
            <a:r>
              <a:rPr lang="es-MX" sz="2100" dirty="0" smtClean="0"/>
              <a:t> y a quienes lo copiaron: ¡No es necesario ser siempre políticamente correcto!</a:t>
            </a:r>
            <a:endParaRPr lang="es-ES_tradnl" sz="21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5" descr="hcka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9" y="-1677"/>
            <a:ext cx="9141761" cy="6859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p:txBody>
          <a:bodyPr/>
          <a:lstStyle/>
          <a:p>
            <a:pPr eaLnBrk="1" hangingPunct="1"/>
            <a:r>
              <a:rPr lang="es-AR" sz="4000" i="1" smtClean="0"/>
              <a:t>Los objetivos exotéricos </a:t>
            </a:r>
            <a:br>
              <a:rPr lang="es-AR" sz="4000" i="1" smtClean="0"/>
            </a:br>
            <a:r>
              <a:rPr lang="es-AR" sz="4000" i="1" smtClean="0"/>
              <a:t>del grado son…</a:t>
            </a:r>
            <a:endParaRPr lang="es-ES_tradnl" sz="4000" i="1" smtClean="0"/>
          </a:p>
        </p:txBody>
      </p:sp>
      <p:sp>
        <p:nvSpPr>
          <p:cNvPr id="534531" name="Rectangle 3"/>
          <p:cNvSpPr>
            <a:spLocks noGrp="1" noChangeArrowheads="1"/>
          </p:cNvSpPr>
          <p:nvPr>
            <p:ph type="body" idx="1"/>
          </p:nvPr>
        </p:nvSpPr>
        <p:spPr>
          <a:xfrm>
            <a:off x="457200" y="1722438"/>
            <a:ext cx="8229600" cy="4525962"/>
          </a:xfrm>
        </p:spPr>
        <p:txBody>
          <a:bodyPr/>
          <a:lstStyle/>
          <a:p>
            <a:pPr algn="just" eaLnBrk="1" hangingPunct="1"/>
            <a:r>
              <a:rPr lang="es-ES" sz="2700" dirty="0" smtClean="0"/>
              <a:t>Interpretar la Leyenda del grado desde un punto de vista simbólico.</a:t>
            </a:r>
          </a:p>
          <a:p>
            <a:pPr algn="just" eaLnBrk="1" hangingPunct="1"/>
            <a:r>
              <a:rPr lang="es-ES" sz="2700" dirty="0" smtClean="0"/>
              <a:t>Apreciar la verdad, independientemente del ropaje político o religioso con el que se la quiera ocultar.</a:t>
            </a:r>
          </a:p>
          <a:p>
            <a:pPr algn="just" eaLnBrk="1" hangingPunct="1"/>
            <a:r>
              <a:rPr lang="es-ES" sz="2700" dirty="0" smtClean="0"/>
              <a:t>Combatir toda forma de opresión política y social por parte de una nación sobre otra.</a:t>
            </a:r>
          </a:p>
          <a:p>
            <a:pPr algn="just" eaLnBrk="1" hangingPunct="1"/>
            <a:r>
              <a:rPr lang="es-ES" sz="2700" dirty="0" smtClean="0"/>
              <a:t>Valorar la fidelidad y el respeto por los ideales, más allá de las convenciones o conveniencias políticas.</a:t>
            </a:r>
          </a:p>
          <a:p>
            <a:pPr algn="just" eaLnBrk="1" hangingPunct="1"/>
            <a:r>
              <a:rPr lang="es-ES" sz="2700" dirty="0" smtClean="0"/>
              <a:t>Trabajar por la libertad, la igualdad y la fraternidad.</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4530"/>
                                        </p:tgtEl>
                                        <p:attrNameLst>
                                          <p:attrName>style.visibility</p:attrName>
                                        </p:attrNameLst>
                                      </p:cBhvr>
                                      <p:to>
                                        <p:strVal val="visible"/>
                                      </p:to>
                                    </p:set>
                                    <p:animEffect transition="in" filter="blinds(horizontal)">
                                      <p:cBhvr>
                                        <p:cTn id="7" dur="500"/>
                                        <p:tgtEl>
                                          <p:spTgt spid="5345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4531">
                                            <p:txEl>
                                              <p:pRg st="0" end="0"/>
                                            </p:txEl>
                                          </p:spTgt>
                                        </p:tgtEl>
                                        <p:attrNameLst>
                                          <p:attrName>style.visibility</p:attrName>
                                        </p:attrNameLst>
                                      </p:cBhvr>
                                      <p:to>
                                        <p:strVal val="visible"/>
                                      </p:to>
                                    </p:set>
                                    <p:animEffect transition="in" filter="blinds(horizontal)">
                                      <p:cBhvr>
                                        <p:cTn id="12" dur="500"/>
                                        <p:tgtEl>
                                          <p:spTgt spid="534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4531">
                                            <p:txEl>
                                              <p:pRg st="1" end="1"/>
                                            </p:txEl>
                                          </p:spTgt>
                                        </p:tgtEl>
                                        <p:attrNameLst>
                                          <p:attrName>style.visibility</p:attrName>
                                        </p:attrNameLst>
                                      </p:cBhvr>
                                      <p:to>
                                        <p:strVal val="visible"/>
                                      </p:to>
                                    </p:set>
                                    <p:animEffect transition="in" filter="blinds(horizontal)">
                                      <p:cBhvr>
                                        <p:cTn id="17" dur="500"/>
                                        <p:tgtEl>
                                          <p:spTgt spid="5345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4531">
                                            <p:txEl>
                                              <p:pRg st="2" end="2"/>
                                            </p:txEl>
                                          </p:spTgt>
                                        </p:tgtEl>
                                        <p:attrNameLst>
                                          <p:attrName>style.visibility</p:attrName>
                                        </p:attrNameLst>
                                      </p:cBhvr>
                                      <p:to>
                                        <p:strVal val="visible"/>
                                      </p:to>
                                    </p:set>
                                    <p:animEffect transition="in" filter="blinds(horizontal)">
                                      <p:cBhvr>
                                        <p:cTn id="22" dur="500"/>
                                        <p:tgtEl>
                                          <p:spTgt spid="5345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4531">
                                            <p:txEl>
                                              <p:pRg st="3" end="3"/>
                                            </p:txEl>
                                          </p:spTgt>
                                        </p:tgtEl>
                                        <p:attrNameLst>
                                          <p:attrName>style.visibility</p:attrName>
                                        </p:attrNameLst>
                                      </p:cBhvr>
                                      <p:to>
                                        <p:strVal val="visible"/>
                                      </p:to>
                                    </p:set>
                                    <p:animEffect transition="in" filter="blinds(horizontal)">
                                      <p:cBhvr>
                                        <p:cTn id="27" dur="500"/>
                                        <p:tgtEl>
                                          <p:spTgt spid="5345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4531">
                                            <p:txEl>
                                              <p:pRg st="4" end="4"/>
                                            </p:txEl>
                                          </p:spTgt>
                                        </p:tgtEl>
                                        <p:attrNameLst>
                                          <p:attrName>style.visibility</p:attrName>
                                        </p:attrNameLst>
                                      </p:cBhvr>
                                      <p:to>
                                        <p:strVal val="visible"/>
                                      </p:to>
                                    </p:set>
                                    <p:animEffect transition="in" filter="blinds(horizontal)">
                                      <p:cBhvr>
                                        <p:cTn id="32" dur="500"/>
                                        <p:tgtEl>
                                          <p:spTgt spid="534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30" grpId="0"/>
      <p:bldP spid="53453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p:txBody>
          <a:bodyPr/>
          <a:lstStyle/>
          <a:p>
            <a:pPr eaLnBrk="1" hangingPunct="1"/>
            <a:r>
              <a:rPr lang="es-AR" sz="4000" i="1" smtClean="0"/>
              <a:t>Los objetivos esotéricos </a:t>
            </a:r>
            <a:br>
              <a:rPr lang="es-AR" sz="4000" i="1" smtClean="0"/>
            </a:br>
            <a:r>
              <a:rPr lang="es-AR" sz="4000" i="1" smtClean="0"/>
              <a:t>del grado son…</a:t>
            </a:r>
            <a:endParaRPr lang="es-ES_tradnl" sz="4000" i="1" smtClean="0"/>
          </a:p>
        </p:txBody>
      </p:sp>
      <p:sp>
        <p:nvSpPr>
          <p:cNvPr id="535555" name="Rectangle 3"/>
          <p:cNvSpPr>
            <a:spLocks noGrp="1" noChangeArrowheads="1"/>
          </p:cNvSpPr>
          <p:nvPr>
            <p:ph type="body" idx="1"/>
          </p:nvPr>
        </p:nvSpPr>
        <p:spPr>
          <a:xfrm>
            <a:off x="457200" y="1798638"/>
            <a:ext cx="8229600" cy="4654550"/>
          </a:xfrm>
        </p:spPr>
        <p:txBody>
          <a:bodyPr/>
          <a:lstStyle/>
          <a:p>
            <a:pPr algn="just" eaLnBrk="1" hangingPunct="1">
              <a:lnSpc>
                <a:spcPct val="80000"/>
              </a:lnSpc>
            </a:pPr>
            <a:r>
              <a:rPr lang="es-MX" sz="2800" dirty="0" smtClean="0"/>
              <a:t>Interpretar la Leyenda del grado desde un punto de vista iniciático.</a:t>
            </a:r>
          </a:p>
          <a:p>
            <a:pPr algn="just" eaLnBrk="1" hangingPunct="1">
              <a:lnSpc>
                <a:spcPct val="80000"/>
              </a:lnSpc>
            </a:pPr>
            <a:r>
              <a:rPr lang="es-MX" sz="2800" dirty="0" smtClean="0"/>
              <a:t>Completar el tercer paso regular en la Iniciación en el Consejo Críptico.</a:t>
            </a:r>
          </a:p>
          <a:p>
            <a:pPr algn="just" eaLnBrk="1" hangingPunct="1">
              <a:lnSpc>
                <a:spcPct val="80000"/>
              </a:lnSpc>
            </a:pPr>
            <a:r>
              <a:rPr lang="es-MX" sz="2800" dirty="0" smtClean="0"/>
              <a:t>Elevar la noción de fraternidad.</a:t>
            </a:r>
          </a:p>
          <a:p>
            <a:pPr algn="just" eaLnBrk="1" hangingPunct="1">
              <a:lnSpc>
                <a:spcPct val="80000"/>
              </a:lnSpc>
            </a:pPr>
            <a:r>
              <a:rPr lang="es-MX" sz="2800" dirty="0" smtClean="0"/>
              <a:t>Profundizar en el simbolismo esotérico del triángulo, el cuadrado y el círculo.</a:t>
            </a:r>
          </a:p>
          <a:p>
            <a:pPr algn="just" eaLnBrk="1" hangingPunct="1">
              <a:lnSpc>
                <a:spcPct val="80000"/>
              </a:lnSpc>
            </a:pPr>
            <a:r>
              <a:rPr lang="es-MX" sz="2800" dirty="0" smtClean="0"/>
              <a:t>Particularmente, meditar profundamente en el círculo y su derivado, la espiral, como símbolos de la evolución iniciática y el despertar de la consciencia del ser humano.</a:t>
            </a:r>
          </a:p>
          <a:p>
            <a:pPr algn="just" eaLnBrk="1" hangingPunct="1">
              <a:lnSpc>
                <a:spcPct val="80000"/>
              </a:lnSpc>
            </a:pPr>
            <a:endParaRPr lang="es-ES_tradnl" sz="2800" dirty="0" smtClean="0"/>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5554"/>
                                        </p:tgtEl>
                                        <p:attrNameLst>
                                          <p:attrName>style.visibility</p:attrName>
                                        </p:attrNameLst>
                                      </p:cBhvr>
                                      <p:to>
                                        <p:strVal val="visible"/>
                                      </p:to>
                                    </p:set>
                                    <p:animEffect transition="in" filter="blinds(horizontal)">
                                      <p:cBhvr>
                                        <p:cTn id="7" dur="500"/>
                                        <p:tgtEl>
                                          <p:spTgt spid="53555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5555">
                                            <p:txEl>
                                              <p:pRg st="0" end="0"/>
                                            </p:txEl>
                                          </p:spTgt>
                                        </p:tgtEl>
                                        <p:attrNameLst>
                                          <p:attrName>style.visibility</p:attrName>
                                        </p:attrNameLst>
                                      </p:cBhvr>
                                      <p:to>
                                        <p:strVal val="visible"/>
                                      </p:to>
                                    </p:set>
                                    <p:animEffect transition="in" filter="blinds(horizontal)">
                                      <p:cBhvr>
                                        <p:cTn id="12" dur="500"/>
                                        <p:tgtEl>
                                          <p:spTgt spid="5355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5555">
                                            <p:txEl>
                                              <p:pRg st="1" end="1"/>
                                            </p:txEl>
                                          </p:spTgt>
                                        </p:tgtEl>
                                        <p:attrNameLst>
                                          <p:attrName>style.visibility</p:attrName>
                                        </p:attrNameLst>
                                      </p:cBhvr>
                                      <p:to>
                                        <p:strVal val="visible"/>
                                      </p:to>
                                    </p:set>
                                    <p:animEffect transition="in" filter="blinds(horizontal)">
                                      <p:cBhvr>
                                        <p:cTn id="17" dur="500"/>
                                        <p:tgtEl>
                                          <p:spTgt spid="5355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5555">
                                            <p:txEl>
                                              <p:pRg st="2" end="2"/>
                                            </p:txEl>
                                          </p:spTgt>
                                        </p:tgtEl>
                                        <p:attrNameLst>
                                          <p:attrName>style.visibility</p:attrName>
                                        </p:attrNameLst>
                                      </p:cBhvr>
                                      <p:to>
                                        <p:strVal val="visible"/>
                                      </p:to>
                                    </p:set>
                                    <p:animEffect transition="in" filter="blinds(horizontal)">
                                      <p:cBhvr>
                                        <p:cTn id="22" dur="500"/>
                                        <p:tgtEl>
                                          <p:spTgt spid="5355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5555">
                                            <p:txEl>
                                              <p:pRg st="3" end="3"/>
                                            </p:txEl>
                                          </p:spTgt>
                                        </p:tgtEl>
                                        <p:attrNameLst>
                                          <p:attrName>style.visibility</p:attrName>
                                        </p:attrNameLst>
                                      </p:cBhvr>
                                      <p:to>
                                        <p:strVal val="visible"/>
                                      </p:to>
                                    </p:set>
                                    <p:animEffect transition="in" filter="blinds(horizontal)">
                                      <p:cBhvr>
                                        <p:cTn id="27" dur="500"/>
                                        <p:tgtEl>
                                          <p:spTgt spid="53555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5555">
                                            <p:txEl>
                                              <p:pRg st="4" end="4"/>
                                            </p:txEl>
                                          </p:spTgt>
                                        </p:tgtEl>
                                        <p:attrNameLst>
                                          <p:attrName>style.visibility</p:attrName>
                                        </p:attrNameLst>
                                      </p:cBhvr>
                                      <p:to>
                                        <p:strVal val="visible"/>
                                      </p:to>
                                    </p:set>
                                    <p:animEffect transition="in" filter="blinds(horizontal)">
                                      <p:cBhvr>
                                        <p:cTn id="32" dur="500"/>
                                        <p:tgtEl>
                                          <p:spTgt spid="535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554" grpId="0"/>
      <p:bldP spid="53555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533400" y="228600"/>
            <a:ext cx="8229600" cy="1139825"/>
          </a:xfrm>
        </p:spPr>
        <p:txBody>
          <a:bodyPr/>
          <a:lstStyle/>
          <a:p>
            <a:pPr eaLnBrk="1" hangingPunct="1"/>
            <a:r>
              <a:rPr lang="es-AR" dirty="0" smtClean="0"/>
              <a:t>2. El Templo</a:t>
            </a:r>
            <a:endParaRPr lang="es-ES_tradnl" dirty="0" smtClean="0"/>
          </a:p>
        </p:txBody>
      </p:sp>
      <p:pic>
        <p:nvPicPr>
          <p:cNvPr id="5" name="Picture 2" descr="Resultado de imagen para grau mestre escolhi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412776"/>
            <a:ext cx="6326088" cy="520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517610"/>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5906"/>
                                        </p:tgtEl>
                                        <p:attrNameLst>
                                          <p:attrName>style.visibility</p:attrName>
                                        </p:attrNameLst>
                                      </p:cBhvr>
                                      <p:to>
                                        <p:strVal val="visible"/>
                                      </p:to>
                                    </p:set>
                                    <p:animEffect transition="in" filter="blinds(horizontal)">
                                      <p:cBhvr>
                                        <p:cTn id="7" dur="500"/>
                                        <p:tgtEl>
                                          <p:spTgt spid="63590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Picture 2" descr="Resultado de imagen para &quot;royal master&quot; crypt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1513" y="44624"/>
            <a:ext cx="5046791" cy="677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p:nvPr/>
        </p:nvSpPr>
        <p:spPr>
          <a:xfrm>
            <a:off x="323528" y="1916832"/>
            <a:ext cx="1710725" cy="2031325"/>
          </a:xfrm>
          <a:prstGeom prst="rect">
            <a:avLst/>
          </a:prstGeom>
          <a:noFill/>
        </p:spPr>
        <p:txBody>
          <a:bodyPr wrap="none" rtlCol="0">
            <a:spAutoFit/>
          </a:bodyPr>
          <a:lstStyle/>
          <a:p>
            <a:r>
              <a:rPr lang="es-MX" dirty="0" smtClean="0"/>
              <a:t>Un esquema</a:t>
            </a:r>
          </a:p>
          <a:p>
            <a:r>
              <a:rPr lang="es-MX" dirty="0"/>
              <a:t>c</a:t>
            </a:r>
            <a:r>
              <a:rPr lang="es-MX" dirty="0" smtClean="0"/>
              <a:t>ompleto del</a:t>
            </a:r>
          </a:p>
          <a:p>
            <a:r>
              <a:rPr lang="es-MX" dirty="0" smtClean="0"/>
              <a:t>Templo de</a:t>
            </a:r>
          </a:p>
          <a:p>
            <a:r>
              <a:rPr lang="es-MX" dirty="0" smtClean="0"/>
              <a:t>Salomón, cuya</a:t>
            </a:r>
          </a:p>
          <a:p>
            <a:r>
              <a:rPr lang="es-MX" dirty="0"/>
              <a:t>d</a:t>
            </a:r>
            <a:r>
              <a:rPr lang="es-MX" dirty="0" smtClean="0"/>
              <a:t>estrucción se</a:t>
            </a:r>
          </a:p>
          <a:p>
            <a:r>
              <a:rPr lang="es-MX" dirty="0"/>
              <a:t>r</a:t>
            </a:r>
            <a:r>
              <a:rPr lang="es-MX" dirty="0" smtClean="0"/>
              <a:t>ecuerda en</a:t>
            </a:r>
          </a:p>
          <a:p>
            <a:r>
              <a:rPr lang="es-MX" dirty="0"/>
              <a:t>e</a:t>
            </a:r>
            <a:r>
              <a:rPr lang="es-MX" dirty="0" smtClean="0"/>
              <a:t>ste grado</a:t>
            </a:r>
            <a:endParaRPr lang="es-AR" dirty="0"/>
          </a:p>
        </p:txBody>
      </p:sp>
    </p:spTree>
    <p:extLst>
      <p:ext uri="{BB962C8B-B14F-4D97-AF65-F5344CB8AC3E}">
        <p14:creationId xmlns:p14="http://schemas.microsoft.com/office/powerpoint/2010/main" val="527637695"/>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n para solomon's temple freemason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188640"/>
            <a:ext cx="9108503" cy="6482741"/>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4"/>
          <p:cNvSpPr txBox="1">
            <a:spLocks noChangeArrowheads="1"/>
          </p:cNvSpPr>
          <p:nvPr/>
        </p:nvSpPr>
        <p:spPr bwMode="auto">
          <a:xfrm>
            <a:off x="136525" y="404813"/>
            <a:ext cx="3762568" cy="923330"/>
          </a:xfrm>
          <a:prstGeom prst="rect">
            <a:avLst/>
          </a:prstGeom>
          <a:solidFill>
            <a:srgbClr val="FF3300"/>
          </a:solidFill>
          <a:ln w="9525">
            <a:noFill/>
            <a:miter lim="800000"/>
            <a:headEnd/>
            <a:tailEnd/>
          </a:ln>
        </p:spPr>
        <p:txBody>
          <a:bodyPr wrap="none">
            <a:spAutoFit/>
          </a:bodyPr>
          <a:lstStyle/>
          <a:p>
            <a:r>
              <a:rPr lang="es-MX" b="1" dirty="0" smtClean="0"/>
              <a:t>Representación del Templo de</a:t>
            </a:r>
          </a:p>
          <a:p>
            <a:r>
              <a:rPr lang="es-MX" b="1" dirty="0" smtClean="0"/>
              <a:t>Salomón elevada en el centro de</a:t>
            </a:r>
          </a:p>
          <a:p>
            <a:r>
              <a:rPr lang="es-MX" b="1" dirty="0"/>
              <a:t>u</a:t>
            </a:r>
            <a:r>
              <a:rPr lang="es-MX" b="1" dirty="0" smtClean="0"/>
              <a:t>na Logia masónica</a:t>
            </a:r>
            <a:endParaRPr lang="es-ES_tradnl" b="1" dirty="0"/>
          </a:p>
        </p:txBody>
      </p:sp>
    </p:spTree>
    <p:extLst>
      <p:ext uri="{BB962C8B-B14F-4D97-AF65-F5344CB8AC3E}">
        <p14:creationId xmlns:p14="http://schemas.microsoft.com/office/powerpoint/2010/main" val="2038789940"/>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03266" name="Picture 2" descr="00000091"/>
          <p:cNvPicPr>
            <a:picLocks noChangeAspect="1" noChangeArrowheads="1"/>
          </p:cNvPicPr>
          <p:nvPr/>
        </p:nvPicPr>
        <p:blipFill>
          <a:blip r:embed="rId2"/>
          <a:srcRect/>
          <a:stretch>
            <a:fillRect/>
          </a:stretch>
        </p:blipFill>
        <p:spPr bwMode="auto">
          <a:xfrm>
            <a:off x="2609850" y="0"/>
            <a:ext cx="4324350" cy="6858000"/>
          </a:xfrm>
          <a:prstGeom prst="rect">
            <a:avLst/>
          </a:prstGeom>
          <a:noFill/>
          <a:ln w="9525">
            <a:noFill/>
            <a:miter lim="800000"/>
            <a:headEnd/>
            <a:tailEnd/>
          </a:ln>
        </p:spPr>
      </p:pic>
      <p:sp>
        <p:nvSpPr>
          <p:cNvPr id="1803267" name="Text Box 3"/>
          <p:cNvSpPr txBox="1">
            <a:spLocks noChangeArrowheads="1"/>
          </p:cNvSpPr>
          <p:nvPr/>
        </p:nvSpPr>
        <p:spPr bwMode="auto">
          <a:xfrm>
            <a:off x="136525" y="2192338"/>
            <a:ext cx="2520950" cy="1465262"/>
          </a:xfrm>
          <a:prstGeom prst="rect">
            <a:avLst/>
          </a:prstGeom>
          <a:noFill/>
          <a:ln w="9525">
            <a:noFill/>
            <a:miter lim="800000"/>
            <a:headEnd/>
            <a:tailEnd/>
          </a:ln>
        </p:spPr>
        <p:txBody>
          <a:bodyPr wrap="none">
            <a:spAutoFit/>
          </a:bodyPr>
          <a:lstStyle/>
          <a:p>
            <a:r>
              <a:rPr lang="es-AR"/>
              <a:t>La Cámara del</a:t>
            </a:r>
          </a:p>
          <a:p>
            <a:r>
              <a:rPr lang="es-AR"/>
              <a:t>Súper-Excellent</a:t>
            </a:r>
          </a:p>
          <a:p>
            <a:r>
              <a:rPr lang="es-AR"/>
              <a:t>Master, según el</a:t>
            </a:r>
          </a:p>
          <a:p>
            <a:r>
              <a:rPr lang="es-AR"/>
              <a:t>Monitor de</a:t>
            </a:r>
          </a:p>
          <a:p>
            <a:r>
              <a:rPr lang="es-AR"/>
              <a:t>Richardson (siglo XIX).</a:t>
            </a:r>
            <a:endParaRPr lang="es-ES_tradnl"/>
          </a:p>
        </p:txBody>
      </p:sp>
    </p:spTree>
    <p:extLst>
      <p:ext uri="{BB962C8B-B14F-4D97-AF65-F5344CB8AC3E}">
        <p14:creationId xmlns:p14="http://schemas.microsoft.com/office/powerpoint/2010/main" val="1033777544"/>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03266"/>
                                        </p:tgtEl>
                                        <p:attrNameLst>
                                          <p:attrName>style.visibility</p:attrName>
                                        </p:attrNameLst>
                                      </p:cBhvr>
                                      <p:to>
                                        <p:strVal val="visible"/>
                                      </p:to>
                                    </p:set>
                                    <p:animEffect transition="in" filter="fade">
                                      <p:cBhvr>
                                        <p:cTn id="7" dur="2000"/>
                                        <p:tgtEl>
                                          <p:spTgt spid="1803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03267"/>
                                        </p:tgtEl>
                                        <p:attrNameLst>
                                          <p:attrName>style.visibility</p:attrName>
                                        </p:attrNameLst>
                                      </p:cBhvr>
                                      <p:to>
                                        <p:strVal val="visible"/>
                                      </p:to>
                                    </p:set>
                                    <p:animEffect transition="in" filter="dissolve">
                                      <p:cBhvr>
                                        <p:cTn id="12" dur="500"/>
                                        <p:tgtEl>
                                          <p:spTgt spid="1803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326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416.photobucket.com/albums/pp241/neetmok/ten/rkt5.jpg~orig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5816" y="-12627"/>
            <a:ext cx="4488432" cy="6898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841416"/>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146" name="Picture 2" descr="https://ia800302.us.archive.org/BookReader/BookReaderImages.php?zip=/4/items/textbookofcrypti00chasrich/textbookofcrypti00chasrich_jp2.zip&amp;file=textbookofcrypti00chasrich_jp2/textbookofcrypti00chasrich_0044.jp2&amp;scale=4&amp;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7864" y="0"/>
            <a:ext cx="4008392" cy="6885384"/>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323528" y="1916832"/>
            <a:ext cx="2386231" cy="1200329"/>
          </a:xfrm>
          <a:prstGeom prst="rect">
            <a:avLst/>
          </a:prstGeom>
          <a:noFill/>
        </p:spPr>
        <p:txBody>
          <a:bodyPr wrap="none" rtlCol="0">
            <a:spAutoFit/>
          </a:bodyPr>
          <a:lstStyle/>
          <a:p>
            <a:r>
              <a:rPr lang="es-MX" dirty="0" smtClean="0"/>
              <a:t>El diseño del Templo</a:t>
            </a:r>
          </a:p>
          <a:p>
            <a:r>
              <a:rPr lang="es-MX" dirty="0"/>
              <a:t>y</a:t>
            </a:r>
            <a:r>
              <a:rPr lang="es-MX" dirty="0" smtClean="0"/>
              <a:t> la lista de Oficiales,</a:t>
            </a:r>
          </a:p>
          <a:p>
            <a:r>
              <a:rPr lang="es-MX" dirty="0"/>
              <a:t>s</a:t>
            </a:r>
            <a:r>
              <a:rPr lang="es-MX" dirty="0" smtClean="0"/>
              <a:t>egún el Monitor de</a:t>
            </a:r>
          </a:p>
          <a:p>
            <a:r>
              <a:rPr lang="es-MX" dirty="0" smtClean="0"/>
              <a:t>Chase (siglo XIX)</a:t>
            </a:r>
            <a:endParaRPr lang="es-AR" dirty="0"/>
          </a:p>
        </p:txBody>
      </p:sp>
    </p:spTree>
    <p:extLst>
      <p:ext uri="{BB962C8B-B14F-4D97-AF65-F5344CB8AC3E}">
        <p14:creationId xmlns:p14="http://schemas.microsoft.com/office/powerpoint/2010/main" val="1263443215"/>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out)">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1 CuadroTexto"/>
          <p:cNvSpPr txBox="1"/>
          <p:nvPr/>
        </p:nvSpPr>
        <p:spPr>
          <a:xfrm>
            <a:off x="323528" y="1916832"/>
            <a:ext cx="2480231" cy="2031325"/>
          </a:xfrm>
          <a:prstGeom prst="rect">
            <a:avLst/>
          </a:prstGeom>
          <a:noFill/>
        </p:spPr>
        <p:txBody>
          <a:bodyPr wrap="none" rtlCol="0">
            <a:spAutoFit/>
          </a:bodyPr>
          <a:lstStyle/>
          <a:p>
            <a:r>
              <a:rPr lang="es-MX" dirty="0" smtClean="0"/>
              <a:t>Un diseño curioso que</a:t>
            </a:r>
          </a:p>
          <a:p>
            <a:r>
              <a:rPr lang="es-MX" dirty="0"/>
              <a:t>a</a:t>
            </a:r>
            <a:r>
              <a:rPr lang="es-MX" dirty="0" smtClean="0"/>
              <a:t>parece en el Monitor</a:t>
            </a:r>
          </a:p>
          <a:p>
            <a:r>
              <a:rPr lang="es-MX" dirty="0"/>
              <a:t>d</a:t>
            </a:r>
            <a:r>
              <a:rPr lang="es-MX" dirty="0" smtClean="0"/>
              <a:t>e Chase, con el Arca</a:t>
            </a:r>
          </a:p>
          <a:p>
            <a:r>
              <a:rPr lang="es-MX" dirty="0"/>
              <a:t>d</a:t>
            </a:r>
            <a:r>
              <a:rPr lang="es-MX" dirty="0" smtClean="0"/>
              <a:t>e la Alianza en el </a:t>
            </a:r>
          </a:p>
          <a:p>
            <a:r>
              <a:rPr lang="es-MX" dirty="0"/>
              <a:t>c</a:t>
            </a:r>
            <a:r>
              <a:rPr lang="es-MX" dirty="0" smtClean="0"/>
              <a:t>entro y las banderas</a:t>
            </a:r>
          </a:p>
          <a:p>
            <a:r>
              <a:rPr lang="es-MX" dirty="0"/>
              <a:t>d</a:t>
            </a:r>
            <a:r>
              <a:rPr lang="es-MX" dirty="0" smtClean="0"/>
              <a:t>e las tribus hebreas</a:t>
            </a:r>
          </a:p>
          <a:p>
            <a:r>
              <a:rPr lang="es-MX" dirty="0" smtClean="0"/>
              <a:t>rodeándola</a:t>
            </a:r>
            <a:endParaRPr lang="es-AR" dirty="0"/>
          </a:p>
        </p:txBody>
      </p:sp>
      <p:pic>
        <p:nvPicPr>
          <p:cNvPr id="4" name="Picture 2" descr="https://ia800302.us.archive.org/BookReader/BookReaderImages.php?zip=/4/items/textbookofcrypti00chasrich/textbookofcrypti00chasrich_jp2.zip&amp;file=textbookofcrypti00chasrich_jp2/textbookofcrypti00chasrich_0051.jp2&amp;scale=4&amp;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1792" y="0"/>
            <a:ext cx="3966472" cy="6813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172579"/>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5" descr="5660738_ori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503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666433" y="5589240"/>
            <a:ext cx="3185487" cy="646331"/>
          </a:xfrm>
          <a:prstGeom prst="rect">
            <a:avLst/>
          </a:prstGeom>
          <a:solidFill>
            <a:srgbClr val="FF0000"/>
          </a:solidFill>
        </p:spPr>
        <p:txBody>
          <a:bodyPr wrap="none" rtlCol="0">
            <a:spAutoFit/>
          </a:bodyPr>
          <a:lstStyle/>
          <a:p>
            <a:r>
              <a:rPr lang="es-MX" dirty="0" smtClean="0"/>
              <a:t>La Cámara de este grado, en</a:t>
            </a:r>
          </a:p>
          <a:p>
            <a:r>
              <a:rPr lang="es-MX" dirty="0"/>
              <a:t>u</a:t>
            </a:r>
            <a:r>
              <a:rPr lang="es-MX" dirty="0" smtClean="0"/>
              <a:t>n Ritual del siglo XX</a:t>
            </a:r>
            <a:endParaRPr lang="es-AR" dirty="0"/>
          </a:p>
        </p:txBody>
      </p:sp>
    </p:spTree>
    <p:extLst>
      <p:ext uri="{BB962C8B-B14F-4D97-AF65-F5344CB8AC3E}">
        <p14:creationId xmlns:p14="http://schemas.microsoft.com/office/powerpoint/2010/main" val="3319192204"/>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idx="4294967295"/>
          </p:nvPr>
        </p:nvSpPr>
        <p:spPr/>
        <p:txBody>
          <a:bodyPr/>
          <a:lstStyle/>
          <a:p>
            <a:pPr eaLnBrk="1" hangingPunct="1"/>
            <a:r>
              <a:rPr lang="es-MX" dirty="0" smtClean="0"/>
              <a:t>El Templo</a:t>
            </a:r>
            <a:endParaRPr lang="es-ES_tradnl" i="1" dirty="0" smtClean="0"/>
          </a:p>
        </p:txBody>
      </p:sp>
      <p:sp>
        <p:nvSpPr>
          <p:cNvPr id="1788931" name="Rectangle 3"/>
          <p:cNvSpPr>
            <a:spLocks noGrp="1" noChangeArrowheads="1"/>
          </p:cNvSpPr>
          <p:nvPr>
            <p:ph sz="half" idx="4294967295"/>
          </p:nvPr>
        </p:nvSpPr>
        <p:spPr>
          <a:xfrm>
            <a:off x="539874" y="1628775"/>
            <a:ext cx="3744094" cy="4525963"/>
          </a:xfrm>
        </p:spPr>
        <p:txBody>
          <a:bodyPr/>
          <a:lstStyle/>
          <a:p>
            <a:pPr eaLnBrk="1" hangingPunct="1">
              <a:lnSpc>
                <a:spcPct val="90000"/>
              </a:lnSpc>
            </a:pPr>
            <a:r>
              <a:rPr lang="es-MX" sz="2400" dirty="0" smtClean="0"/>
              <a:t>En general, los Rituales que hemos consultado son muy «parcos» a la hora de describir el Templo, y se limitan esencialmente a dos aspectos:</a:t>
            </a:r>
          </a:p>
          <a:p>
            <a:pPr eaLnBrk="1" hangingPunct="1">
              <a:lnSpc>
                <a:spcPct val="90000"/>
              </a:lnSpc>
            </a:pPr>
            <a:r>
              <a:rPr lang="es-MX" sz="2400" dirty="0" smtClean="0"/>
              <a:t>el Altar en el centro del Templo</a:t>
            </a:r>
          </a:p>
          <a:p>
            <a:pPr eaLnBrk="1" hangingPunct="1">
              <a:lnSpc>
                <a:spcPct val="90000"/>
              </a:lnSpc>
            </a:pPr>
            <a:r>
              <a:rPr lang="es-MX" sz="2400" dirty="0"/>
              <a:t>y</a:t>
            </a:r>
            <a:r>
              <a:rPr lang="es-MX" sz="2400" dirty="0" smtClean="0"/>
              <a:t> el velo que separa el Oriente del resto del Consejo</a:t>
            </a:r>
            <a:endParaRPr lang="es-ES_tradnl" sz="2400" dirty="0" smtClean="0"/>
          </a:p>
        </p:txBody>
      </p:sp>
      <p:pic>
        <p:nvPicPr>
          <p:cNvPr id="11266" name="Picture 2" descr="https://ia800302.us.archive.org/BookReader/BookReaderImages.php?zip=/4/items/textbookofcrypti00chasrich/textbookofcrypti00chasrich_jp2.zip&amp;file=textbookofcrypti00chasrich_jp2/textbookofcrypti00chasrich_0053.jp2&amp;scale=4&amp;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071" y="1309521"/>
            <a:ext cx="3120281" cy="5359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380074"/>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1266"/>
                                        </p:tgtEl>
                                        <p:attrNameLst>
                                          <p:attrName>style.visibility</p:attrName>
                                        </p:attrNameLst>
                                      </p:cBhvr>
                                      <p:to>
                                        <p:strVal val="visible"/>
                                      </p:to>
                                    </p:set>
                                    <p:animEffect transition="in" filter="box(out)">
                                      <p:cBhvr>
                                        <p:cTn id="2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idx="4294967295"/>
          </p:nvPr>
        </p:nvSpPr>
        <p:spPr/>
        <p:txBody>
          <a:bodyPr/>
          <a:lstStyle/>
          <a:p>
            <a:pPr eaLnBrk="1" hangingPunct="1"/>
            <a:r>
              <a:rPr lang="es-MX" dirty="0" smtClean="0"/>
              <a:t>El Altar</a:t>
            </a:r>
            <a:endParaRPr lang="es-ES_tradnl" i="1" dirty="0" smtClean="0"/>
          </a:p>
        </p:txBody>
      </p:sp>
      <p:sp>
        <p:nvSpPr>
          <p:cNvPr id="1788931" name="Rectangle 3"/>
          <p:cNvSpPr>
            <a:spLocks noGrp="1" noChangeArrowheads="1"/>
          </p:cNvSpPr>
          <p:nvPr>
            <p:ph sz="half" idx="4294967295"/>
          </p:nvPr>
        </p:nvSpPr>
        <p:spPr>
          <a:xfrm>
            <a:off x="323528" y="1484784"/>
            <a:ext cx="4320158" cy="4525963"/>
          </a:xfrm>
        </p:spPr>
        <p:txBody>
          <a:bodyPr/>
          <a:lstStyle/>
          <a:p>
            <a:pPr eaLnBrk="1" hangingPunct="1">
              <a:lnSpc>
                <a:spcPct val="90000"/>
              </a:lnSpc>
            </a:pPr>
            <a:r>
              <a:rPr lang="es-MX" sz="2400" dirty="0" smtClean="0"/>
              <a:t>A su vez, el Altar puede asumir dos formas distintas:</a:t>
            </a:r>
          </a:p>
          <a:p>
            <a:pPr eaLnBrk="1" hangingPunct="1">
              <a:lnSpc>
                <a:spcPct val="90000"/>
              </a:lnSpc>
            </a:pPr>
            <a:r>
              <a:rPr lang="es-MX" sz="2400" dirty="0"/>
              <a:t>t</a:t>
            </a:r>
            <a:r>
              <a:rPr lang="es-MX" sz="2400" dirty="0" smtClean="0"/>
              <a:t>riangular o </a:t>
            </a:r>
          </a:p>
          <a:p>
            <a:pPr eaLnBrk="1" hangingPunct="1">
              <a:lnSpc>
                <a:spcPct val="90000"/>
              </a:lnSpc>
            </a:pPr>
            <a:r>
              <a:rPr lang="es-MX" sz="2400" dirty="0" smtClean="0"/>
              <a:t>cúbico.</a:t>
            </a:r>
          </a:p>
          <a:p>
            <a:pPr eaLnBrk="1" hangingPunct="1">
              <a:lnSpc>
                <a:spcPct val="90000"/>
              </a:lnSpc>
            </a:pPr>
            <a:r>
              <a:rPr lang="es-MX" sz="2400" dirty="0" smtClean="0"/>
              <a:t>Esta «controversia» entre el triángulo y el cuadrado, o entre la pirámide y el cubo, es típica de la Masonería, y expresa la oposición relativa existente entre los arquetipos representados respectivamente por el número tres y el número cuatro.</a:t>
            </a:r>
          </a:p>
          <a:p>
            <a:pPr eaLnBrk="1" hangingPunct="1">
              <a:lnSpc>
                <a:spcPct val="90000"/>
              </a:lnSpc>
            </a:pPr>
            <a:endParaRPr lang="es-ES_tradnl" sz="2400" dirty="0" smtClean="0"/>
          </a:p>
        </p:txBody>
      </p:sp>
      <p:pic>
        <p:nvPicPr>
          <p:cNvPr id="4" name="Picture 2" descr="https://ia800302.us.archive.org/BookReader/BookReaderImages.php?zip=/4/items/textbookofcrypti00chasrich/textbookofcrypti00chasrich_jp2.zip&amp;file=textbookofcrypti00chasrich_jp2/textbookofcrypti00chasrich_0050.jp2&amp;scale=4&amp;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412776"/>
            <a:ext cx="3144011"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826386"/>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ox(out)">
                                      <p:cBhvr>
                                        <p:cTn id="3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lliance of the United Grand Lodges of Serbia , Most Worshipful Grand Master Brother Petar Radonjanin, Savez  Ujedinjenih Velikih Loza Srbije , Veliki Majstor Brat Petar Radonjanin,  Slobodno zidarstvo Srbije , Freemasonry Serbia , Freemasons Serbia, Masonic, Slobodni zida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5775" y="30685"/>
            <a:ext cx="7152729" cy="6854700"/>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24971" y="2361654"/>
            <a:ext cx="1710725" cy="923330"/>
          </a:xfrm>
          <a:prstGeom prst="rect">
            <a:avLst/>
          </a:prstGeom>
          <a:noFill/>
        </p:spPr>
        <p:txBody>
          <a:bodyPr wrap="none" rtlCol="0">
            <a:spAutoFit/>
          </a:bodyPr>
          <a:lstStyle/>
          <a:p>
            <a:r>
              <a:rPr lang="es-MX" dirty="0" smtClean="0"/>
              <a:t>Altar masónico</a:t>
            </a:r>
          </a:p>
          <a:p>
            <a:r>
              <a:rPr lang="es-MX" dirty="0"/>
              <a:t>d</a:t>
            </a:r>
            <a:r>
              <a:rPr lang="es-MX" dirty="0" smtClean="0"/>
              <a:t>e forma </a:t>
            </a:r>
          </a:p>
          <a:p>
            <a:r>
              <a:rPr lang="es-MX" dirty="0" smtClean="0"/>
              <a:t>cúbica</a:t>
            </a:r>
            <a:endParaRPr lang="es-AR" dirty="0"/>
          </a:p>
        </p:txBody>
      </p:sp>
    </p:spTree>
    <p:extLst>
      <p:ext uri="{BB962C8B-B14F-4D97-AF65-F5344CB8AC3E}">
        <p14:creationId xmlns:p14="http://schemas.microsoft.com/office/powerpoint/2010/main" val="1049188201"/>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2" descr="Resultado de imagen para altar mason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49" y="-27384"/>
            <a:ext cx="9143999" cy="6103140"/>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23647" y="6300028"/>
            <a:ext cx="9228873" cy="369332"/>
          </a:xfrm>
          <a:prstGeom prst="rect">
            <a:avLst/>
          </a:prstGeom>
          <a:noFill/>
        </p:spPr>
        <p:txBody>
          <a:bodyPr wrap="none" rtlCol="0">
            <a:spAutoFit/>
          </a:bodyPr>
          <a:lstStyle/>
          <a:p>
            <a:r>
              <a:rPr lang="es-MX" b="1" dirty="0" smtClean="0"/>
              <a:t>Altar masónico de forma triangular, correspondiente al grado 33° del Rito Escocés</a:t>
            </a:r>
            <a:endParaRPr lang="es-AR" b="1" dirty="0"/>
          </a:p>
        </p:txBody>
      </p:sp>
    </p:spTree>
    <p:extLst>
      <p:ext uri="{BB962C8B-B14F-4D97-AF65-F5344CB8AC3E}">
        <p14:creationId xmlns:p14="http://schemas.microsoft.com/office/powerpoint/2010/main" val="4073393678"/>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6099" name="Text Box 3"/>
          <p:cNvSpPr txBox="1">
            <a:spLocks noChangeArrowheads="1"/>
          </p:cNvSpPr>
          <p:nvPr/>
        </p:nvSpPr>
        <p:spPr bwMode="auto">
          <a:xfrm>
            <a:off x="362992" y="2060848"/>
            <a:ext cx="2336800" cy="1477328"/>
          </a:xfrm>
          <a:prstGeom prst="rect">
            <a:avLst/>
          </a:prstGeom>
          <a:noFill/>
          <a:ln w="9525">
            <a:noFill/>
            <a:miter lim="800000"/>
            <a:headEnd/>
            <a:tailEnd/>
          </a:ln>
        </p:spPr>
        <p:txBody>
          <a:bodyPr>
            <a:spAutoFit/>
          </a:bodyPr>
          <a:lstStyle/>
          <a:p>
            <a:r>
              <a:rPr lang="es-ES" dirty="0" smtClean="0"/>
              <a:t>Imagen del Monitor de Chase, en la que el Altar está representado en forma cúbica</a:t>
            </a:r>
            <a:endParaRPr lang="es-MX" dirty="0"/>
          </a:p>
        </p:txBody>
      </p:sp>
      <p:pic>
        <p:nvPicPr>
          <p:cNvPr id="4" name="Picture 2" descr="https://ia800302.us.archive.org/BookReader/BookReaderImages.php?zip=/4/items/textbookofcrypti00chasrich/textbookofcrypti00chasrich_jp2.zip&amp;file=textbookofcrypti00chasrich_jp2/textbookofcrypti00chasrich_0045.jp2&amp;scale=4&amp;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7" y="-41321"/>
            <a:ext cx="4032448" cy="6926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2492597"/>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6099"/>
                                        </p:tgtEl>
                                        <p:attrNameLst>
                                          <p:attrName>style.visibility</p:attrName>
                                        </p:attrNameLst>
                                      </p:cBhvr>
                                      <p:to>
                                        <p:strVal val="visible"/>
                                      </p:to>
                                    </p:set>
                                    <p:animEffect transition="in" filter="dissolve">
                                      <p:cBhvr>
                                        <p:cTn id="12" dur="500"/>
                                        <p:tgtEl>
                                          <p:spTgt spid="1796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6099"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5" descr="Imagen relacionada"/>
          <p:cNvPicPr>
            <a:picLocks noChangeAspect="1" noChangeArrowheads="1"/>
          </p:cNvPicPr>
          <p:nvPr/>
        </p:nvPicPr>
        <p:blipFill>
          <a:blip r:embed="rId2"/>
          <a:srcRect/>
          <a:stretch>
            <a:fillRect/>
          </a:stretch>
        </p:blipFill>
        <p:spPr bwMode="auto">
          <a:xfrm>
            <a:off x="1588" y="-1588"/>
            <a:ext cx="9142412" cy="6859588"/>
          </a:xfrm>
          <a:prstGeom prst="rect">
            <a:avLst/>
          </a:prstGeom>
          <a:noFill/>
          <a:ln w="9525">
            <a:noFill/>
            <a:miter lim="800000"/>
            <a:headEnd/>
            <a:tailEnd/>
          </a:ln>
        </p:spPr>
      </p:pic>
      <p:sp>
        <p:nvSpPr>
          <p:cNvPr id="2" name="1 CuadroTexto"/>
          <p:cNvSpPr txBox="1">
            <a:spLocks noChangeArrowheads="1"/>
          </p:cNvSpPr>
          <p:nvPr/>
        </p:nvSpPr>
        <p:spPr bwMode="auto">
          <a:xfrm>
            <a:off x="107950" y="115888"/>
            <a:ext cx="3311525" cy="1754326"/>
          </a:xfrm>
          <a:prstGeom prst="rect">
            <a:avLst/>
          </a:prstGeom>
          <a:solidFill>
            <a:srgbClr val="C00000"/>
          </a:solidFill>
          <a:ln w="9525">
            <a:noFill/>
            <a:miter lim="800000"/>
            <a:headEnd/>
            <a:tailEnd/>
          </a:ln>
        </p:spPr>
        <p:txBody>
          <a:bodyPr>
            <a:spAutoFit/>
          </a:bodyPr>
          <a:lstStyle/>
          <a:p>
            <a:r>
              <a:rPr lang="es-MX" b="1" dirty="0" smtClean="0"/>
              <a:t>En la Cámara del Maestro Selecto se integran las dos formas: el Altar central es</a:t>
            </a:r>
          </a:p>
          <a:p>
            <a:r>
              <a:rPr lang="es-MX" b="1" dirty="0"/>
              <a:t>c</a:t>
            </a:r>
            <a:r>
              <a:rPr lang="es-MX" b="1" dirty="0" smtClean="0"/>
              <a:t>úbico o prismático y los altares del Oriente triangulares. </a:t>
            </a:r>
            <a:endParaRPr lang="es-AR" b="1" dirty="0"/>
          </a:p>
        </p:txBody>
      </p:sp>
    </p:spTree>
    <p:extLst>
      <p:ext uri="{BB962C8B-B14F-4D97-AF65-F5344CB8AC3E}">
        <p14:creationId xmlns:p14="http://schemas.microsoft.com/office/powerpoint/2010/main" val="339347955"/>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DSC03586"/>
          <p:cNvPicPr>
            <a:picLocks noChangeAspect="1" noChangeArrowheads="1"/>
          </p:cNvPicPr>
          <p:nvPr/>
        </p:nvPicPr>
        <p:blipFill>
          <a:blip r:embed="rId2"/>
          <a:srcRect/>
          <a:stretch>
            <a:fillRect/>
          </a:stretch>
        </p:blipFill>
        <p:spPr bwMode="auto">
          <a:xfrm>
            <a:off x="-24003" y="18256"/>
            <a:ext cx="9119659" cy="6839744"/>
          </a:xfrm>
          <a:prstGeom prst="rect">
            <a:avLst/>
          </a:prstGeom>
          <a:noFill/>
          <a:ln w="9525">
            <a:noFill/>
            <a:miter lim="800000"/>
            <a:headEnd/>
            <a:tailEnd/>
          </a:ln>
        </p:spPr>
      </p:pic>
      <p:sp>
        <p:nvSpPr>
          <p:cNvPr id="6" name="5 CuadroTexto"/>
          <p:cNvSpPr txBox="1"/>
          <p:nvPr/>
        </p:nvSpPr>
        <p:spPr>
          <a:xfrm>
            <a:off x="179512" y="1923797"/>
            <a:ext cx="2249334" cy="1200329"/>
          </a:xfrm>
          <a:prstGeom prst="rect">
            <a:avLst/>
          </a:prstGeom>
          <a:solidFill>
            <a:srgbClr val="CC0000"/>
          </a:solidFill>
        </p:spPr>
        <p:txBody>
          <a:bodyPr wrap="none" rtlCol="0">
            <a:spAutoFit/>
          </a:bodyPr>
          <a:lstStyle/>
          <a:p>
            <a:r>
              <a:rPr lang="es-MX" dirty="0" smtClean="0"/>
              <a:t>Sobre el Altar se</a:t>
            </a:r>
          </a:p>
          <a:p>
            <a:r>
              <a:rPr lang="es-MX" dirty="0"/>
              <a:t>c</a:t>
            </a:r>
            <a:r>
              <a:rPr lang="es-MX" dirty="0" smtClean="0"/>
              <a:t>olocarán el</a:t>
            </a:r>
          </a:p>
          <a:p>
            <a:r>
              <a:rPr lang="es-MX" dirty="0" smtClean="0"/>
              <a:t>Libro y dos espadas</a:t>
            </a:r>
          </a:p>
          <a:p>
            <a:r>
              <a:rPr lang="es-MX" dirty="0" smtClean="0"/>
              <a:t>cruzadas</a:t>
            </a:r>
          </a:p>
        </p:txBody>
      </p:sp>
    </p:spTree>
    <p:extLst>
      <p:ext uri="{BB962C8B-B14F-4D97-AF65-F5344CB8AC3E}">
        <p14:creationId xmlns:p14="http://schemas.microsoft.com/office/powerpoint/2010/main" val="1509241367"/>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98" name="Picture 2" descr="Resultado de imagen para swords freemason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1905" y="1"/>
            <a:ext cx="5486399"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179512" y="1923797"/>
            <a:ext cx="2005677" cy="1200329"/>
          </a:xfrm>
          <a:prstGeom prst="rect">
            <a:avLst/>
          </a:prstGeom>
          <a:solidFill>
            <a:srgbClr val="CC0000"/>
          </a:solidFill>
        </p:spPr>
        <p:txBody>
          <a:bodyPr wrap="none" rtlCol="0">
            <a:spAutoFit/>
          </a:bodyPr>
          <a:lstStyle/>
          <a:p>
            <a:r>
              <a:rPr lang="es-MX" dirty="0" smtClean="0"/>
              <a:t>Aquí las dos</a:t>
            </a:r>
          </a:p>
          <a:p>
            <a:r>
              <a:rPr lang="es-MX" dirty="0"/>
              <a:t>e</a:t>
            </a:r>
            <a:r>
              <a:rPr lang="es-MX" dirty="0" smtClean="0"/>
              <a:t>spadas están</a:t>
            </a:r>
          </a:p>
          <a:p>
            <a:r>
              <a:rPr lang="es-MX" dirty="0"/>
              <a:t>c</a:t>
            </a:r>
            <a:r>
              <a:rPr lang="es-MX" dirty="0" smtClean="0"/>
              <a:t>ruzadas sobre el</a:t>
            </a:r>
          </a:p>
          <a:p>
            <a:r>
              <a:rPr lang="es-MX" dirty="0" smtClean="0"/>
              <a:t>Libro</a:t>
            </a:r>
          </a:p>
        </p:txBody>
      </p:sp>
    </p:spTree>
    <p:extLst>
      <p:ext uri="{BB962C8B-B14F-4D97-AF65-F5344CB8AC3E}">
        <p14:creationId xmlns:p14="http://schemas.microsoft.com/office/powerpoint/2010/main" val="2963895822"/>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sultado de imagen para rito crip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23850"/>
            <a:ext cx="9152538" cy="477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251520" y="5662989"/>
            <a:ext cx="8784976" cy="646331"/>
          </a:xfrm>
          <a:prstGeom prst="rect">
            <a:avLst/>
          </a:prstGeom>
          <a:noFill/>
        </p:spPr>
        <p:txBody>
          <a:bodyPr wrap="square" rtlCol="0">
            <a:spAutoFit/>
          </a:bodyPr>
          <a:lstStyle/>
          <a:p>
            <a:r>
              <a:rPr lang="es-MX" dirty="0" smtClean="0"/>
              <a:t>En la decoración del Templo deberá destacar este símbolo, por ser fundamental </a:t>
            </a:r>
          </a:p>
          <a:p>
            <a:r>
              <a:rPr lang="es-MX" dirty="0"/>
              <a:t>e</a:t>
            </a:r>
            <a:r>
              <a:rPr lang="es-MX" dirty="0" smtClean="0"/>
              <a:t>n la emblemática del grado</a:t>
            </a:r>
          </a:p>
        </p:txBody>
      </p:sp>
    </p:spTree>
    <p:extLst>
      <p:ext uri="{BB962C8B-B14F-4D97-AF65-F5344CB8AC3E}">
        <p14:creationId xmlns:p14="http://schemas.microsoft.com/office/powerpoint/2010/main" val="569378458"/>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2" descr="Resultado de imagen para super excellent ma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655" y="6416"/>
            <a:ext cx="7584777" cy="6851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797032"/>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136524" y="404813"/>
            <a:ext cx="8683947" cy="769441"/>
          </a:xfrm>
          <a:prstGeom prst="rect">
            <a:avLst/>
          </a:prstGeom>
          <a:noFill/>
          <a:ln w="9525">
            <a:noFill/>
            <a:miter lim="800000"/>
            <a:headEnd/>
            <a:tailEnd/>
          </a:ln>
        </p:spPr>
        <p:txBody>
          <a:bodyPr wrap="square">
            <a:spAutoFit/>
          </a:bodyPr>
          <a:lstStyle/>
          <a:p>
            <a:r>
              <a:rPr lang="es-ES" sz="2200" b="1" dirty="0" smtClean="0"/>
              <a:t>En esta imagen se puede advertir que el cuadrado, el círculo y el triángulo definen la simbología de este grado.</a:t>
            </a:r>
            <a:endParaRPr lang="es-ES_tradnl" sz="2200" b="1" dirty="0"/>
          </a:p>
        </p:txBody>
      </p:sp>
      <p:pic>
        <p:nvPicPr>
          <p:cNvPr id="5122" name="Picture 2" descr="Resultado de imagen para maestro super excelente rito crip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6"/>
            <a:ext cx="9108504" cy="300175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sultado de imagen para conselho cripti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9919" y="4797152"/>
            <a:ext cx="4904329"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456318"/>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out)">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out)">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50" name="Picture 2" descr="Alliance of the United Grand Lodges of Serbia , Most Worshipful Grand Master Brother Petar Radonjanin, Savez Ujedinjenih Velikih Loza Srbije , Veliki Majstor Brat Petar Radonjanin, Slobodno zidarstvo Srbije , Freemasonry Serbia , Freemasons Serbia, Masonic, Slobodni zida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3807" y="20687"/>
            <a:ext cx="6864697" cy="6864697"/>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79512" y="1923797"/>
            <a:ext cx="1903085" cy="2585323"/>
          </a:xfrm>
          <a:prstGeom prst="rect">
            <a:avLst/>
          </a:prstGeom>
          <a:noFill/>
        </p:spPr>
        <p:txBody>
          <a:bodyPr wrap="none" rtlCol="0">
            <a:spAutoFit/>
          </a:bodyPr>
          <a:lstStyle/>
          <a:p>
            <a:r>
              <a:rPr lang="es-MX" dirty="0" smtClean="0"/>
              <a:t>Notar que</a:t>
            </a:r>
          </a:p>
          <a:p>
            <a:r>
              <a:rPr lang="es-MX" dirty="0"/>
              <a:t>d</a:t>
            </a:r>
            <a:r>
              <a:rPr lang="es-MX" dirty="0" smtClean="0"/>
              <a:t>eterminadas</a:t>
            </a:r>
          </a:p>
          <a:p>
            <a:r>
              <a:rPr lang="es-MX" dirty="0"/>
              <a:t>c</a:t>
            </a:r>
            <a:r>
              <a:rPr lang="es-MX" dirty="0" smtClean="0"/>
              <a:t>ombinaciones</a:t>
            </a:r>
          </a:p>
          <a:p>
            <a:r>
              <a:rPr lang="es-MX" dirty="0"/>
              <a:t>d</a:t>
            </a:r>
            <a:r>
              <a:rPr lang="es-MX" dirty="0" smtClean="0"/>
              <a:t>e círculo,</a:t>
            </a:r>
          </a:p>
          <a:p>
            <a:r>
              <a:rPr lang="es-MX" dirty="0"/>
              <a:t>t</a:t>
            </a:r>
            <a:r>
              <a:rPr lang="es-MX" dirty="0" smtClean="0"/>
              <a:t>riángulo y </a:t>
            </a:r>
          </a:p>
          <a:p>
            <a:r>
              <a:rPr lang="es-MX" dirty="0"/>
              <a:t>c</a:t>
            </a:r>
            <a:r>
              <a:rPr lang="es-MX" dirty="0" smtClean="0"/>
              <a:t>uadrado se han</a:t>
            </a:r>
          </a:p>
          <a:p>
            <a:r>
              <a:rPr lang="es-MX" dirty="0"/>
              <a:t>t</a:t>
            </a:r>
            <a:r>
              <a:rPr lang="es-MX" dirty="0" smtClean="0"/>
              <a:t>omado como</a:t>
            </a:r>
          </a:p>
          <a:p>
            <a:r>
              <a:rPr lang="es-MX" dirty="0"/>
              <a:t>s</a:t>
            </a:r>
            <a:r>
              <a:rPr lang="es-MX" dirty="0" smtClean="0"/>
              <a:t>ímbolo de la</a:t>
            </a:r>
          </a:p>
          <a:p>
            <a:r>
              <a:rPr lang="es-MX" dirty="0" smtClean="0"/>
              <a:t>Piedra Filosofal</a:t>
            </a:r>
            <a:endParaRPr lang="es-AR" dirty="0"/>
          </a:p>
        </p:txBody>
      </p:sp>
    </p:spTree>
    <p:extLst>
      <p:ext uri="{BB962C8B-B14F-4D97-AF65-F5344CB8AC3E}">
        <p14:creationId xmlns:p14="http://schemas.microsoft.com/office/powerpoint/2010/main" val="1654563391"/>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is app describes the meaning and symbolism of Alpha and Omega as presented in Cryptic Freemasonry, the third part of the York Rite or American Rite system of Masonic degrees. Depending on the jurisdiction, the Council body (or Lodge) itself is known as either the Council of Royal &amp; Select Masters or the Council of Cryptic Masons. The Alpha and Omega is incorporated into the ritual ceremony of the Royal Master Degre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5100" y="0"/>
            <a:ext cx="3871116" cy="6885384"/>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179512" y="1923797"/>
            <a:ext cx="2031325" cy="2308324"/>
          </a:xfrm>
          <a:prstGeom prst="rect">
            <a:avLst/>
          </a:prstGeom>
          <a:noFill/>
        </p:spPr>
        <p:txBody>
          <a:bodyPr wrap="none" rtlCol="0">
            <a:spAutoFit/>
          </a:bodyPr>
          <a:lstStyle/>
          <a:p>
            <a:r>
              <a:rPr lang="es-MX" dirty="0" smtClean="0"/>
              <a:t>Un símbolo </a:t>
            </a:r>
          </a:p>
          <a:p>
            <a:r>
              <a:rPr lang="es-MX" dirty="0"/>
              <a:t>i</a:t>
            </a:r>
            <a:r>
              <a:rPr lang="es-MX" dirty="0" smtClean="0"/>
              <a:t>nteresante que</a:t>
            </a:r>
          </a:p>
          <a:p>
            <a:r>
              <a:rPr lang="es-MX" dirty="0"/>
              <a:t>p</a:t>
            </a:r>
            <a:r>
              <a:rPr lang="es-MX" dirty="0" smtClean="0"/>
              <a:t>odría agregarse</a:t>
            </a:r>
          </a:p>
          <a:p>
            <a:r>
              <a:rPr lang="es-MX" dirty="0"/>
              <a:t>a</a:t>
            </a:r>
            <a:r>
              <a:rPr lang="es-MX" dirty="0" smtClean="0"/>
              <a:t> la decoración </a:t>
            </a:r>
          </a:p>
          <a:p>
            <a:r>
              <a:rPr lang="es-MX" dirty="0"/>
              <a:t>d</a:t>
            </a:r>
            <a:r>
              <a:rPr lang="es-MX" dirty="0" smtClean="0"/>
              <a:t>el Templo, dado</a:t>
            </a:r>
          </a:p>
          <a:p>
            <a:r>
              <a:rPr lang="es-MX" dirty="0"/>
              <a:t>q</a:t>
            </a:r>
            <a:r>
              <a:rPr lang="es-MX" dirty="0" smtClean="0"/>
              <a:t>ue este grado es</a:t>
            </a:r>
          </a:p>
          <a:p>
            <a:r>
              <a:rPr lang="es-MX" dirty="0"/>
              <a:t>e</a:t>
            </a:r>
            <a:r>
              <a:rPr lang="es-MX" dirty="0" smtClean="0"/>
              <a:t>l </a:t>
            </a:r>
            <a:r>
              <a:rPr lang="es-MX" i="1" dirty="0" smtClean="0"/>
              <a:t>omega </a:t>
            </a:r>
            <a:r>
              <a:rPr lang="es-MX" dirty="0" smtClean="0"/>
              <a:t>del </a:t>
            </a:r>
          </a:p>
          <a:p>
            <a:r>
              <a:rPr lang="es-MX" dirty="0" smtClean="0"/>
              <a:t>Rito Críptico</a:t>
            </a:r>
          </a:p>
        </p:txBody>
      </p:sp>
    </p:spTree>
    <p:extLst>
      <p:ext uri="{BB962C8B-B14F-4D97-AF65-F5344CB8AC3E}">
        <p14:creationId xmlns:p14="http://schemas.microsoft.com/office/powerpoint/2010/main" val="2464546972"/>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5" descr="DSC03577"/>
          <p:cNvPicPr>
            <a:picLocks noChangeAspect="1" noChangeArrowheads="1"/>
          </p:cNvPicPr>
          <p:nvPr/>
        </p:nvPicPr>
        <p:blipFill>
          <a:blip r:embed="rId2"/>
          <a:srcRect/>
          <a:stretch>
            <a:fillRect/>
          </a:stretch>
        </p:blipFill>
        <p:spPr bwMode="auto">
          <a:xfrm>
            <a:off x="0" y="-27384"/>
            <a:ext cx="9180512" cy="6885384"/>
          </a:xfrm>
          <a:prstGeom prst="rect">
            <a:avLst/>
          </a:prstGeom>
          <a:noFill/>
          <a:ln w="9525">
            <a:noFill/>
            <a:miter lim="800000"/>
            <a:headEnd/>
            <a:tailEnd/>
          </a:ln>
        </p:spPr>
      </p:pic>
      <p:sp>
        <p:nvSpPr>
          <p:cNvPr id="4" name="3 CuadroTexto"/>
          <p:cNvSpPr txBox="1"/>
          <p:nvPr/>
        </p:nvSpPr>
        <p:spPr>
          <a:xfrm>
            <a:off x="179512" y="1923797"/>
            <a:ext cx="2608406" cy="1200329"/>
          </a:xfrm>
          <a:prstGeom prst="rect">
            <a:avLst/>
          </a:prstGeom>
          <a:noFill/>
        </p:spPr>
        <p:txBody>
          <a:bodyPr wrap="none" rtlCol="0">
            <a:spAutoFit/>
          </a:bodyPr>
          <a:lstStyle/>
          <a:p>
            <a:r>
              <a:rPr lang="es-MX" dirty="0" smtClean="0"/>
              <a:t>Por supuesto, puede</a:t>
            </a:r>
          </a:p>
          <a:p>
            <a:r>
              <a:rPr lang="es-MX" dirty="0"/>
              <a:t>h</a:t>
            </a:r>
            <a:r>
              <a:rPr lang="es-MX" dirty="0" smtClean="0"/>
              <a:t>aber representaciones</a:t>
            </a:r>
          </a:p>
          <a:p>
            <a:r>
              <a:rPr lang="es-MX" dirty="0"/>
              <a:t>d</a:t>
            </a:r>
            <a:r>
              <a:rPr lang="es-MX" dirty="0" smtClean="0"/>
              <a:t>e la </a:t>
            </a:r>
            <a:r>
              <a:rPr lang="es-MX" dirty="0" err="1" smtClean="0"/>
              <a:t>Menorah</a:t>
            </a:r>
            <a:r>
              <a:rPr lang="es-MX" dirty="0" smtClean="0"/>
              <a:t>, el</a:t>
            </a:r>
          </a:p>
          <a:p>
            <a:r>
              <a:rPr lang="es-MX" dirty="0" smtClean="0"/>
              <a:t>Arca de la Alianza, etc.</a:t>
            </a:r>
          </a:p>
        </p:txBody>
      </p:sp>
    </p:spTree>
    <p:extLst>
      <p:ext uri="{BB962C8B-B14F-4D97-AF65-F5344CB8AC3E}">
        <p14:creationId xmlns:p14="http://schemas.microsoft.com/office/powerpoint/2010/main" val="829740833"/>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cryptic rite 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037"/>
            <a:ext cx="7440761" cy="6862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744365"/>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a:srcRect/>
          <a:stretch>
            <a:fillRect/>
          </a:stretch>
        </p:blipFill>
        <p:spPr bwMode="auto">
          <a:xfrm>
            <a:off x="3019424" y="44624"/>
            <a:ext cx="4936951" cy="6814810"/>
          </a:xfrm>
          <a:prstGeom prst="rect">
            <a:avLst/>
          </a:prstGeom>
          <a:noFill/>
          <a:ln w="9525">
            <a:noFill/>
            <a:miter lim="800000"/>
            <a:headEnd/>
            <a:tailEnd/>
          </a:ln>
        </p:spPr>
      </p:pic>
      <p:sp>
        <p:nvSpPr>
          <p:cNvPr id="8" name="7 CuadroTexto"/>
          <p:cNvSpPr txBox="1"/>
          <p:nvPr/>
        </p:nvSpPr>
        <p:spPr>
          <a:xfrm>
            <a:off x="179512" y="1923797"/>
            <a:ext cx="2839239" cy="2585323"/>
          </a:xfrm>
          <a:prstGeom prst="rect">
            <a:avLst/>
          </a:prstGeom>
          <a:noFill/>
        </p:spPr>
        <p:txBody>
          <a:bodyPr wrap="none" rtlCol="0">
            <a:spAutoFit/>
          </a:bodyPr>
          <a:lstStyle/>
          <a:p>
            <a:r>
              <a:rPr lang="es-MX" dirty="0" smtClean="0"/>
              <a:t>Aunque los rituales </a:t>
            </a:r>
          </a:p>
          <a:p>
            <a:r>
              <a:rPr lang="es-MX" dirty="0"/>
              <a:t>g</a:t>
            </a:r>
            <a:r>
              <a:rPr lang="es-MX" dirty="0" smtClean="0"/>
              <a:t>eneralmente no lo</a:t>
            </a:r>
          </a:p>
          <a:p>
            <a:r>
              <a:rPr lang="es-MX" dirty="0"/>
              <a:t>m</a:t>
            </a:r>
            <a:r>
              <a:rPr lang="es-MX" dirty="0" smtClean="0"/>
              <a:t>encionan, es importante</a:t>
            </a:r>
          </a:p>
          <a:p>
            <a:r>
              <a:rPr lang="es-MX" dirty="0"/>
              <a:t>q</a:t>
            </a:r>
            <a:r>
              <a:rPr lang="es-MX" dirty="0" smtClean="0"/>
              <a:t>ue en este grado el</a:t>
            </a:r>
          </a:p>
          <a:p>
            <a:r>
              <a:rPr lang="es-MX" dirty="0"/>
              <a:t>p</a:t>
            </a:r>
            <a:r>
              <a:rPr lang="es-MX" dirty="0" smtClean="0"/>
              <a:t>avimento del Templo</a:t>
            </a:r>
          </a:p>
          <a:p>
            <a:r>
              <a:rPr lang="es-MX" dirty="0"/>
              <a:t>s</a:t>
            </a:r>
            <a:r>
              <a:rPr lang="es-MX" dirty="0" smtClean="0"/>
              <a:t>ea de mosaicos</a:t>
            </a:r>
          </a:p>
          <a:p>
            <a:r>
              <a:rPr lang="es-MX" dirty="0"/>
              <a:t>b</a:t>
            </a:r>
            <a:r>
              <a:rPr lang="es-MX" dirty="0" smtClean="0"/>
              <a:t>lancos y negros, para</a:t>
            </a:r>
          </a:p>
          <a:p>
            <a:r>
              <a:rPr lang="es-MX" dirty="0"/>
              <a:t>m</a:t>
            </a:r>
            <a:r>
              <a:rPr lang="es-MX" dirty="0" smtClean="0"/>
              <a:t>ostrar con claridad las</a:t>
            </a:r>
          </a:p>
          <a:p>
            <a:r>
              <a:rPr lang="es-MX" dirty="0"/>
              <a:t>d</a:t>
            </a:r>
            <a:r>
              <a:rPr lang="es-MX" dirty="0" smtClean="0"/>
              <a:t>ualidades de la vida.</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p:txBody>
          <a:bodyPr/>
          <a:lstStyle/>
          <a:p>
            <a:r>
              <a:rPr lang="es-MX" dirty="0" smtClean="0"/>
              <a:t>El Velo</a:t>
            </a:r>
            <a:endParaRPr lang="es-AR" dirty="0"/>
          </a:p>
        </p:txBody>
      </p:sp>
      <p:sp>
        <p:nvSpPr>
          <p:cNvPr id="7" name="6 Marcador de contenido"/>
          <p:cNvSpPr>
            <a:spLocks noGrp="1"/>
          </p:cNvSpPr>
          <p:nvPr>
            <p:ph sz="half" idx="1"/>
          </p:nvPr>
        </p:nvSpPr>
        <p:spPr/>
        <p:txBody>
          <a:bodyPr/>
          <a:lstStyle/>
          <a:p>
            <a:r>
              <a:rPr lang="es-MX" dirty="0" smtClean="0"/>
              <a:t>Un velo separa el Oriente del resto del Templo.</a:t>
            </a:r>
          </a:p>
          <a:p>
            <a:r>
              <a:rPr lang="es-MX" dirty="0" smtClean="0"/>
              <a:t>Esto es frecuente en los Templos de diversos grados, y recuerda a la balaustrada del Maestro Secreto del Rito Escocés.</a:t>
            </a:r>
            <a:endParaRPr lang="es-AR" dirty="0"/>
          </a:p>
        </p:txBody>
      </p:sp>
      <p:sp>
        <p:nvSpPr>
          <p:cNvPr id="8" name="7 Marcador de contenido"/>
          <p:cNvSpPr>
            <a:spLocks noGrp="1"/>
          </p:cNvSpPr>
          <p:nvPr>
            <p:ph sz="half" idx="2"/>
          </p:nvPr>
        </p:nvSpPr>
        <p:spPr/>
        <p:txBody>
          <a:bodyPr/>
          <a:lstStyle/>
          <a:p>
            <a:endParaRPr lang="es-AR"/>
          </a:p>
        </p:txBody>
      </p:sp>
      <p:pic>
        <p:nvPicPr>
          <p:cNvPr id="9" name="Picture 2"/>
          <p:cNvPicPr>
            <a:picLocks noChangeAspect="1" noChangeArrowheads="1"/>
          </p:cNvPicPr>
          <p:nvPr/>
        </p:nvPicPr>
        <p:blipFill>
          <a:blip r:embed="rId2"/>
          <a:srcRect/>
          <a:stretch>
            <a:fillRect/>
          </a:stretch>
        </p:blipFill>
        <p:spPr bwMode="auto">
          <a:xfrm>
            <a:off x="4572000" y="1628800"/>
            <a:ext cx="4248472" cy="4416175"/>
          </a:xfrm>
          <a:prstGeom prst="rect">
            <a:avLst/>
          </a:prstGeom>
          <a:noFill/>
          <a:ln w="9525">
            <a:noFill/>
            <a:miter lim="800000"/>
            <a:headEnd/>
            <a:tailEnd/>
          </a:ln>
        </p:spPr>
      </p:pic>
      <p:sp>
        <p:nvSpPr>
          <p:cNvPr id="10" name="9 CuadroTexto"/>
          <p:cNvSpPr txBox="1"/>
          <p:nvPr/>
        </p:nvSpPr>
        <p:spPr>
          <a:xfrm>
            <a:off x="5233521" y="6309320"/>
            <a:ext cx="3082895" cy="369332"/>
          </a:xfrm>
          <a:prstGeom prst="rect">
            <a:avLst/>
          </a:prstGeom>
          <a:noFill/>
        </p:spPr>
        <p:txBody>
          <a:bodyPr wrap="none" rtlCol="0">
            <a:spAutoFit/>
          </a:bodyPr>
          <a:lstStyle/>
          <a:p>
            <a:r>
              <a:rPr lang="es-MX" dirty="0" smtClean="0"/>
              <a:t>Escudo del Maestro Secreto</a:t>
            </a:r>
            <a:endParaRPr lang="es-AR"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blinds(horizontal)">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out)">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2" descr="Resultado de imagen para royal ark ve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0513"/>
            <a:ext cx="9190833" cy="6204871"/>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50344" y="179348"/>
            <a:ext cx="7738080" cy="369332"/>
          </a:xfrm>
          <a:prstGeom prst="rect">
            <a:avLst/>
          </a:prstGeom>
          <a:noFill/>
        </p:spPr>
        <p:txBody>
          <a:bodyPr wrap="none" rtlCol="0">
            <a:spAutoFit/>
          </a:bodyPr>
          <a:lstStyle/>
          <a:p>
            <a:r>
              <a:rPr lang="es-MX" dirty="0" smtClean="0"/>
              <a:t>Símbolos tanto del Arco Real como del Rito Críptico, frente a un gran velo</a:t>
            </a:r>
            <a:endParaRPr lang="es-AR" dirty="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n para royal arch ve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 y="-30933"/>
            <a:ext cx="9125744" cy="6844309"/>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10"/>
          <p:cNvSpPr txBox="1">
            <a:spLocks noChangeArrowheads="1"/>
          </p:cNvSpPr>
          <p:nvPr/>
        </p:nvSpPr>
        <p:spPr bwMode="auto">
          <a:xfrm>
            <a:off x="303213" y="568325"/>
            <a:ext cx="2980303" cy="646331"/>
          </a:xfrm>
          <a:prstGeom prst="rect">
            <a:avLst/>
          </a:prstGeom>
          <a:solidFill>
            <a:srgbClr val="FF3300"/>
          </a:solidFill>
          <a:ln w="9525">
            <a:noFill/>
            <a:miter lim="800000"/>
            <a:headEnd/>
            <a:tailEnd/>
          </a:ln>
        </p:spPr>
        <p:txBody>
          <a:bodyPr wrap="none">
            <a:spAutoFit/>
          </a:bodyPr>
          <a:lstStyle/>
          <a:p>
            <a:r>
              <a:rPr lang="es-ES" b="1" dirty="0" smtClean="0"/>
              <a:t>Los velos, en un Capítulo</a:t>
            </a:r>
          </a:p>
          <a:p>
            <a:r>
              <a:rPr lang="es-ES" b="1" dirty="0"/>
              <a:t>d</a:t>
            </a:r>
            <a:r>
              <a:rPr lang="es-ES" b="1" dirty="0" smtClean="0"/>
              <a:t>el Arco Real</a:t>
            </a:r>
            <a:endParaRPr lang="es-ES" b="1" dirty="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96418" name="Rectangle 2"/>
          <p:cNvSpPr>
            <a:spLocks noGrp="1" noChangeArrowheads="1"/>
          </p:cNvSpPr>
          <p:nvPr>
            <p:ph type="title"/>
          </p:nvPr>
        </p:nvSpPr>
        <p:spPr/>
        <p:txBody>
          <a:bodyPr/>
          <a:lstStyle/>
          <a:p>
            <a:pPr eaLnBrk="1" hangingPunct="1"/>
            <a:r>
              <a:rPr lang="es-AR" sz="4000" dirty="0" smtClean="0"/>
              <a:t>3. Oficiales, títulos y decoraciones</a:t>
            </a:r>
            <a:endParaRPr lang="es-ES_tradnl" sz="4000" dirty="0" smtClean="0"/>
          </a:p>
        </p:txBody>
      </p:sp>
      <p:pic>
        <p:nvPicPr>
          <p:cNvPr id="3" name="Picture 4" descr="thrice+front"/>
          <p:cNvPicPr>
            <a:picLocks noChangeAspect="1" noChangeArrowheads="1"/>
          </p:cNvPicPr>
          <p:nvPr/>
        </p:nvPicPr>
        <p:blipFill>
          <a:blip r:embed="rId2"/>
          <a:srcRect/>
          <a:stretch>
            <a:fillRect/>
          </a:stretch>
        </p:blipFill>
        <p:spPr bwMode="auto">
          <a:xfrm>
            <a:off x="2916238" y="1341438"/>
            <a:ext cx="3476625" cy="5380037"/>
          </a:xfrm>
          <a:prstGeom prst="rect">
            <a:avLst/>
          </a:prstGeom>
          <a:noFill/>
          <a:ln w="9525">
            <a:noFill/>
            <a:miter lim="800000"/>
            <a:headEnd/>
            <a:tailEnd/>
          </a:ln>
        </p:spPr>
      </p:pic>
      <p:sp>
        <p:nvSpPr>
          <p:cNvPr id="4" name="Text Box 5"/>
          <p:cNvSpPr txBox="1">
            <a:spLocks noChangeArrowheads="1"/>
          </p:cNvSpPr>
          <p:nvPr/>
        </p:nvSpPr>
        <p:spPr bwMode="auto">
          <a:xfrm>
            <a:off x="588963" y="3017838"/>
            <a:ext cx="2038350" cy="915987"/>
          </a:xfrm>
          <a:prstGeom prst="rect">
            <a:avLst/>
          </a:prstGeom>
          <a:noFill/>
          <a:ln w="9525">
            <a:noFill/>
            <a:miter lim="800000"/>
            <a:headEnd/>
            <a:tailEnd/>
          </a:ln>
        </p:spPr>
        <p:txBody>
          <a:bodyPr wrap="none">
            <a:spAutoFit/>
          </a:bodyPr>
          <a:lstStyle/>
          <a:p>
            <a:r>
              <a:rPr lang="es-AR" b="1"/>
              <a:t>Joya del Maestro</a:t>
            </a:r>
          </a:p>
          <a:p>
            <a:r>
              <a:rPr lang="es-AR" b="1"/>
              <a:t>en un Consejo</a:t>
            </a:r>
          </a:p>
          <a:p>
            <a:r>
              <a:rPr lang="es-AR" b="1"/>
              <a:t>Críptico</a:t>
            </a:r>
            <a:endParaRPr lang="es-ES_tradnl" b="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96418"/>
                                        </p:tgtEl>
                                        <p:attrNameLst>
                                          <p:attrName>style.visibility</p:attrName>
                                        </p:attrNameLst>
                                      </p:cBhvr>
                                      <p:to>
                                        <p:strVal val="visible"/>
                                      </p:to>
                                    </p:set>
                                    <p:animEffect transition="in" filter="blinds(horizontal)">
                                      <p:cBhvr>
                                        <p:cTn id="7" dur="500"/>
                                        <p:tgtEl>
                                          <p:spTgt spid="15964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6418" grpId="0"/>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6" name="Picture 2" descr="http://i416.photobucket.com/albums/pp241/neetmok/ten/rkt5.jpg~orig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5816" y="-12627"/>
            <a:ext cx="4488432" cy="68980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smtClean="0"/>
              <a:t>Los Oficiales</a:t>
            </a:r>
            <a:endParaRPr lang="es-ES_tradnl" i="1" smtClean="0"/>
          </a:p>
        </p:txBody>
      </p:sp>
      <p:sp>
        <p:nvSpPr>
          <p:cNvPr id="1788931" name="Rectangle 3"/>
          <p:cNvSpPr>
            <a:spLocks noGrp="1" noChangeArrowheads="1"/>
          </p:cNvSpPr>
          <p:nvPr>
            <p:ph idx="1"/>
          </p:nvPr>
        </p:nvSpPr>
        <p:spPr/>
        <p:txBody>
          <a:bodyPr/>
          <a:lstStyle/>
          <a:p>
            <a:pPr eaLnBrk="1" hangingPunct="1">
              <a:lnSpc>
                <a:spcPct val="90000"/>
              </a:lnSpc>
            </a:pPr>
            <a:r>
              <a:rPr lang="es-AR" sz="2400" dirty="0" smtClean="0"/>
              <a:t>En la nomenclatura y distribución de los Oficiales prácticamente hay tantas variaciones como Rituales.</a:t>
            </a:r>
          </a:p>
          <a:p>
            <a:pPr eaLnBrk="1" hangingPunct="1">
              <a:lnSpc>
                <a:spcPct val="90000"/>
              </a:lnSpc>
            </a:pPr>
            <a:r>
              <a:rPr lang="es-MX" sz="2400" dirty="0" smtClean="0"/>
              <a:t>Según el Monitor de Richardson los Oficiales en este grado son:</a:t>
            </a:r>
          </a:p>
          <a:p>
            <a:pPr eaLnBrk="1" hangingPunct="1">
              <a:lnSpc>
                <a:spcPct val="90000"/>
              </a:lnSpc>
            </a:pPr>
            <a:r>
              <a:rPr lang="es-MX" sz="2400" dirty="0" smtClean="0"/>
              <a:t>El Muy Excelente Rey, que representa a </a:t>
            </a:r>
            <a:r>
              <a:rPr lang="es-MX" sz="2400" dirty="0" err="1" smtClean="0"/>
              <a:t>Zedekiah</a:t>
            </a:r>
            <a:r>
              <a:rPr lang="es-MX" sz="2400" dirty="0" smtClean="0"/>
              <a:t>, el último Rey de Israel, quien preside el Consejo desde el Oriente.</a:t>
            </a:r>
          </a:p>
          <a:p>
            <a:pPr eaLnBrk="1" hangingPunct="1">
              <a:lnSpc>
                <a:spcPct val="90000"/>
              </a:lnSpc>
            </a:pPr>
            <a:r>
              <a:rPr lang="es-MX" sz="2400" dirty="0" smtClean="0"/>
              <a:t>Hacemos notar la incoherencia de titular «Muy Excelente» a alguien que después es denostado durante el Ritual.</a:t>
            </a:r>
          </a:p>
          <a:p>
            <a:pPr eaLnBrk="1" hangingPunct="1">
              <a:lnSpc>
                <a:spcPct val="90000"/>
              </a:lnSpc>
            </a:pPr>
            <a:r>
              <a:rPr lang="es-MX" sz="2400" dirty="0" smtClean="0"/>
              <a:t>El Segundo Oficial es el Compañero </a:t>
            </a:r>
            <a:r>
              <a:rPr lang="es-MX" sz="2400" dirty="0" err="1" smtClean="0"/>
              <a:t>Gedaliah</a:t>
            </a:r>
            <a:r>
              <a:rPr lang="es-MX" sz="2400" dirty="0" smtClean="0"/>
              <a:t>, ubicado en el Oeste, directamente frente al Maestro y portando un estandarte.</a:t>
            </a:r>
            <a:endParaRPr lang="es-ES_tradnl" sz="2400" dirty="0" smtClean="0"/>
          </a:p>
        </p:txBody>
      </p:sp>
    </p:spTree>
    <p:extLst>
      <p:ext uri="{BB962C8B-B14F-4D97-AF65-F5344CB8AC3E}">
        <p14:creationId xmlns:p14="http://schemas.microsoft.com/office/powerpoint/2010/main" val="671311214"/>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8931">
                                            <p:txEl>
                                              <p:pRg st="4" end="4"/>
                                            </p:txEl>
                                          </p:spTgt>
                                        </p:tgtEl>
                                        <p:attrNameLst>
                                          <p:attrName>style.visibility</p:attrName>
                                        </p:attrNameLst>
                                      </p:cBhvr>
                                      <p:to>
                                        <p:strVal val="visible"/>
                                      </p:to>
                                    </p:set>
                                    <p:animEffect transition="in" filter="blinds(horizontal)">
                                      <p:cBhvr>
                                        <p:cTn id="32" dur="500"/>
                                        <p:tgtEl>
                                          <p:spTgt spid="17889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smtClean="0"/>
              <a:t>Los Oficiales</a:t>
            </a:r>
            <a:endParaRPr lang="es-ES_tradnl" i="1" smtClean="0"/>
          </a:p>
        </p:txBody>
      </p:sp>
      <p:sp>
        <p:nvSpPr>
          <p:cNvPr id="1788931" name="Rectangle 3"/>
          <p:cNvSpPr>
            <a:spLocks noGrp="1" noChangeArrowheads="1"/>
          </p:cNvSpPr>
          <p:nvPr>
            <p:ph idx="1"/>
          </p:nvPr>
        </p:nvSpPr>
        <p:spPr>
          <a:xfrm>
            <a:off x="457200" y="1428750"/>
            <a:ext cx="8229600" cy="4525963"/>
          </a:xfrm>
        </p:spPr>
        <p:txBody>
          <a:bodyPr/>
          <a:lstStyle/>
          <a:p>
            <a:pPr eaLnBrk="1" hangingPunct="1">
              <a:lnSpc>
                <a:spcPct val="90000"/>
              </a:lnSpc>
            </a:pPr>
            <a:r>
              <a:rPr lang="es-MX" sz="2500" dirty="0" smtClean="0"/>
              <a:t>Respectivamente a derecha e izquierda de </a:t>
            </a:r>
            <a:r>
              <a:rPr lang="es-MX" sz="2500" dirty="0" err="1" smtClean="0"/>
              <a:t>Gedaliah</a:t>
            </a:r>
            <a:r>
              <a:rPr lang="es-MX" sz="2500" dirty="0" smtClean="0"/>
              <a:t> se sientan el Primer y el Segundo Guardián del Templo.</a:t>
            </a:r>
          </a:p>
          <a:p>
            <a:pPr eaLnBrk="1" hangingPunct="1">
              <a:lnSpc>
                <a:spcPct val="90000"/>
              </a:lnSpc>
            </a:pPr>
            <a:r>
              <a:rPr lang="es-MX" sz="2500" dirty="0" smtClean="0"/>
              <a:t>El Tercer Guardián se sienta junto a la puerta de entrada, en el interior del Templo.</a:t>
            </a:r>
          </a:p>
          <a:p>
            <a:pPr eaLnBrk="1" hangingPunct="1">
              <a:lnSpc>
                <a:spcPct val="90000"/>
              </a:lnSpc>
            </a:pPr>
            <a:r>
              <a:rPr lang="es-MX" sz="2500" dirty="0" smtClean="0"/>
              <a:t>Cerca del Maestro se encuentran el Capitán de Guardias y dos Guardias Reales. </a:t>
            </a:r>
          </a:p>
          <a:p>
            <a:pPr eaLnBrk="1" hangingPunct="1">
              <a:lnSpc>
                <a:spcPct val="90000"/>
              </a:lnSpc>
            </a:pPr>
            <a:r>
              <a:rPr lang="es-MX" sz="2500" dirty="0" smtClean="0"/>
              <a:t>El Secretario desempeña las tareas habituales de su Oficio.</a:t>
            </a:r>
          </a:p>
          <a:p>
            <a:pPr eaLnBrk="1" hangingPunct="1">
              <a:lnSpc>
                <a:spcPct val="90000"/>
              </a:lnSpc>
            </a:pPr>
            <a:r>
              <a:rPr lang="es-MX" sz="2500" dirty="0" smtClean="0"/>
              <a:t>Durante la Iniciación puede haber tres Heraldos, cada uno con un «cuerno de caza» o algún instrumento similar en sus manos, ubicados en el exterior del Templo.</a:t>
            </a:r>
            <a:endParaRPr lang="es-ES_tradnl" sz="2500" dirty="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8931">
                                            <p:txEl>
                                              <p:pRg st="4" end="4"/>
                                            </p:txEl>
                                          </p:spTgt>
                                        </p:tgtEl>
                                        <p:attrNameLst>
                                          <p:attrName>style.visibility</p:attrName>
                                        </p:attrNameLst>
                                      </p:cBhvr>
                                      <p:to>
                                        <p:strVal val="visible"/>
                                      </p:to>
                                    </p:set>
                                    <p:animEffect transition="in" filter="blinds(horizontal)">
                                      <p:cBhvr>
                                        <p:cTn id="32" dur="500"/>
                                        <p:tgtEl>
                                          <p:spTgt spid="17889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2" descr="00000091"/>
          <p:cNvPicPr>
            <a:picLocks noChangeAspect="1" noChangeArrowheads="1"/>
          </p:cNvPicPr>
          <p:nvPr/>
        </p:nvPicPr>
        <p:blipFill>
          <a:blip r:embed="rId2"/>
          <a:srcRect/>
          <a:stretch>
            <a:fillRect/>
          </a:stretch>
        </p:blipFill>
        <p:spPr bwMode="auto">
          <a:xfrm>
            <a:off x="2609850" y="0"/>
            <a:ext cx="4324350" cy="6858000"/>
          </a:xfrm>
          <a:prstGeom prst="rect">
            <a:avLst/>
          </a:prstGeom>
          <a:noFill/>
          <a:ln w="9525">
            <a:noFill/>
            <a:miter lim="800000"/>
            <a:headEnd/>
            <a:tailEnd/>
          </a:ln>
        </p:spPr>
      </p:pic>
      <p:sp>
        <p:nvSpPr>
          <p:cNvPr id="2" name="1 CuadroTexto"/>
          <p:cNvSpPr txBox="1"/>
          <p:nvPr/>
        </p:nvSpPr>
        <p:spPr>
          <a:xfrm>
            <a:off x="395536" y="2204864"/>
            <a:ext cx="1877437" cy="923330"/>
          </a:xfrm>
          <a:prstGeom prst="rect">
            <a:avLst/>
          </a:prstGeom>
          <a:noFill/>
        </p:spPr>
        <p:txBody>
          <a:bodyPr wrap="none" rtlCol="0">
            <a:spAutoFit/>
          </a:bodyPr>
          <a:lstStyle/>
          <a:p>
            <a:r>
              <a:rPr lang="es-MX" dirty="0" smtClean="0"/>
              <a:t>Ubicación de los</a:t>
            </a:r>
          </a:p>
          <a:p>
            <a:r>
              <a:rPr lang="es-MX" dirty="0" smtClean="0"/>
              <a:t>Oficiales, según</a:t>
            </a:r>
          </a:p>
          <a:p>
            <a:r>
              <a:rPr lang="es-MX" dirty="0" smtClean="0"/>
              <a:t>Richardson</a:t>
            </a:r>
            <a:endParaRPr lang="es-AR" dirty="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413321" y="1125899"/>
            <a:ext cx="3438599" cy="4247317"/>
          </a:xfrm>
          <a:prstGeom prst="rect">
            <a:avLst/>
          </a:prstGeom>
          <a:noFill/>
          <a:ln w="9525">
            <a:noFill/>
            <a:miter lim="800000"/>
            <a:headEnd/>
            <a:tailEnd/>
          </a:ln>
        </p:spPr>
        <p:txBody>
          <a:bodyPr wrap="square">
            <a:spAutoFit/>
          </a:bodyPr>
          <a:lstStyle/>
          <a:p>
            <a:r>
              <a:rPr lang="es-MX" dirty="0"/>
              <a:t>Ubicación de los Oficiales, </a:t>
            </a:r>
          </a:p>
          <a:p>
            <a:r>
              <a:rPr lang="es-MX" dirty="0"/>
              <a:t>según </a:t>
            </a:r>
            <a:r>
              <a:rPr lang="es-MX" dirty="0" err="1" smtClean="0"/>
              <a:t>Mackey</a:t>
            </a:r>
            <a:r>
              <a:rPr lang="es-MX" dirty="0" smtClean="0"/>
              <a:t>, que tiene</a:t>
            </a:r>
          </a:p>
          <a:p>
            <a:r>
              <a:rPr lang="es-MX" dirty="0"/>
              <a:t>a</a:t>
            </a:r>
            <a:r>
              <a:rPr lang="es-MX" dirty="0" smtClean="0"/>
              <a:t>lgunas diferencias con</a:t>
            </a:r>
          </a:p>
          <a:p>
            <a:r>
              <a:rPr lang="es-MX" dirty="0" smtClean="0"/>
              <a:t>Richardson:</a:t>
            </a:r>
            <a:endParaRPr lang="es-MX" dirty="0"/>
          </a:p>
          <a:p>
            <a:r>
              <a:rPr lang="es-MX" dirty="0"/>
              <a:t>1. </a:t>
            </a:r>
            <a:r>
              <a:rPr lang="es-MX" dirty="0" err="1" smtClean="0"/>
              <a:t>Zedekiah</a:t>
            </a:r>
            <a:r>
              <a:rPr lang="es-MX" dirty="0" smtClean="0"/>
              <a:t>. </a:t>
            </a:r>
            <a:endParaRPr lang="es-MX" dirty="0"/>
          </a:p>
          <a:p>
            <a:r>
              <a:rPr lang="es-MX" dirty="0"/>
              <a:t>2. </a:t>
            </a:r>
            <a:r>
              <a:rPr lang="es-MX" dirty="0" err="1" smtClean="0"/>
              <a:t>Gedaliah</a:t>
            </a:r>
            <a:r>
              <a:rPr lang="es-MX" dirty="0" smtClean="0"/>
              <a:t>.</a:t>
            </a:r>
          </a:p>
          <a:p>
            <a:r>
              <a:rPr lang="es-MX" dirty="0" smtClean="0"/>
              <a:t>2*. </a:t>
            </a:r>
            <a:r>
              <a:rPr lang="es-MX" dirty="0" err="1" smtClean="0"/>
              <a:t>Gedaliah</a:t>
            </a:r>
            <a:r>
              <a:rPr lang="es-MX" dirty="0" smtClean="0"/>
              <a:t> durante la Iniciación.</a:t>
            </a:r>
            <a:endParaRPr lang="es-MX" dirty="0"/>
          </a:p>
          <a:p>
            <a:r>
              <a:rPr lang="es-MX" dirty="0"/>
              <a:t>3</a:t>
            </a:r>
            <a:r>
              <a:rPr lang="es-MX" dirty="0" smtClean="0"/>
              <a:t>. Primer Guardián.</a:t>
            </a:r>
            <a:endParaRPr lang="es-MX" dirty="0"/>
          </a:p>
          <a:p>
            <a:r>
              <a:rPr lang="es-MX" dirty="0"/>
              <a:t>4. </a:t>
            </a:r>
            <a:r>
              <a:rPr lang="es-MX" dirty="0" smtClean="0"/>
              <a:t>Segundo Guardián.</a:t>
            </a:r>
            <a:endParaRPr lang="es-MX" dirty="0"/>
          </a:p>
          <a:p>
            <a:r>
              <a:rPr lang="es-MX" dirty="0"/>
              <a:t>5. </a:t>
            </a:r>
            <a:r>
              <a:rPr lang="es-MX" dirty="0" smtClean="0"/>
              <a:t>Tercer Guardián.</a:t>
            </a:r>
            <a:endParaRPr lang="es-MX" dirty="0"/>
          </a:p>
          <a:p>
            <a:r>
              <a:rPr lang="es-MX" dirty="0"/>
              <a:t>6. Capitán de Guardias.</a:t>
            </a:r>
          </a:p>
          <a:p>
            <a:r>
              <a:rPr lang="es-MX" dirty="0" smtClean="0"/>
              <a:t>10. Tesorero.</a:t>
            </a:r>
            <a:endParaRPr lang="es-MX" dirty="0"/>
          </a:p>
          <a:p>
            <a:r>
              <a:rPr lang="es-MX" dirty="0" smtClean="0"/>
              <a:t>11. Secretario.</a:t>
            </a:r>
            <a:endParaRPr lang="es-MX" dirty="0"/>
          </a:p>
          <a:p>
            <a:endParaRPr lang="es-AR"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8345866"/>
            <a:ext cx="4552932" cy="6613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8377" y="1"/>
            <a:ext cx="4740087"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6882" name="Rectangle 2"/>
          <p:cNvSpPr>
            <a:spLocks noGrp="1" noChangeArrowheads="1"/>
          </p:cNvSpPr>
          <p:nvPr>
            <p:ph type="title"/>
          </p:nvPr>
        </p:nvSpPr>
        <p:spPr/>
        <p:txBody>
          <a:bodyPr/>
          <a:lstStyle/>
          <a:p>
            <a:pPr eaLnBrk="1" hangingPunct="1"/>
            <a:r>
              <a:rPr lang="es-MX" dirty="0" smtClean="0"/>
              <a:t>Algunas variantes</a:t>
            </a:r>
            <a:endParaRPr lang="es-ES_tradnl" dirty="0" smtClean="0"/>
          </a:p>
        </p:txBody>
      </p:sp>
      <p:sp>
        <p:nvSpPr>
          <p:cNvPr id="1786883" name="Rectangle 3"/>
          <p:cNvSpPr>
            <a:spLocks noGrp="1" noChangeArrowheads="1"/>
          </p:cNvSpPr>
          <p:nvPr>
            <p:ph idx="1"/>
          </p:nvPr>
        </p:nvSpPr>
        <p:spPr/>
        <p:txBody>
          <a:bodyPr/>
          <a:lstStyle/>
          <a:p>
            <a:pPr eaLnBrk="1" hangingPunct="1">
              <a:lnSpc>
                <a:spcPct val="90000"/>
              </a:lnSpc>
            </a:pPr>
            <a:r>
              <a:rPr lang="es-MX" sz="2600" dirty="0" smtClean="0"/>
              <a:t>Respecto de lo anterior, tanto Richardson como </a:t>
            </a:r>
            <a:r>
              <a:rPr lang="es-MX" sz="2600" dirty="0" err="1" smtClean="0"/>
              <a:t>Mackey</a:t>
            </a:r>
            <a:r>
              <a:rPr lang="es-MX" sz="2600" dirty="0" smtClean="0"/>
              <a:t> aclaran que la posición de </a:t>
            </a:r>
            <a:r>
              <a:rPr lang="es-MX" sz="2600" dirty="0" err="1" smtClean="0"/>
              <a:t>Gedaliah</a:t>
            </a:r>
            <a:r>
              <a:rPr lang="es-MX" sz="2600" dirty="0" smtClean="0"/>
              <a:t> varía en la Iniciación, ubicándose en ese caso delante y muy próximo del Maestro.</a:t>
            </a:r>
          </a:p>
          <a:p>
            <a:pPr eaLnBrk="1" hangingPunct="1">
              <a:lnSpc>
                <a:spcPct val="90000"/>
              </a:lnSpc>
            </a:pPr>
            <a:r>
              <a:rPr lang="es-MX" sz="2600" dirty="0" smtClean="0"/>
              <a:t>Pueden incorporarse otros Oficiales, como por ejemplo el Tesorero.</a:t>
            </a:r>
          </a:p>
          <a:p>
            <a:pPr eaLnBrk="1" hangingPunct="1">
              <a:lnSpc>
                <a:spcPct val="90000"/>
              </a:lnSpc>
            </a:pPr>
            <a:r>
              <a:rPr lang="es-MX" sz="2600" dirty="0" smtClean="0"/>
              <a:t>Rituales más modernos incorporan el Centinela, otro Heraldo más, un Director de Ceremonias, etc.</a:t>
            </a:r>
          </a:p>
          <a:p>
            <a:pPr eaLnBrk="1" hangingPunct="1">
              <a:lnSpc>
                <a:spcPct val="90000"/>
              </a:lnSpc>
            </a:pPr>
            <a:r>
              <a:rPr lang="es-MX" sz="2600" dirty="0" err="1" smtClean="0"/>
              <a:t>Mackey</a:t>
            </a:r>
            <a:r>
              <a:rPr lang="es-MX" sz="2600" dirty="0" smtClean="0"/>
              <a:t> agrega que como los tres Guardias (el Capitán más los dos Guardias Reales, no confundir con los «Guardianes») funcionan como escolta del Rey no se consideran Oficiales «permanentes» y su posición varía con el transcurso del Ritual.</a:t>
            </a:r>
            <a:endParaRPr lang="es-ES_tradnl" sz="2600" dirty="0" smtClean="0"/>
          </a:p>
        </p:txBody>
      </p:sp>
    </p:spTree>
    <p:extLst>
      <p:ext uri="{BB962C8B-B14F-4D97-AF65-F5344CB8AC3E}">
        <p14:creationId xmlns:p14="http://schemas.microsoft.com/office/powerpoint/2010/main" val="2711919418"/>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6882"/>
                                        </p:tgtEl>
                                        <p:attrNameLst>
                                          <p:attrName>style.visibility</p:attrName>
                                        </p:attrNameLst>
                                      </p:cBhvr>
                                      <p:to>
                                        <p:strVal val="visible"/>
                                      </p:to>
                                    </p:set>
                                    <p:animEffect transition="in" filter="blinds(horizontal)">
                                      <p:cBhvr>
                                        <p:cTn id="7" dur="500"/>
                                        <p:tgtEl>
                                          <p:spTgt spid="1786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6883">
                                            <p:txEl>
                                              <p:pRg st="0" end="0"/>
                                            </p:txEl>
                                          </p:spTgt>
                                        </p:tgtEl>
                                        <p:attrNameLst>
                                          <p:attrName>style.visibility</p:attrName>
                                        </p:attrNameLst>
                                      </p:cBhvr>
                                      <p:to>
                                        <p:strVal val="visible"/>
                                      </p:to>
                                    </p:set>
                                    <p:animEffect transition="in" filter="blinds(horizontal)">
                                      <p:cBhvr>
                                        <p:cTn id="12" dur="500"/>
                                        <p:tgtEl>
                                          <p:spTgt spid="17868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6883">
                                            <p:txEl>
                                              <p:pRg st="1" end="1"/>
                                            </p:txEl>
                                          </p:spTgt>
                                        </p:tgtEl>
                                        <p:attrNameLst>
                                          <p:attrName>style.visibility</p:attrName>
                                        </p:attrNameLst>
                                      </p:cBhvr>
                                      <p:to>
                                        <p:strVal val="visible"/>
                                      </p:to>
                                    </p:set>
                                    <p:animEffect transition="in" filter="blinds(horizontal)">
                                      <p:cBhvr>
                                        <p:cTn id="17" dur="500"/>
                                        <p:tgtEl>
                                          <p:spTgt spid="178688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6883">
                                            <p:txEl>
                                              <p:pRg st="2" end="2"/>
                                            </p:txEl>
                                          </p:spTgt>
                                        </p:tgtEl>
                                        <p:attrNameLst>
                                          <p:attrName>style.visibility</p:attrName>
                                        </p:attrNameLst>
                                      </p:cBhvr>
                                      <p:to>
                                        <p:strVal val="visible"/>
                                      </p:to>
                                    </p:set>
                                    <p:animEffect transition="in" filter="blinds(horizontal)">
                                      <p:cBhvr>
                                        <p:cTn id="22" dur="500"/>
                                        <p:tgtEl>
                                          <p:spTgt spid="178688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6883">
                                            <p:txEl>
                                              <p:pRg st="3" end="3"/>
                                            </p:txEl>
                                          </p:spTgt>
                                        </p:tgtEl>
                                        <p:attrNameLst>
                                          <p:attrName>style.visibility</p:attrName>
                                        </p:attrNameLst>
                                      </p:cBhvr>
                                      <p:to>
                                        <p:strVal val="visible"/>
                                      </p:to>
                                    </p:set>
                                    <p:animEffect transition="in" filter="blinds(horizontal)">
                                      <p:cBhvr>
                                        <p:cTn id="27" dur="500"/>
                                        <p:tgtEl>
                                          <p:spTgt spid="17868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6882" grpId="0"/>
      <p:bldP spid="178688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4098" name="Picture 2" descr="C:\Users\jorge\Downloads\Royal Arch - Ritual for Super Excellent Master_files\Image3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9804" y="5167"/>
            <a:ext cx="5156572" cy="6880217"/>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323528" y="1124744"/>
            <a:ext cx="2454518" cy="4247317"/>
          </a:xfrm>
          <a:prstGeom prst="rect">
            <a:avLst/>
          </a:prstGeom>
          <a:noFill/>
        </p:spPr>
        <p:txBody>
          <a:bodyPr wrap="none" rtlCol="0">
            <a:spAutoFit/>
          </a:bodyPr>
          <a:lstStyle/>
          <a:p>
            <a:r>
              <a:rPr lang="es-MX" dirty="0" smtClean="0"/>
              <a:t>Finalmente, otros</a:t>
            </a:r>
          </a:p>
          <a:p>
            <a:r>
              <a:rPr lang="es-MX" dirty="0" smtClean="0"/>
              <a:t>Rituales (Iowa, 2003)</a:t>
            </a:r>
          </a:p>
          <a:p>
            <a:r>
              <a:rPr lang="es-MX" dirty="0"/>
              <a:t>s</a:t>
            </a:r>
            <a:r>
              <a:rPr lang="es-MX" dirty="0" smtClean="0"/>
              <a:t>implifican el Cuadro</a:t>
            </a:r>
          </a:p>
          <a:p>
            <a:r>
              <a:rPr lang="es-MX" dirty="0"/>
              <a:t>d</a:t>
            </a:r>
            <a:r>
              <a:rPr lang="es-MX" dirty="0" smtClean="0"/>
              <a:t>e Oficiales, al menos</a:t>
            </a:r>
          </a:p>
          <a:p>
            <a:r>
              <a:rPr lang="es-MX" dirty="0"/>
              <a:t>e</a:t>
            </a:r>
            <a:r>
              <a:rPr lang="es-MX" dirty="0" smtClean="0"/>
              <a:t>n el inicio del</a:t>
            </a:r>
          </a:p>
          <a:p>
            <a:r>
              <a:rPr lang="es-MX" dirty="0"/>
              <a:t>c</a:t>
            </a:r>
            <a:r>
              <a:rPr lang="es-MX" dirty="0" smtClean="0"/>
              <a:t>eremonial.</a:t>
            </a:r>
          </a:p>
          <a:p>
            <a:r>
              <a:rPr lang="es-MX" dirty="0" smtClean="0"/>
              <a:t>Aquí es:</a:t>
            </a:r>
          </a:p>
          <a:p>
            <a:r>
              <a:rPr lang="es-MX" dirty="0" smtClean="0"/>
              <a:t>IM: Ilustre Maestro</a:t>
            </a:r>
          </a:p>
          <a:p>
            <a:r>
              <a:rPr lang="es-MX" dirty="0" err="1" smtClean="0"/>
              <a:t>Rec</a:t>
            </a:r>
            <a:r>
              <a:rPr lang="es-MX" dirty="0" smtClean="0"/>
              <a:t>: Secretario</a:t>
            </a:r>
          </a:p>
          <a:p>
            <a:r>
              <a:rPr lang="es-MX" dirty="0" smtClean="0"/>
              <a:t>CC: Conductor del </a:t>
            </a:r>
          </a:p>
          <a:p>
            <a:r>
              <a:rPr lang="es-MX" dirty="0" smtClean="0"/>
              <a:t>Consejo</a:t>
            </a:r>
          </a:p>
          <a:p>
            <a:r>
              <a:rPr lang="es-MX" dirty="0" smtClean="0"/>
              <a:t>CG: Compañero</a:t>
            </a:r>
          </a:p>
          <a:p>
            <a:r>
              <a:rPr lang="es-MX" dirty="0" err="1" smtClean="0"/>
              <a:t>Gedaliah</a:t>
            </a:r>
            <a:endParaRPr lang="es-MX" dirty="0" smtClean="0"/>
          </a:p>
          <a:p>
            <a:r>
              <a:rPr lang="es-MX" dirty="0" err="1" smtClean="0"/>
              <a:t>Stew</a:t>
            </a:r>
            <a:r>
              <a:rPr lang="es-MX" dirty="0" smtClean="0"/>
              <a:t>: Stewart </a:t>
            </a:r>
          </a:p>
          <a:p>
            <a:r>
              <a:rPr lang="es-MX" dirty="0" smtClean="0"/>
              <a:t>(Experto)</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2" descr="C:\Users\jorge\Downloads\Royal Arch - Ritual for Super Excellent Master_files\Image3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7844"/>
            <a:ext cx="5112568" cy="6821504"/>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107504" y="1624732"/>
            <a:ext cx="2236510" cy="2308324"/>
          </a:xfrm>
          <a:prstGeom prst="rect">
            <a:avLst/>
          </a:prstGeom>
          <a:noFill/>
        </p:spPr>
        <p:txBody>
          <a:bodyPr wrap="none" rtlCol="0">
            <a:spAutoFit/>
          </a:bodyPr>
          <a:lstStyle/>
          <a:p>
            <a:r>
              <a:rPr lang="es-MX" dirty="0" smtClean="0"/>
              <a:t>En el referido</a:t>
            </a:r>
          </a:p>
          <a:p>
            <a:r>
              <a:rPr lang="es-MX" dirty="0" smtClean="0"/>
              <a:t>Ritual se suceden</a:t>
            </a:r>
          </a:p>
          <a:p>
            <a:r>
              <a:rPr lang="es-MX" dirty="0"/>
              <a:t>d</a:t>
            </a:r>
            <a:r>
              <a:rPr lang="es-MX" dirty="0" smtClean="0"/>
              <a:t>istintas escenas,</a:t>
            </a:r>
          </a:p>
          <a:p>
            <a:r>
              <a:rPr lang="es-MX" dirty="0"/>
              <a:t>d</a:t>
            </a:r>
            <a:r>
              <a:rPr lang="es-MX" dirty="0" smtClean="0"/>
              <a:t>e carácter muy</a:t>
            </a:r>
          </a:p>
          <a:p>
            <a:r>
              <a:rPr lang="es-MX" dirty="0"/>
              <a:t>t</a:t>
            </a:r>
            <a:r>
              <a:rPr lang="es-MX" dirty="0" smtClean="0"/>
              <a:t>eatral.</a:t>
            </a:r>
          </a:p>
          <a:p>
            <a:r>
              <a:rPr lang="es-MX" dirty="0" smtClean="0"/>
              <a:t>En esta el oficiante</a:t>
            </a:r>
          </a:p>
          <a:p>
            <a:r>
              <a:rPr lang="es-MX" dirty="0"/>
              <a:t>p</a:t>
            </a:r>
            <a:r>
              <a:rPr lang="es-MX" dirty="0" smtClean="0"/>
              <a:t>rincipal representa</a:t>
            </a:r>
          </a:p>
          <a:p>
            <a:r>
              <a:rPr lang="es-MX" dirty="0"/>
              <a:t>a</a:t>
            </a:r>
            <a:r>
              <a:rPr lang="es-MX" dirty="0" smtClean="0"/>
              <a:t>l profeta Ezequiel.</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orge\Downloads\Royal Arch - Ritual for Super Excellent Master_files\Image4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9867" y="0"/>
            <a:ext cx="5160445" cy="6885385"/>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107504" y="1624732"/>
            <a:ext cx="1762021" cy="923330"/>
          </a:xfrm>
          <a:prstGeom prst="rect">
            <a:avLst/>
          </a:prstGeom>
          <a:noFill/>
        </p:spPr>
        <p:txBody>
          <a:bodyPr wrap="none" rtlCol="0">
            <a:spAutoFit/>
          </a:bodyPr>
          <a:lstStyle/>
          <a:p>
            <a:r>
              <a:rPr lang="es-MX" dirty="0" smtClean="0"/>
              <a:t>La corte de</a:t>
            </a:r>
          </a:p>
          <a:p>
            <a:r>
              <a:rPr lang="es-MX" dirty="0" err="1" smtClean="0"/>
              <a:t>Zedekiah</a:t>
            </a:r>
            <a:r>
              <a:rPr lang="es-MX" dirty="0" smtClean="0"/>
              <a:t>, en el</a:t>
            </a:r>
          </a:p>
          <a:p>
            <a:r>
              <a:rPr lang="es-MX" dirty="0"/>
              <a:t>m</a:t>
            </a:r>
            <a:r>
              <a:rPr lang="es-MX" dirty="0" smtClean="0"/>
              <a:t>ismo Ritual.</a:t>
            </a:r>
          </a:p>
        </p:txBody>
      </p:sp>
    </p:spTree>
    <p:extLst>
      <p:ext uri="{BB962C8B-B14F-4D97-AF65-F5344CB8AC3E}">
        <p14:creationId xmlns:p14="http://schemas.microsoft.com/office/powerpoint/2010/main" val="1940266473"/>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074" name="Picture 2" descr="C:\Users\jorge\Downloads\Royal Arch - Ritual for Super Excellent Master_files\Image4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7756" y="5167"/>
            <a:ext cx="5156572" cy="6880217"/>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107504" y="1624732"/>
            <a:ext cx="2198038" cy="1477328"/>
          </a:xfrm>
          <a:prstGeom prst="rect">
            <a:avLst/>
          </a:prstGeom>
          <a:noFill/>
        </p:spPr>
        <p:txBody>
          <a:bodyPr wrap="none" rtlCol="0">
            <a:spAutoFit/>
          </a:bodyPr>
          <a:lstStyle/>
          <a:p>
            <a:r>
              <a:rPr lang="es-MX" dirty="0" smtClean="0"/>
              <a:t>La corte de</a:t>
            </a:r>
          </a:p>
          <a:p>
            <a:r>
              <a:rPr lang="es-MX" dirty="0" smtClean="0"/>
              <a:t>Nabucodonosor en</a:t>
            </a:r>
          </a:p>
          <a:p>
            <a:r>
              <a:rPr lang="es-MX" dirty="0" err="1" smtClean="0"/>
              <a:t>Riblah</a:t>
            </a:r>
            <a:r>
              <a:rPr lang="es-MX" dirty="0" smtClean="0"/>
              <a:t>, en una de</a:t>
            </a:r>
          </a:p>
          <a:p>
            <a:r>
              <a:rPr lang="es-MX" dirty="0"/>
              <a:t>l</a:t>
            </a:r>
            <a:r>
              <a:rPr lang="es-MX" dirty="0" smtClean="0"/>
              <a:t>as últimas escenas</a:t>
            </a:r>
          </a:p>
          <a:p>
            <a:r>
              <a:rPr lang="es-MX" dirty="0"/>
              <a:t>d</a:t>
            </a:r>
            <a:r>
              <a:rPr lang="es-MX" dirty="0" smtClean="0"/>
              <a:t>el Ritual.</a:t>
            </a:r>
          </a:p>
        </p:txBody>
      </p:sp>
    </p:spTree>
    <p:extLst>
      <p:ext uri="{BB962C8B-B14F-4D97-AF65-F5344CB8AC3E}">
        <p14:creationId xmlns:p14="http://schemas.microsoft.com/office/powerpoint/2010/main" val="493933125"/>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sultado de imagen para super excellent mas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0"/>
            <a:ext cx="5299364"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107504" y="1624732"/>
            <a:ext cx="2916183" cy="923330"/>
          </a:xfrm>
          <a:prstGeom prst="rect">
            <a:avLst/>
          </a:prstGeom>
          <a:noFill/>
        </p:spPr>
        <p:txBody>
          <a:bodyPr wrap="none" rtlCol="0">
            <a:spAutoFit/>
          </a:bodyPr>
          <a:lstStyle/>
          <a:p>
            <a:r>
              <a:rPr lang="es-MX" dirty="0" smtClean="0"/>
              <a:t>La naturaleza «teatral» del</a:t>
            </a:r>
          </a:p>
          <a:p>
            <a:r>
              <a:rPr lang="es-MX" dirty="0"/>
              <a:t>g</a:t>
            </a:r>
            <a:r>
              <a:rPr lang="es-MX" dirty="0" smtClean="0"/>
              <a:t>rado puede apreciarse</a:t>
            </a:r>
          </a:p>
          <a:p>
            <a:r>
              <a:rPr lang="es-MX" dirty="0"/>
              <a:t>e</a:t>
            </a:r>
            <a:r>
              <a:rPr lang="es-MX" dirty="0" smtClean="0"/>
              <a:t>n este anuncio</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7764" name="Text Box 4"/>
          <p:cNvSpPr txBox="1">
            <a:spLocks noChangeArrowheads="1"/>
          </p:cNvSpPr>
          <p:nvPr/>
        </p:nvSpPr>
        <p:spPr bwMode="auto">
          <a:xfrm>
            <a:off x="122498" y="152400"/>
            <a:ext cx="8943474" cy="923330"/>
          </a:xfrm>
          <a:prstGeom prst="rect">
            <a:avLst/>
          </a:prstGeom>
          <a:noFill/>
          <a:ln w="9525">
            <a:noFill/>
            <a:miter lim="800000"/>
            <a:headEnd/>
            <a:tailEnd/>
          </a:ln>
        </p:spPr>
        <p:txBody>
          <a:bodyPr wrap="none">
            <a:spAutoFit/>
          </a:bodyPr>
          <a:lstStyle/>
          <a:p>
            <a:pPr algn="ctr"/>
            <a:r>
              <a:rPr lang="es-MX" b="1" dirty="0" smtClean="0"/>
              <a:t>No hemos hallado un mandil específico para este grado.  Es de suponer que se </a:t>
            </a:r>
          </a:p>
          <a:p>
            <a:pPr algn="ctr"/>
            <a:r>
              <a:rPr lang="es-MX" b="1" dirty="0" smtClean="0"/>
              <a:t>utilizará el mismo mandil empleado en el Maestro Real y el Maestro Selecto.</a:t>
            </a:r>
            <a:endParaRPr lang="es-AR" b="1" dirty="0"/>
          </a:p>
          <a:p>
            <a:pPr algn="ctr"/>
            <a:endParaRPr lang="es-ES_tradnl" b="1" dirty="0"/>
          </a:p>
        </p:txBody>
      </p:sp>
      <p:pic>
        <p:nvPicPr>
          <p:cNvPr id="4098" name="Picture 2"/>
          <p:cNvPicPr>
            <a:picLocks noChangeAspect="1" noChangeArrowheads="1"/>
          </p:cNvPicPr>
          <p:nvPr/>
        </p:nvPicPr>
        <p:blipFill>
          <a:blip r:embed="rId2"/>
          <a:srcRect/>
          <a:stretch>
            <a:fillRect/>
          </a:stretch>
        </p:blipFill>
        <p:spPr bwMode="auto">
          <a:xfrm>
            <a:off x="1187450" y="836613"/>
            <a:ext cx="7353300" cy="5949950"/>
          </a:xfrm>
          <a:prstGeom prst="rect">
            <a:avLst/>
          </a:prstGeom>
          <a:noFill/>
          <a:ln w="9525">
            <a:noFill/>
            <a:miter lim="800000"/>
            <a:headEnd/>
            <a:tailEnd/>
          </a:ln>
        </p:spPr>
      </p:pic>
    </p:spTree>
    <p:extLst>
      <p:ext uri="{BB962C8B-B14F-4D97-AF65-F5344CB8AC3E}">
        <p14:creationId xmlns:p14="http://schemas.microsoft.com/office/powerpoint/2010/main" val="3909979900"/>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117764"/>
                                        </p:tgtEl>
                                        <p:attrNameLst>
                                          <p:attrName>style.visibility</p:attrName>
                                        </p:attrNameLst>
                                      </p:cBhvr>
                                      <p:to>
                                        <p:strVal val="visible"/>
                                      </p:to>
                                    </p:set>
                                    <p:animEffect transition="in" filter="wedge">
                                      <p:cBhvr>
                                        <p:cTn id="12" dur="2000"/>
                                        <p:tgtEl>
                                          <p:spTgt spid="117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6882" name="Rectangle 2"/>
          <p:cNvSpPr>
            <a:spLocks noGrp="1" noChangeArrowheads="1"/>
          </p:cNvSpPr>
          <p:nvPr>
            <p:ph type="title"/>
          </p:nvPr>
        </p:nvSpPr>
        <p:spPr/>
        <p:txBody>
          <a:bodyPr/>
          <a:lstStyle/>
          <a:p>
            <a:pPr eaLnBrk="1" hangingPunct="1"/>
            <a:r>
              <a:rPr lang="es-MX" dirty="0" smtClean="0"/>
              <a:t>Decoraciones</a:t>
            </a:r>
            <a:endParaRPr lang="es-ES_tradnl" dirty="0" smtClean="0"/>
          </a:p>
        </p:txBody>
      </p:sp>
      <p:sp>
        <p:nvSpPr>
          <p:cNvPr id="1786883" name="Rectangle 3"/>
          <p:cNvSpPr>
            <a:spLocks noGrp="1" noChangeArrowheads="1"/>
          </p:cNvSpPr>
          <p:nvPr>
            <p:ph type="body" sz="half" idx="1"/>
          </p:nvPr>
        </p:nvSpPr>
        <p:spPr>
          <a:xfrm>
            <a:off x="525016" y="1628800"/>
            <a:ext cx="3902968" cy="4525962"/>
          </a:xfrm>
        </p:spPr>
        <p:txBody>
          <a:bodyPr/>
          <a:lstStyle/>
          <a:p>
            <a:pPr eaLnBrk="1" hangingPunct="1">
              <a:lnSpc>
                <a:spcPct val="90000"/>
              </a:lnSpc>
            </a:pPr>
            <a:r>
              <a:rPr lang="es-AR" sz="2400" dirty="0" smtClean="0"/>
              <a:t>Tampoco hemos hallado joyas u otras decoraciones que sean específicas de este grado, limitándose a usar la regalía del </a:t>
            </a:r>
            <a:r>
              <a:rPr lang="es-AR" sz="2400" dirty="0" err="1" smtClean="0"/>
              <a:t>Select</a:t>
            </a:r>
            <a:r>
              <a:rPr lang="es-AR" sz="2400" dirty="0" smtClean="0"/>
              <a:t> Master.</a:t>
            </a:r>
          </a:p>
          <a:p>
            <a:pPr eaLnBrk="1" hangingPunct="1">
              <a:lnSpc>
                <a:spcPct val="90000"/>
              </a:lnSpc>
            </a:pPr>
            <a:r>
              <a:rPr lang="es-MX" sz="2400" dirty="0" smtClean="0"/>
              <a:t>Nuevamente, una mejor definición del grado implicaría el diseño de joyas u otras decoraciones asociadas con su simbolismo.</a:t>
            </a:r>
            <a:endParaRPr lang="es-ES_tradnl" sz="2400" dirty="0" smtClean="0"/>
          </a:p>
        </p:txBody>
      </p:sp>
      <p:pic>
        <p:nvPicPr>
          <p:cNvPr id="6" name="Picture 2" descr="Cryptic Mason of the Year Awa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4087" y="1412776"/>
            <a:ext cx="4056385" cy="514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6882"/>
                                        </p:tgtEl>
                                        <p:attrNameLst>
                                          <p:attrName>style.visibility</p:attrName>
                                        </p:attrNameLst>
                                      </p:cBhvr>
                                      <p:to>
                                        <p:strVal val="visible"/>
                                      </p:to>
                                    </p:set>
                                    <p:animEffect transition="in" filter="blinds(horizontal)">
                                      <p:cBhvr>
                                        <p:cTn id="7" dur="500"/>
                                        <p:tgtEl>
                                          <p:spTgt spid="1786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6883">
                                            <p:txEl>
                                              <p:pRg st="0" end="0"/>
                                            </p:txEl>
                                          </p:spTgt>
                                        </p:tgtEl>
                                        <p:attrNameLst>
                                          <p:attrName>style.visibility</p:attrName>
                                        </p:attrNameLst>
                                      </p:cBhvr>
                                      <p:to>
                                        <p:strVal val="visible"/>
                                      </p:to>
                                    </p:set>
                                    <p:animEffect transition="in" filter="blinds(horizontal)">
                                      <p:cBhvr>
                                        <p:cTn id="12" dur="500"/>
                                        <p:tgtEl>
                                          <p:spTgt spid="17868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6883">
                                            <p:txEl>
                                              <p:pRg st="1" end="1"/>
                                            </p:txEl>
                                          </p:spTgt>
                                        </p:tgtEl>
                                        <p:attrNameLst>
                                          <p:attrName>style.visibility</p:attrName>
                                        </p:attrNameLst>
                                      </p:cBhvr>
                                      <p:to>
                                        <p:strVal val="visible"/>
                                      </p:to>
                                    </p:set>
                                    <p:animEffect transition="in" filter="blinds(horizontal)">
                                      <p:cBhvr>
                                        <p:cTn id="17" dur="500"/>
                                        <p:tgtEl>
                                          <p:spTgt spid="178688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out)">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6882" grpId="0"/>
      <p:bldP spid="178688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6882" name="Rectangle 2"/>
          <p:cNvSpPr>
            <a:spLocks noGrp="1" noChangeArrowheads="1"/>
          </p:cNvSpPr>
          <p:nvPr>
            <p:ph type="title"/>
          </p:nvPr>
        </p:nvSpPr>
        <p:spPr/>
        <p:txBody>
          <a:bodyPr/>
          <a:lstStyle/>
          <a:p>
            <a:pPr eaLnBrk="1" hangingPunct="1"/>
            <a:r>
              <a:rPr lang="es-MX" dirty="0" smtClean="0"/>
              <a:t>Decoraciones</a:t>
            </a:r>
            <a:endParaRPr lang="es-ES_tradnl" dirty="0" smtClean="0"/>
          </a:p>
        </p:txBody>
      </p:sp>
      <p:sp>
        <p:nvSpPr>
          <p:cNvPr id="1786883" name="Rectangle 3"/>
          <p:cNvSpPr>
            <a:spLocks noGrp="1" noChangeArrowheads="1"/>
          </p:cNvSpPr>
          <p:nvPr>
            <p:ph type="body" sz="half" idx="1"/>
          </p:nvPr>
        </p:nvSpPr>
        <p:spPr>
          <a:xfrm>
            <a:off x="525016" y="1628800"/>
            <a:ext cx="3470920" cy="4525962"/>
          </a:xfrm>
        </p:spPr>
        <p:txBody>
          <a:bodyPr/>
          <a:lstStyle/>
          <a:p>
            <a:pPr eaLnBrk="1" hangingPunct="1">
              <a:lnSpc>
                <a:spcPct val="90000"/>
              </a:lnSpc>
            </a:pPr>
            <a:r>
              <a:rPr lang="es-MX" sz="2400" dirty="0" smtClean="0"/>
              <a:t>Existe una excepción a lo anterior.</a:t>
            </a:r>
          </a:p>
          <a:p>
            <a:pPr eaLnBrk="1" hangingPunct="1">
              <a:lnSpc>
                <a:spcPct val="90000"/>
              </a:lnSpc>
            </a:pPr>
            <a:r>
              <a:rPr lang="es-MX" sz="2400" dirty="0" smtClean="0"/>
              <a:t>En algunos lugares hemos encontrado pines en forma de triángulo, cuadrado y círculo entrelazados.</a:t>
            </a:r>
          </a:p>
          <a:p>
            <a:pPr eaLnBrk="1" hangingPunct="1">
              <a:lnSpc>
                <a:spcPct val="90000"/>
              </a:lnSpc>
            </a:pPr>
            <a:r>
              <a:rPr lang="es-MX" sz="2400" dirty="0" smtClean="0"/>
              <a:t>De todas formas, esto no llega a constituir una verdadera «joya» en sentido masónico.</a:t>
            </a:r>
            <a:endParaRPr lang="es-ES_tradnl" sz="2400" dirty="0" smtClean="0"/>
          </a:p>
        </p:txBody>
      </p:sp>
      <p:pic>
        <p:nvPicPr>
          <p:cNvPr id="4" name="Picture 4" descr="22144_1340422984424_1046666613_1027928_6989054_n"/>
          <p:cNvPicPr>
            <a:picLocks noChangeAspect="1" noChangeArrowheads="1"/>
          </p:cNvPicPr>
          <p:nvPr/>
        </p:nvPicPr>
        <p:blipFill>
          <a:blip r:embed="rId2"/>
          <a:srcRect/>
          <a:stretch>
            <a:fillRect/>
          </a:stretch>
        </p:blipFill>
        <p:spPr bwMode="auto">
          <a:xfrm>
            <a:off x="4320480" y="2348880"/>
            <a:ext cx="4572000" cy="2324100"/>
          </a:xfrm>
          <a:prstGeom prst="rect">
            <a:avLst/>
          </a:prstGeom>
          <a:noFill/>
          <a:ln w="9525">
            <a:noFill/>
            <a:miter lim="800000"/>
            <a:headEnd/>
            <a:tailEnd/>
          </a:ln>
        </p:spPr>
      </p:pic>
    </p:spTree>
    <p:extLst>
      <p:ext uri="{BB962C8B-B14F-4D97-AF65-F5344CB8AC3E}">
        <p14:creationId xmlns:p14="http://schemas.microsoft.com/office/powerpoint/2010/main" val="148813903"/>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6882"/>
                                        </p:tgtEl>
                                        <p:attrNameLst>
                                          <p:attrName>style.visibility</p:attrName>
                                        </p:attrNameLst>
                                      </p:cBhvr>
                                      <p:to>
                                        <p:strVal val="visible"/>
                                      </p:to>
                                    </p:set>
                                    <p:animEffect transition="in" filter="blinds(horizontal)">
                                      <p:cBhvr>
                                        <p:cTn id="7" dur="500"/>
                                        <p:tgtEl>
                                          <p:spTgt spid="1786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6883">
                                            <p:txEl>
                                              <p:pRg st="0" end="0"/>
                                            </p:txEl>
                                          </p:spTgt>
                                        </p:tgtEl>
                                        <p:attrNameLst>
                                          <p:attrName>style.visibility</p:attrName>
                                        </p:attrNameLst>
                                      </p:cBhvr>
                                      <p:to>
                                        <p:strVal val="visible"/>
                                      </p:to>
                                    </p:set>
                                    <p:animEffect transition="in" filter="blinds(horizontal)">
                                      <p:cBhvr>
                                        <p:cTn id="12" dur="500"/>
                                        <p:tgtEl>
                                          <p:spTgt spid="17868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6883">
                                            <p:txEl>
                                              <p:pRg st="1" end="1"/>
                                            </p:txEl>
                                          </p:spTgt>
                                        </p:tgtEl>
                                        <p:attrNameLst>
                                          <p:attrName>style.visibility</p:attrName>
                                        </p:attrNameLst>
                                      </p:cBhvr>
                                      <p:to>
                                        <p:strVal val="visible"/>
                                      </p:to>
                                    </p:set>
                                    <p:animEffect transition="in" filter="blinds(horizontal)">
                                      <p:cBhvr>
                                        <p:cTn id="17" dur="500"/>
                                        <p:tgtEl>
                                          <p:spTgt spid="178688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6883">
                                            <p:txEl>
                                              <p:pRg st="2" end="2"/>
                                            </p:txEl>
                                          </p:spTgt>
                                        </p:tgtEl>
                                        <p:attrNameLst>
                                          <p:attrName>style.visibility</p:attrName>
                                        </p:attrNameLst>
                                      </p:cBhvr>
                                      <p:to>
                                        <p:strVal val="visible"/>
                                      </p:to>
                                    </p:set>
                                    <p:animEffect transition="in" filter="blinds(horizontal)">
                                      <p:cBhvr>
                                        <p:cTn id="22" dur="500"/>
                                        <p:tgtEl>
                                          <p:spTgt spid="178688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ox(out)">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6882" grpId="0"/>
      <p:bldP spid="178688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n para cryptic council apr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542" y="-27151"/>
            <a:ext cx="8429922" cy="69125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6882" name="Rectangle 2"/>
          <p:cNvSpPr>
            <a:spLocks noGrp="1" noChangeArrowheads="1"/>
          </p:cNvSpPr>
          <p:nvPr>
            <p:ph type="title"/>
          </p:nvPr>
        </p:nvSpPr>
        <p:spPr/>
        <p:txBody>
          <a:bodyPr/>
          <a:lstStyle/>
          <a:p>
            <a:pPr eaLnBrk="1" hangingPunct="1"/>
            <a:r>
              <a:rPr lang="es-MX" dirty="0" smtClean="0"/>
              <a:t>Decoraciones</a:t>
            </a:r>
            <a:endParaRPr lang="es-ES_tradnl" dirty="0" smtClean="0"/>
          </a:p>
        </p:txBody>
      </p:sp>
      <p:sp>
        <p:nvSpPr>
          <p:cNvPr id="1786883" name="Rectangle 3"/>
          <p:cNvSpPr>
            <a:spLocks noGrp="1" noChangeArrowheads="1"/>
          </p:cNvSpPr>
          <p:nvPr>
            <p:ph idx="1"/>
          </p:nvPr>
        </p:nvSpPr>
        <p:spPr/>
        <p:txBody>
          <a:bodyPr/>
          <a:lstStyle/>
          <a:p>
            <a:pPr eaLnBrk="1" hangingPunct="1">
              <a:lnSpc>
                <a:spcPct val="90000"/>
              </a:lnSpc>
            </a:pPr>
            <a:r>
              <a:rPr lang="es-MX" sz="2400" dirty="0" smtClean="0"/>
              <a:t>La ausencia de decoraciones específicas para el grado, especialmente del mandil, realmente es de lamentar.</a:t>
            </a:r>
          </a:p>
          <a:p>
            <a:pPr eaLnBrk="1" hangingPunct="1">
              <a:lnSpc>
                <a:spcPct val="90000"/>
              </a:lnSpc>
            </a:pPr>
            <a:r>
              <a:rPr lang="es-MX" sz="2400" dirty="0" smtClean="0"/>
              <a:t>Todo grado masónico, para estar correctamente definido, tiene que tener una serie de </a:t>
            </a:r>
            <a:r>
              <a:rPr lang="es-MX" sz="2400" i="1" dirty="0" smtClean="0"/>
              <a:t>límites </a:t>
            </a:r>
            <a:r>
              <a:rPr lang="es-MX" sz="2400" dirty="0" smtClean="0"/>
              <a:t>que lo identifican.</a:t>
            </a:r>
          </a:p>
          <a:p>
            <a:pPr eaLnBrk="1" hangingPunct="1">
              <a:lnSpc>
                <a:spcPct val="90000"/>
              </a:lnSpc>
            </a:pPr>
            <a:r>
              <a:rPr lang="es-MX" sz="2400" dirty="0" smtClean="0"/>
              <a:t>Entre tales límites encontramos sus signos, toques y Palabras, y también sus decoraciones, típicamente mandil, banda o collar y joya.</a:t>
            </a:r>
          </a:p>
          <a:p>
            <a:pPr eaLnBrk="1" hangingPunct="1">
              <a:lnSpc>
                <a:spcPct val="90000"/>
              </a:lnSpc>
            </a:pPr>
            <a:r>
              <a:rPr lang="es-MX" sz="2400" dirty="0" smtClean="0"/>
              <a:t>Por lo tanto, hay mucho trabajo que efectuar al respecto en este grado.</a:t>
            </a:r>
          </a:p>
          <a:p>
            <a:pPr eaLnBrk="1" hangingPunct="1">
              <a:lnSpc>
                <a:spcPct val="90000"/>
              </a:lnSpc>
            </a:pPr>
            <a:r>
              <a:rPr lang="es-MX" sz="2400" dirty="0" smtClean="0"/>
              <a:t>En lo que sigue, nos limitaremos a efectuar algunas sugerencias.</a:t>
            </a:r>
            <a:endParaRPr lang="es-ES_tradnl" sz="2400" dirty="0" smtClean="0"/>
          </a:p>
        </p:txBody>
      </p:sp>
    </p:spTree>
    <p:extLst>
      <p:ext uri="{BB962C8B-B14F-4D97-AF65-F5344CB8AC3E}">
        <p14:creationId xmlns:p14="http://schemas.microsoft.com/office/powerpoint/2010/main" val="3916849869"/>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6882"/>
                                        </p:tgtEl>
                                        <p:attrNameLst>
                                          <p:attrName>style.visibility</p:attrName>
                                        </p:attrNameLst>
                                      </p:cBhvr>
                                      <p:to>
                                        <p:strVal val="visible"/>
                                      </p:to>
                                    </p:set>
                                    <p:animEffect transition="in" filter="blinds(horizontal)">
                                      <p:cBhvr>
                                        <p:cTn id="7" dur="500"/>
                                        <p:tgtEl>
                                          <p:spTgt spid="1786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6883">
                                            <p:txEl>
                                              <p:pRg st="0" end="0"/>
                                            </p:txEl>
                                          </p:spTgt>
                                        </p:tgtEl>
                                        <p:attrNameLst>
                                          <p:attrName>style.visibility</p:attrName>
                                        </p:attrNameLst>
                                      </p:cBhvr>
                                      <p:to>
                                        <p:strVal val="visible"/>
                                      </p:to>
                                    </p:set>
                                    <p:animEffect transition="in" filter="blinds(horizontal)">
                                      <p:cBhvr>
                                        <p:cTn id="12" dur="500"/>
                                        <p:tgtEl>
                                          <p:spTgt spid="17868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6883">
                                            <p:txEl>
                                              <p:pRg st="1" end="1"/>
                                            </p:txEl>
                                          </p:spTgt>
                                        </p:tgtEl>
                                        <p:attrNameLst>
                                          <p:attrName>style.visibility</p:attrName>
                                        </p:attrNameLst>
                                      </p:cBhvr>
                                      <p:to>
                                        <p:strVal val="visible"/>
                                      </p:to>
                                    </p:set>
                                    <p:animEffect transition="in" filter="blinds(horizontal)">
                                      <p:cBhvr>
                                        <p:cTn id="17" dur="500"/>
                                        <p:tgtEl>
                                          <p:spTgt spid="178688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6883">
                                            <p:txEl>
                                              <p:pRg st="2" end="2"/>
                                            </p:txEl>
                                          </p:spTgt>
                                        </p:tgtEl>
                                        <p:attrNameLst>
                                          <p:attrName>style.visibility</p:attrName>
                                        </p:attrNameLst>
                                      </p:cBhvr>
                                      <p:to>
                                        <p:strVal val="visible"/>
                                      </p:to>
                                    </p:set>
                                    <p:animEffect transition="in" filter="blinds(horizontal)">
                                      <p:cBhvr>
                                        <p:cTn id="22" dur="500"/>
                                        <p:tgtEl>
                                          <p:spTgt spid="178688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6883">
                                            <p:txEl>
                                              <p:pRg st="3" end="3"/>
                                            </p:txEl>
                                          </p:spTgt>
                                        </p:tgtEl>
                                        <p:attrNameLst>
                                          <p:attrName>style.visibility</p:attrName>
                                        </p:attrNameLst>
                                      </p:cBhvr>
                                      <p:to>
                                        <p:strVal val="visible"/>
                                      </p:to>
                                    </p:set>
                                    <p:animEffect transition="in" filter="blinds(horizontal)">
                                      <p:cBhvr>
                                        <p:cTn id="27" dur="500"/>
                                        <p:tgtEl>
                                          <p:spTgt spid="178688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6883">
                                            <p:txEl>
                                              <p:pRg st="4" end="4"/>
                                            </p:txEl>
                                          </p:spTgt>
                                        </p:tgtEl>
                                        <p:attrNameLst>
                                          <p:attrName>style.visibility</p:attrName>
                                        </p:attrNameLst>
                                      </p:cBhvr>
                                      <p:to>
                                        <p:strVal val="visible"/>
                                      </p:to>
                                    </p:set>
                                    <p:animEffect transition="in" filter="blinds(horizontal)">
                                      <p:cBhvr>
                                        <p:cTn id="32" dur="500"/>
                                        <p:tgtEl>
                                          <p:spTgt spid="17868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6882" grpId="0"/>
      <p:bldP spid="178688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2123728" y="260648"/>
            <a:ext cx="4955203" cy="646331"/>
          </a:xfrm>
          <a:prstGeom prst="rect">
            <a:avLst/>
          </a:prstGeom>
          <a:solidFill>
            <a:srgbClr val="FF0000"/>
          </a:solidFill>
          <a:ln w="9525">
            <a:noFill/>
            <a:miter lim="800000"/>
            <a:headEnd/>
            <a:tailEnd/>
          </a:ln>
        </p:spPr>
        <p:txBody>
          <a:bodyPr wrap="none">
            <a:spAutoFit/>
          </a:bodyPr>
          <a:lstStyle/>
          <a:p>
            <a:r>
              <a:rPr lang="es-ES" dirty="0" smtClean="0"/>
              <a:t>El empleo de túnicas sería aconsejable, como </a:t>
            </a:r>
          </a:p>
          <a:p>
            <a:r>
              <a:rPr lang="es-ES" dirty="0"/>
              <a:t>l</a:t>
            </a:r>
            <a:r>
              <a:rPr lang="es-ES" dirty="0" smtClean="0"/>
              <a:t>as que aquí se muestran.</a:t>
            </a:r>
            <a:endParaRPr lang="es-ES" dirty="0"/>
          </a:p>
        </p:txBody>
      </p:sp>
      <p:pic>
        <p:nvPicPr>
          <p:cNvPr id="8194" name="Picture 2" descr="CC-Costume-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102566"/>
            <a:ext cx="9108504" cy="57253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ox(out)">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218" name="Picture 2" descr="Resultado de imagen para cryptic council apr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4046"/>
            <a:ext cx="9108504" cy="6831380"/>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79512" y="692696"/>
            <a:ext cx="2698175" cy="1200329"/>
          </a:xfrm>
          <a:prstGeom prst="rect">
            <a:avLst/>
          </a:prstGeom>
          <a:solidFill>
            <a:srgbClr val="C00000"/>
          </a:solidFill>
        </p:spPr>
        <p:txBody>
          <a:bodyPr wrap="none" rtlCol="0">
            <a:spAutoFit/>
          </a:bodyPr>
          <a:lstStyle/>
          <a:p>
            <a:r>
              <a:rPr lang="es-MX" b="1" dirty="0" smtClean="0"/>
              <a:t>Este mandil del</a:t>
            </a:r>
          </a:p>
          <a:p>
            <a:r>
              <a:rPr lang="es-MX" b="1" dirty="0" smtClean="0"/>
              <a:t>Arco Real presenta</a:t>
            </a:r>
          </a:p>
          <a:p>
            <a:r>
              <a:rPr lang="es-MX" b="1" dirty="0"/>
              <a:t>u</a:t>
            </a:r>
            <a:r>
              <a:rPr lang="es-MX" b="1" dirty="0" smtClean="0"/>
              <a:t>na simbología acorde</a:t>
            </a:r>
          </a:p>
          <a:p>
            <a:r>
              <a:rPr lang="es-MX" b="1" dirty="0"/>
              <a:t>c</a:t>
            </a:r>
            <a:r>
              <a:rPr lang="es-MX" b="1" dirty="0" smtClean="0"/>
              <a:t>on este grado</a:t>
            </a:r>
            <a:endParaRPr lang="es-AR" b="1"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ox(out)">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2050" name="Picture 2" descr="Resultado de imagen para cryptic rite apr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5694" y="65309"/>
            <a:ext cx="6792690" cy="6792692"/>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a:spLocks noChangeArrowheads="1"/>
          </p:cNvSpPr>
          <p:nvPr/>
        </p:nvSpPr>
        <p:spPr bwMode="auto">
          <a:xfrm>
            <a:off x="107504" y="107340"/>
            <a:ext cx="8910638" cy="369332"/>
          </a:xfrm>
          <a:prstGeom prst="rect">
            <a:avLst/>
          </a:prstGeom>
          <a:solidFill>
            <a:srgbClr val="FF0000"/>
          </a:solidFill>
          <a:ln w="9525">
            <a:noFill/>
            <a:miter lim="800000"/>
            <a:headEnd/>
            <a:tailEnd/>
          </a:ln>
        </p:spPr>
        <p:txBody>
          <a:bodyPr wrap="square">
            <a:spAutoFit/>
          </a:bodyPr>
          <a:lstStyle/>
          <a:p>
            <a:r>
              <a:rPr lang="es-ES" dirty="0" smtClean="0"/>
              <a:t>Mandil del Arco Real del Rito York con algunos símbolos adaptables para este grado.</a:t>
            </a:r>
            <a:endParaRPr lang="es-ES"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5695" y="44624"/>
            <a:ext cx="6792689" cy="6792689"/>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a:spLocks noChangeArrowheads="1"/>
          </p:cNvSpPr>
          <p:nvPr/>
        </p:nvSpPr>
        <p:spPr bwMode="auto">
          <a:xfrm>
            <a:off x="233362" y="129406"/>
            <a:ext cx="8443093" cy="923330"/>
          </a:xfrm>
          <a:prstGeom prst="rect">
            <a:avLst/>
          </a:prstGeom>
          <a:solidFill>
            <a:srgbClr val="FF0000"/>
          </a:solidFill>
          <a:ln w="9525">
            <a:noFill/>
            <a:miter lim="800000"/>
            <a:headEnd/>
            <a:tailEnd/>
          </a:ln>
        </p:spPr>
        <p:txBody>
          <a:bodyPr wrap="square">
            <a:spAutoFit/>
          </a:bodyPr>
          <a:lstStyle/>
          <a:p>
            <a:r>
              <a:rPr lang="es-ES" dirty="0" smtClean="0"/>
              <a:t>Mandil del Arco Real del Rito Escocés (grado 13°) con algunos símbolos (el color, el triángulo, la Palabra) que lo volverían apto para tomarlo como base para</a:t>
            </a:r>
          </a:p>
          <a:p>
            <a:r>
              <a:rPr lang="es-ES" dirty="0"/>
              <a:t>u</a:t>
            </a:r>
            <a:r>
              <a:rPr lang="es-ES" dirty="0" smtClean="0"/>
              <a:t>n mandil de este grado.</a:t>
            </a:r>
            <a:endParaRPr lang="es-ES"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n para cryptic rite apr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3687" y="-6697"/>
            <a:ext cx="6864697" cy="6864697"/>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a:spLocks noChangeArrowheads="1"/>
          </p:cNvSpPr>
          <p:nvPr/>
        </p:nvSpPr>
        <p:spPr bwMode="auto">
          <a:xfrm>
            <a:off x="107504" y="107340"/>
            <a:ext cx="8910638" cy="646331"/>
          </a:xfrm>
          <a:prstGeom prst="rect">
            <a:avLst/>
          </a:prstGeom>
          <a:solidFill>
            <a:srgbClr val="FF0000"/>
          </a:solidFill>
          <a:ln w="9525">
            <a:noFill/>
            <a:miter lim="800000"/>
            <a:headEnd/>
            <a:tailEnd/>
          </a:ln>
        </p:spPr>
        <p:txBody>
          <a:bodyPr wrap="square">
            <a:spAutoFit/>
          </a:bodyPr>
          <a:lstStyle/>
          <a:p>
            <a:r>
              <a:rPr lang="es-ES" dirty="0" smtClean="0"/>
              <a:t>Mandil del Príncipe de Jerusalén (grado 16° del Rito Escocés) con algunos símbolos adaptables para este grado.</a:t>
            </a:r>
            <a:endParaRPr lang="es-ES"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98" name="Picture 2" descr="Resultado de imagen para cryptic rite jewe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639" y="50027"/>
            <a:ext cx="7800801" cy="6807973"/>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a:spLocks noChangeArrowheads="1"/>
          </p:cNvSpPr>
          <p:nvPr/>
        </p:nvSpPr>
        <p:spPr bwMode="auto">
          <a:xfrm>
            <a:off x="107504" y="107340"/>
            <a:ext cx="8910638" cy="646331"/>
          </a:xfrm>
          <a:prstGeom prst="rect">
            <a:avLst/>
          </a:prstGeom>
          <a:solidFill>
            <a:srgbClr val="FF0000"/>
          </a:solidFill>
          <a:ln w="9525">
            <a:noFill/>
            <a:miter lim="800000"/>
            <a:headEnd/>
            <a:tailEnd/>
          </a:ln>
        </p:spPr>
        <p:txBody>
          <a:bodyPr wrap="square">
            <a:spAutoFit/>
          </a:bodyPr>
          <a:lstStyle/>
          <a:p>
            <a:r>
              <a:rPr lang="es-ES" dirty="0" smtClean="0"/>
              <a:t>Joya de </a:t>
            </a:r>
            <a:r>
              <a:rPr lang="es-ES" dirty="0" err="1" smtClean="0"/>
              <a:t>Past</a:t>
            </a:r>
            <a:r>
              <a:rPr lang="es-ES" dirty="0" smtClean="0"/>
              <a:t> Tres Veces Ilustre Maestro de una Logia de Perfección del Rito Escocés, con algunos símbolos adaptables para este grado.</a:t>
            </a:r>
            <a:endParaRPr lang="es-ES"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ultado de imagen para cryptic rite jewe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638" y="-4636"/>
            <a:ext cx="7728794" cy="6862636"/>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a:spLocks noChangeArrowheads="1"/>
          </p:cNvSpPr>
          <p:nvPr/>
        </p:nvSpPr>
        <p:spPr bwMode="auto">
          <a:xfrm>
            <a:off x="107504" y="107340"/>
            <a:ext cx="8910638" cy="369332"/>
          </a:xfrm>
          <a:prstGeom prst="rect">
            <a:avLst/>
          </a:prstGeom>
          <a:solidFill>
            <a:srgbClr val="FF0000"/>
          </a:solidFill>
          <a:ln w="9525">
            <a:noFill/>
            <a:miter lim="800000"/>
            <a:headEnd/>
            <a:tailEnd/>
          </a:ln>
        </p:spPr>
        <p:txBody>
          <a:bodyPr wrap="square">
            <a:spAutoFit/>
          </a:bodyPr>
          <a:lstStyle/>
          <a:p>
            <a:r>
              <a:rPr lang="es-ES" dirty="0" smtClean="0"/>
              <a:t>Joya del Arco Real del Rito York con algunos símbolos adaptables para este grado.</a:t>
            </a:r>
            <a:endParaRPr lang="es-ES"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out)">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194"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59595"/>
            <a:ext cx="4776466" cy="6798405"/>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a:spLocks noChangeArrowheads="1"/>
          </p:cNvSpPr>
          <p:nvPr/>
        </p:nvSpPr>
        <p:spPr bwMode="auto">
          <a:xfrm>
            <a:off x="107504" y="107340"/>
            <a:ext cx="8910638" cy="369332"/>
          </a:xfrm>
          <a:prstGeom prst="rect">
            <a:avLst/>
          </a:prstGeom>
          <a:solidFill>
            <a:srgbClr val="FF0000"/>
          </a:solidFill>
          <a:ln w="9525">
            <a:noFill/>
            <a:miter lim="800000"/>
            <a:headEnd/>
            <a:tailEnd/>
          </a:ln>
        </p:spPr>
        <p:txBody>
          <a:bodyPr wrap="square">
            <a:spAutoFit/>
          </a:bodyPr>
          <a:lstStyle/>
          <a:p>
            <a:r>
              <a:rPr lang="es-ES" dirty="0" smtClean="0"/>
              <a:t>Joya del Arco Real del Rito York con algunos símbolos adaptables para este grado.</a:t>
            </a:r>
            <a:endParaRPr lang="es-ES" dirty="0"/>
          </a:p>
        </p:txBody>
      </p:sp>
    </p:spTree>
    <p:extLst>
      <p:ext uri="{BB962C8B-B14F-4D97-AF65-F5344CB8AC3E}">
        <p14:creationId xmlns:p14="http://schemas.microsoft.com/office/powerpoint/2010/main" val="414460400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ox(out)">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esultado de imagen para cryptic rite rega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8552"/>
            <a:ext cx="4751408" cy="6866552"/>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a:spLocks noChangeArrowheads="1"/>
          </p:cNvSpPr>
          <p:nvPr/>
        </p:nvSpPr>
        <p:spPr bwMode="auto">
          <a:xfrm>
            <a:off x="107504" y="107340"/>
            <a:ext cx="8910638" cy="646331"/>
          </a:xfrm>
          <a:prstGeom prst="rect">
            <a:avLst/>
          </a:prstGeom>
          <a:solidFill>
            <a:srgbClr val="FF0000"/>
          </a:solidFill>
          <a:ln w="9525">
            <a:noFill/>
            <a:miter lim="800000"/>
            <a:headEnd/>
            <a:tailEnd/>
          </a:ln>
        </p:spPr>
        <p:txBody>
          <a:bodyPr wrap="square">
            <a:spAutoFit/>
          </a:bodyPr>
          <a:lstStyle/>
          <a:p>
            <a:r>
              <a:rPr lang="es-ES" dirty="0" smtClean="0"/>
              <a:t>Joya del Arco Real del Rito York con algunos símbolos adaptables para este grado, principalmente la corona, los cetros, el triángulo y el círculo.</a:t>
            </a:r>
            <a:endParaRPr lang="es-ES" dirty="0"/>
          </a:p>
        </p:txBody>
      </p:sp>
    </p:spTree>
    <p:extLst>
      <p:ext uri="{BB962C8B-B14F-4D97-AF65-F5344CB8AC3E}">
        <p14:creationId xmlns:p14="http://schemas.microsoft.com/office/powerpoint/2010/main" val="157388719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ox(out)">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146"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728" y="18715"/>
            <a:ext cx="6216624" cy="6866669"/>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a:spLocks noChangeArrowheads="1"/>
          </p:cNvSpPr>
          <p:nvPr/>
        </p:nvSpPr>
        <p:spPr bwMode="auto">
          <a:xfrm>
            <a:off x="107504" y="107340"/>
            <a:ext cx="8910638" cy="646331"/>
          </a:xfrm>
          <a:prstGeom prst="rect">
            <a:avLst/>
          </a:prstGeom>
          <a:solidFill>
            <a:srgbClr val="FF0000"/>
          </a:solidFill>
          <a:ln w="9525">
            <a:noFill/>
            <a:miter lim="800000"/>
            <a:headEnd/>
            <a:tailEnd/>
          </a:ln>
        </p:spPr>
        <p:txBody>
          <a:bodyPr wrap="square">
            <a:spAutoFit/>
          </a:bodyPr>
          <a:lstStyle/>
          <a:p>
            <a:r>
              <a:rPr lang="es-ES" dirty="0" smtClean="0"/>
              <a:t>Eslabón de una cadena para el Maestro de un Consejo Críptico, en la que se aprecian la llana, la </a:t>
            </a:r>
            <a:r>
              <a:rPr lang="es-ES" dirty="0" err="1"/>
              <a:t>M</a:t>
            </a:r>
            <a:r>
              <a:rPr lang="es-ES" dirty="0" err="1" smtClean="0"/>
              <a:t>enorah</a:t>
            </a:r>
            <a:r>
              <a:rPr lang="es-ES" dirty="0" smtClean="0"/>
              <a:t> y el rectángulo, formando un conjunto.</a:t>
            </a:r>
            <a:endParaRPr lang="es-ES"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out)">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Grp="1" noChangeArrowheads="1"/>
          </p:cNvSpPr>
          <p:nvPr>
            <p:ph type="title"/>
          </p:nvPr>
        </p:nvSpPr>
        <p:spPr>
          <a:xfrm>
            <a:off x="533400" y="228600"/>
            <a:ext cx="8229600" cy="1139825"/>
          </a:xfrm>
        </p:spPr>
        <p:txBody>
          <a:bodyPr/>
          <a:lstStyle/>
          <a:p>
            <a:pPr eaLnBrk="1" hangingPunct="1"/>
            <a:r>
              <a:rPr lang="es-AR" sz="4000" dirty="0" smtClean="0"/>
              <a:t>4. Simbología</a:t>
            </a:r>
            <a:endParaRPr lang="es-ES_tradnl" sz="4000" dirty="0" smtClean="0"/>
          </a:p>
        </p:txBody>
      </p:sp>
      <p:pic>
        <p:nvPicPr>
          <p:cNvPr id="4"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58819"/>
            <a:ext cx="7080721" cy="531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9426"/>
                                        </p:tgtEl>
                                        <p:attrNameLst>
                                          <p:attrName>style.visibility</p:attrName>
                                        </p:attrNameLst>
                                      </p:cBhvr>
                                      <p:to>
                                        <p:strVal val="visible"/>
                                      </p:to>
                                    </p:set>
                                    <p:animEffect transition="in" filter="blinds(horizontal)">
                                      <p:cBhvr>
                                        <p:cTn id="7" dur="500"/>
                                        <p:tgtEl>
                                          <p:spTgt spid="99942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9426"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37378" name="Rectangle 2"/>
          <p:cNvSpPr>
            <a:spLocks noGrp="1" noChangeArrowheads="1"/>
          </p:cNvSpPr>
          <p:nvPr>
            <p:ph type="title"/>
          </p:nvPr>
        </p:nvSpPr>
        <p:spPr>
          <a:xfrm>
            <a:off x="457200" y="612775"/>
            <a:ext cx="8229600" cy="1139825"/>
          </a:xfrm>
        </p:spPr>
        <p:txBody>
          <a:bodyPr/>
          <a:lstStyle/>
          <a:p>
            <a:pPr eaLnBrk="1" hangingPunct="1"/>
            <a:r>
              <a:rPr lang="es-AR" sz="4000" i="1" smtClean="0"/>
              <a:t>Entre los símbolos principales de este grado se encuentran…</a:t>
            </a:r>
            <a:endParaRPr lang="es-ES_tradnl" sz="4000" i="1" smtClean="0"/>
          </a:p>
        </p:txBody>
      </p:sp>
      <p:sp>
        <p:nvSpPr>
          <p:cNvPr id="1637379" name="Rectangle 3"/>
          <p:cNvSpPr>
            <a:spLocks noGrp="1" noChangeArrowheads="1"/>
          </p:cNvSpPr>
          <p:nvPr>
            <p:ph type="body" idx="1"/>
          </p:nvPr>
        </p:nvSpPr>
        <p:spPr>
          <a:xfrm>
            <a:off x="457200" y="2057400"/>
            <a:ext cx="8229600" cy="4530725"/>
          </a:xfrm>
        </p:spPr>
        <p:txBody>
          <a:bodyPr/>
          <a:lstStyle/>
          <a:p>
            <a:pPr eaLnBrk="1" hangingPunct="1">
              <a:lnSpc>
                <a:spcPct val="80000"/>
              </a:lnSpc>
            </a:pPr>
            <a:r>
              <a:rPr lang="es-ES" sz="3000" dirty="0" smtClean="0"/>
              <a:t>El cuadrado</a:t>
            </a:r>
          </a:p>
          <a:p>
            <a:pPr eaLnBrk="1" hangingPunct="1">
              <a:lnSpc>
                <a:spcPct val="80000"/>
              </a:lnSpc>
            </a:pPr>
            <a:r>
              <a:rPr lang="es-ES" sz="3000" dirty="0" smtClean="0"/>
              <a:t>El triángulo</a:t>
            </a:r>
          </a:p>
          <a:p>
            <a:pPr eaLnBrk="1" hangingPunct="1">
              <a:lnSpc>
                <a:spcPct val="80000"/>
              </a:lnSpc>
            </a:pPr>
            <a:r>
              <a:rPr lang="es-ES" sz="3000" dirty="0" smtClean="0"/>
              <a:t>El círculo</a:t>
            </a:r>
          </a:p>
          <a:p>
            <a:pPr eaLnBrk="1" hangingPunct="1">
              <a:lnSpc>
                <a:spcPct val="80000"/>
              </a:lnSpc>
            </a:pPr>
            <a:r>
              <a:rPr lang="es-ES" sz="3000" dirty="0" smtClean="0"/>
              <a:t>La Piedra Cúbica</a:t>
            </a:r>
          </a:p>
          <a:p>
            <a:pPr eaLnBrk="1" hangingPunct="1">
              <a:lnSpc>
                <a:spcPct val="80000"/>
              </a:lnSpc>
            </a:pPr>
            <a:r>
              <a:rPr lang="es-ES" sz="3000" dirty="0" smtClean="0"/>
              <a:t>El Arca de la Alianza</a:t>
            </a:r>
          </a:p>
          <a:p>
            <a:pPr eaLnBrk="1" hangingPunct="1">
              <a:lnSpc>
                <a:spcPct val="80000"/>
              </a:lnSpc>
            </a:pPr>
            <a:r>
              <a:rPr lang="es-ES" sz="3000" dirty="0" smtClean="0"/>
              <a:t>La Estrella Flamígera</a:t>
            </a:r>
          </a:p>
          <a:p>
            <a:pPr eaLnBrk="1" hangingPunct="1">
              <a:lnSpc>
                <a:spcPct val="80000"/>
              </a:lnSpc>
            </a:pPr>
            <a:r>
              <a:rPr lang="es-ES" sz="3000" dirty="0" err="1" smtClean="0"/>
              <a:t>Zedekiah</a:t>
            </a:r>
            <a:endParaRPr lang="es-ES" sz="3000" dirty="0" smtClean="0"/>
          </a:p>
          <a:p>
            <a:pPr eaLnBrk="1" hangingPunct="1">
              <a:lnSpc>
                <a:spcPct val="80000"/>
              </a:lnSpc>
            </a:pPr>
            <a:r>
              <a:rPr lang="es-ES" sz="3000" dirty="0" err="1" smtClean="0"/>
              <a:t>Gedaliah</a:t>
            </a:r>
            <a:endParaRPr lang="es-ES" sz="3000" dirty="0" smtClean="0"/>
          </a:p>
          <a:p>
            <a:pPr eaLnBrk="1" hangingPunct="1">
              <a:lnSpc>
                <a:spcPct val="80000"/>
              </a:lnSpc>
            </a:pPr>
            <a:r>
              <a:rPr lang="es-ES" sz="3000" dirty="0" smtClean="0"/>
              <a:t>Nabucodonosor</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7378"/>
                                        </p:tgtEl>
                                        <p:attrNameLst>
                                          <p:attrName>style.visibility</p:attrName>
                                        </p:attrNameLst>
                                      </p:cBhvr>
                                      <p:to>
                                        <p:strVal val="visible"/>
                                      </p:to>
                                    </p:set>
                                    <p:animEffect transition="in" filter="blinds(horizontal)">
                                      <p:cBhvr>
                                        <p:cTn id="7" dur="500"/>
                                        <p:tgtEl>
                                          <p:spTgt spid="16373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7379">
                                            <p:txEl>
                                              <p:pRg st="0" end="0"/>
                                            </p:txEl>
                                          </p:spTgt>
                                        </p:tgtEl>
                                        <p:attrNameLst>
                                          <p:attrName>style.visibility</p:attrName>
                                        </p:attrNameLst>
                                      </p:cBhvr>
                                      <p:to>
                                        <p:strVal val="visible"/>
                                      </p:to>
                                    </p:set>
                                    <p:animEffect transition="in" filter="blinds(horizontal)">
                                      <p:cBhvr>
                                        <p:cTn id="12" dur="500"/>
                                        <p:tgtEl>
                                          <p:spTgt spid="163737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37379">
                                            <p:txEl>
                                              <p:pRg st="1" end="1"/>
                                            </p:txEl>
                                          </p:spTgt>
                                        </p:tgtEl>
                                        <p:attrNameLst>
                                          <p:attrName>style.visibility</p:attrName>
                                        </p:attrNameLst>
                                      </p:cBhvr>
                                      <p:to>
                                        <p:strVal val="visible"/>
                                      </p:to>
                                    </p:set>
                                    <p:animEffect transition="in" filter="blinds(horizontal)">
                                      <p:cBhvr>
                                        <p:cTn id="17" dur="500"/>
                                        <p:tgtEl>
                                          <p:spTgt spid="163737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7379">
                                            <p:txEl>
                                              <p:pRg st="2" end="2"/>
                                            </p:txEl>
                                          </p:spTgt>
                                        </p:tgtEl>
                                        <p:attrNameLst>
                                          <p:attrName>style.visibility</p:attrName>
                                        </p:attrNameLst>
                                      </p:cBhvr>
                                      <p:to>
                                        <p:strVal val="visible"/>
                                      </p:to>
                                    </p:set>
                                    <p:animEffect transition="in" filter="blinds(horizontal)">
                                      <p:cBhvr>
                                        <p:cTn id="22" dur="500"/>
                                        <p:tgtEl>
                                          <p:spTgt spid="163737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37379">
                                            <p:txEl>
                                              <p:pRg st="3" end="3"/>
                                            </p:txEl>
                                          </p:spTgt>
                                        </p:tgtEl>
                                        <p:attrNameLst>
                                          <p:attrName>style.visibility</p:attrName>
                                        </p:attrNameLst>
                                      </p:cBhvr>
                                      <p:to>
                                        <p:strVal val="visible"/>
                                      </p:to>
                                    </p:set>
                                    <p:animEffect transition="in" filter="blinds(horizontal)">
                                      <p:cBhvr>
                                        <p:cTn id="27" dur="500"/>
                                        <p:tgtEl>
                                          <p:spTgt spid="163737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37379">
                                            <p:txEl>
                                              <p:pRg st="4" end="4"/>
                                            </p:txEl>
                                          </p:spTgt>
                                        </p:tgtEl>
                                        <p:attrNameLst>
                                          <p:attrName>style.visibility</p:attrName>
                                        </p:attrNameLst>
                                      </p:cBhvr>
                                      <p:to>
                                        <p:strVal val="visible"/>
                                      </p:to>
                                    </p:set>
                                    <p:animEffect transition="in" filter="blinds(horizontal)">
                                      <p:cBhvr>
                                        <p:cTn id="32" dur="500"/>
                                        <p:tgtEl>
                                          <p:spTgt spid="163737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37379">
                                            <p:txEl>
                                              <p:pRg st="5" end="5"/>
                                            </p:txEl>
                                          </p:spTgt>
                                        </p:tgtEl>
                                        <p:attrNameLst>
                                          <p:attrName>style.visibility</p:attrName>
                                        </p:attrNameLst>
                                      </p:cBhvr>
                                      <p:to>
                                        <p:strVal val="visible"/>
                                      </p:to>
                                    </p:set>
                                    <p:animEffect transition="in" filter="blinds(horizontal)">
                                      <p:cBhvr>
                                        <p:cTn id="37" dur="500"/>
                                        <p:tgtEl>
                                          <p:spTgt spid="163737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37379">
                                            <p:txEl>
                                              <p:pRg st="6" end="6"/>
                                            </p:txEl>
                                          </p:spTgt>
                                        </p:tgtEl>
                                        <p:attrNameLst>
                                          <p:attrName>style.visibility</p:attrName>
                                        </p:attrNameLst>
                                      </p:cBhvr>
                                      <p:to>
                                        <p:strVal val="visible"/>
                                      </p:to>
                                    </p:set>
                                    <p:animEffect transition="in" filter="blinds(horizontal)">
                                      <p:cBhvr>
                                        <p:cTn id="42" dur="500"/>
                                        <p:tgtEl>
                                          <p:spTgt spid="163737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37379">
                                            <p:txEl>
                                              <p:pRg st="7" end="7"/>
                                            </p:txEl>
                                          </p:spTgt>
                                        </p:tgtEl>
                                        <p:attrNameLst>
                                          <p:attrName>style.visibility</p:attrName>
                                        </p:attrNameLst>
                                      </p:cBhvr>
                                      <p:to>
                                        <p:strVal val="visible"/>
                                      </p:to>
                                    </p:set>
                                    <p:animEffect transition="in" filter="blinds(horizontal)">
                                      <p:cBhvr>
                                        <p:cTn id="47" dur="500"/>
                                        <p:tgtEl>
                                          <p:spTgt spid="163737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37379">
                                            <p:txEl>
                                              <p:pRg st="8" end="8"/>
                                            </p:txEl>
                                          </p:spTgt>
                                        </p:tgtEl>
                                        <p:attrNameLst>
                                          <p:attrName>style.visibility</p:attrName>
                                        </p:attrNameLst>
                                      </p:cBhvr>
                                      <p:to>
                                        <p:strVal val="visible"/>
                                      </p:to>
                                    </p:set>
                                    <p:animEffect transition="in" filter="blinds(horizontal)">
                                      <p:cBhvr>
                                        <p:cTn id="52" dur="500"/>
                                        <p:tgtEl>
                                          <p:spTgt spid="16373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7378" grpId="0"/>
      <p:bldP spid="1637379"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8" name="Picture 2" descr="Resultado de imagen para cryptic freemasonry"/>
          <p:cNvPicPr>
            <a:picLocks noChangeAspect="1" noChangeArrowheads="1"/>
          </p:cNvPicPr>
          <p:nvPr/>
        </p:nvPicPr>
        <p:blipFill>
          <a:blip r:embed="rId2"/>
          <a:srcRect/>
          <a:stretch>
            <a:fillRect/>
          </a:stretch>
        </p:blipFill>
        <p:spPr bwMode="auto">
          <a:xfrm>
            <a:off x="0" y="-3175"/>
            <a:ext cx="9144000" cy="6861175"/>
          </a:xfrm>
          <a:prstGeom prst="rect">
            <a:avLst/>
          </a:prstGeom>
          <a:noFill/>
          <a:ln w="9525">
            <a:noFill/>
            <a:miter lim="800000"/>
            <a:headEnd/>
            <a:tailEnd/>
          </a:ln>
        </p:spPr>
      </p:pic>
      <p:sp>
        <p:nvSpPr>
          <p:cNvPr id="2" name="1 CuadroTexto"/>
          <p:cNvSpPr txBox="1"/>
          <p:nvPr/>
        </p:nvSpPr>
        <p:spPr>
          <a:xfrm>
            <a:off x="899592" y="1988840"/>
            <a:ext cx="3493264" cy="1200329"/>
          </a:xfrm>
          <a:prstGeom prst="rect">
            <a:avLst/>
          </a:prstGeom>
          <a:solidFill>
            <a:srgbClr val="C00000"/>
          </a:solidFill>
        </p:spPr>
        <p:txBody>
          <a:bodyPr wrap="none" rtlCol="0">
            <a:spAutoFit/>
          </a:bodyPr>
          <a:lstStyle/>
          <a:p>
            <a:r>
              <a:rPr lang="es-MX" b="1" dirty="0" smtClean="0"/>
              <a:t>El cuadrado, el triángulo</a:t>
            </a:r>
          </a:p>
          <a:p>
            <a:r>
              <a:rPr lang="es-MX" b="1" dirty="0"/>
              <a:t>y</a:t>
            </a:r>
            <a:r>
              <a:rPr lang="es-MX" b="1" dirty="0" smtClean="0"/>
              <a:t> el círculo aquí considerados</a:t>
            </a:r>
          </a:p>
          <a:p>
            <a:r>
              <a:rPr lang="es-MX" b="1" dirty="0"/>
              <a:t>c</a:t>
            </a:r>
            <a:r>
              <a:rPr lang="es-MX" b="1" dirty="0" smtClean="0"/>
              <a:t>omo símbolos de todo el</a:t>
            </a:r>
          </a:p>
          <a:p>
            <a:r>
              <a:rPr lang="es-MX" b="1" dirty="0" smtClean="0"/>
              <a:t>Rito Críptico</a:t>
            </a:r>
            <a:endParaRPr lang="es-AR" b="1"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5" descr="hckac"/>
          <p:cNvPicPr>
            <a:picLocks noChangeAspect="1" noChangeArrowheads="1"/>
          </p:cNvPicPr>
          <p:nvPr/>
        </p:nvPicPr>
        <p:blipFill>
          <a:blip r:embed="rId2"/>
          <a:srcRect/>
          <a:stretch>
            <a:fillRect/>
          </a:stretch>
        </p:blipFill>
        <p:spPr bwMode="auto">
          <a:xfrm>
            <a:off x="-36513" y="414338"/>
            <a:ext cx="9180513" cy="60388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ngai Gibon (1750-1838)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0819"/>
            <a:ext cx="9108504" cy="5594565"/>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74543" y="332656"/>
            <a:ext cx="8545929" cy="646331"/>
          </a:xfrm>
          <a:prstGeom prst="rect">
            <a:avLst/>
          </a:prstGeom>
          <a:noFill/>
        </p:spPr>
        <p:txBody>
          <a:bodyPr wrap="none" rtlCol="0">
            <a:spAutoFit/>
          </a:bodyPr>
          <a:lstStyle/>
          <a:p>
            <a:r>
              <a:rPr lang="es-MX" b="1" dirty="0" smtClean="0"/>
              <a:t>Obra de </a:t>
            </a:r>
            <a:r>
              <a:rPr lang="es-MX" b="1" dirty="0" err="1" smtClean="0"/>
              <a:t>Sengai</a:t>
            </a:r>
            <a:r>
              <a:rPr lang="es-MX" b="1" dirty="0" smtClean="0"/>
              <a:t> </a:t>
            </a:r>
            <a:r>
              <a:rPr lang="es-MX" b="1" dirty="0" err="1" smtClean="0"/>
              <a:t>Gibon</a:t>
            </a:r>
            <a:r>
              <a:rPr lang="es-MX" b="1" dirty="0" smtClean="0"/>
              <a:t> (1750-1838). En el Zen este conjunto de tres símbolos</a:t>
            </a:r>
          </a:p>
          <a:p>
            <a:r>
              <a:rPr lang="es-MX" b="1" dirty="0"/>
              <a:t>r</a:t>
            </a:r>
            <a:r>
              <a:rPr lang="es-MX" b="1" dirty="0" smtClean="0"/>
              <a:t>epresenta el Universo.</a:t>
            </a:r>
            <a:endParaRPr lang="es-AR" b="1" dirty="0"/>
          </a:p>
        </p:txBody>
      </p:sp>
    </p:spTree>
    <p:extLst>
      <p:ext uri="{BB962C8B-B14F-4D97-AF65-F5344CB8AC3E}">
        <p14:creationId xmlns:p14="http://schemas.microsoft.com/office/powerpoint/2010/main" val="2961705447"/>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Cuadrado</a:t>
            </a:r>
            <a:endParaRPr lang="es-ES_tradnl" dirty="0" smtClean="0"/>
          </a:p>
        </p:txBody>
      </p:sp>
      <p:sp>
        <p:nvSpPr>
          <p:cNvPr id="1780739" name="Rectangle 3"/>
          <p:cNvSpPr>
            <a:spLocks noGrp="1" noChangeArrowheads="1"/>
          </p:cNvSpPr>
          <p:nvPr>
            <p:ph sz="half" idx="1"/>
          </p:nvPr>
        </p:nvSpPr>
        <p:spPr>
          <a:xfrm>
            <a:off x="250825" y="1567334"/>
            <a:ext cx="4321175" cy="4525962"/>
          </a:xfrm>
        </p:spPr>
        <p:txBody>
          <a:bodyPr/>
          <a:lstStyle/>
          <a:p>
            <a:pPr eaLnBrk="1" hangingPunct="1">
              <a:lnSpc>
                <a:spcPct val="80000"/>
              </a:lnSpc>
            </a:pPr>
            <a:r>
              <a:rPr lang="es-MX" sz="2400" dirty="0" smtClean="0"/>
              <a:t>Siempre fue considerado un símbolo de estabilidad, de algo que se encuentra sólidamente establecido.</a:t>
            </a:r>
          </a:p>
          <a:p>
            <a:pPr eaLnBrk="1" hangingPunct="1">
              <a:lnSpc>
                <a:spcPct val="80000"/>
              </a:lnSpc>
            </a:pPr>
            <a:r>
              <a:rPr lang="es-MX" sz="2400" dirty="0" smtClean="0"/>
              <a:t>Precisamente, la situación en Israel, tal como la relata la Leyenda, se encontraba muy lejos de la estabilidad.</a:t>
            </a:r>
          </a:p>
          <a:p>
            <a:pPr eaLnBrk="1" hangingPunct="1">
              <a:lnSpc>
                <a:spcPct val="80000"/>
              </a:lnSpc>
            </a:pPr>
            <a:r>
              <a:rPr lang="es-MX" sz="2400" dirty="0" smtClean="0"/>
              <a:t>Desde un punto de vista más esotérico, el cuadrado corresponde a todos los simbolismos asociados con la cuaternidad y el número cuatro, de los que sólo podemos indicar algunos ejemplos.</a:t>
            </a:r>
          </a:p>
        </p:txBody>
      </p:sp>
      <p:pic>
        <p:nvPicPr>
          <p:cNvPr id="1026" name="Picture 2" descr="Resultado de imagen para square freemason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801578"/>
            <a:ext cx="4344417" cy="43637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box(out)">
                                      <p:cBhvr>
                                        <p:cTn id="2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a:srcRect/>
          <a:stretch>
            <a:fillRect/>
          </a:stretch>
        </p:blipFill>
        <p:spPr bwMode="auto">
          <a:xfrm>
            <a:off x="44005" y="44624"/>
            <a:ext cx="9057578" cy="6480720"/>
          </a:xfrm>
          <a:prstGeom prst="rect">
            <a:avLst/>
          </a:prstGeom>
          <a:noFill/>
          <a:ln w="9525">
            <a:noFill/>
            <a:miter lim="800000"/>
            <a:headEnd/>
            <a:tailEnd/>
          </a:ln>
        </p:spPr>
      </p:pic>
      <p:sp>
        <p:nvSpPr>
          <p:cNvPr id="4" name="3 CuadroTexto"/>
          <p:cNvSpPr txBox="1"/>
          <p:nvPr/>
        </p:nvSpPr>
        <p:spPr>
          <a:xfrm>
            <a:off x="467544" y="6167045"/>
            <a:ext cx="8157041" cy="646331"/>
          </a:xfrm>
          <a:prstGeom prst="rect">
            <a:avLst/>
          </a:prstGeom>
          <a:solidFill>
            <a:srgbClr val="C00000"/>
          </a:solidFill>
        </p:spPr>
        <p:txBody>
          <a:bodyPr wrap="none" rtlCol="0">
            <a:spAutoFit/>
          </a:bodyPr>
          <a:lstStyle/>
          <a:p>
            <a:pPr algn="ctr"/>
            <a:r>
              <a:rPr lang="es-MX" dirty="0" smtClean="0"/>
              <a:t>Una de las aplicaciones simbólicas del cuatro: las Cuatro Virtudes Cardinales </a:t>
            </a:r>
          </a:p>
          <a:p>
            <a:pPr algn="ctr"/>
            <a:r>
              <a:rPr lang="es-MX" dirty="0" smtClean="0"/>
              <a:t>(Prudencia, Fortaleza, Templanza y Justicia)</a:t>
            </a:r>
            <a:endParaRPr lang="es-AR"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98" name="Picture 2" descr="Resultado de imagen para four elements alche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101"/>
            <a:ext cx="8424936" cy="6852284"/>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459662" y="260648"/>
            <a:ext cx="4416594" cy="369332"/>
          </a:xfrm>
          <a:prstGeom prst="rect">
            <a:avLst/>
          </a:prstGeom>
          <a:solidFill>
            <a:srgbClr val="C00000"/>
          </a:solidFill>
        </p:spPr>
        <p:txBody>
          <a:bodyPr wrap="none" rtlCol="0">
            <a:spAutoFit/>
          </a:bodyPr>
          <a:lstStyle/>
          <a:p>
            <a:r>
              <a:rPr lang="es-MX" b="1" dirty="0" smtClean="0"/>
              <a:t>Los cuatro «elementos» de la alquimia</a:t>
            </a:r>
            <a:endParaRPr lang="es-AR" b="1"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g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3687" y="33297"/>
            <a:ext cx="6864697" cy="6780079"/>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31980" y="266745"/>
            <a:ext cx="9076524" cy="353943"/>
          </a:xfrm>
          <a:prstGeom prst="rect">
            <a:avLst/>
          </a:prstGeom>
          <a:solidFill>
            <a:srgbClr val="C00000"/>
          </a:solidFill>
        </p:spPr>
        <p:txBody>
          <a:bodyPr wrap="none" rtlCol="0">
            <a:spAutoFit/>
          </a:bodyPr>
          <a:lstStyle/>
          <a:p>
            <a:pPr algn="ctr"/>
            <a:r>
              <a:rPr lang="es-MX" sz="1700" b="1" dirty="0" smtClean="0"/>
              <a:t>Una estructura cuaternaria utilizada por Giordano Bruno como soporte de meditación</a:t>
            </a:r>
            <a:endParaRPr lang="es-AR" sz="1700" b="1"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out)">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triángulo</a:t>
            </a:r>
            <a:endParaRPr lang="es-AR" dirty="0"/>
          </a:p>
        </p:txBody>
      </p:sp>
      <p:sp>
        <p:nvSpPr>
          <p:cNvPr id="3" name="2 Marcador de contenido"/>
          <p:cNvSpPr>
            <a:spLocks noGrp="1"/>
          </p:cNvSpPr>
          <p:nvPr>
            <p:ph sz="half" idx="1"/>
          </p:nvPr>
        </p:nvSpPr>
        <p:spPr>
          <a:xfrm>
            <a:off x="395536" y="1556792"/>
            <a:ext cx="4038600" cy="4525963"/>
          </a:xfrm>
        </p:spPr>
        <p:txBody>
          <a:bodyPr/>
          <a:lstStyle/>
          <a:p>
            <a:r>
              <a:rPr lang="es-MX" sz="2500" dirty="0" smtClean="0"/>
              <a:t>Es un símbolo universalmente utilizado en Masonería.</a:t>
            </a:r>
          </a:p>
          <a:p>
            <a:r>
              <a:rPr lang="es-MX" sz="2500" dirty="0" smtClean="0"/>
              <a:t>El triángulo corresponde a las tres escuadras de los Tres Grandes Maestros e indica que, aunque estos no estén físicamente presentes, su influencia simbólica sigue viva en los Grados Crípticos.</a:t>
            </a:r>
          </a:p>
          <a:p>
            <a:endParaRPr lang="es-AR" sz="2500" dirty="0"/>
          </a:p>
        </p:txBody>
      </p:sp>
      <p:pic>
        <p:nvPicPr>
          <p:cNvPr id="1026" name="Picture 2" descr="Resultado de imagen para triangle freemason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5" y="1628800"/>
            <a:ext cx="4608511" cy="46085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box(out)">
                                      <p:cBhvr>
                                        <p:cTn id="2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AR" dirty="0" smtClean="0">
                <a:solidFill>
                  <a:schemeClr val="tx1"/>
                </a:solidFill>
              </a:rPr>
              <a:t>El triángulo</a:t>
            </a:r>
            <a:endParaRPr lang="es-ES_tradnl" dirty="0" smtClean="0">
              <a:solidFill>
                <a:schemeClr val="tx1"/>
              </a:solidFill>
            </a:endParaRPr>
          </a:p>
        </p:txBody>
      </p:sp>
      <p:sp>
        <p:nvSpPr>
          <p:cNvPr id="1323011" name="Rectangle 3"/>
          <p:cNvSpPr>
            <a:spLocks noGrp="1" noChangeArrowheads="1"/>
          </p:cNvSpPr>
          <p:nvPr>
            <p:ph sz="half" idx="1"/>
          </p:nvPr>
        </p:nvSpPr>
        <p:spPr>
          <a:xfrm>
            <a:off x="251520" y="1484784"/>
            <a:ext cx="4244280" cy="4525963"/>
          </a:xfrm>
        </p:spPr>
        <p:txBody>
          <a:bodyPr/>
          <a:lstStyle/>
          <a:p>
            <a:pPr eaLnBrk="1" hangingPunct="1">
              <a:lnSpc>
                <a:spcPct val="90000"/>
              </a:lnSpc>
            </a:pPr>
            <a:r>
              <a:rPr lang="es-AR" sz="2200" dirty="0" smtClean="0"/>
              <a:t>Hemos dicho en varias oportunidades que el triángulo simboliza la manifestación perfecta que resulta de la unión de los opuestos complementarios.</a:t>
            </a:r>
          </a:p>
          <a:p>
            <a:pPr eaLnBrk="1" hangingPunct="1">
              <a:lnSpc>
                <a:spcPct val="90000"/>
              </a:lnSpc>
            </a:pPr>
            <a:r>
              <a:rPr lang="es-MX" sz="2200" dirty="0" smtClean="0"/>
              <a:t>Ahora bien, como los símbolos siempre tienen dos caras, así como representa manifestación, se ha tomado el triángulo también como símbolo del </a:t>
            </a:r>
            <a:r>
              <a:rPr lang="es-MX" sz="2200" i="1" dirty="0" smtClean="0"/>
              <a:t>disolvente universal</a:t>
            </a:r>
            <a:r>
              <a:rPr lang="es-MX" sz="2200" dirty="0" smtClean="0"/>
              <a:t>.</a:t>
            </a:r>
          </a:p>
          <a:p>
            <a:pPr eaLnBrk="1" hangingPunct="1">
              <a:lnSpc>
                <a:spcPct val="90000"/>
              </a:lnSpc>
            </a:pPr>
            <a:r>
              <a:rPr lang="es-MX" sz="2200" dirty="0" smtClean="0"/>
              <a:t>Y, precisamente, una situación de </a:t>
            </a:r>
            <a:r>
              <a:rPr lang="es-MX" sz="2200" i="1" dirty="0" smtClean="0"/>
              <a:t>disolución </a:t>
            </a:r>
            <a:r>
              <a:rPr lang="es-MX" sz="2200" dirty="0" smtClean="0"/>
              <a:t>se representa en este grado.</a:t>
            </a:r>
            <a:endParaRPr lang="es-ES_tradnl" sz="2200" dirty="0" smtClean="0"/>
          </a:p>
        </p:txBody>
      </p:sp>
      <p:pic>
        <p:nvPicPr>
          <p:cNvPr id="2050" name="Picture 2" descr="Resultado de imagen para triangle royal ar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772816"/>
            <a:ext cx="4344418" cy="43444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box(out)">
                                      <p:cBhvr>
                                        <p:cTn id="2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bg>
      <p:bgPr>
        <a:solidFill>
          <a:srgbClr val="000000"/>
        </a:solidFill>
        <a:effectLst/>
      </p:bgPr>
    </p:bg>
    <p:spTree>
      <p:nvGrpSpPr>
        <p:cNvPr id="1" name=""/>
        <p:cNvGrpSpPr/>
        <p:nvPr/>
      </p:nvGrpSpPr>
      <p:grpSpPr>
        <a:xfrm>
          <a:off x="0" y="0"/>
          <a:ext cx="0" cy="0"/>
          <a:chOff x="0" y="0"/>
          <a:chExt cx="0" cy="0"/>
        </a:xfrm>
      </p:grpSpPr>
      <p:sp>
        <p:nvSpPr>
          <p:cNvPr id="81924" name="Rectangle 4"/>
          <p:cNvSpPr>
            <a:spLocks noGrp="1" noChangeArrowheads="1"/>
          </p:cNvSpPr>
          <p:nvPr>
            <p:ph type="title"/>
          </p:nvPr>
        </p:nvSpPr>
        <p:spPr/>
        <p:txBody>
          <a:bodyPr/>
          <a:lstStyle/>
          <a:p>
            <a:pPr eaLnBrk="1" hangingPunct="1"/>
            <a:r>
              <a:rPr lang="es-ES" sz="4000" b="1" dirty="0" smtClean="0"/>
              <a:t>El triángulo</a:t>
            </a:r>
            <a:endParaRPr lang="es-ES_tradnl" sz="4000" b="1" dirty="0" smtClean="0"/>
          </a:p>
        </p:txBody>
      </p:sp>
      <p:sp>
        <p:nvSpPr>
          <p:cNvPr id="81925" name="Rectangle 5"/>
          <p:cNvSpPr>
            <a:spLocks noGrp="1" noChangeArrowheads="1"/>
          </p:cNvSpPr>
          <p:nvPr>
            <p:ph type="body" sz="half" idx="1"/>
          </p:nvPr>
        </p:nvSpPr>
        <p:spPr>
          <a:xfrm>
            <a:off x="251520" y="1052736"/>
            <a:ext cx="4680519" cy="4530725"/>
          </a:xfrm>
        </p:spPr>
        <p:txBody>
          <a:bodyPr/>
          <a:lstStyle/>
          <a:p>
            <a:pPr eaLnBrk="1" hangingPunct="1"/>
            <a:endParaRPr lang="es-ES" sz="2200" dirty="0" smtClean="0"/>
          </a:p>
          <a:p>
            <a:pPr eaLnBrk="1" hangingPunct="1"/>
            <a:r>
              <a:rPr lang="es-MX" sz="2200" dirty="0" smtClean="0"/>
              <a:t>Desde un punto de vista más esotérico los tres lados del triángulo simbolizan las tres «facultades» primarias, necesarias para la producción de toda Obra: el Pensamiento, la Voluntad y la Acción.</a:t>
            </a:r>
          </a:p>
          <a:p>
            <a:pPr eaLnBrk="1" hangingPunct="1"/>
            <a:r>
              <a:rPr lang="es-MX" sz="2200" dirty="0" smtClean="0"/>
              <a:t>El Pensamiento debe concebir el modelo y generar la Voluntad,</a:t>
            </a:r>
          </a:p>
          <a:p>
            <a:pPr eaLnBrk="1" hangingPunct="1"/>
            <a:r>
              <a:rPr lang="es-MX" sz="2200" dirty="0"/>
              <a:t>l</a:t>
            </a:r>
            <a:r>
              <a:rPr lang="es-MX" sz="2200" dirty="0" smtClean="0"/>
              <a:t>a cual produce el impulso, el Deseo de llevar la Obra a cabo y genera la Acción, </a:t>
            </a:r>
          </a:p>
          <a:p>
            <a:pPr eaLnBrk="1" hangingPunct="1"/>
            <a:r>
              <a:rPr lang="es-MX" sz="2200" dirty="0"/>
              <a:t>l</a:t>
            </a:r>
            <a:r>
              <a:rPr lang="es-MX" sz="2200" dirty="0" smtClean="0"/>
              <a:t>os pasos concretos para producir la manifestación.</a:t>
            </a:r>
            <a:endParaRPr lang="es-ES" sz="2200" dirty="0" smtClean="0"/>
          </a:p>
        </p:txBody>
      </p:sp>
      <p:pic>
        <p:nvPicPr>
          <p:cNvPr id="3075" name="Picture 3" descr="C:\Users\jorge\Downloads\041003InterlacedTri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8700" y="1556792"/>
            <a:ext cx="3493740" cy="49411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24"/>
                                        </p:tgtEl>
                                        <p:attrNameLst>
                                          <p:attrName>style.visibility</p:attrName>
                                        </p:attrNameLst>
                                      </p:cBhvr>
                                      <p:to>
                                        <p:strVal val="visible"/>
                                      </p:to>
                                    </p:set>
                                    <p:animEffect transition="in" filter="blinds(horizontal)">
                                      <p:cBhvr>
                                        <p:cTn id="7" dur="500"/>
                                        <p:tgtEl>
                                          <p:spTgt spid="819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25">
                                            <p:txEl>
                                              <p:pRg st="1" end="1"/>
                                            </p:txEl>
                                          </p:spTgt>
                                        </p:tgtEl>
                                        <p:attrNameLst>
                                          <p:attrName>style.visibility</p:attrName>
                                        </p:attrNameLst>
                                      </p:cBhvr>
                                      <p:to>
                                        <p:strVal val="visible"/>
                                      </p:to>
                                    </p:set>
                                    <p:animEffect transition="in" filter="blinds(horizontal)">
                                      <p:cBhvr>
                                        <p:cTn id="12" dur="500"/>
                                        <p:tgtEl>
                                          <p:spTgt spid="8192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25">
                                            <p:txEl>
                                              <p:pRg st="2" end="2"/>
                                            </p:txEl>
                                          </p:spTgt>
                                        </p:tgtEl>
                                        <p:attrNameLst>
                                          <p:attrName>style.visibility</p:attrName>
                                        </p:attrNameLst>
                                      </p:cBhvr>
                                      <p:to>
                                        <p:strVal val="visible"/>
                                      </p:to>
                                    </p:set>
                                    <p:animEffect transition="in" filter="blinds(horizontal)">
                                      <p:cBhvr>
                                        <p:cTn id="17" dur="500"/>
                                        <p:tgtEl>
                                          <p:spTgt spid="8192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1925">
                                            <p:txEl>
                                              <p:pRg st="3" end="3"/>
                                            </p:txEl>
                                          </p:spTgt>
                                        </p:tgtEl>
                                        <p:attrNameLst>
                                          <p:attrName>style.visibility</p:attrName>
                                        </p:attrNameLst>
                                      </p:cBhvr>
                                      <p:to>
                                        <p:strVal val="visible"/>
                                      </p:to>
                                    </p:set>
                                    <p:animEffect transition="in" filter="blinds(horizontal)">
                                      <p:cBhvr>
                                        <p:cTn id="22" dur="500"/>
                                        <p:tgtEl>
                                          <p:spTgt spid="8192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1925">
                                            <p:txEl>
                                              <p:pRg st="4" end="4"/>
                                            </p:txEl>
                                          </p:spTgt>
                                        </p:tgtEl>
                                        <p:attrNameLst>
                                          <p:attrName>style.visibility</p:attrName>
                                        </p:attrNameLst>
                                      </p:cBhvr>
                                      <p:to>
                                        <p:strVal val="visible"/>
                                      </p:to>
                                    </p:set>
                                    <p:animEffect transition="in" filter="blinds(horizontal)">
                                      <p:cBhvr>
                                        <p:cTn id="27" dur="500"/>
                                        <p:tgtEl>
                                          <p:spTgt spid="8192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3075"/>
                                        </p:tgtEl>
                                        <p:attrNameLst>
                                          <p:attrName>style.visibility</p:attrName>
                                        </p:attrNameLst>
                                      </p:cBhvr>
                                      <p:to>
                                        <p:strVal val="visible"/>
                                      </p:to>
                                    </p:set>
                                    <p:animEffect transition="in" filter="box(out)">
                                      <p:cBhvr>
                                        <p:cTn id="32" dur="2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4" grpId="0" autoUpdateAnimBg="0"/>
      <p:bldP spid="81925" grpId="0" uiExpand="1"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bg>
      <p:bgPr>
        <a:solidFill>
          <a:srgbClr val="C00000"/>
        </a:solidFill>
        <a:effectLst/>
      </p:bgPr>
    </p:bg>
    <p:spTree>
      <p:nvGrpSpPr>
        <p:cNvPr id="1" name=""/>
        <p:cNvGrpSpPr/>
        <p:nvPr/>
      </p:nvGrpSpPr>
      <p:grpSpPr>
        <a:xfrm>
          <a:off x="0" y="0"/>
          <a:ext cx="0" cy="0"/>
          <a:chOff x="0" y="0"/>
          <a:chExt cx="0" cy="0"/>
        </a:xfrm>
      </p:grpSpPr>
      <p:sp>
        <p:nvSpPr>
          <p:cNvPr id="81924" name="Rectangle 4"/>
          <p:cNvSpPr>
            <a:spLocks noGrp="1" noChangeArrowheads="1"/>
          </p:cNvSpPr>
          <p:nvPr>
            <p:ph type="title"/>
          </p:nvPr>
        </p:nvSpPr>
        <p:spPr/>
        <p:txBody>
          <a:bodyPr/>
          <a:lstStyle/>
          <a:p>
            <a:pPr eaLnBrk="1" hangingPunct="1"/>
            <a:r>
              <a:rPr lang="es-ES" sz="4000" b="1" dirty="0" smtClean="0"/>
              <a:t>El círculo</a:t>
            </a:r>
            <a:endParaRPr lang="es-ES_tradnl" sz="4000" b="1" dirty="0" smtClean="0"/>
          </a:p>
        </p:txBody>
      </p:sp>
      <p:sp>
        <p:nvSpPr>
          <p:cNvPr id="81925" name="Rectangle 5"/>
          <p:cNvSpPr>
            <a:spLocks noGrp="1" noChangeArrowheads="1"/>
          </p:cNvSpPr>
          <p:nvPr>
            <p:ph idx="1"/>
          </p:nvPr>
        </p:nvSpPr>
        <p:spPr/>
        <p:txBody>
          <a:bodyPr/>
          <a:lstStyle/>
          <a:p>
            <a:pPr eaLnBrk="1" hangingPunct="1"/>
            <a:r>
              <a:rPr lang="es-ES" sz="2500" dirty="0" smtClean="0"/>
              <a:t>Después el cuadrado y el triángulo, el círculo se destaca entre los símbolos de este grado.</a:t>
            </a:r>
          </a:p>
          <a:p>
            <a:pPr eaLnBrk="1" hangingPunct="1"/>
            <a:r>
              <a:rPr lang="es-MX" sz="2500" dirty="0" smtClean="0"/>
              <a:t>El simbolismo del círculo puede verse desde dos aspectos, aparentemente contradictorios.</a:t>
            </a:r>
          </a:p>
          <a:p>
            <a:pPr eaLnBrk="1" hangingPunct="1"/>
            <a:r>
              <a:rPr lang="es-MX" sz="2500" dirty="0" smtClean="0"/>
              <a:t>Por una parte, el círculo implica </a:t>
            </a:r>
            <a:r>
              <a:rPr lang="es-MX" sz="2500" i="1" dirty="0" smtClean="0"/>
              <a:t>limitación</a:t>
            </a:r>
            <a:r>
              <a:rPr lang="es-MX" sz="2500" dirty="0" smtClean="0"/>
              <a:t>.</a:t>
            </a:r>
          </a:p>
          <a:p>
            <a:pPr eaLnBrk="1" hangingPunct="1"/>
            <a:r>
              <a:rPr lang="es-MX" sz="2500" dirty="0" smtClean="0"/>
              <a:t>El punto central creador se entiende que posee posibilidades ilimitadas, pero una vez que se expresa en una manifestación concreta, debe necesariamente limitarse, llegar hasta un límite y detenerse.</a:t>
            </a:r>
          </a:p>
          <a:p>
            <a:pPr eaLnBrk="1" hangingPunct="1"/>
            <a:r>
              <a:rPr lang="es-MX" sz="2500" dirty="0" smtClean="0"/>
              <a:t>Este grado, entonces, marca el </a:t>
            </a:r>
            <a:r>
              <a:rPr lang="es-MX" sz="2500" i="1" dirty="0" smtClean="0"/>
              <a:t>límite </a:t>
            </a:r>
            <a:r>
              <a:rPr lang="es-MX" sz="2500" dirty="0" smtClean="0"/>
              <a:t>de la Antigua Masonería, aquella derivada del Templo de Salomón.</a:t>
            </a:r>
            <a:endParaRPr lang="es-ES" sz="2500" dirty="0" smtClean="0"/>
          </a:p>
        </p:txBody>
      </p:sp>
    </p:spTree>
    <p:extLst>
      <p:ext uri="{BB962C8B-B14F-4D97-AF65-F5344CB8AC3E}">
        <p14:creationId xmlns:p14="http://schemas.microsoft.com/office/powerpoint/2010/main" val="4103673766"/>
      </p:ext>
    </p:extLst>
  </p:cSld>
  <p:clrMapOvr>
    <a:masterClrMapping/>
  </p:clrMapOvr>
  <p:transition spd="med">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24"/>
                                        </p:tgtEl>
                                        <p:attrNameLst>
                                          <p:attrName>style.visibility</p:attrName>
                                        </p:attrNameLst>
                                      </p:cBhvr>
                                      <p:to>
                                        <p:strVal val="visible"/>
                                      </p:to>
                                    </p:set>
                                    <p:animEffect transition="in" filter="blinds(horizontal)">
                                      <p:cBhvr>
                                        <p:cTn id="7" dur="500"/>
                                        <p:tgtEl>
                                          <p:spTgt spid="819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25">
                                            <p:txEl>
                                              <p:pRg st="0" end="0"/>
                                            </p:txEl>
                                          </p:spTgt>
                                        </p:tgtEl>
                                        <p:attrNameLst>
                                          <p:attrName>style.visibility</p:attrName>
                                        </p:attrNameLst>
                                      </p:cBhvr>
                                      <p:to>
                                        <p:strVal val="visible"/>
                                      </p:to>
                                    </p:set>
                                    <p:animEffect transition="in" filter="blinds(horizontal)">
                                      <p:cBhvr>
                                        <p:cTn id="12" dur="500"/>
                                        <p:tgtEl>
                                          <p:spTgt spid="8192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25">
                                            <p:txEl>
                                              <p:pRg st="1" end="1"/>
                                            </p:txEl>
                                          </p:spTgt>
                                        </p:tgtEl>
                                        <p:attrNameLst>
                                          <p:attrName>style.visibility</p:attrName>
                                        </p:attrNameLst>
                                      </p:cBhvr>
                                      <p:to>
                                        <p:strVal val="visible"/>
                                      </p:to>
                                    </p:set>
                                    <p:animEffect transition="in" filter="blinds(horizontal)">
                                      <p:cBhvr>
                                        <p:cTn id="17" dur="500"/>
                                        <p:tgtEl>
                                          <p:spTgt spid="8192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1925">
                                            <p:txEl>
                                              <p:pRg st="2" end="2"/>
                                            </p:txEl>
                                          </p:spTgt>
                                        </p:tgtEl>
                                        <p:attrNameLst>
                                          <p:attrName>style.visibility</p:attrName>
                                        </p:attrNameLst>
                                      </p:cBhvr>
                                      <p:to>
                                        <p:strVal val="visible"/>
                                      </p:to>
                                    </p:set>
                                    <p:animEffect transition="in" filter="blinds(horizontal)">
                                      <p:cBhvr>
                                        <p:cTn id="22" dur="500"/>
                                        <p:tgtEl>
                                          <p:spTgt spid="8192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1925">
                                            <p:txEl>
                                              <p:pRg st="3" end="3"/>
                                            </p:txEl>
                                          </p:spTgt>
                                        </p:tgtEl>
                                        <p:attrNameLst>
                                          <p:attrName>style.visibility</p:attrName>
                                        </p:attrNameLst>
                                      </p:cBhvr>
                                      <p:to>
                                        <p:strVal val="visible"/>
                                      </p:to>
                                    </p:set>
                                    <p:animEffect transition="in" filter="blinds(horizontal)">
                                      <p:cBhvr>
                                        <p:cTn id="27" dur="500"/>
                                        <p:tgtEl>
                                          <p:spTgt spid="8192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1925">
                                            <p:txEl>
                                              <p:pRg st="4" end="4"/>
                                            </p:txEl>
                                          </p:spTgt>
                                        </p:tgtEl>
                                        <p:attrNameLst>
                                          <p:attrName>style.visibility</p:attrName>
                                        </p:attrNameLst>
                                      </p:cBhvr>
                                      <p:to>
                                        <p:strVal val="visible"/>
                                      </p:to>
                                    </p:set>
                                    <p:animEffect transition="in" filter="blinds(horizontal)">
                                      <p:cBhvr>
                                        <p:cTn id="32" dur="500"/>
                                        <p:tgtEl>
                                          <p:spTgt spid="8192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4" grpId="0" autoUpdateAnimBg="0"/>
      <p:bldP spid="81925" grpId="0" build="p"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dirty="0" smtClean="0">
                <a:solidFill>
                  <a:schemeClr val="tx1"/>
                </a:solidFill>
              </a:rPr>
              <a:t>El círculo</a:t>
            </a:r>
            <a:endParaRPr lang="es-ES_tradnl" dirty="0" smtClean="0">
              <a:solidFill>
                <a:schemeClr val="tx1"/>
              </a:solidFill>
            </a:endParaRPr>
          </a:p>
        </p:txBody>
      </p:sp>
      <p:sp>
        <p:nvSpPr>
          <p:cNvPr id="1323011" name="Rectangle 3"/>
          <p:cNvSpPr>
            <a:spLocks noGrp="1" noChangeArrowheads="1"/>
          </p:cNvSpPr>
          <p:nvPr>
            <p:ph sz="half" idx="1"/>
          </p:nvPr>
        </p:nvSpPr>
        <p:spPr>
          <a:xfrm>
            <a:off x="322833" y="1556792"/>
            <a:ext cx="4033143" cy="4525962"/>
          </a:xfrm>
        </p:spPr>
        <p:txBody>
          <a:bodyPr/>
          <a:lstStyle/>
          <a:p>
            <a:pPr eaLnBrk="1" hangingPunct="1">
              <a:lnSpc>
                <a:spcPct val="90000"/>
              </a:lnSpc>
            </a:pPr>
            <a:r>
              <a:rPr lang="es-ES_tradnl" sz="2200" dirty="0" smtClean="0"/>
              <a:t>Pero el círculo, por el contrario, también representa lo </a:t>
            </a:r>
            <a:r>
              <a:rPr lang="es-ES_tradnl" sz="2200" i="1" dirty="0" smtClean="0"/>
              <a:t>ilimitado</a:t>
            </a:r>
            <a:r>
              <a:rPr lang="es-ES_tradnl" sz="2200" dirty="0" smtClean="0"/>
              <a:t>, debido a que se lo puede considerar como un polígono de </a:t>
            </a:r>
            <a:r>
              <a:rPr lang="es-ES_tradnl" sz="2200" i="1" dirty="0" smtClean="0"/>
              <a:t>infinitos </a:t>
            </a:r>
            <a:r>
              <a:rPr lang="es-ES_tradnl" sz="2200" dirty="0" smtClean="0"/>
              <a:t>lados.</a:t>
            </a:r>
          </a:p>
          <a:p>
            <a:pPr eaLnBrk="1" hangingPunct="1">
              <a:lnSpc>
                <a:spcPct val="90000"/>
              </a:lnSpc>
            </a:pPr>
            <a:r>
              <a:rPr lang="es-ES_tradnl" sz="2200" dirty="0" smtClean="0"/>
              <a:t>Es decir, la Antigua Masonería encuentra un límite al destruirse el Templo de Salomón, pero el ideal que representa, el simbolismo que emana de este Templo, es ilimitado como el círculo de la Eternidad.</a:t>
            </a:r>
          </a:p>
        </p:txBody>
      </p:sp>
      <p:pic>
        <p:nvPicPr>
          <p:cNvPr id="6" name="Picture 4" descr="A044-Y-1"/>
          <p:cNvPicPr>
            <a:picLocks noChangeAspect="1" noChangeArrowheads="1"/>
          </p:cNvPicPr>
          <p:nvPr/>
        </p:nvPicPr>
        <p:blipFill>
          <a:blip r:embed="rId2"/>
          <a:srcRect/>
          <a:stretch>
            <a:fillRect/>
          </a:stretch>
        </p:blipFill>
        <p:spPr bwMode="auto">
          <a:xfrm>
            <a:off x="4500563" y="1628775"/>
            <a:ext cx="4464050" cy="4543425"/>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out)">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ultado de imagen para cryptic rite cir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9404"/>
            <a:ext cx="6288633" cy="67939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out)">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Cuadrado, triángulo, círculo</a:t>
            </a:r>
            <a:endParaRPr lang="es-ES_tradnl" dirty="0" smtClean="0"/>
          </a:p>
        </p:txBody>
      </p:sp>
      <p:sp>
        <p:nvSpPr>
          <p:cNvPr id="1780739" name="Rectangle 3"/>
          <p:cNvSpPr>
            <a:spLocks noGrp="1" noChangeArrowheads="1"/>
          </p:cNvSpPr>
          <p:nvPr>
            <p:ph sz="half" idx="1"/>
          </p:nvPr>
        </p:nvSpPr>
        <p:spPr>
          <a:xfrm>
            <a:off x="35496" y="1556792"/>
            <a:ext cx="4032448" cy="4525963"/>
          </a:xfrm>
        </p:spPr>
        <p:txBody>
          <a:bodyPr/>
          <a:lstStyle/>
          <a:p>
            <a:pPr eaLnBrk="1" hangingPunct="1"/>
            <a:r>
              <a:rPr lang="es-MX" sz="2200" dirty="0" smtClean="0"/>
              <a:t>Existen diversas formas de unir estas tres figuras geométricas, cada una con un simbolismo particular.</a:t>
            </a:r>
          </a:p>
          <a:p>
            <a:pPr eaLnBrk="1" hangingPunct="1"/>
            <a:r>
              <a:rPr lang="es-MX" sz="2200" dirty="0" smtClean="0"/>
              <a:t>Ahora bien, en el Ritual de este grado suele construirse una figura formada por un cuadrado encerrado por un triángulo y todo rodeado por el círculo.</a:t>
            </a:r>
          </a:p>
          <a:p>
            <a:pPr eaLnBrk="1" hangingPunct="1"/>
            <a:r>
              <a:rPr lang="es-MX" sz="2200" dirty="0" smtClean="0"/>
              <a:t>Si agregamos otro círculo en el interior del cuadrado obtenemos uno de los símbolos de la Piedra Filosofal.</a:t>
            </a:r>
          </a:p>
        </p:txBody>
      </p:sp>
      <p:pic>
        <p:nvPicPr>
          <p:cNvPr id="6146" name="Picture 2" descr="Resultado de imagen para square triangle cir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1772816"/>
            <a:ext cx="4896544" cy="48965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6146"/>
                                        </p:tgtEl>
                                        <p:attrNameLst>
                                          <p:attrName>style.visibility</p:attrName>
                                        </p:attrNameLst>
                                      </p:cBhvr>
                                      <p:to>
                                        <p:strVal val="visible"/>
                                      </p:to>
                                    </p:set>
                                    <p:animEffect transition="in" filter="box(out)">
                                      <p:cBhvr>
                                        <p:cTn id="2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Resultado de imagen para square triangle circle alche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436"/>
            <a:ext cx="8784976" cy="6899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6716370"/>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ox(out)">
                                      <p:cBhvr>
                                        <p:cTn id="7"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dirty="0" smtClean="0">
                <a:solidFill>
                  <a:schemeClr val="tx1"/>
                </a:solidFill>
              </a:rPr>
              <a:t>El Arca de la Alianza</a:t>
            </a:r>
            <a:endParaRPr lang="es-ES_tradnl" dirty="0" smtClean="0">
              <a:solidFill>
                <a:schemeClr val="tx1"/>
              </a:solidFill>
            </a:endParaRPr>
          </a:p>
        </p:txBody>
      </p:sp>
      <p:sp>
        <p:nvSpPr>
          <p:cNvPr id="1323011" name="Rectangle 3"/>
          <p:cNvSpPr>
            <a:spLocks noGrp="1" noChangeArrowheads="1"/>
          </p:cNvSpPr>
          <p:nvPr>
            <p:ph sz="half" idx="1"/>
          </p:nvPr>
        </p:nvSpPr>
        <p:spPr>
          <a:xfrm>
            <a:off x="0" y="1412875"/>
            <a:ext cx="4573588" cy="4525963"/>
          </a:xfrm>
        </p:spPr>
        <p:txBody>
          <a:bodyPr/>
          <a:lstStyle/>
          <a:p>
            <a:pPr eaLnBrk="1" hangingPunct="1">
              <a:lnSpc>
                <a:spcPct val="90000"/>
              </a:lnSpc>
            </a:pPr>
            <a:r>
              <a:rPr lang="es-ES_tradnl" sz="2200" dirty="0" smtClean="0"/>
              <a:t>Ya hemos hablado largamente de este símbolo en el Maestro Real y el Maestro Selecto, dado que el Arca de la Alianza </a:t>
            </a:r>
            <a:r>
              <a:rPr lang="es-ES_tradnl" sz="2200" i="1" dirty="0" smtClean="0"/>
              <a:t>penetra todo el Rito Críptico</a:t>
            </a:r>
            <a:r>
              <a:rPr lang="es-ES_tradnl" sz="2200" dirty="0" smtClean="0"/>
              <a:t>.</a:t>
            </a:r>
          </a:p>
          <a:p>
            <a:pPr eaLnBrk="1" hangingPunct="1">
              <a:lnSpc>
                <a:spcPct val="90000"/>
              </a:lnSpc>
            </a:pPr>
            <a:r>
              <a:rPr lang="es-ES_tradnl" sz="2200" dirty="0" smtClean="0"/>
              <a:t>Sin embargo, en este grado su simbolismo es diferente a los ya estudiados.</a:t>
            </a:r>
          </a:p>
          <a:p>
            <a:pPr eaLnBrk="1" hangingPunct="1">
              <a:lnSpc>
                <a:spcPct val="90000"/>
              </a:lnSpc>
            </a:pPr>
            <a:r>
              <a:rPr lang="es-ES_tradnl" sz="2200" dirty="0" smtClean="0"/>
              <a:t>Porque el Arca se coloca </a:t>
            </a:r>
            <a:r>
              <a:rPr lang="es-ES_tradnl" sz="2200" i="1" dirty="0" smtClean="0"/>
              <a:t>en el centro </a:t>
            </a:r>
            <a:r>
              <a:rPr lang="es-ES_tradnl" sz="2200" dirty="0" smtClean="0"/>
              <a:t>de la figura formada por el cuadrado, el triángulo y el círculo.</a:t>
            </a:r>
          </a:p>
          <a:p>
            <a:pPr eaLnBrk="1" hangingPunct="1">
              <a:lnSpc>
                <a:spcPct val="90000"/>
              </a:lnSpc>
            </a:pPr>
            <a:r>
              <a:rPr lang="es-ES_tradnl" sz="2200" dirty="0" smtClean="0"/>
              <a:t>El Arca deviene entonces el símbolo del Punto Creador, del </a:t>
            </a:r>
            <a:r>
              <a:rPr lang="es-ES_tradnl" sz="2200" i="1" dirty="0" smtClean="0"/>
              <a:t>alfa</a:t>
            </a:r>
            <a:r>
              <a:rPr lang="es-ES_tradnl" sz="2200" dirty="0" smtClean="0"/>
              <a:t>, del </a:t>
            </a:r>
            <a:r>
              <a:rPr lang="es-ES_tradnl" sz="2200" i="1" dirty="0" err="1" smtClean="0"/>
              <a:t>Pleroma</a:t>
            </a:r>
            <a:r>
              <a:rPr lang="es-ES_tradnl" sz="2200" i="1" dirty="0" smtClean="0"/>
              <a:t> </a:t>
            </a:r>
            <a:r>
              <a:rPr lang="es-ES_tradnl" sz="2200" dirty="0" smtClean="0"/>
              <a:t>que contenía la plenitud para la manifestación del Universo.</a:t>
            </a:r>
          </a:p>
        </p:txBody>
      </p:sp>
      <p:pic>
        <p:nvPicPr>
          <p:cNvPr id="7170" name="Picture 2" descr="Resultado de imagen para ark of the coven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844824"/>
            <a:ext cx="4392488" cy="4392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3" end="3"/>
                                            </p:txEl>
                                          </p:spTgt>
                                        </p:tgtEl>
                                        <p:attrNameLst>
                                          <p:attrName>style.visibility</p:attrName>
                                        </p:attrNameLst>
                                      </p:cBhvr>
                                      <p:to>
                                        <p:strVal val="visible"/>
                                      </p:to>
                                    </p:set>
                                    <p:animEffect transition="in" filter="blinds(horizontal)">
                                      <p:cBhvr>
                                        <p:cTn id="27" dur="500"/>
                                        <p:tgtEl>
                                          <p:spTgt spid="13230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7170"/>
                                        </p:tgtEl>
                                        <p:attrNameLst>
                                          <p:attrName>style.visibility</p:attrName>
                                        </p:attrNameLst>
                                      </p:cBhvr>
                                      <p:to>
                                        <p:strVal val="visible"/>
                                      </p:to>
                                    </p:set>
                                    <p:animEffect transition="in" filter="box(out)">
                                      <p:cBhvr>
                                        <p:cTn id="32"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uiExpand="1" build="p"/>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8196" name="Picture 4" descr="Resultado de imagen para square triangle circle alche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764704"/>
            <a:ext cx="9180512" cy="516403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esultado de imagen para ark of the covena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3967" y="2996952"/>
            <a:ext cx="1752129" cy="11170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circle(out)">
                                      <p:cBhvr>
                                        <p:cTn id="12" dur="525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dirty="0" smtClean="0">
                <a:solidFill>
                  <a:schemeClr val="tx1"/>
                </a:solidFill>
              </a:rPr>
              <a:t>La Piedra Cúbica</a:t>
            </a:r>
            <a:endParaRPr lang="es-ES_tradnl" dirty="0" smtClean="0">
              <a:solidFill>
                <a:schemeClr val="tx1"/>
              </a:solidFill>
            </a:endParaRPr>
          </a:p>
        </p:txBody>
      </p:sp>
      <p:sp>
        <p:nvSpPr>
          <p:cNvPr id="1323011" name="Rectangle 3"/>
          <p:cNvSpPr>
            <a:spLocks noGrp="1" noChangeArrowheads="1"/>
          </p:cNvSpPr>
          <p:nvPr>
            <p:ph sz="half" idx="1"/>
          </p:nvPr>
        </p:nvSpPr>
        <p:spPr>
          <a:xfrm>
            <a:off x="144016" y="1495325"/>
            <a:ext cx="4283968" cy="4525963"/>
          </a:xfrm>
        </p:spPr>
        <p:txBody>
          <a:bodyPr/>
          <a:lstStyle/>
          <a:p>
            <a:pPr eaLnBrk="1" hangingPunct="1">
              <a:lnSpc>
                <a:spcPct val="90000"/>
              </a:lnSpc>
            </a:pPr>
            <a:r>
              <a:rPr lang="es-ES_tradnl" sz="2100" dirty="0" smtClean="0"/>
              <a:t>En cierta forma, el simbolismo de la Piedra Cúbica (</a:t>
            </a:r>
            <a:r>
              <a:rPr lang="es-ES_tradnl" sz="2100" i="1" dirty="0" err="1" smtClean="0"/>
              <a:t>Perfect</a:t>
            </a:r>
            <a:r>
              <a:rPr lang="es-ES_tradnl" sz="2100" i="1" dirty="0" smtClean="0"/>
              <a:t> </a:t>
            </a:r>
            <a:r>
              <a:rPr lang="es-ES_tradnl" sz="2100" i="1" dirty="0" err="1" smtClean="0"/>
              <a:t>Ashlar</a:t>
            </a:r>
            <a:r>
              <a:rPr lang="es-ES_tradnl" sz="2100" i="1" dirty="0" smtClean="0"/>
              <a:t> </a:t>
            </a:r>
            <a:r>
              <a:rPr lang="es-ES_tradnl" sz="2100" dirty="0" smtClean="0"/>
              <a:t>) es análogo al del Arca de la Alianza.</a:t>
            </a:r>
          </a:p>
          <a:p>
            <a:pPr eaLnBrk="1" hangingPunct="1">
              <a:lnSpc>
                <a:spcPct val="90000"/>
              </a:lnSpc>
            </a:pPr>
            <a:r>
              <a:rPr lang="es-ES_tradnl" sz="2100" dirty="0" smtClean="0"/>
              <a:t>La idea es buscar un </a:t>
            </a:r>
            <a:r>
              <a:rPr lang="es-ES_tradnl" sz="2100" i="1" dirty="0" smtClean="0"/>
              <a:t>centro</a:t>
            </a:r>
            <a:r>
              <a:rPr lang="es-ES_tradnl" sz="2100" dirty="0" smtClean="0"/>
              <a:t>, un punto primordial a partir de cual se origine la manifestación.</a:t>
            </a:r>
          </a:p>
          <a:p>
            <a:pPr eaLnBrk="1" hangingPunct="1">
              <a:lnSpc>
                <a:spcPct val="90000"/>
              </a:lnSpc>
            </a:pPr>
            <a:r>
              <a:rPr lang="es-ES_tradnl" sz="2100" dirty="0" smtClean="0"/>
              <a:t>Este centro suele concebirse de naturaleza cuaternaria y, si bien el cubo realmente tiene seis lados, tradicionalmente se lo asocia al número cuatro.</a:t>
            </a:r>
          </a:p>
          <a:p>
            <a:pPr eaLnBrk="1" hangingPunct="1">
              <a:lnSpc>
                <a:spcPct val="90000"/>
              </a:lnSpc>
            </a:pPr>
            <a:r>
              <a:rPr lang="es-ES_tradnl" sz="2100" dirty="0" smtClean="0"/>
              <a:t>Tanto el Arca de la Alianza como la Piedra Cúbica </a:t>
            </a:r>
            <a:r>
              <a:rPr lang="es-ES_tradnl" sz="2100" i="1" dirty="0" smtClean="0"/>
              <a:t>contienen en su interior los tesoros que luego habrán de manifestarse.</a:t>
            </a:r>
            <a:endParaRPr lang="es-ES_tradnl" sz="2100" dirty="0" smtClean="0"/>
          </a:p>
        </p:txBody>
      </p:sp>
      <p:pic>
        <p:nvPicPr>
          <p:cNvPr id="1026" name="Picture 2" descr="Resultado de imagen para pierre cubique francmaconneri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1580794"/>
            <a:ext cx="3816424" cy="5088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804355"/>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3" end="3"/>
                                            </p:txEl>
                                          </p:spTgt>
                                        </p:tgtEl>
                                        <p:attrNameLst>
                                          <p:attrName>style.visibility</p:attrName>
                                        </p:attrNameLst>
                                      </p:cBhvr>
                                      <p:to>
                                        <p:strVal val="visible"/>
                                      </p:to>
                                    </p:set>
                                    <p:animEffect transition="in" filter="blinds(horizontal)">
                                      <p:cBhvr>
                                        <p:cTn id="27" dur="500"/>
                                        <p:tgtEl>
                                          <p:spTgt spid="13230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box(out)">
                                      <p:cBhvr>
                                        <p:cTn id="3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5" name="Picture 4" descr="Resultado de imagen para square triangle circle alche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764704"/>
            <a:ext cx="9180512" cy="51640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2924944"/>
            <a:ext cx="1421904" cy="12835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out)">
                                      <p:cBhvr>
                                        <p:cTn id="12" dur="5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dirty="0" smtClean="0">
                <a:solidFill>
                  <a:schemeClr val="tx1"/>
                </a:solidFill>
              </a:rPr>
              <a:t>La Estrella Flamígera</a:t>
            </a:r>
            <a:endParaRPr lang="es-ES_tradnl" dirty="0" smtClean="0">
              <a:solidFill>
                <a:schemeClr val="tx1"/>
              </a:solidFill>
            </a:endParaRPr>
          </a:p>
        </p:txBody>
      </p:sp>
      <p:sp>
        <p:nvSpPr>
          <p:cNvPr id="1323011" name="Rectangle 3"/>
          <p:cNvSpPr>
            <a:spLocks noGrp="1" noChangeArrowheads="1"/>
          </p:cNvSpPr>
          <p:nvPr>
            <p:ph sz="half" idx="1"/>
          </p:nvPr>
        </p:nvSpPr>
        <p:spPr>
          <a:xfrm>
            <a:off x="35496" y="1495325"/>
            <a:ext cx="4283968" cy="4525963"/>
          </a:xfrm>
        </p:spPr>
        <p:txBody>
          <a:bodyPr/>
          <a:lstStyle/>
          <a:p>
            <a:pPr eaLnBrk="1" hangingPunct="1">
              <a:lnSpc>
                <a:spcPct val="90000"/>
              </a:lnSpc>
            </a:pPr>
            <a:r>
              <a:rPr lang="es-ES_tradnl" sz="2000" dirty="0" smtClean="0"/>
              <a:t>Se trata de otro símbolo muy frecuente en Masonería.</a:t>
            </a:r>
          </a:p>
          <a:p>
            <a:pPr eaLnBrk="1" hangingPunct="1">
              <a:lnSpc>
                <a:spcPct val="90000"/>
              </a:lnSpc>
            </a:pPr>
            <a:r>
              <a:rPr lang="es-ES_tradnl" sz="2000" dirty="0" smtClean="0"/>
              <a:t>La Estrella implica irradiación, es decir que nuevamente tenemos un punto que irradia, que emana la manifestación.</a:t>
            </a:r>
          </a:p>
          <a:p>
            <a:pPr eaLnBrk="1" hangingPunct="1">
              <a:lnSpc>
                <a:spcPct val="90000"/>
              </a:lnSpc>
            </a:pPr>
            <a:r>
              <a:rPr lang="es-ES_tradnl" sz="2000" dirty="0" smtClean="0"/>
              <a:t>En el Ritual de este grado los miembros van formando un cuadrado, un triángulo y un círculo, uno dentro de otro, y a esto podría agregarse la Estrella.</a:t>
            </a:r>
          </a:p>
          <a:p>
            <a:pPr eaLnBrk="1" hangingPunct="1">
              <a:lnSpc>
                <a:spcPct val="90000"/>
              </a:lnSpc>
            </a:pPr>
            <a:r>
              <a:rPr lang="es-ES_tradnl" sz="2000" dirty="0" smtClean="0"/>
              <a:t>Es decir, habiendo desaparecido el Templo de Salomón en forma material, son los propios Maestros, por sí mismos, los que deben conformar el Templo simbólico.</a:t>
            </a:r>
          </a:p>
        </p:txBody>
      </p:sp>
      <p:pic>
        <p:nvPicPr>
          <p:cNvPr id="3074" name="Picture 2" descr="Resultado de imagen para etoile flamboyante rea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628800"/>
            <a:ext cx="4704457" cy="4766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51305"/>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3" end="3"/>
                                            </p:txEl>
                                          </p:spTgt>
                                        </p:tgtEl>
                                        <p:attrNameLst>
                                          <p:attrName>style.visibility</p:attrName>
                                        </p:attrNameLst>
                                      </p:cBhvr>
                                      <p:to>
                                        <p:strVal val="visible"/>
                                      </p:to>
                                    </p:set>
                                    <p:animEffect transition="in" filter="blinds(horizontal)">
                                      <p:cBhvr>
                                        <p:cTn id="27" dur="500"/>
                                        <p:tgtEl>
                                          <p:spTgt spid="13230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3074"/>
                                        </p:tgtEl>
                                        <p:attrNameLst>
                                          <p:attrName>style.visibility</p:attrName>
                                        </p:attrNameLst>
                                      </p:cBhvr>
                                      <p:to>
                                        <p:strVal val="visible"/>
                                      </p:to>
                                    </p:set>
                                    <p:animEffect transition="in" filter="box(out)">
                                      <p:cBhvr>
                                        <p:cTn id="3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bg>
      <p:bgPr>
        <a:solidFill>
          <a:srgbClr val="C00000"/>
        </a:solidFill>
        <a:effectLst/>
      </p:bgPr>
    </p:bg>
    <p:spTree>
      <p:nvGrpSpPr>
        <p:cNvPr id="1" name=""/>
        <p:cNvGrpSpPr/>
        <p:nvPr/>
      </p:nvGrpSpPr>
      <p:grpSpPr>
        <a:xfrm>
          <a:off x="0" y="0"/>
          <a:ext cx="0" cy="0"/>
          <a:chOff x="0" y="0"/>
          <a:chExt cx="0" cy="0"/>
        </a:xfrm>
      </p:grpSpPr>
      <p:pic>
        <p:nvPicPr>
          <p:cNvPr id="4099" name="Picture 3" descr="C:\Users\jorge\Downloads\rwk6ozycryduqlc3msm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sultado de imagen para etoile flamboyante rea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2956" y="2564904"/>
            <a:ext cx="1435108" cy="14539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out)">
                                      <p:cBhvr>
                                        <p:cTn id="7" dur="3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circle(out)">
                                      <p:cBhvr>
                                        <p:cTn id="12" dur="3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dirty="0" err="1" smtClean="0">
                <a:solidFill>
                  <a:schemeClr val="tx1"/>
                </a:solidFill>
              </a:rPr>
              <a:t>Zedekiah</a:t>
            </a:r>
            <a:endParaRPr lang="es-ES_tradnl" dirty="0" smtClean="0">
              <a:solidFill>
                <a:schemeClr val="tx1"/>
              </a:solidFill>
            </a:endParaRPr>
          </a:p>
        </p:txBody>
      </p:sp>
      <p:sp>
        <p:nvSpPr>
          <p:cNvPr id="1323011" name="Rectangle 3"/>
          <p:cNvSpPr>
            <a:spLocks noGrp="1" noChangeArrowheads="1"/>
          </p:cNvSpPr>
          <p:nvPr>
            <p:ph sz="half" idx="1"/>
          </p:nvPr>
        </p:nvSpPr>
        <p:spPr>
          <a:xfrm>
            <a:off x="216024" y="1639341"/>
            <a:ext cx="3923928" cy="4525963"/>
          </a:xfrm>
        </p:spPr>
        <p:txBody>
          <a:bodyPr/>
          <a:lstStyle/>
          <a:p>
            <a:pPr eaLnBrk="1" hangingPunct="1">
              <a:lnSpc>
                <a:spcPct val="90000"/>
              </a:lnSpc>
            </a:pPr>
            <a:r>
              <a:rPr lang="es-ES_tradnl" sz="2200" dirty="0" smtClean="0"/>
              <a:t>Quizás parezca extraño que se tome a un ser humano como uno de los </a:t>
            </a:r>
            <a:r>
              <a:rPr lang="es-ES_tradnl" sz="2200" i="1" dirty="0" smtClean="0"/>
              <a:t>símbolos </a:t>
            </a:r>
            <a:r>
              <a:rPr lang="es-ES_tradnl" sz="2200" dirty="0" smtClean="0"/>
              <a:t>principales de un grado masónico.</a:t>
            </a:r>
          </a:p>
          <a:p>
            <a:pPr eaLnBrk="1" hangingPunct="1">
              <a:lnSpc>
                <a:spcPct val="90000"/>
              </a:lnSpc>
            </a:pPr>
            <a:r>
              <a:rPr lang="es-ES_tradnl" sz="2200" dirty="0" smtClean="0"/>
              <a:t>La cuestión es que estos personajes, a despecho de su realidad histórica, representan arquetipos humanos, personajes prototípicos que vemos aparecer una y otra vez en las más variadas situaciones.</a:t>
            </a:r>
          </a:p>
        </p:txBody>
      </p:sp>
      <p:pic>
        <p:nvPicPr>
          <p:cNvPr id="5126" name="Picture 6" descr="C:\Users\jorge\Downloads\King_Jehoahaz_Israel_Ki.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9816" y="1484784"/>
            <a:ext cx="32766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638314"/>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126"/>
                                        </p:tgtEl>
                                        <p:attrNameLst>
                                          <p:attrName>style.visibility</p:attrName>
                                        </p:attrNameLst>
                                      </p:cBhvr>
                                      <p:to>
                                        <p:strVal val="visible"/>
                                      </p:to>
                                    </p:set>
                                    <p:animEffect transition="in" filter="box(out)">
                                      <p:cBhvr>
                                        <p:cTn id="22" dur="20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dirty="0" err="1" smtClean="0">
                <a:solidFill>
                  <a:schemeClr val="tx1"/>
                </a:solidFill>
              </a:rPr>
              <a:t>Zedekiah</a:t>
            </a:r>
            <a:endParaRPr lang="es-ES_tradnl" dirty="0" smtClean="0">
              <a:solidFill>
                <a:schemeClr val="tx1"/>
              </a:solidFill>
            </a:endParaRPr>
          </a:p>
        </p:txBody>
      </p:sp>
      <p:sp>
        <p:nvSpPr>
          <p:cNvPr id="1323011" name="Rectangle 3"/>
          <p:cNvSpPr>
            <a:spLocks noGrp="1" noChangeArrowheads="1"/>
          </p:cNvSpPr>
          <p:nvPr>
            <p:ph sz="half" idx="1"/>
          </p:nvPr>
        </p:nvSpPr>
        <p:spPr>
          <a:xfrm>
            <a:off x="216024" y="1556792"/>
            <a:ext cx="4211960" cy="4525963"/>
          </a:xfrm>
        </p:spPr>
        <p:txBody>
          <a:bodyPr/>
          <a:lstStyle/>
          <a:p>
            <a:pPr eaLnBrk="1" hangingPunct="1">
              <a:lnSpc>
                <a:spcPct val="90000"/>
              </a:lnSpc>
            </a:pPr>
            <a:r>
              <a:rPr lang="es-ES_tradnl" sz="2200" dirty="0" smtClean="0"/>
              <a:t>Como ya dijimos, habitualmente se toma a </a:t>
            </a:r>
            <a:r>
              <a:rPr lang="es-ES_tradnl" sz="2200" dirty="0" err="1" smtClean="0"/>
              <a:t>Zedekiah</a:t>
            </a:r>
            <a:r>
              <a:rPr lang="es-ES_tradnl" sz="2200" dirty="0" smtClean="0"/>
              <a:t> como el símbolo del hombre carente de integridad, que no respeta sus juramentos.</a:t>
            </a:r>
          </a:p>
          <a:p>
            <a:pPr eaLnBrk="1" hangingPunct="1">
              <a:lnSpc>
                <a:spcPct val="90000"/>
              </a:lnSpc>
            </a:pPr>
            <a:r>
              <a:rPr lang="es-ES_tradnl" sz="2200" dirty="0" smtClean="0"/>
              <a:t>Sin embargo, </a:t>
            </a:r>
            <a:r>
              <a:rPr lang="es-ES_tradnl" sz="2200" dirty="0" err="1" smtClean="0"/>
              <a:t>Zedekiah</a:t>
            </a:r>
            <a:r>
              <a:rPr lang="es-ES_tradnl" sz="2200" dirty="0" smtClean="0"/>
              <a:t> también puede verse como el hombre inquebrantable que no se somete ante los tiranos o invasores, y que rechaza la palabra de profetas autonombrados que pretenden hablar en nombre de Dios, pero realmente hablan en su propio nombre.</a:t>
            </a:r>
          </a:p>
          <a:p>
            <a:pPr eaLnBrk="1" hangingPunct="1">
              <a:lnSpc>
                <a:spcPct val="90000"/>
              </a:lnSpc>
            </a:pPr>
            <a:endParaRPr lang="es-ES_tradnl" sz="2200" dirty="0" smtClean="0"/>
          </a:p>
        </p:txBody>
      </p:sp>
      <p:pic>
        <p:nvPicPr>
          <p:cNvPr id="6146" name="Picture 2" descr="Resultado de imagen para sedec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3747" y="1382513"/>
            <a:ext cx="3760701" cy="5214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9308902"/>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box(out)">
                                      <p:cBhvr>
                                        <p:cTn id="12" dur="20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7" dur="500"/>
                                        <p:tgtEl>
                                          <p:spTgt spid="13230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22" dur="500"/>
                                        <p:tgtEl>
                                          <p:spTgt spid="13230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dirty="0" err="1" smtClean="0">
                <a:solidFill>
                  <a:schemeClr val="tx1"/>
                </a:solidFill>
              </a:rPr>
              <a:t>Gedaliah</a:t>
            </a:r>
            <a:endParaRPr lang="es-ES_tradnl" dirty="0" smtClean="0">
              <a:solidFill>
                <a:schemeClr val="tx1"/>
              </a:solidFill>
            </a:endParaRPr>
          </a:p>
        </p:txBody>
      </p:sp>
      <p:sp>
        <p:nvSpPr>
          <p:cNvPr id="1323011" name="Rectangle 3"/>
          <p:cNvSpPr>
            <a:spLocks noGrp="1" noChangeArrowheads="1"/>
          </p:cNvSpPr>
          <p:nvPr>
            <p:ph sz="half" idx="1"/>
          </p:nvPr>
        </p:nvSpPr>
        <p:spPr>
          <a:xfrm>
            <a:off x="216024" y="1556792"/>
            <a:ext cx="4211960" cy="4525963"/>
          </a:xfrm>
        </p:spPr>
        <p:txBody>
          <a:bodyPr/>
          <a:lstStyle/>
          <a:p>
            <a:pPr eaLnBrk="1" hangingPunct="1">
              <a:lnSpc>
                <a:spcPct val="90000"/>
              </a:lnSpc>
            </a:pPr>
            <a:r>
              <a:rPr lang="es-ES_tradnl" sz="2200" dirty="0" err="1" smtClean="0"/>
              <a:t>Gedaliah</a:t>
            </a:r>
            <a:r>
              <a:rPr lang="es-ES_tradnl" sz="2200" dirty="0" smtClean="0"/>
              <a:t> también es un personaje arquetípico.</a:t>
            </a:r>
          </a:p>
          <a:p>
            <a:pPr eaLnBrk="1" hangingPunct="1">
              <a:lnSpc>
                <a:spcPct val="90000"/>
              </a:lnSpc>
            </a:pPr>
            <a:r>
              <a:rPr lang="es-ES_tradnl" sz="2200" dirty="0" smtClean="0"/>
              <a:t>Probablemente obra de buena fe, pero lo mismo ha sido dicho por los colaboracionistas de todas la épocas.</a:t>
            </a:r>
          </a:p>
          <a:p>
            <a:pPr eaLnBrk="1" hangingPunct="1">
              <a:lnSpc>
                <a:spcPct val="90000"/>
              </a:lnSpc>
            </a:pPr>
            <a:r>
              <a:rPr lang="es-ES_tradnl" sz="2200" dirty="0" smtClean="0"/>
              <a:t>Finalmente, si hemos de creer la historia bíblica, tanto </a:t>
            </a:r>
            <a:r>
              <a:rPr lang="es-ES_tradnl" sz="2200" dirty="0" err="1" smtClean="0"/>
              <a:t>Zedekiah</a:t>
            </a:r>
            <a:r>
              <a:rPr lang="es-ES_tradnl" sz="2200" dirty="0" smtClean="0"/>
              <a:t> como </a:t>
            </a:r>
            <a:r>
              <a:rPr lang="es-ES_tradnl" sz="2200" dirty="0" err="1" smtClean="0"/>
              <a:t>Gedaliah</a:t>
            </a:r>
            <a:r>
              <a:rPr lang="es-ES_tradnl" sz="2200" dirty="0" smtClean="0"/>
              <a:t> fracasaron.</a:t>
            </a:r>
          </a:p>
          <a:p>
            <a:pPr eaLnBrk="1" hangingPunct="1">
              <a:lnSpc>
                <a:spcPct val="90000"/>
              </a:lnSpc>
            </a:pPr>
            <a:r>
              <a:rPr lang="es-ES_tradnl" sz="2200" dirty="0" smtClean="0"/>
              <a:t>Podríamos reflexionar un momento y decidir quién, ante el fracaso, cuando menos conservó el honor.</a:t>
            </a:r>
          </a:p>
        </p:txBody>
      </p:sp>
      <p:pic>
        <p:nvPicPr>
          <p:cNvPr id="7170" name="Picture 2" descr="Resultado de imagen para gedaliah pash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772816"/>
            <a:ext cx="4392487"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36315"/>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3" end="3"/>
                                            </p:txEl>
                                          </p:spTgt>
                                        </p:tgtEl>
                                        <p:attrNameLst>
                                          <p:attrName>style.visibility</p:attrName>
                                        </p:attrNameLst>
                                      </p:cBhvr>
                                      <p:to>
                                        <p:strVal val="visible"/>
                                      </p:to>
                                    </p:set>
                                    <p:animEffect transition="in" filter="blinds(horizontal)">
                                      <p:cBhvr>
                                        <p:cTn id="27" dur="500"/>
                                        <p:tgtEl>
                                          <p:spTgt spid="13230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7170"/>
                                        </p:tgtEl>
                                        <p:attrNameLst>
                                          <p:attrName>style.visibility</p:attrName>
                                        </p:attrNameLst>
                                      </p:cBhvr>
                                      <p:to>
                                        <p:strVal val="visible"/>
                                      </p:to>
                                    </p:set>
                                    <p:animEffect transition="in" filter="box(out)">
                                      <p:cBhvr>
                                        <p:cTn id="32"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dirty="0" smtClean="0">
                <a:solidFill>
                  <a:schemeClr val="tx1"/>
                </a:solidFill>
              </a:rPr>
              <a:t>Nabucodonosor</a:t>
            </a:r>
            <a:endParaRPr lang="es-ES_tradnl" dirty="0" smtClean="0">
              <a:solidFill>
                <a:schemeClr val="tx1"/>
              </a:solidFill>
            </a:endParaRPr>
          </a:p>
        </p:txBody>
      </p:sp>
      <p:sp>
        <p:nvSpPr>
          <p:cNvPr id="1323011" name="Rectangle 3"/>
          <p:cNvSpPr>
            <a:spLocks noGrp="1" noChangeArrowheads="1"/>
          </p:cNvSpPr>
          <p:nvPr>
            <p:ph sz="half" idx="1"/>
          </p:nvPr>
        </p:nvSpPr>
        <p:spPr>
          <a:xfrm>
            <a:off x="35496" y="1783357"/>
            <a:ext cx="4248473" cy="4525963"/>
          </a:xfrm>
        </p:spPr>
        <p:txBody>
          <a:bodyPr/>
          <a:lstStyle/>
          <a:p>
            <a:pPr eaLnBrk="1" hangingPunct="1">
              <a:lnSpc>
                <a:spcPct val="90000"/>
              </a:lnSpc>
            </a:pPr>
            <a:r>
              <a:rPr lang="es-ES_tradnl" sz="2200" dirty="0" smtClean="0"/>
              <a:t>La pintura que la Biblia hace de Nabucodonosor es poco menos que lamentable.</a:t>
            </a:r>
          </a:p>
          <a:p>
            <a:pPr eaLnBrk="1" hangingPunct="1">
              <a:lnSpc>
                <a:spcPct val="90000"/>
              </a:lnSpc>
            </a:pPr>
            <a:r>
              <a:rPr lang="es-ES_tradnl" sz="2200" dirty="0" smtClean="0"/>
              <a:t>Porque lo presenta como el noble instrumento que Dios utiliza para castigar al pueblo judío.</a:t>
            </a:r>
          </a:p>
          <a:p>
            <a:pPr eaLnBrk="1" hangingPunct="1">
              <a:lnSpc>
                <a:spcPct val="90000"/>
              </a:lnSpc>
            </a:pPr>
            <a:r>
              <a:rPr lang="es-ES_tradnl" sz="2200" dirty="0" smtClean="0"/>
              <a:t>En realidad, Nabucodonosor no fue el instrumento de ninguna deidad, no fue más que un invasor, el prototipo del monarca expansionista que arrasa con los territorios que se oponen a su conquista.</a:t>
            </a:r>
          </a:p>
        </p:txBody>
      </p:sp>
      <p:pic>
        <p:nvPicPr>
          <p:cNvPr id="8194" name="Picture 2" descr="Resultado de imagen para nabucodonos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7836" y="2115541"/>
            <a:ext cx="4616652" cy="4265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007186"/>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box(out)">
                                      <p:cBhvr>
                                        <p:cTn id="12" dur="2000"/>
                                        <p:tgtEl>
                                          <p:spTgt spid="819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7" dur="500"/>
                                        <p:tgtEl>
                                          <p:spTgt spid="13230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22" dur="500"/>
                                        <p:tgtEl>
                                          <p:spTgt spid="13230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7" dur="500"/>
                                        <p:tgtEl>
                                          <p:spTgt spid="13230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36354" name="Rectangle 2"/>
          <p:cNvSpPr>
            <a:spLocks noGrp="1" noChangeArrowheads="1"/>
          </p:cNvSpPr>
          <p:nvPr>
            <p:ph type="title"/>
          </p:nvPr>
        </p:nvSpPr>
        <p:spPr>
          <a:xfrm>
            <a:off x="533400" y="228600"/>
            <a:ext cx="8229600" cy="1139825"/>
          </a:xfrm>
        </p:spPr>
        <p:txBody>
          <a:bodyPr/>
          <a:lstStyle/>
          <a:p>
            <a:pPr eaLnBrk="1" hangingPunct="1"/>
            <a:r>
              <a:rPr lang="es-AR" dirty="0" smtClean="0"/>
              <a:t>5. Signos, toques y Palabras</a:t>
            </a:r>
            <a:endParaRPr lang="es-ES_tradnl" dirty="0" smtClean="0"/>
          </a:p>
        </p:txBody>
      </p:sp>
      <p:pic>
        <p:nvPicPr>
          <p:cNvPr id="4" name="Picture 2" descr="https://ia800302.us.archive.org/BookReader/BookReaderImages.php?zip=/4/items/textbookofcrypti00chasrich/textbookofcrypti00chasrich_jp2.zip&amp;file=textbookofcrypti00chasrich_jp2/textbookofcrypti00chasrich_0047.jp2&amp;scale=4&amp;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1412776"/>
            <a:ext cx="3102091" cy="53285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6354"/>
                                        </p:tgtEl>
                                        <p:attrNameLst>
                                          <p:attrName>style.visibility</p:attrName>
                                        </p:attrNameLst>
                                      </p:cBhvr>
                                      <p:to>
                                        <p:strVal val="visible"/>
                                      </p:to>
                                    </p:set>
                                    <p:animEffect transition="in" filter="blinds(horizontal)">
                                      <p:cBhvr>
                                        <p:cTn id="7" dur="500"/>
                                        <p:tgtEl>
                                          <p:spTgt spid="163635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6354"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Primer Signo</a:t>
            </a:r>
            <a:endParaRPr lang="es-ES_tradnl" dirty="0" smtClean="0"/>
          </a:p>
        </p:txBody>
      </p:sp>
      <p:sp>
        <p:nvSpPr>
          <p:cNvPr id="1780739" name="Rectangle 3"/>
          <p:cNvSpPr>
            <a:spLocks noGrp="1" noChangeArrowheads="1"/>
          </p:cNvSpPr>
          <p:nvPr>
            <p:ph sz="half" idx="1"/>
          </p:nvPr>
        </p:nvSpPr>
        <p:spPr>
          <a:xfrm>
            <a:off x="744538" y="1628775"/>
            <a:ext cx="3683000" cy="4525963"/>
          </a:xfrm>
        </p:spPr>
        <p:txBody>
          <a:bodyPr/>
          <a:lstStyle/>
          <a:p>
            <a:pPr eaLnBrk="1" hangingPunct="1">
              <a:lnSpc>
                <a:spcPct val="80000"/>
              </a:lnSpc>
            </a:pPr>
            <a:r>
              <a:rPr lang="es-MX" sz="2500" dirty="0" smtClean="0"/>
              <a:t>Consiste en cruzar los brazos sobre el pecho, el derecho sobre el izquierdo, los dedos cerrados, con excepción del pulgar, que se separa apuntando hacia arriba.</a:t>
            </a:r>
          </a:p>
          <a:p>
            <a:pPr eaLnBrk="1" hangingPunct="1">
              <a:lnSpc>
                <a:spcPct val="80000"/>
              </a:lnSpc>
            </a:pPr>
            <a:r>
              <a:rPr lang="es-MX" sz="2500" dirty="0" smtClean="0"/>
              <a:t>Esta posición alude a una de las penalidades del Juramento: </a:t>
            </a:r>
            <a:r>
              <a:rPr lang="es-MX" sz="2500" i="1" dirty="0" smtClean="0"/>
              <a:t>«que se corten mis pulgares»</a:t>
            </a:r>
            <a:r>
              <a:rPr lang="es-MX" sz="2500" dirty="0" smtClean="0"/>
              <a:t>.</a:t>
            </a: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4960" y="1353600"/>
            <a:ext cx="2257400" cy="5243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ox(out)">
                                      <p:cBhvr>
                                        <p:cTn id="2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Segundo Signo</a:t>
            </a:r>
            <a:endParaRPr lang="es-ES_tradnl" dirty="0" smtClean="0"/>
          </a:p>
        </p:txBody>
      </p:sp>
      <p:sp>
        <p:nvSpPr>
          <p:cNvPr id="1780739" name="Rectangle 3"/>
          <p:cNvSpPr>
            <a:spLocks noGrp="1" noChangeArrowheads="1"/>
          </p:cNvSpPr>
          <p:nvPr>
            <p:ph sz="half" idx="1"/>
          </p:nvPr>
        </p:nvSpPr>
        <p:spPr>
          <a:xfrm>
            <a:off x="744538" y="1628775"/>
            <a:ext cx="3683000" cy="4525963"/>
          </a:xfrm>
        </p:spPr>
        <p:txBody>
          <a:bodyPr/>
          <a:lstStyle/>
          <a:p>
            <a:pPr eaLnBrk="1" hangingPunct="1">
              <a:lnSpc>
                <a:spcPct val="80000"/>
              </a:lnSpc>
            </a:pPr>
            <a:r>
              <a:rPr lang="es-MX" sz="2500" dirty="0" smtClean="0"/>
              <a:t>Elevar la mano y el codo derechos a la altura del ojo; extender los dos primeros dedos </a:t>
            </a:r>
            <a:r>
              <a:rPr lang="es-MX" sz="2500" i="1" dirty="0" smtClean="0"/>
              <a:t>como un tenedor </a:t>
            </a:r>
            <a:r>
              <a:rPr lang="es-MX" sz="2500" dirty="0" smtClean="0"/>
              <a:t>(Richardson) y realizar un rápido movimiento, como si se arrancara el ojo (ver figura).</a:t>
            </a:r>
          </a:p>
          <a:p>
            <a:pPr eaLnBrk="1" hangingPunct="1">
              <a:lnSpc>
                <a:spcPct val="80000"/>
              </a:lnSpc>
            </a:pPr>
            <a:r>
              <a:rPr lang="es-MX" sz="2500" dirty="0" smtClean="0"/>
              <a:t>Esto alude a la penalidad equivalente en el Juramento.</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999" y="1340768"/>
            <a:ext cx="3455441" cy="5148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954163"/>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box(out)">
                                      <p:cBhvr>
                                        <p:cTn id="17" dur="20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22" dur="500"/>
                                        <p:tgtEl>
                                          <p:spTgt spid="17807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uiExpand="1"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4290" name="Text Box 2"/>
          <p:cNvSpPr txBox="1">
            <a:spLocks noChangeArrowheads="1"/>
          </p:cNvSpPr>
          <p:nvPr/>
        </p:nvSpPr>
        <p:spPr bwMode="auto">
          <a:xfrm>
            <a:off x="208786" y="1628800"/>
            <a:ext cx="2274982" cy="3139321"/>
          </a:xfrm>
          <a:prstGeom prst="rect">
            <a:avLst/>
          </a:prstGeom>
          <a:noFill/>
          <a:ln w="9525">
            <a:noFill/>
            <a:miter lim="800000"/>
            <a:headEnd/>
            <a:tailEnd/>
          </a:ln>
        </p:spPr>
        <p:txBody>
          <a:bodyPr wrap="none">
            <a:spAutoFit/>
          </a:bodyPr>
          <a:lstStyle/>
          <a:p>
            <a:r>
              <a:rPr lang="es-AR" dirty="0"/>
              <a:t>Signos del</a:t>
            </a:r>
          </a:p>
          <a:p>
            <a:r>
              <a:rPr lang="es-AR" dirty="0"/>
              <a:t>Súper-</a:t>
            </a:r>
            <a:r>
              <a:rPr lang="es-AR" dirty="0" err="1"/>
              <a:t>Excellent</a:t>
            </a:r>
            <a:endParaRPr lang="es-AR" dirty="0"/>
          </a:p>
          <a:p>
            <a:r>
              <a:rPr lang="es-AR" dirty="0"/>
              <a:t>Master, que </a:t>
            </a:r>
          </a:p>
          <a:p>
            <a:r>
              <a:rPr lang="es-AR" dirty="0"/>
              <a:t>r</a:t>
            </a:r>
            <a:r>
              <a:rPr lang="es-AR" dirty="0" smtClean="0"/>
              <a:t>efieren a </a:t>
            </a:r>
            <a:r>
              <a:rPr lang="es-AR" dirty="0"/>
              <a:t>las </a:t>
            </a:r>
            <a:endParaRPr lang="es-AR" dirty="0" smtClean="0"/>
          </a:p>
          <a:p>
            <a:r>
              <a:rPr lang="es-AR" dirty="0"/>
              <a:t>p</a:t>
            </a:r>
            <a:r>
              <a:rPr lang="es-AR" dirty="0" smtClean="0"/>
              <a:t>enalidades del </a:t>
            </a:r>
          </a:p>
          <a:p>
            <a:r>
              <a:rPr lang="es-AR" dirty="0" smtClean="0"/>
              <a:t>Juramento,</a:t>
            </a:r>
            <a:endParaRPr lang="es-AR" dirty="0"/>
          </a:p>
          <a:p>
            <a:r>
              <a:rPr lang="es-AR" dirty="0"/>
              <a:t>descriptas en el</a:t>
            </a:r>
          </a:p>
          <a:p>
            <a:r>
              <a:rPr lang="es-AR" dirty="0"/>
              <a:t>texto que acompaña</a:t>
            </a:r>
          </a:p>
          <a:p>
            <a:r>
              <a:rPr lang="es-AR" dirty="0"/>
              <a:t>a los </a:t>
            </a:r>
            <a:r>
              <a:rPr lang="es-AR" dirty="0" smtClean="0"/>
              <a:t>dibujos</a:t>
            </a:r>
          </a:p>
          <a:p>
            <a:r>
              <a:rPr lang="es-MX" dirty="0" smtClean="0"/>
              <a:t>(imagen del Monitor</a:t>
            </a:r>
          </a:p>
          <a:p>
            <a:r>
              <a:rPr lang="es-MX" dirty="0"/>
              <a:t>d</a:t>
            </a:r>
            <a:r>
              <a:rPr lang="es-MX" dirty="0" smtClean="0"/>
              <a:t>e Richardson)</a:t>
            </a:r>
            <a:endParaRPr lang="es-ES_tradnl" dirty="0"/>
          </a:p>
        </p:txBody>
      </p:sp>
      <p:pic>
        <p:nvPicPr>
          <p:cNvPr id="1804291" name="Picture 3" descr="00000093"/>
          <p:cNvPicPr>
            <a:picLocks noChangeAspect="1" noChangeArrowheads="1"/>
          </p:cNvPicPr>
          <p:nvPr/>
        </p:nvPicPr>
        <p:blipFill>
          <a:blip r:embed="rId2"/>
          <a:srcRect/>
          <a:stretch>
            <a:fillRect/>
          </a:stretch>
        </p:blipFill>
        <p:spPr bwMode="auto">
          <a:xfrm>
            <a:off x="2684463" y="0"/>
            <a:ext cx="4325937" cy="6858000"/>
          </a:xfrm>
          <a:prstGeom prst="rect">
            <a:avLst/>
          </a:prstGeom>
          <a:noFill/>
          <a:ln w="9525">
            <a:noFill/>
            <a:miter lim="800000"/>
            <a:headEnd/>
            <a:tailEnd/>
          </a:ln>
        </p:spPr>
      </p:pic>
    </p:spTree>
    <p:extLst>
      <p:ext uri="{BB962C8B-B14F-4D97-AF65-F5344CB8AC3E}">
        <p14:creationId xmlns:p14="http://schemas.microsoft.com/office/powerpoint/2010/main" val="711556246"/>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04291"/>
                                        </p:tgtEl>
                                        <p:attrNameLst>
                                          <p:attrName>style.visibility</p:attrName>
                                        </p:attrNameLst>
                                      </p:cBhvr>
                                      <p:to>
                                        <p:strVal val="visible"/>
                                      </p:to>
                                    </p:set>
                                    <p:animEffect transition="in" filter="fade">
                                      <p:cBhvr>
                                        <p:cTn id="7" dur="2000"/>
                                        <p:tgtEl>
                                          <p:spTgt spid="18042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04290"/>
                                        </p:tgtEl>
                                        <p:attrNameLst>
                                          <p:attrName>style.visibility</p:attrName>
                                        </p:attrNameLst>
                                      </p:cBhvr>
                                      <p:to>
                                        <p:strVal val="visible"/>
                                      </p:to>
                                    </p:set>
                                    <p:animEffect transition="in" filter="dissolve">
                                      <p:cBhvr>
                                        <p:cTn id="12" dur="500"/>
                                        <p:tgtEl>
                                          <p:spTgt spid="1804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4290" grpId="0"/>
    </p:bld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a:t>
            </a:r>
            <a:r>
              <a:rPr lang="es-MX" dirty="0"/>
              <a:t>T</a:t>
            </a:r>
            <a:r>
              <a:rPr lang="es-MX" dirty="0" smtClean="0"/>
              <a:t>ercer Signo</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500" dirty="0" smtClean="0"/>
              <a:t>Los Rituales más modernos agregan un Tercer Signo.</a:t>
            </a:r>
          </a:p>
          <a:p>
            <a:pPr eaLnBrk="1" hangingPunct="1">
              <a:lnSpc>
                <a:spcPct val="80000"/>
              </a:lnSpc>
            </a:pPr>
            <a:r>
              <a:rPr lang="es-MX" sz="2500" dirty="0" smtClean="0"/>
              <a:t>Este sería el verdadero signo del Excelentísimo Maestro, el </a:t>
            </a:r>
            <a:r>
              <a:rPr lang="es-MX" sz="2500" i="1" dirty="0" smtClean="0"/>
              <a:t>«Grand </a:t>
            </a:r>
            <a:r>
              <a:rPr lang="es-MX" sz="2500" i="1" dirty="0" err="1" smtClean="0"/>
              <a:t>Hailing</a:t>
            </a:r>
            <a:r>
              <a:rPr lang="es-MX" sz="2500" i="1" dirty="0" smtClean="0"/>
              <a:t> </a:t>
            </a:r>
            <a:r>
              <a:rPr lang="es-MX" sz="2500" i="1" dirty="0" err="1" smtClean="0"/>
              <a:t>Sign</a:t>
            </a:r>
            <a:r>
              <a:rPr lang="es-MX" sz="2500" i="1" dirty="0" smtClean="0"/>
              <a:t> </a:t>
            </a:r>
            <a:r>
              <a:rPr lang="es-MX" sz="2500" i="1" dirty="0" err="1" smtClean="0"/>
              <a:t>or</a:t>
            </a:r>
            <a:r>
              <a:rPr lang="es-MX" sz="2500" i="1" dirty="0" smtClean="0"/>
              <a:t> </a:t>
            </a:r>
            <a:r>
              <a:rPr lang="es-MX" sz="2500" i="1" dirty="0" err="1" smtClean="0"/>
              <a:t>Sign</a:t>
            </a:r>
            <a:r>
              <a:rPr lang="es-MX" sz="2500" i="1" dirty="0" smtClean="0"/>
              <a:t> of </a:t>
            </a:r>
            <a:r>
              <a:rPr lang="es-MX" sz="2500" i="1" dirty="0" err="1" smtClean="0"/>
              <a:t>Distress</a:t>
            </a:r>
            <a:r>
              <a:rPr lang="es-MX" sz="2500" i="1" dirty="0" smtClean="0"/>
              <a:t>»</a:t>
            </a:r>
            <a:r>
              <a:rPr lang="es-MX" sz="2500" dirty="0" smtClean="0"/>
              <a:t>.</a:t>
            </a:r>
          </a:p>
          <a:p>
            <a:pPr eaLnBrk="1" hangingPunct="1">
              <a:lnSpc>
                <a:spcPct val="80000"/>
              </a:lnSpc>
            </a:pPr>
            <a:r>
              <a:rPr lang="es-MX" sz="2500" dirty="0" smtClean="0"/>
              <a:t>Se realiza con la mano derecha cerrada, describiendo un movimiento en </a:t>
            </a:r>
            <a:r>
              <a:rPr lang="es-MX" sz="2500" dirty="0" err="1" smtClean="0"/>
              <a:t>zig-zag</a:t>
            </a:r>
            <a:r>
              <a:rPr lang="es-MX" sz="2500" dirty="0" smtClean="0"/>
              <a:t> desde el hombro izquierdo a la cadera derecha.</a:t>
            </a:r>
          </a:p>
          <a:p>
            <a:pPr eaLnBrk="1" hangingPunct="1">
              <a:lnSpc>
                <a:spcPct val="80000"/>
              </a:lnSpc>
            </a:pPr>
            <a:r>
              <a:rPr lang="es-MX" sz="2500" dirty="0" smtClean="0"/>
              <a:t>Esto refiere a la tercer penalidad del Juramento, consistente en que el cuerpo quede aprisionado con cadenas de bronce (la pérdida de la libertad).</a:t>
            </a:r>
          </a:p>
          <a:p>
            <a:pPr eaLnBrk="1" hangingPunct="1">
              <a:lnSpc>
                <a:spcPct val="80000"/>
              </a:lnSpc>
            </a:pPr>
            <a:r>
              <a:rPr lang="es-MX" sz="2500" dirty="0" smtClean="0"/>
              <a:t>Este Signo, que guarda similitud con signos de distintos grados del Rito Escocés, debe realizarse cada vez que se ingrese al Consejo, o cuando se dirija al Maestro.</a:t>
            </a:r>
          </a:p>
        </p:txBody>
      </p:sp>
    </p:spTree>
    <p:extLst>
      <p:ext uri="{BB962C8B-B14F-4D97-AF65-F5344CB8AC3E}">
        <p14:creationId xmlns:p14="http://schemas.microsoft.com/office/powerpoint/2010/main" val="2077381982"/>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Toque</a:t>
            </a:r>
            <a:endParaRPr lang="es-ES_tradnl" dirty="0" smtClean="0"/>
          </a:p>
        </p:txBody>
      </p:sp>
      <p:pic>
        <p:nvPicPr>
          <p:cNvPr id="3074" name="Picture 2" descr="FIG. 23. PASS-GRIP OF A MARK MASTER MA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583" y="1772816"/>
            <a:ext cx="8736905" cy="3065583"/>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474791" y="5313982"/>
            <a:ext cx="8417689" cy="923330"/>
          </a:xfrm>
          <a:prstGeom prst="rect">
            <a:avLst/>
          </a:prstGeom>
          <a:noFill/>
        </p:spPr>
        <p:txBody>
          <a:bodyPr wrap="none" rtlCol="0">
            <a:spAutoFit/>
          </a:bodyPr>
          <a:lstStyle/>
          <a:p>
            <a:r>
              <a:rPr lang="es-MX" dirty="0" smtClean="0"/>
              <a:t>Algunos Rituales indican un Toque de Pase que sería igual al del Mark Master</a:t>
            </a:r>
          </a:p>
          <a:p>
            <a:r>
              <a:rPr lang="es-MX" dirty="0" smtClean="0"/>
              <a:t>(ver el dibujo sobre estas líneas) pero los dedos pulgares separados y elevados.</a:t>
            </a:r>
          </a:p>
          <a:p>
            <a:r>
              <a:rPr lang="es-MX" dirty="0" smtClean="0"/>
              <a:t>Este Toque pide una Palabra de Pase, que es </a:t>
            </a:r>
            <a:r>
              <a:rPr lang="es-MX" i="1" dirty="0" err="1" smtClean="0"/>
              <a:t>Solyma</a:t>
            </a:r>
            <a:r>
              <a:rPr lang="es-MX" dirty="0" smtClean="0"/>
              <a:t>, interpretada como «Paz».</a:t>
            </a:r>
            <a:endParaRPr lang="es-AR" dirty="0"/>
          </a:p>
        </p:txBody>
      </p:sp>
    </p:spTree>
    <p:extLst>
      <p:ext uri="{BB962C8B-B14F-4D97-AF65-F5344CB8AC3E}">
        <p14:creationId xmlns:p14="http://schemas.microsoft.com/office/powerpoint/2010/main" val="804715813"/>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box(out)">
                                      <p:cBhvr>
                                        <p:cTn id="12" dur="20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4" grpId="0"/>
    </p:bld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err="1" smtClean="0"/>
              <a:t>Solyma</a:t>
            </a:r>
            <a:endParaRPr lang="es-ES_tradnl" dirty="0" smtClean="0"/>
          </a:p>
        </p:txBody>
      </p:sp>
      <p:sp>
        <p:nvSpPr>
          <p:cNvPr id="1780739" name="Rectangle 3"/>
          <p:cNvSpPr>
            <a:spLocks noGrp="1" noChangeArrowheads="1"/>
          </p:cNvSpPr>
          <p:nvPr>
            <p:ph sz="half" idx="1"/>
          </p:nvPr>
        </p:nvSpPr>
        <p:spPr>
          <a:xfrm>
            <a:off x="107504" y="1412776"/>
            <a:ext cx="3960440" cy="4525963"/>
          </a:xfrm>
        </p:spPr>
        <p:txBody>
          <a:bodyPr/>
          <a:lstStyle/>
          <a:p>
            <a:pPr eaLnBrk="1" hangingPunct="1">
              <a:lnSpc>
                <a:spcPct val="80000"/>
              </a:lnSpc>
            </a:pPr>
            <a:r>
              <a:rPr lang="es-MX" sz="2400" dirty="0" smtClean="0"/>
              <a:t>Otros Rituales dicen </a:t>
            </a:r>
            <a:r>
              <a:rPr lang="es-MX" sz="2400" i="1" dirty="0" err="1" smtClean="0"/>
              <a:t>Solema</a:t>
            </a:r>
            <a:r>
              <a:rPr lang="es-MX" sz="2400" dirty="0" smtClean="0"/>
              <a:t>.</a:t>
            </a:r>
          </a:p>
          <a:p>
            <a:pPr eaLnBrk="1" hangingPunct="1">
              <a:lnSpc>
                <a:spcPct val="80000"/>
              </a:lnSpc>
            </a:pPr>
            <a:r>
              <a:rPr lang="es-MX" sz="2400" dirty="0" smtClean="0"/>
              <a:t>El Ritual de Iowa (2003) escribe esta palabra como:</a:t>
            </a:r>
          </a:p>
          <a:p>
            <a:pPr eaLnBrk="1" hangingPunct="1">
              <a:lnSpc>
                <a:spcPct val="80000"/>
              </a:lnSpc>
            </a:pPr>
            <a:r>
              <a:rPr lang="es-MX" sz="2400" i="1" dirty="0" smtClean="0"/>
              <a:t>So-lee-</a:t>
            </a:r>
            <a:r>
              <a:rPr lang="es-MX" sz="2400" i="1" dirty="0" err="1" smtClean="0"/>
              <a:t>mah</a:t>
            </a:r>
            <a:r>
              <a:rPr lang="es-MX" sz="2400" dirty="0" smtClean="0"/>
              <a:t>, posiblemente para preservar el habitual ternario masónico.</a:t>
            </a:r>
          </a:p>
          <a:p>
            <a:pPr eaLnBrk="1" hangingPunct="1">
              <a:lnSpc>
                <a:spcPct val="80000"/>
              </a:lnSpc>
            </a:pPr>
            <a:r>
              <a:rPr lang="es-MX" sz="2400" dirty="0" smtClean="0"/>
              <a:t>En general, más allá de algún detalle, etimológicamente parece correcto interpretarla como «Paz», lo que justamente se necesita en un grado que muestra los horrores de la guerra.</a:t>
            </a:r>
          </a:p>
        </p:txBody>
      </p:sp>
      <p:pic>
        <p:nvPicPr>
          <p:cNvPr id="1026" name="Picture 2" descr="Resultado de imagen para solyma pe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628800"/>
            <a:ext cx="4824536"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173718"/>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box(out)">
                                      <p:cBhvr>
                                        <p:cTn id="3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Toque «Real»</a:t>
            </a:r>
            <a:endParaRPr lang="es-ES_tradnl" dirty="0" smtClean="0"/>
          </a:p>
        </p:txBody>
      </p:sp>
      <p:pic>
        <p:nvPicPr>
          <p:cNvPr id="3074" name="Picture 2" descr="FIG. 23. PASS-GRIP OF A MARK MASTER MA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583" y="1772816"/>
            <a:ext cx="8736905" cy="3065583"/>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474791" y="5313982"/>
            <a:ext cx="8208401" cy="1200329"/>
          </a:xfrm>
          <a:prstGeom prst="rect">
            <a:avLst/>
          </a:prstGeom>
          <a:noFill/>
        </p:spPr>
        <p:txBody>
          <a:bodyPr wrap="none" rtlCol="0">
            <a:spAutoFit/>
          </a:bodyPr>
          <a:lstStyle/>
          <a:p>
            <a:r>
              <a:rPr lang="es-MX" dirty="0" smtClean="0"/>
              <a:t>Los mismos Rituales indican un Toque de Pase «Real» efectuado igual que el </a:t>
            </a:r>
          </a:p>
          <a:p>
            <a:r>
              <a:rPr lang="es-MX" dirty="0"/>
              <a:t>a</a:t>
            </a:r>
            <a:r>
              <a:rPr lang="es-MX" dirty="0" smtClean="0"/>
              <a:t>nterior, pero con ambas manos, la derecha con la derecha y la izquierda con </a:t>
            </a:r>
          </a:p>
          <a:p>
            <a:r>
              <a:rPr lang="es-MX" dirty="0"/>
              <a:t>l</a:t>
            </a:r>
            <a:r>
              <a:rPr lang="es-MX" dirty="0" smtClean="0"/>
              <a:t>a izquierda. Después de este Toque se piden las Palabra de Pase, que </a:t>
            </a:r>
          </a:p>
          <a:p>
            <a:r>
              <a:rPr lang="es-MX" dirty="0"/>
              <a:t>m</a:t>
            </a:r>
            <a:r>
              <a:rPr lang="es-MX" dirty="0" smtClean="0"/>
              <a:t>encionamos más adelante.</a:t>
            </a:r>
            <a:endParaRPr lang="es-AR" dirty="0"/>
          </a:p>
        </p:txBody>
      </p:sp>
    </p:spTree>
    <p:extLst>
      <p:ext uri="{BB962C8B-B14F-4D97-AF65-F5344CB8AC3E}">
        <p14:creationId xmlns:p14="http://schemas.microsoft.com/office/powerpoint/2010/main" val="3174139632"/>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box(out)">
                                      <p:cBhvr>
                                        <p:cTn id="12" dur="20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4" grpId="0"/>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Variantes en los Signos</a:t>
            </a:r>
            <a:endParaRPr lang="es-ES_tradnl" dirty="0" smtClean="0"/>
          </a:p>
        </p:txBody>
      </p:sp>
      <p:sp>
        <p:nvSpPr>
          <p:cNvPr id="1780739" name="Rectangle 3"/>
          <p:cNvSpPr>
            <a:spLocks noGrp="1" noChangeArrowheads="1"/>
          </p:cNvSpPr>
          <p:nvPr>
            <p:ph sz="half" idx="1"/>
          </p:nvPr>
        </p:nvSpPr>
        <p:spPr/>
        <p:txBody>
          <a:bodyPr/>
          <a:lstStyle/>
          <a:p>
            <a:pPr eaLnBrk="1" hangingPunct="1">
              <a:lnSpc>
                <a:spcPct val="80000"/>
              </a:lnSpc>
            </a:pPr>
            <a:r>
              <a:rPr lang="es-MX" sz="2600" dirty="0" smtClean="0"/>
              <a:t>Por supuesto, y al igual que ocurre en todos los grados masónicos, hay numerosas variantes en los Signos.</a:t>
            </a:r>
          </a:p>
          <a:p>
            <a:pPr eaLnBrk="1" hangingPunct="1">
              <a:lnSpc>
                <a:spcPct val="80000"/>
              </a:lnSpc>
            </a:pPr>
            <a:r>
              <a:rPr lang="es-MX" sz="2600" dirty="0" smtClean="0"/>
              <a:t>Algunos llevan los pulgares elevados hasta los ojos, otros cruzan los pulgares en diagonal, etc.</a:t>
            </a:r>
          </a:p>
          <a:p>
            <a:pPr eaLnBrk="1" hangingPunct="1">
              <a:lnSpc>
                <a:spcPct val="80000"/>
              </a:lnSpc>
            </a:pPr>
            <a:r>
              <a:rPr lang="es-MX" sz="2600" dirty="0" smtClean="0"/>
              <a:t>Y existe también una dispersión importante en la Gran Palabra, como veremos más adelante.</a:t>
            </a:r>
          </a:p>
        </p:txBody>
      </p:sp>
      <p:pic>
        <p:nvPicPr>
          <p:cNvPr id="5" name="Picture 2" descr="https://ia800302.us.archive.org/BookReader/BookReaderImages.php?zip=/4/items/textbookofcrypti00chasrich/textbookofcrypti00chasrich_jp2.zip&amp;file=textbookofcrypti00chasrich_jp2/textbookofcrypti00chasrich_0054.jp2&amp;scale=4&amp;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556792"/>
            <a:ext cx="2961256" cy="50405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out)">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La Palabra de Pase</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800" dirty="0" smtClean="0"/>
              <a:t>Según Richardson es: </a:t>
            </a:r>
            <a:r>
              <a:rPr lang="es-MX" sz="2800" i="1" dirty="0" smtClean="0"/>
              <a:t>Saúl, el Primer Rey de Israel</a:t>
            </a:r>
            <a:r>
              <a:rPr lang="es-MX" sz="2800" dirty="0" smtClean="0"/>
              <a:t>.</a:t>
            </a:r>
          </a:p>
          <a:p>
            <a:pPr eaLnBrk="1" hangingPunct="1">
              <a:lnSpc>
                <a:spcPct val="80000"/>
              </a:lnSpc>
            </a:pPr>
            <a:r>
              <a:rPr lang="es-MX" sz="2800" dirty="0" smtClean="0"/>
              <a:t>Algunos Rituales dicen que se contesta: </a:t>
            </a:r>
            <a:r>
              <a:rPr lang="es-MX" sz="2800" i="1" dirty="0" err="1" smtClean="0"/>
              <a:t>Zedekiah</a:t>
            </a:r>
            <a:r>
              <a:rPr lang="es-MX" sz="2800" i="1" dirty="0" smtClean="0"/>
              <a:t>, el Último Rey de Judá</a:t>
            </a:r>
            <a:r>
              <a:rPr lang="es-MX" sz="2800" dirty="0" smtClean="0"/>
              <a:t>.</a:t>
            </a:r>
          </a:p>
          <a:p>
            <a:pPr eaLnBrk="1" hangingPunct="1">
              <a:lnSpc>
                <a:spcPct val="80000"/>
              </a:lnSpc>
            </a:pPr>
            <a:r>
              <a:rPr lang="es-MX" sz="2800" dirty="0" smtClean="0"/>
              <a:t>Y que ambas Palabras se cambian después de efectuarse lo que hemos llamado el «Toque Real».</a:t>
            </a:r>
          </a:p>
          <a:p>
            <a:pPr eaLnBrk="1" hangingPunct="1">
              <a:lnSpc>
                <a:spcPct val="80000"/>
              </a:lnSpc>
            </a:pPr>
            <a:r>
              <a:rPr lang="es-MX" sz="2800" dirty="0" smtClean="0"/>
              <a:t>La referencia a los nombres de dos Reyes como Palabras de Pase puede parecer algo trivial, pero es valioso el haber mencionado el </a:t>
            </a:r>
            <a:r>
              <a:rPr lang="es-MX" sz="2800" i="1" dirty="0" smtClean="0"/>
              <a:t>primero y el último</a:t>
            </a:r>
            <a:r>
              <a:rPr lang="es-MX" sz="2800" dirty="0" smtClean="0"/>
              <a:t>.</a:t>
            </a:r>
          </a:p>
          <a:p>
            <a:pPr eaLnBrk="1" hangingPunct="1">
              <a:lnSpc>
                <a:spcPct val="80000"/>
              </a:lnSpc>
            </a:pPr>
            <a:r>
              <a:rPr lang="es-MX" sz="2800" dirty="0" smtClean="0"/>
              <a:t>Es, entonces, similar al simbolismo del </a:t>
            </a:r>
            <a:r>
              <a:rPr lang="es-MX" sz="2800" i="1" dirty="0" smtClean="0"/>
              <a:t>alfa y omega</a:t>
            </a:r>
            <a:r>
              <a:rPr lang="es-MX" sz="2800" dirty="0" smtClean="0"/>
              <a:t>.</a:t>
            </a:r>
          </a:p>
          <a:p>
            <a:pPr eaLnBrk="1" hangingPunct="1">
              <a:lnSpc>
                <a:spcPct val="80000"/>
              </a:lnSpc>
            </a:pPr>
            <a:endParaRPr lang="es-MX" sz="28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50" name="Picture 2" descr="Saul 18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799" y="-17871"/>
            <a:ext cx="5568553" cy="6903255"/>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07504" y="2060848"/>
            <a:ext cx="2031325" cy="1477328"/>
          </a:xfrm>
          <a:prstGeom prst="rect">
            <a:avLst/>
          </a:prstGeom>
          <a:noFill/>
        </p:spPr>
        <p:txBody>
          <a:bodyPr wrap="none" rtlCol="0">
            <a:spAutoFit/>
          </a:bodyPr>
          <a:lstStyle/>
          <a:p>
            <a:r>
              <a:rPr lang="es-AR" i="1" dirty="0"/>
              <a:t>El rey Saúl</a:t>
            </a:r>
            <a:r>
              <a:rPr lang="es-AR" dirty="0"/>
              <a:t/>
            </a:r>
            <a:br>
              <a:rPr lang="es-AR" dirty="0"/>
            </a:br>
            <a:r>
              <a:rPr lang="es-AR" dirty="0"/>
              <a:t>Detalle </a:t>
            </a:r>
            <a:r>
              <a:rPr lang="es-AR" dirty="0" smtClean="0"/>
              <a:t>del óleo </a:t>
            </a:r>
          </a:p>
          <a:p>
            <a:r>
              <a:rPr lang="es-AR" dirty="0"/>
              <a:t>r</a:t>
            </a:r>
            <a:r>
              <a:rPr lang="es-AR" dirty="0" smtClean="0"/>
              <a:t>ealizado por </a:t>
            </a:r>
          </a:p>
          <a:p>
            <a:r>
              <a:rPr lang="es-AR" dirty="0" smtClean="0"/>
              <a:t>Ernst </a:t>
            </a:r>
            <a:r>
              <a:rPr lang="es-AR" dirty="0" err="1"/>
              <a:t>Josephson</a:t>
            </a:r>
            <a:r>
              <a:rPr lang="es-AR" dirty="0"/>
              <a:t>, </a:t>
            </a:r>
            <a:endParaRPr lang="es-AR" dirty="0" smtClean="0"/>
          </a:p>
          <a:p>
            <a:r>
              <a:rPr lang="es-AR" dirty="0" smtClean="0"/>
              <a:t>1878</a:t>
            </a:r>
            <a:endParaRPr lang="es-AR" dirty="0"/>
          </a:p>
        </p:txBody>
      </p:sp>
      <p:pic>
        <p:nvPicPr>
          <p:cNvPr id="2052" name="Picture 4" descr="King Zedekiah in chains before Neduchadnezzar, Petrus Comestor's &quot;Bible Historiale,&quot; 16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36025"/>
            <a:ext cx="7776864" cy="6921409"/>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18133" y="116632"/>
            <a:ext cx="9125867" cy="353943"/>
          </a:xfrm>
          <a:prstGeom prst="rect">
            <a:avLst/>
          </a:prstGeom>
          <a:solidFill>
            <a:srgbClr val="C00000"/>
          </a:solidFill>
        </p:spPr>
        <p:txBody>
          <a:bodyPr wrap="square" rtlCol="0">
            <a:spAutoFit/>
          </a:bodyPr>
          <a:lstStyle/>
          <a:p>
            <a:pPr algn="ctr"/>
            <a:r>
              <a:rPr lang="es-AR" sz="1700" dirty="0" smtClean="0"/>
              <a:t>El Rey </a:t>
            </a:r>
            <a:r>
              <a:rPr lang="es-AR" sz="1700" dirty="0" err="1"/>
              <a:t>Zedekiah</a:t>
            </a:r>
            <a:r>
              <a:rPr lang="es-AR" sz="1700" dirty="0"/>
              <a:t> </a:t>
            </a:r>
            <a:r>
              <a:rPr lang="es-AR" sz="1700" dirty="0" smtClean="0"/>
              <a:t>encadenado ante Nabucodonosor,</a:t>
            </a:r>
            <a:r>
              <a:rPr lang="es-AR" sz="1700" dirty="0"/>
              <a:t> Petrus </a:t>
            </a:r>
            <a:r>
              <a:rPr lang="es-AR" sz="1700" dirty="0" err="1" smtClean="0"/>
              <a:t>Comestor</a:t>
            </a:r>
            <a:r>
              <a:rPr lang="es-AR" sz="1700" dirty="0" smtClean="0"/>
              <a:t>, </a:t>
            </a:r>
            <a:r>
              <a:rPr lang="es-AR" sz="1700" dirty="0" err="1" smtClean="0"/>
              <a:t>Bible</a:t>
            </a:r>
            <a:r>
              <a:rPr lang="es-AR" sz="1700" dirty="0" smtClean="0"/>
              <a:t> Historiale,1670</a:t>
            </a:r>
            <a:r>
              <a:rPr lang="es-AR" sz="1700" dirty="0"/>
              <a:t>.</a:t>
            </a:r>
          </a:p>
        </p:txBody>
      </p:sp>
    </p:spTree>
    <p:extLst>
      <p:ext uri="{BB962C8B-B14F-4D97-AF65-F5344CB8AC3E}">
        <p14:creationId xmlns:p14="http://schemas.microsoft.com/office/powerpoint/2010/main" val="2767451442"/>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xit" presetSubtype="0" fill="hold" nodeType="clickEffect">
                                  <p:stCondLst>
                                    <p:cond delay="0"/>
                                  </p:stCondLst>
                                  <p:childTnLst>
                                    <p:animEffect transition="out" filter="wedge">
                                      <p:cBhvr>
                                        <p:cTn id="16" dur="2000"/>
                                        <p:tgtEl>
                                          <p:spTgt spid="2050"/>
                                        </p:tgtEl>
                                      </p:cBhvr>
                                    </p:animEffect>
                                    <p:set>
                                      <p:cBhvr>
                                        <p:cTn id="17" dur="1" fill="hold">
                                          <p:stCondLst>
                                            <p:cond delay="1999"/>
                                          </p:stCondLst>
                                        </p:cTn>
                                        <p:tgtEl>
                                          <p:spTgt spid="2050"/>
                                        </p:tgtEl>
                                        <p:attrNameLst>
                                          <p:attrName>style.visibility</p:attrName>
                                        </p:attrNameLst>
                                      </p:cBhvr>
                                      <p:to>
                                        <p:strVal val="hidden"/>
                                      </p:to>
                                    </p:set>
                                  </p:childTnLst>
                                </p:cTn>
                              </p:par>
                              <p:par>
                                <p:cTn id="18" presetID="20" presetClass="exit" presetSubtype="0" fill="hold" grpId="1" nodeType="withEffect">
                                  <p:stCondLst>
                                    <p:cond delay="0"/>
                                  </p:stCondLst>
                                  <p:childTnLst>
                                    <p:animEffect transition="out" filter="wedge">
                                      <p:cBhvr>
                                        <p:cTn id="19" dur="2000"/>
                                        <p:tgtEl>
                                          <p:spTgt spid="2"/>
                                        </p:tgtEl>
                                      </p:cBhvr>
                                    </p:animEffect>
                                    <p:set>
                                      <p:cBhvr>
                                        <p:cTn id="20" dur="1" fill="hold">
                                          <p:stCondLst>
                                            <p:cond delay="1999"/>
                                          </p:stCondLst>
                                        </p:cTn>
                                        <p:tgtEl>
                                          <p:spTgt spid="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nodeType="clickEffect">
                                  <p:stCondLst>
                                    <p:cond delay="0"/>
                                  </p:stCondLst>
                                  <p:childTnLst>
                                    <p:set>
                                      <p:cBhvr>
                                        <p:cTn id="24" dur="1" fill="hold">
                                          <p:stCondLst>
                                            <p:cond delay="0"/>
                                          </p:stCondLst>
                                        </p:cTn>
                                        <p:tgtEl>
                                          <p:spTgt spid="2052"/>
                                        </p:tgtEl>
                                        <p:attrNameLst>
                                          <p:attrName>style.visibility</p:attrName>
                                        </p:attrNameLst>
                                      </p:cBhvr>
                                      <p:to>
                                        <p:strVal val="visible"/>
                                      </p:to>
                                    </p:set>
                                    <p:animEffect transition="in" filter="box(out)">
                                      <p:cBhvr>
                                        <p:cTn id="25" dur="2000"/>
                                        <p:tgtEl>
                                          <p:spTgt spid="205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ultado de imagen para alfa ome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5837" y="-27384"/>
            <a:ext cx="6174515" cy="6915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986719"/>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out)">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146" name="Picture 2" descr="Resultado de imagen para principio y f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0"/>
            <a:ext cx="6147663" cy="6885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771638"/>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out)">
                                      <p:cBhvr>
                                        <p:cTn id="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La Gran Palabra</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800" dirty="0" smtClean="0"/>
              <a:t>Según Richardson es: </a:t>
            </a:r>
            <a:r>
              <a:rPr lang="es-MX" sz="2800" i="1" dirty="0" err="1" smtClean="0"/>
              <a:t>Nahod</a:t>
            </a:r>
            <a:r>
              <a:rPr lang="es-MX" sz="2800" i="1" dirty="0" smtClean="0"/>
              <a:t> </a:t>
            </a:r>
            <a:r>
              <a:rPr lang="es-MX" sz="2800" i="1" dirty="0" err="1" smtClean="0"/>
              <a:t>Zabod</a:t>
            </a:r>
            <a:r>
              <a:rPr lang="es-MX" sz="2800" i="1" dirty="0" smtClean="0"/>
              <a:t> </a:t>
            </a:r>
            <a:r>
              <a:rPr lang="es-MX" sz="2800" i="1" dirty="0" err="1" smtClean="0"/>
              <a:t>Bone</a:t>
            </a:r>
            <a:r>
              <a:rPr lang="es-MX" sz="2800" dirty="0" smtClean="0"/>
              <a:t>.</a:t>
            </a:r>
          </a:p>
          <a:p>
            <a:pPr eaLnBrk="1" hangingPunct="1">
              <a:lnSpc>
                <a:spcPct val="80000"/>
              </a:lnSpc>
            </a:pPr>
            <a:r>
              <a:rPr lang="es-MX" sz="2800" dirty="0" smtClean="0"/>
              <a:t>En un Ritual de 1995, de los Estados Unidos, la hemos hallado escrita como </a:t>
            </a:r>
            <a:r>
              <a:rPr lang="es-MX" sz="2800" i="1" dirty="0" err="1" smtClean="0"/>
              <a:t>Nazon</a:t>
            </a:r>
            <a:r>
              <a:rPr lang="es-MX" sz="2800" i="1" dirty="0" smtClean="0"/>
              <a:t> </a:t>
            </a:r>
            <a:r>
              <a:rPr lang="es-MX" sz="2800" i="1" dirty="0" err="1" smtClean="0"/>
              <a:t>Zazon</a:t>
            </a:r>
            <a:r>
              <a:rPr lang="es-MX" sz="2800" i="1" dirty="0" smtClean="0"/>
              <a:t> </a:t>
            </a:r>
            <a:r>
              <a:rPr lang="es-MX" sz="2800" i="1" dirty="0" err="1" smtClean="0"/>
              <a:t>Boni</a:t>
            </a:r>
            <a:r>
              <a:rPr lang="es-MX" sz="2800" dirty="0" smtClean="0"/>
              <a:t>, e interpretada como: </a:t>
            </a:r>
            <a:r>
              <a:rPr lang="es-MX" sz="2800" i="1" dirty="0" smtClean="0"/>
              <a:t>«La Clave del Tesoro Oculto»</a:t>
            </a:r>
            <a:r>
              <a:rPr lang="es-MX" sz="2800" dirty="0" smtClean="0"/>
              <a:t>, significado que recuerda al de </a:t>
            </a:r>
            <a:r>
              <a:rPr lang="es-MX" sz="2800" i="1" dirty="0" err="1" smtClean="0"/>
              <a:t>Ambat</a:t>
            </a:r>
            <a:r>
              <a:rPr lang="es-MX" sz="2800" i="1" dirty="0" smtClean="0"/>
              <a:t> </a:t>
            </a:r>
            <a:r>
              <a:rPr lang="es-MX" sz="2800" i="1" dirty="0" err="1" smtClean="0"/>
              <a:t>Zaphan</a:t>
            </a:r>
            <a:r>
              <a:rPr lang="es-MX" sz="2800" dirty="0" smtClean="0"/>
              <a:t>.</a:t>
            </a:r>
          </a:p>
          <a:p>
            <a:pPr eaLnBrk="1" hangingPunct="1">
              <a:lnSpc>
                <a:spcPct val="80000"/>
              </a:lnSpc>
            </a:pPr>
            <a:r>
              <a:rPr lang="es-MX" sz="2800" dirty="0" smtClean="0"/>
              <a:t>Según el referido Ritual, esta Palabra debería pronunciarse junto con el Tercer Signo.</a:t>
            </a:r>
          </a:p>
          <a:p>
            <a:pPr eaLnBrk="1" hangingPunct="1">
              <a:lnSpc>
                <a:spcPct val="80000"/>
              </a:lnSpc>
            </a:pPr>
            <a:r>
              <a:rPr lang="es-MX" sz="2800" dirty="0" smtClean="0"/>
              <a:t>De todas formas, como siempre ocurre con las palabras masónicas supuestamente derivadas del hebreo, nos permitimos albergar una duda sobre su correcta escritura y significación.</a:t>
            </a:r>
          </a:p>
        </p:txBody>
      </p:sp>
    </p:spTree>
    <p:extLst>
      <p:ext uri="{BB962C8B-B14F-4D97-AF65-F5344CB8AC3E}">
        <p14:creationId xmlns:p14="http://schemas.microsoft.com/office/powerpoint/2010/main" val="1967474306"/>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074" name="Picture 2" descr="Resultado de imagen para arch of the covenant freemason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5678"/>
            <a:ext cx="8784976" cy="6767774"/>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4"/>
          <p:cNvSpPr txBox="1">
            <a:spLocks noChangeArrowheads="1"/>
          </p:cNvSpPr>
          <p:nvPr/>
        </p:nvSpPr>
        <p:spPr bwMode="auto">
          <a:xfrm>
            <a:off x="3389486" y="188640"/>
            <a:ext cx="2406650" cy="707886"/>
          </a:xfrm>
          <a:prstGeom prst="rect">
            <a:avLst/>
          </a:prstGeom>
          <a:noFill/>
          <a:ln w="9525">
            <a:noFill/>
            <a:miter lim="800000"/>
            <a:headEnd/>
            <a:tailEnd/>
          </a:ln>
        </p:spPr>
        <p:txBody>
          <a:bodyPr>
            <a:spAutoFit/>
          </a:bodyPr>
          <a:lstStyle/>
          <a:p>
            <a:r>
              <a:rPr lang="es-MX" sz="2000" b="1" dirty="0" smtClean="0"/>
              <a:t>El «tesoro» está oculto en el Arca</a:t>
            </a:r>
            <a:endParaRPr lang="es-AR" sz="2000" b="1" dirty="0"/>
          </a:p>
        </p:txBody>
      </p:sp>
    </p:spTree>
    <p:extLst>
      <p:ext uri="{BB962C8B-B14F-4D97-AF65-F5344CB8AC3E}">
        <p14:creationId xmlns:p14="http://schemas.microsoft.com/office/powerpoint/2010/main" val="838995683"/>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ark of the coven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2" y="620688"/>
            <a:ext cx="9155832" cy="5708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772527"/>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50" name="Picture 2" descr="Freemason Bible page 00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7783" y="36711"/>
            <a:ext cx="5136505" cy="6848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639952"/>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La Gran Palabra</a:t>
            </a:r>
            <a:endParaRPr lang="es-ES_tradnl" dirty="0" smtClean="0"/>
          </a:p>
        </p:txBody>
      </p:sp>
      <p:sp>
        <p:nvSpPr>
          <p:cNvPr id="1780739" name="Rectangle 3"/>
          <p:cNvSpPr>
            <a:spLocks noGrp="1" noChangeArrowheads="1"/>
          </p:cNvSpPr>
          <p:nvPr>
            <p:ph sz="half" idx="1"/>
          </p:nvPr>
        </p:nvSpPr>
        <p:spPr>
          <a:xfrm>
            <a:off x="323528" y="1484784"/>
            <a:ext cx="4172272" cy="4525963"/>
          </a:xfrm>
        </p:spPr>
        <p:txBody>
          <a:bodyPr/>
          <a:lstStyle/>
          <a:p>
            <a:pPr eaLnBrk="1" hangingPunct="1">
              <a:lnSpc>
                <a:spcPct val="80000"/>
              </a:lnSpc>
            </a:pPr>
            <a:r>
              <a:rPr lang="es-MX" sz="2600" dirty="0" smtClean="0"/>
              <a:t>Como un ejemplo de las distintas variantes de esta Palabra mencionemos un Ritual practicado en Escocia donde se dice que la Gran Palabra es: </a:t>
            </a:r>
            <a:r>
              <a:rPr lang="es-MX" sz="2600" i="1" dirty="0" err="1" smtClean="0"/>
              <a:t>Nahor</a:t>
            </a:r>
            <a:r>
              <a:rPr lang="es-MX" sz="2600" i="1" dirty="0" smtClean="0"/>
              <a:t> </a:t>
            </a:r>
            <a:r>
              <a:rPr lang="es-MX" sz="2600" i="1" dirty="0" err="1" smtClean="0"/>
              <a:t>Zahor</a:t>
            </a:r>
            <a:r>
              <a:rPr lang="es-MX" sz="2600" i="1" dirty="0" smtClean="0"/>
              <a:t> </a:t>
            </a:r>
            <a:r>
              <a:rPr lang="es-MX" sz="2600" i="1" dirty="0" err="1" smtClean="0"/>
              <a:t>Bone</a:t>
            </a:r>
            <a:r>
              <a:rPr lang="es-MX" sz="2600" dirty="0" smtClean="0"/>
              <a:t>.</a:t>
            </a:r>
          </a:p>
          <a:p>
            <a:pPr eaLnBrk="1" hangingPunct="1">
              <a:lnSpc>
                <a:spcPct val="80000"/>
              </a:lnSpc>
            </a:pPr>
            <a:r>
              <a:rPr lang="es-MX" sz="2600" dirty="0" smtClean="0"/>
              <a:t>Y la interpreta como </a:t>
            </a:r>
            <a:r>
              <a:rPr lang="es-MX" sz="2600" i="1" dirty="0" smtClean="0"/>
              <a:t>«La vivienda de los hijos del constructor»</a:t>
            </a:r>
            <a:r>
              <a:rPr lang="es-MX" sz="2600" dirty="0" smtClean="0"/>
              <a:t>.</a:t>
            </a:r>
          </a:p>
          <a:p>
            <a:pPr eaLnBrk="1" hangingPunct="1">
              <a:lnSpc>
                <a:spcPct val="80000"/>
              </a:lnSpc>
            </a:pPr>
            <a:r>
              <a:rPr lang="es-MX" sz="2600" dirty="0" smtClean="0"/>
              <a:t>Que puede referir elípticamente al Templo de Salomón, </a:t>
            </a:r>
            <a:r>
              <a:rPr lang="es-MX" sz="2600" i="1" dirty="0" smtClean="0"/>
              <a:t>«la morada de los hijos de Hiram»</a:t>
            </a:r>
            <a:r>
              <a:rPr lang="es-MX" sz="2600" dirty="0" smtClean="0"/>
              <a:t>.</a:t>
            </a:r>
          </a:p>
        </p:txBody>
      </p:sp>
      <p:pic>
        <p:nvPicPr>
          <p:cNvPr id="5122" name="Picture 2" descr="Resultado de imagen para widow's son hi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5842" y="1412776"/>
            <a:ext cx="3984630"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878347"/>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5122"/>
                                        </p:tgtEl>
                                        <p:attrNameLst>
                                          <p:attrName>style.visibility</p:attrName>
                                        </p:attrNameLst>
                                      </p:cBhvr>
                                      <p:to>
                                        <p:strVal val="visible"/>
                                      </p:to>
                                    </p:set>
                                    <p:animEffect transition="in" filter="box(out)">
                                      <p:cBhvr>
                                        <p:cTn id="2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170"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756" y="-34361"/>
            <a:ext cx="8683724" cy="6847738"/>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339752" y="6053226"/>
            <a:ext cx="4442242" cy="400110"/>
          </a:xfrm>
          <a:prstGeom prst="rect">
            <a:avLst/>
          </a:prstGeom>
          <a:noFill/>
        </p:spPr>
        <p:txBody>
          <a:bodyPr wrap="none" rtlCol="0">
            <a:spAutoFit/>
          </a:bodyPr>
          <a:lstStyle/>
          <a:p>
            <a:r>
              <a:rPr lang="es-MX" sz="2000" b="1" dirty="0" smtClean="0"/>
              <a:t>«La morada de los Hijos de Hiram»</a:t>
            </a:r>
            <a:endParaRPr lang="es-AR" sz="2000" b="1" dirty="0"/>
          </a:p>
        </p:txBody>
      </p:sp>
    </p:spTree>
    <p:extLst>
      <p:ext uri="{BB962C8B-B14F-4D97-AF65-F5344CB8AC3E}">
        <p14:creationId xmlns:p14="http://schemas.microsoft.com/office/powerpoint/2010/main" val="3973294414"/>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ox(out)">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elfastmasonry.com/wp-content/uploads/2014/11/offic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332656"/>
            <a:ext cx="9190209"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111534"/>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La Gran Palabra</a:t>
            </a:r>
            <a:endParaRPr lang="es-ES_tradnl" dirty="0" smtClean="0"/>
          </a:p>
        </p:txBody>
      </p:sp>
      <p:sp>
        <p:nvSpPr>
          <p:cNvPr id="1780739" name="Rectangle 3"/>
          <p:cNvSpPr>
            <a:spLocks noGrp="1" noChangeArrowheads="1"/>
          </p:cNvSpPr>
          <p:nvPr>
            <p:ph sz="half" idx="1"/>
          </p:nvPr>
        </p:nvSpPr>
        <p:spPr>
          <a:xfrm>
            <a:off x="179512" y="1556792"/>
            <a:ext cx="4316288" cy="4525963"/>
          </a:xfrm>
        </p:spPr>
        <p:txBody>
          <a:bodyPr/>
          <a:lstStyle/>
          <a:p>
            <a:pPr eaLnBrk="1" hangingPunct="1">
              <a:lnSpc>
                <a:spcPct val="80000"/>
              </a:lnSpc>
            </a:pPr>
            <a:r>
              <a:rPr lang="es-MX" sz="2400" dirty="0" smtClean="0"/>
              <a:t>Según el Ritual utilizado en Iowa (2003) la Gran Palabra realmente es:</a:t>
            </a:r>
          </a:p>
          <a:p>
            <a:pPr eaLnBrk="1" hangingPunct="1">
              <a:lnSpc>
                <a:spcPct val="80000"/>
              </a:lnSpc>
            </a:pPr>
            <a:r>
              <a:rPr lang="es-MX" sz="2400" i="1" dirty="0" err="1" smtClean="0"/>
              <a:t>Za</a:t>
            </a:r>
            <a:r>
              <a:rPr lang="es-MX" sz="2400" i="1" dirty="0" smtClean="0"/>
              <a:t>-</a:t>
            </a:r>
            <a:r>
              <a:rPr lang="es-MX" sz="2400" i="1" dirty="0" err="1" smtClean="0"/>
              <a:t>her</a:t>
            </a:r>
            <a:r>
              <a:rPr lang="es-MX" sz="2400" i="1" dirty="0" smtClean="0"/>
              <a:t>-la-</a:t>
            </a:r>
            <a:r>
              <a:rPr lang="es-MX" sz="2400" i="1" dirty="0" err="1" smtClean="0"/>
              <a:t>her</a:t>
            </a:r>
            <a:r>
              <a:rPr lang="es-MX" sz="2400" i="1" dirty="0" smtClean="0"/>
              <a:t>-bon</a:t>
            </a:r>
            <a:endParaRPr lang="es-MX" sz="2400" dirty="0" smtClean="0"/>
          </a:p>
          <a:p>
            <a:pPr eaLnBrk="1" hangingPunct="1">
              <a:lnSpc>
                <a:spcPct val="80000"/>
              </a:lnSpc>
            </a:pPr>
            <a:r>
              <a:rPr lang="es-MX" sz="2400" dirty="0" smtClean="0"/>
              <a:t>Con el significado de: </a:t>
            </a:r>
            <a:r>
              <a:rPr lang="es-MX" sz="2400" i="1" dirty="0" smtClean="0"/>
              <a:t>«Recuerda la destrucción»</a:t>
            </a:r>
            <a:r>
              <a:rPr lang="es-MX" sz="2400" dirty="0" smtClean="0"/>
              <a:t>.</a:t>
            </a:r>
          </a:p>
          <a:p>
            <a:pPr eaLnBrk="1" hangingPunct="1">
              <a:lnSpc>
                <a:spcPct val="80000"/>
              </a:lnSpc>
            </a:pPr>
            <a:r>
              <a:rPr lang="es-MX" sz="2400" dirty="0" smtClean="0"/>
              <a:t>Es decir: no repitas los actos que dieron como resultado la destrucción de Jerusalén, la </a:t>
            </a:r>
            <a:r>
              <a:rPr lang="es-MX" sz="2400" i="1" dirty="0" smtClean="0"/>
              <a:t>pérdida de la paz</a:t>
            </a:r>
            <a:r>
              <a:rPr lang="es-MX" sz="2400" dirty="0" smtClean="0"/>
              <a:t>.</a:t>
            </a:r>
          </a:p>
          <a:p>
            <a:pPr eaLnBrk="1" hangingPunct="1">
              <a:lnSpc>
                <a:spcPct val="80000"/>
              </a:lnSpc>
            </a:pPr>
            <a:r>
              <a:rPr lang="es-MX" sz="2400" dirty="0" smtClean="0"/>
              <a:t>Donde la referencia es arquetípica, dado que muchas Logias </a:t>
            </a:r>
            <a:r>
              <a:rPr lang="es-MX" sz="2400" i="1" dirty="0" smtClean="0"/>
              <a:t>perdieron la paz </a:t>
            </a:r>
            <a:r>
              <a:rPr lang="es-MX" sz="2400" dirty="0" smtClean="0"/>
              <a:t>al desintegrarse en inútiles luchas internas.</a:t>
            </a:r>
          </a:p>
        </p:txBody>
      </p:sp>
      <p:pic>
        <p:nvPicPr>
          <p:cNvPr id="5" name="Picture 2" descr="https://ia800302.us.archive.org/BookReader/BookReaderImages.php?zip=/4/items/textbookofcrypti00chasrich/textbookofcrypti00chasrich_jp2.zip&amp;file=textbookofcrypti00chasrich_jp2/textbookofcrypti00chasrich_0048.jp2&amp;scale=4&amp;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334" y="1340768"/>
            <a:ext cx="3102090" cy="53285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ox(out)">
                                      <p:cBhvr>
                                        <p:cTn id="3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esultado de imagen para templo de salomon nabucodonos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5574"/>
            <a:ext cx="8640960" cy="6839810"/>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1475656" y="116632"/>
            <a:ext cx="6574428" cy="400110"/>
          </a:xfrm>
          <a:prstGeom prst="rect">
            <a:avLst/>
          </a:prstGeom>
          <a:solidFill>
            <a:srgbClr val="C00000"/>
          </a:solidFill>
        </p:spPr>
        <p:txBody>
          <a:bodyPr wrap="none" rtlCol="0">
            <a:spAutoFit/>
          </a:bodyPr>
          <a:lstStyle/>
          <a:p>
            <a:r>
              <a:rPr lang="es-MX" sz="2000" b="1" dirty="0" smtClean="0"/>
              <a:t>Las tres «encarnaciones» del Templo de Jerusalén…</a:t>
            </a:r>
            <a:endParaRPr lang="es-AR" sz="2000" b="1"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ox(out)">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218"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29" y="638518"/>
            <a:ext cx="9159329" cy="6219482"/>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3140353" y="116632"/>
            <a:ext cx="3159839" cy="400110"/>
          </a:xfrm>
          <a:prstGeom prst="rect">
            <a:avLst/>
          </a:prstGeom>
          <a:solidFill>
            <a:srgbClr val="C00000"/>
          </a:solidFill>
        </p:spPr>
        <p:txBody>
          <a:bodyPr wrap="none" rtlCol="0">
            <a:spAutoFit/>
          </a:bodyPr>
          <a:lstStyle/>
          <a:p>
            <a:r>
              <a:rPr lang="es-MX" sz="2000" b="1" dirty="0" smtClean="0"/>
              <a:t>…y su destrucción final!</a:t>
            </a:r>
            <a:endParaRPr lang="es-AR" sz="2000" b="1"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ox(out)">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 name="6 CuadroTexto"/>
          <p:cNvSpPr txBox="1"/>
          <p:nvPr/>
        </p:nvSpPr>
        <p:spPr>
          <a:xfrm>
            <a:off x="264478" y="148570"/>
            <a:ext cx="8700010" cy="400110"/>
          </a:xfrm>
          <a:prstGeom prst="rect">
            <a:avLst/>
          </a:prstGeom>
          <a:solidFill>
            <a:srgbClr val="C00000"/>
          </a:solidFill>
        </p:spPr>
        <p:txBody>
          <a:bodyPr wrap="none" rtlCol="0">
            <a:spAutoFit/>
          </a:bodyPr>
          <a:lstStyle/>
          <a:p>
            <a:r>
              <a:rPr lang="es-MX" sz="2000" b="1" dirty="0" smtClean="0"/>
              <a:t>La «Pérdida de la Paz» (un Templo masónico destruido y abandonado)</a:t>
            </a:r>
            <a:endParaRPr lang="es-AR" sz="2000" b="1" dirty="0"/>
          </a:p>
        </p:txBody>
      </p:sp>
      <p:pic>
        <p:nvPicPr>
          <p:cNvPr id="3074" name="Picture 2" descr="Abandoned Newburgh Masonic Temple in Cleveland, Oh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805458"/>
            <a:ext cx="9108504" cy="6079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029536"/>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La marcha</a:t>
            </a:r>
            <a:endParaRPr lang="es-ES_tradnl" smtClean="0"/>
          </a:p>
        </p:txBody>
      </p:sp>
      <p:sp>
        <p:nvSpPr>
          <p:cNvPr id="1780739" name="Rectangle 3"/>
          <p:cNvSpPr>
            <a:spLocks noGrp="1" noChangeArrowheads="1"/>
          </p:cNvSpPr>
          <p:nvPr>
            <p:ph sz="half" idx="1"/>
          </p:nvPr>
        </p:nvSpPr>
        <p:spPr>
          <a:xfrm>
            <a:off x="251396" y="1927374"/>
            <a:ext cx="3384500" cy="4525962"/>
          </a:xfrm>
        </p:spPr>
        <p:txBody>
          <a:bodyPr/>
          <a:lstStyle/>
          <a:p>
            <a:pPr eaLnBrk="1" hangingPunct="1">
              <a:lnSpc>
                <a:spcPct val="80000"/>
              </a:lnSpc>
            </a:pPr>
            <a:r>
              <a:rPr lang="es-MX" sz="2300" dirty="0" smtClean="0"/>
              <a:t>No hemos encontrado en los Rituales una marcha con el número de pasos especificado.</a:t>
            </a:r>
          </a:p>
          <a:p>
            <a:pPr eaLnBrk="1" hangingPunct="1">
              <a:lnSpc>
                <a:spcPct val="80000"/>
              </a:lnSpc>
            </a:pPr>
            <a:r>
              <a:rPr lang="es-MX" sz="2300" dirty="0" smtClean="0"/>
              <a:t>Pero creemos que podría agregarse una marcha en </a:t>
            </a:r>
            <a:r>
              <a:rPr lang="es-MX" sz="2300" dirty="0" err="1" smtClean="0"/>
              <a:t>zig-zag</a:t>
            </a:r>
            <a:r>
              <a:rPr lang="es-MX" sz="2300" dirty="0" smtClean="0"/>
              <a:t> o algo similar, símbolo de aquel que camina entre las ruinas del Templo destruido.</a:t>
            </a:r>
          </a:p>
        </p:txBody>
      </p:sp>
      <p:pic>
        <p:nvPicPr>
          <p:cNvPr id="6" name="Picture 4" descr="Resultado de imagen para super excellent ma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1556792"/>
            <a:ext cx="4176464" cy="44430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out)">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Examen de Reconocimiento</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300" dirty="0" smtClean="0"/>
              <a:t>P.: ¿Eres un Maestro Excelentísimo?</a:t>
            </a:r>
          </a:p>
          <a:p>
            <a:pPr eaLnBrk="1" hangingPunct="1">
              <a:lnSpc>
                <a:spcPct val="80000"/>
              </a:lnSpc>
            </a:pPr>
            <a:r>
              <a:rPr lang="es-MX" sz="2300" dirty="0" smtClean="0"/>
              <a:t>R.: Junto con mis Compañeros he enfrentado a los tiranos.</a:t>
            </a:r>
          </a:p>
          <a:p>
            <a:pPr eaLnBrk="1" hangingPunct="1">
              <a:lnSpc>
                <a:spcPct val="80000"/>
              </a:lnSpc>
            </a:pPr>
            <a:r>
              <a:rPr lang="es-MX" sz="2300" dirty="0" smtClean="0"/>
              <a:t>P.: ¿Qué recuerdas?</a:t>
            </a:r>
          </a:p>
          <a:p>
            <a:pPr eaLnBrk="1" hangingPunct="1">
              <a:lnSpc>
                <a:spcPct val="80000"/>
              </a:lnSpc>
            </a:pPr>
            <a:r>
              <a:rPr lang="es-MX" sz="2300" dirty="0" smtClean="0"/>
              <a:t>R.: La destrucción.</a:t>
            </a:r>
          </a:p>
          <a:p>
            <a:pPr eaLnBrk="1" hangingPunct="1">
              <a:lnSpc>
                <a:spcPct val="80000"/>
              </a:lnSpc>
            </a:pPr>
            <a:r>
              <a:rPr lang="es-MX" sz="2300" dirty="0" smtClean="0"/>
              <a:t>P.: ¿Dónde nos reunimos?</a:t>
            </a:r>
          </a:p>
          <a:p>
            <a:pPr eaLnBrk="1" hangingPunct="1">
              <a:lnSpc>
                <a:spcPct val="80000"/>
              </a:lnSpc>
            </a:pPr>
            <a:r>
              <a:rPr lang="es-MX" sz="2300" dirty="0" smtClean="0"/>
              <a:t>R.: En la Sala del Consejo del Palacio del Rey.</a:t>
            </a:r>
          </a:p>
          <a:p>
            <a:pPr eaLnBrk="1" hangingPunct="1">
              <a:lnSpc>
                <a:spcPct val="80000"/>
              </a:lnSpc>
            </a:pPr>
            <a:r>
              <a:rPr lang="es-MX" sz="2300" dirty="0" smtClean="0"/>
              <a:t>P.: ¿Dónde se encuentra el Rey?</a:t>
            </a:r>
          </a:p>
          <a:p>
            <a:pPr eaLnBrk="1" hangingPunct="1">
              <a:lnSpc>
                <a:spcPct val="80000"/>
              </a:lnSpc>
            </a:pPr>
            <a:r>
              <a:rPr lang="es-MX" sz="2300" dirty="0" smtClean="0"/>
              <a:t>R.: Sobre la Sabiduría y la Inteligencia</a:t>
            </a:r>
            <a:r>
              <a:rPr lang="es-MX" sz="2300" i="1" dirty="0" smtClean="0"/>
              <a:t>.</a:t>
            </a:r>
          </a:p>
          <a:p>
            <a:pPr eaLnBrk="1" hangingPunct="1">
              <a:lnSpc>
                <a:spcPct val="80000"/>
              </a:lnSpc>
            </a:pPr>
            <a:r>
              <a:rPr lang="es-MX" sz="2300" dirty="0" smtClean="0"/>
              <a:t>P.: ¿Cuál es el símbolo del Rey?</a:t>
            </a:r>
          </a:p>
          <a:p>
            <a:pPr eaLnBrk="1" hangingPunct="1">
              <a:lnSpc>
                <a:spcPct val="80000"/>
              </a:lnSpc>
            </a:pPr>
            <a:r>
              <a:rPr lang="es-MX" sz="2300" dirty="0" smtClean="0"/>
              <a:t>R.: La corona.</a:t>
            </a:r>
          </a:p>
          <a:p>
            <a:pPr eaLnBrk="1" hangingPunct="1">
              <a:lnSpc>
                <a:spcPct val="80000"/>
              </a:lnSpc>
            </a:pPr>
            <a:r>
              <a:rPr lang="es-MX" sz="2300" dirty="0" smtClean="0"/>
              <a:t>P.: ¿Cuál es el mayor Tesoro del Palacio del Rey?</a:t>
            </a:r>
          </a:p>
          <a:p>
            <a:pPr eaLnBrk="1" hangingPunct="1">
              <a:lnSpc>
                <a:spcPct val="80000"/>
              </a:lnSpc>
            </a:pPr>
            <a:r>
              <a:rPr lang="es-MX" sz="2300" dirty="0" smtClean="0"/>
              <a:t>R.: La Palabra.</a:t>
            </a:r>
          </a:p>
          <a:p>
            <a:pPr eaLnBrk="1" hangingPunct="1">
              <a:lnSpc>
                <a:spcPct val="80000"/>
              </a:lnSpc>
            </a:pPr>
            <a:r>
              <a:rPr lang="es-MX" sz="2300" dirty="0" smtClean="0"/>
              <a:t>P.: ¿Cómo conoceremos la Palabra?</a:t>
            </a:r>
          </a:p>
          <a:p>
            <a:pPr eaLnBrk="1" hangingPunct="1">
              <a:lnSpc>
                <a:spcPct val="80000"/>
              </a:lnSpc>
            </a:pPr>
            <a:r>
              <a:rPr lang="es-MX" sz="2300" dirty="0" smtClean="0"/>
              <a:t>R.: Convirtiéndonos en nuestro propio Rey.</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0739">
                                            <p:txEl>
                                              <p:pRg st="7" end="7"/>
                                            </p:txEl>
                                          </p:spTgt>
                                        </p:tgtEl>
                                        <p:attrNameLst>
                                          <p:attrName>style.visibility</p:attrName>
                                        </p:attrNameLst>
                                      </p:cBhvr>
                                      <p:to>
                                        <p:strVal val="visible"/>
                                      </p:to>
                                    </p:set>
                                    <p:animEffect transition="in" filter="blinds(horizontal)">
                                      <p:cBhvr>
                                        <p:cTn id="47" dur="500"/>
                                        <p:tgtEl>
                                          <p:spTgt spid="178073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0739">
                                            <p:txEl>
                                              <p:pRg st="8" end="8"/>
                                            </p:txEl>
                                          </p:spTgt>
                                        </p:tgtEl>
                                        <p:attrNameLst>
                                          <p:attrName>style.visibility</p:attrName>
                                        </p:attrNameLst>
                                      </p:cBhvr>
                                      <p:to>
                                        <p:strVal val="visible"/>
                                      </p:to>
                                    </p:set>
                                    <p:animEffect transition="in" filter="blinds(horizontal)">
                                      <p:cBhvr>
                                        <p:cTn id="52" dur="500"/>
                                        <p:tgtEl>
                                          <p:spTgt spid="1780739">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80739">
                                            <p:txEl>
                                              <p:pRg st="9" end="9"/>
                                            </p:txEl>
                                          </p:spTgt>
                                        </p:tgtEl>
                                        <p:attrNameLst>
                                          <p:attrName>style.visibility</p:attrName>
                                        </p:attrNameLst>
                                      </p:cBhvr>
                                      <p:to>
                                        <p:strVal val="visible"/>
                                      </p:to>
                                    </p:set>
                                    <p:animEffect transition="in" filter="blinds(horizontal)">
                                      <p:cBhvr>
                                        <p:cTn id="57" dur="500"/>
                                        <p:tgtEl>
                                          <p:spTgt spid="1780739">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780739">
                                            <p:txEl>
                                              <p:pRg st="10" end="10"/>
                                            </p:txEl>
                                          </p:spTgt>
                                        </p:tgtEl>
                                        <p:attrNameLst>
                                          <p:attrName>style.visibility</p:attrName>
                                        </p:attrNameLst>
                                      </p:cBhvr>
                                      <p:to>
                                        <p:strVal val="visible"/>
                                      </p:to>
                                    </p:set>
                                    <p:animEffect transition="in" filter="blinds(horizontal)">
                                      <p:cBhvr>
                                        <p:cTn id="62" dur="500"/>
                                        <p:tgtEl>
                                          <p:spTgt spid="1780739">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80739">
                                            <p:txEl>
                                              <p:pRg st="11" end="11"/>
                                            </p:txEl>
                                          </p:spTgt>
                                        </p:tgtEl>
                                        <p:attrNameLst>
                                          <p:attrName>style.visibility</p:attrName>
                                        </p:attrNameLst>
                                      </p:cBhvr>
                                      <p:to>
                                        <p:strVal val="visible"/>
                                      </p:to>
                                    </p:set>
                                    <p:animEffect transition="in" filter="blinds(horizontal)">
                                      <p:cBhvr>
                                        <p:cTn id="67" dur="500"/>
                                        <p:tgtEl>
                                          <p:spTgt spid="1780739">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780739">
                                            <p:txEl>
                                              <p:pRg st="12" end="12"/>
                                            </p:txEl>
                                          </p:spTgt>
                                        </p:tgtEl>
                                        <p:attrNameLst>
                                          <p:attrName>style.visibility</p:attrName>
                                        </p:attrNameLst>
                                      </p:cBhvr>
                                      <p:to>
                                        <p:strVal val="visible"/>
                                      </p:to>
                                    </p:set>
                                    <p:animEffect transition="in" filter="blinds(horizontal)">
                                      <p:cBhvr>
                                        <p:cTn id="72" dur="500"/>
                                        <p:tgtEl>
                                          <p:spTgt spid="1780739">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780739">
                                            <p:txEl>
                                              <p:pRg st="13" end="13"/>
                                            </p:txEl>
                                          </p:spTgt>
                                        </p:tgtEl>
                                        <p:attrNameLst>
                                          <p:attrName>style.visibility</p:attrName>
                                        </p:attrNameLst>
                                      </p:cBhvr>
                                      <p:to>
                                        <p:strVal val="visible"/>
                                      </p:to>
                                    </p:set>
                                    <p:animEffect transition="in" filter="blinds(horizontal)">
                                      <p:cBhvr>
                                        <p:cTn id="77" dur="500"/>
                                        <p:tgtEl>
                                          <p:spTgt spid="178073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 name="Picture 2" descr="http://www.chingchic.com/uploads/1/1/6/2/11620534/_2610185_orig.jpg"/>
          <p:cNvPicPr>
            <a:picLocks noChangeAspect="1" noChangeArrowheads="1"/>
          </p:cNvPicPr>
          <p:nvPr/>
        </p:nvPicPr>
        <p:blipFill>
          <a:blip r:embed="rId2"/>
          <a:srcRect/>
          <a:stretch>
            <a:fillRect/>
          </a:stretch>
        </p:blipFill>
        <p:spPr bwMode="auto">
          <a:xfrm>
            <a:off x="0" y="606425"/>
            <a:ext cx="9196388" cy="5126038"/>
          </a:xfrm>
          <a:prstGeom prst="rect">
            <a:avLst/>
          </a:prstGeom>
          <a:noFill/>
          <a:ln w="9525">
            <a:noFill/>
            <a:miter lim="800000"/>
            <a:headEnd/>
            <a:tailEnd/>
          </a:ln>
        </p:spPr>
      </p:pic>
      <p:sp>
        <p:nvSpPr>
          <p:cNvPr id="4" name="3 CuadroTexto"/>
          <p:cNvSpPr txBox="1">
            <a:spLocks noChangeArrowheads="1"/>
          </p:cNvSpPr>
          <p:nvPr/>
        </p:nvSpPr>
        <p:spPr bwMode="auto">
          <a:xfrm>
            <a:off x="776288" y="6092825"/>
            <a:ext cx="7467600" cy="369888"/>
          </a:xfrm>
          <a:prstGeom prst="rect">
            <a:avLst/>
          </a:prstGeom>
          <a:noFill/>
          <a:ln w="9525">
            <a:noFill/>
            <a:miter lim="800000"/>
            <a:headEnd/>
            <a:tailEnd/>
          </a:ln>
        </p:spPr>
        <p:txBody>
          <a:bodyPr wrap="none">
            <a:spAutoFit/>
          </a:bodyPr>
          <a:lstStyle/>
          <a:p>
            <a:r>
              <a:rPr lang="es-MX"/>
              <a:t>Una comparación de los Signos y Palabras de los tres grados Crípticos</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4002" name="Rectangle 2"/>
          <p:cNvSpPr>
            <a:spLocks noGrp="1" noChangeArrowheads="1"/>
          </p:cNvSpPr>
          <p:nvPr>
            <p:ph type="title"/>
          </p:nvPr>
        </p:nvSpPr>
        <p:spPr>
          <a:xfrm>
            <a:off x="533400" y="228600"/>
            <a:ext cx="8229600" cy="1139825"/>
          </a:xfrm>
        </p:spPr>
        <p:txBody>
          <a:bodyPr/>
          <a:lstStyle/>
          <a:p>
            <a:pPr eaLnBrk="1" hangingPunct="1"/>
            <a:r>
              <a:rPr lang="es-AR" dirty="0" smtClean="0"/>
              <a:t>6. Ritual</a:t>
            </a:r>
            <a:endParaRPr lang="es-ES_tradnl" dirty="0" smtClean="0"/>
          </a:p>
        </p:txBody>
      </p:sp>
      <p:pic>
        <p:nvPicPr>
          <p:cNvPr id="4" name="Picture 2" descr="Royal Arch lambskin apron by Giles Fonda Yates, 18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703" y="1268760"/>
            <a:ext cx="6648673" cy="53873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4002"/>
                                        </p:tgtEl>
                                        <p:attrNameLst>
                                          <p:attrName>style.visibility</p:attrName>
                                        </p:attrNameLst>
                                      </p:cBhvr>
                                      <p:to>
                                        <p:strVal val="visible"/>
                                      </p:to>
                                    </p:set>
                                    <p:animEffect transition="in" filter="blinds(horizontal)">
                                      <p:cBhvr>
                                        <p:cTn id="7" dur="500"/>
                                        <p:tgtEl>
                                          <p:spTgt spid="166400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4002" grpId="0"/>
    </p:bld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Numerosas variaciones</a:t>
            </a:r>
            <a:endParaRPr lang="es-ES_tradnl" smtClean="0"/>
          </a:p>
        </p:txBody>
      </p:sp>
      <p:sp>
        <p:nvSpPr>
          <p:cNvPr id="1780739" name="Rectangle 3"/>
          <p:cNvSpPr>
            <a:spLocks noGrp="1" noChangeArrowheads="1"/>
          </p:cNvSpPr>
          <p:nvPr>
            <p:ph sz="half" idx="1"/>
          </p:nvPr>
        </p:nvSpPr>
        <p:spPr>
          <a:xfrm>
            <a:off x="357188" y="1689100"/>
            <a:ext cx="3854450" cy="4525963"/>
          </a:xfrm>
        </p:spPr>
        <p:txBody>
          <a:bodyPr/>
          <a:lstStyle/>
          <a:p>
            <a:pPr eaLnBrk="1" hangingPunct="1">
              <a:lnSpc>
                <a:spcPct val="80000"/>
              </a:lnSpc>
            </a:pPr>
            <a:r>
              <a:rPr lang="es-MX" sz="2100" dirty="0" smtClean="0"/>
              <a:t>Existen muchas formas distintas de efectuar los Rituales y, particularmente, de conferir la Iniciación de este grado, dependiendo de los distintos países y aún dentro de los diferentes Consejos del mismo país.</a:t>
            </a:r>
          </a:p>
          <a:p>
            <a:pPr eaLnBrk="1" hangingPunct="1">
              <a:lnSpc>
                <a:spcPct val="80000"/>
              </a:lnSpc>
            </a:pPr>
            <a:r>
              <a:rPr lang="es-MX" sz="2100" dirty="0" smtClean="0"/>
              <a:t>Algunas son profundamente teatrales, y exigen para la realización del Ritual no sólo un gran número de Oficiales sino también un local de grandes dimensiones.</a:t>
            </a:r>
          </a:p>
          <a:p>
            <a:pPr eaLnBrk="1" hangingPunct="1">
              <a:lnSpc>
                <a:spcPct val="80000"/>
              </a:lnSpc>
            </a:pPr>
            <a:r>
              <a:rPr lang="es-MX" sz="2100" dirty="0" smtClean="0"/>
              <a:t>Aquí nos interesa resaltar los aspectos simbólicos del Ritual.</a:t>
            </a:r>
          </a:p>
        </p:txBody>
      </p:sp>
      <p:pic>
        <p:nvPicPr>
          <p:cNvPr id="6" name="Picture 6"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844824"/>
            <a:ext cx="4704520"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0274719"/>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ox(out)">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Ritual de Apertura</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100" dirty="0" smtClean="0"/>
              <a:t>Inicialmente, el Ritual es presidido por </a:t>
            </a:r>
            <a:r>
              <a:rPr lang="es-MX" sz="2100" dirty="0" err="1" smtClean="0"/>
              <a:t>Gedaliah</a:t>
            </a:r>
            <a:r>
              <a:rPr lang="es-MX" sz="2100" dirty="0" smtClean="0"/>
              <a:t>, dado que </a:t>
            </a:r>
            <a:r>
              <a:rPr lang="es-MX" sz="2100" dirty="0" err="1" smtClean="0"/>
              <a:t>Zedekiah</a:t>
            </a:r>
            <a:r>
              <a:rPr lang="es-MX" sz="2100" dirty="0" smtClean="0"/>
              <a:t> se encuentra </a:t>
            </a:r>
            <a:r>
              <a:rPr lang="es-MX" sz="2100" i="1" dirty="0" smtClean="0"/>
              <a:t>«en uno de los departamentos del Templo»</a:t>
            </a:r>
            <a:r>
              <a:rPr lang="es-MX" sz="2100" dirty="0" smtClean="0"/>
              <a:t>.</a:t>
            </a:r>
          </a:p>
          <a:p>
            <a:pPr eaLnBrk="1" hangingPunct="1">
              <a:lnSpc>
                <a:spcPct val="80000"/>
              </a:lnSpc>
            </a:pPr>
            <a:r>
              <a:rPr lang="es-MX" sz="2100" dirty="0" smtClean="0"/>
              <a:t>El Ritual se abre </a:t>
            </a:r>
            <a:r>
              <a:rPr lang="es-MX" sz="2100" i="1" dirty="0" smtClean="0"/>
              <a:t>«a la hora de la segunda guardia»</a:t>
            </a:r>
            <a:r>
              <a:rPr lang="es-MX" sz="2100" dirty="0" smtClean="0"/>
              <a:t>.</a:t>
            </a:r>
          </a:p>
          <a:p>
            <a:pPr eaLnBrk="1" hangingPunct="1">
              <a:lnSpc>
                <a:spcPct val="80000"/>
              </a:lnSpc>
            </a:pPr>
            <a:r>
              <a:rPr lang="es-MX" sz="2100" dirty="0" smtClean="0"/>
              <a:t>Según Richardson, después de tres golpes dados por </a:t>
            </a:r>
            <a:r>
              <a:rPr lang="es-MX" sz="2100" dirty="0" err="1" smtClean="0"/>
              <a:t>Gedaliah</a:t>
            </a:r>
            <a:r>
              <a:rPr lang="es-MX" sz="2100" dirty="0" smtClean="0"/>
              <a:t>, todos los presentes forman un círculo</a:t>
            </a:r>
            <a:r>
              <a:rPr lang="es-MX" sz="2100" i="1" dirty="0" smtClean="0"/>
              <a:t> </a:t>
            </a:r>
            <a:r>
              <a:rPr lang="es-MX" sz="2100" dirty="0" smtClean="0"/>
              <a:t>en torno del Altar, se arrodillan sobre la rodilla izquierda, con el codo derecho sobre la rodilla derecha y la cabeza descansando sobre la mano derecha, en actitud de devoción silenciosa.</a:t>
            </a:r>
          </a:p>
          <a:p>
            <a:pPr eaLnBrk="1" hangingPunct="1">
              <a:lnSpc>
                <a:spcPct val="80000"/>
              </a:lnSpc>
            </a:pPr>
            <a:r>
              <a:rPr lang="es-MX" sz="2100" dirty="0" smtClean="0"/>
              <a:t>Después de un momento, todos se ponen de pie y realizan todos los signos de los grados del Rito York, desde el Aprendiz hasta el Excelentísimo Maestro.</a:t>
            </a:r>
          </a:p>
          <a:p>
            <a:pPr eaLnBrk="1" hangingPunct="1">
              <a:lnSpc>
                <a:spcPct val="80000"/>
              </a:lnSpc>
            </a:pPr>
            <a:r>
              <a:rPr lang="es-MX" sz="2100" dirty="0" smtClean="0"/>
              <a:t>Por lo tanto, aquí aparece nuevamente el simbolismo del punto dentro del círculo (el punto es el Altar, el círculo los Compañeros), de tanta importancia en la Masonería en general y en el Rito Críptico en particular.</a:t>
            </a:r>
          </a:p>
        </p:txBody>
      </p:sp>
    </p:spTree>
    <p:extLst>
      <p:ext uri="{BB962C8B-B14F-4D97-AF65-F5344CB8AC3E}">
        <p14:creationId xmlns:p14="http://schemas.microsoft.com/office/powerpoint/2010/main" val="3133457559"/>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Ritual de Apertura</a:t>
            </a:r>
            <a:endParaRPr lang="es-ES_tradnl" dirty="0" smtClean="0"/>
          </a:p>
        </p:txBody>
      </p:sp>
      <p:sp>
        <p:nvSpPr>
          <p:cNvPr id="1780739" name="Rectangle 3"/>
          <p:cNvSpPr>
            <a:spLocks noGrp="1" noChangeArrowheads="1"/>
          </p:cNvSpPr>
          <p:nvPr>
            <p:ph sz="half" idx="1"/>
          </p:nvPr>
        </p:nvSpPr>
        <p:spPr>
          <a:xfrm>
            <a:off x="107504" y="1484784"/>
            <a:ext cx="4038600" cy="4525963"/>
          </a:xfrm>
        </p:spPr>
        <p:txBody>
          <a:bodyPr/>
          <a:lstStyle/>
          <a:p>
            <a:pPr eaLnBrk="1" hangingPunct="1">
              <a:lnSpc>
                <a:spcPct val="80000"/>
              </a:lnSpc>
            </a:pPr>
            <a:r>
              <a:rPr lang="es-MX" sz="2100" dirty="0" smtClean="0"/>
              <a:t>Siguiendo con Richardson, después del Ritual precedente, uno de los Heraldos toca su cuerno, ingresa al Templo y anuncia que</a:t>
            </a:r>
            <a:r>
              <a:rPr lang="es-MX" sz="2100" dirty="0"/>
              <a:t> </a:t>
            </a:r>
            <a:r>
              <a:rPr lang="es-MX" sz="2100" dirty="0" smtClean="0"/>
              <a:t>Nabucodonosor, Rey de Babilonia, se acerca al Palacio Real de Israel, dejando a su paso muerte y devastación.</a:t>
            </a:r>
          </a:p>
          <a:p>
            <a:pPr eaLnBrk="1" hangingPunct="1">
              <a:lnSpc>
                <a:spcPct val="80000"/>
              </a:lnSpc>
            </a:pPr>
            <a:r>
              <a:rPr lang="es-MX" sz="2100" dirty="0" smtClean="0"/>
              <a:t>El segundo Heraldo anuncia lo mismo.</a:t>
            </a:r>
          </a:p>
          <a:p>
            <a:pPr eaLnBrk="1" hangingPunct="1">
              <a:lnSpc>
                <a:spcPct val="80000"/>
              </a:lnSpc>
            </a:pPr>
            <a:r>
              <a:rPr lang="es-MX" sz="2100" dirty="0" smtClean="0"/>
              <a:t>Y el tercer Heraldo anuncia la llegada del Rey </a:t>
            </a:r>
            <a:r>
              <a:rPr lang="es-MX" sz="2100" dirty="0" err="1" smtClean="0"/>
              <a:t>Zedekiah</a:t>
            </a:r>
            <a:r>
              <a:rPr lang="es-MX" sz="2100" dirty="0" smtClean="0"/>
              <a:t>.</a:t>
            </a:r>
          </a:p>
          <a:p>
            <a:pPr eaLnBrk="1" hangingPunct="1">
              <a:lnSpc>
                <a:spcPct val="80000"/>
              </a:lnSpc>
            </a:pPr>
            <a:r>
              <a:rPr lang="es-MX" sz="2100" dirty="0" err="1" smtClean="0"/>
              <a:t>Gedaliah</a:t>
            </a:r>
            <a:r>
              <a:rPr lang="es-MX" sz="2100" dirty="0" smtClean="0"/>
              <a:t> le cede la presidencia del Consejo a </a:t>
            </a:r>
            <a:r>
              <a:rPr lang="es-MX" sz="2100" dirty="0" err="1" smtClean="0"/>
              <a:t>Zedekiah</a:t>
            </a:r>
            <a:r>
              <a:rPr lang="es-MX" sz="2100" dirty="0" smtClean="0"/>
              <a:t>, y éste declara que la asamblea está abierta.</a:t>
            </a:r>
          </a:p>
        </p:txBody>
      </p:sp>
      <p:pic>
        <p:nvPicPr>
          <p:cNvPr id="5" name="Picture 2" descr="JCC-015 /   MEDALHA CRÍPT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546820"/>
            <a:ext cx="47625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062873"/>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ox(out)">
                                      <p:cBhvr>
                                        <p:cTn id="3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6099" name="Text Box 3"/>
          <p:cNvSpPr txBox="1">
            <a:spLocks noChangeArrowheads="1"/>
          </p:cNvSpPr>
          <p:nvPr/>
        </p:nvSpPr>
        <p:spPr bwMode="auto">
          <a:xfrm>
            <a:off x="362992" y="2060848"/>
            <a:ext cx="2336800" cy="1754326"/>
          </a:xfrm>
          <a:prstGeom prst="rect">
            <a:avLst/>
          </a:prstGeom>
          <a:noFill/>
          <a:ln w="9525">
            <a:noFill/>
            <a:miter lim="800000"/>
            <a:headEnd/>
            <a:tailEnd/>
          </a:ln>
        </p:spPr>
        <p:txBody>
          <a:bodyPr>
            <a:spAutoFit/>
          </a:bodyPr>
          <a:lstStyle/>
          <a:p>
            <a:r>
              <a:rPr lang="es-ES" dirty="0" smtClean="0"/>
              <a:t>Dos momentos del Ritual: arriba, el círculo en torno del Altar, en la Apertura; abajo, el Heraldo haciendo el anuncio.</a:t>
            </a:r>
            <a:endParaRPr lang="es-MX" dirty="0"/>
          </a:p>
        </p:txBody>
      </p:sp>
      <p:pic>
        <p:nvPicPr>
          <p:cNvPr id="4" name="Picture 2" descr="https://ia800302.us.archive.org/BookReader/BookReaderImages.php?zip=/4/items/textbookofcrypti00chasrich/textbookofcrypti00chasrich_jp2.zip&amp;file=textbookofcrypti00chasrich_jp2/textbookofcrypti00chasrich_0045.jp2&amp;scale=4&amp;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7" y="-41321"/>
            <a:ext cx="4032448" cy="6926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983849"/>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6099"/>
                                        </p:tgtEl>
                                        <p:attrNameLst>
                                          <p:attrName>style.visibility</p:attrName>
                                        </p:attrNameLst>
                                      </p:cBhvr>
                                      <p:to>
                                        <p:strVal val="visible"/>
                                      </p:to>
                                    </p:set>
                                    <p:animEffect transition="in" filter="dissolve">
                                      <p:cBhvr>
                                        <p:cTn id="12" dur="500"/>
                                        <p:tgtEl>
                                          <p:spTgt spid="1796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6099" grpId="0"/>
    </p:bld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02242" name="Rectangle 2"/>
          <p:cNvSpPr>
            <a:spLocks noGrp="1" noChangeArrowheads="1"/>
          </p:cNvSpPr>
          <p:nvPr>
            <p:ph type="title"/>
          </p:nvPr>
        </p:nvSpPr>
        <p:spPr/>
        <p:txBody>
          <a:bodyPr/>
          <a:lstStyle/>
          <a:p>
            <a:pPr eaLnBrk="1" hangingPunct="1"/>
            <a:r>
              <a:rPr lang="es-AR" dirty="0" smtClean="0"/>
              <a:t>“Cuadrado, triángulo y círculo”</a:t>
            </a:r>
            <a:endParaRPr lang="es-ES_tradnl" dirty="0" smtClean="0"/>
          </a:p>
        </p:txBody>
      </p:sp>
      <p:sp>
        <p:nvSpPr>
          <p:cNvPr id="1802243" name="Text Box 3"/>
          <p:cNvSpPr txBox="1">
            <a:spLocks noChangeArrowheads="1"/>
          </p:cNvSpPr>
          <p:nvPr/>
        </p:nvSpPr>
        <p:spPr bwMode="auto">
          <a:xfrm>
            <a:off x="520344" y="5410200"/>
            <a:ext cx="8084264" cy="923330"/>
          </a:xfrm>
          <a:prstGeom prst="rect">
            <a:avLst/>
          </a:prstGeom>
          <a:noFill/>
          <a:ln w="9525">
            <a:noFill/>
            <a:miter lim="800000"/>
            <a:headEnd/>
            <a:tailEnd/>
          </a:ln>
        </p:spPr>
        <p:txBody>
          <a:bodyPr wrap="none">
            <a:spAutoFit/>
          </a:bodyPr>
          <a:lstStyle/>
          <a:p>
            <a:pPr algn="ctr"/>
            <a:endParaRPr lang="es-AR" dirty="0">
              <a:solidFill>
                <a:schemeClr val="tx1"/>
              </a:solidFill>
            </a:endParaRPr>
          </a:p>
          <a:p>
            <a:pPr algn="ctr"/>
            <a:r>
              <a:rPr lang="es-AR" dirty="0" smtClean="0">
                <a:solidFill>
                  <a:schemeClr val="tx1"/>
                </a:solidFill>
              </a:rPr>
              <a:t>Y se </a:t>
            </a:r>
            <a:r>
              <a:rPr lang="es-AR" dirty="0">
                <a:solidFill>
                  <a:schemeClr val="tx1"/>
                </a:solidFill>
              </a:rPr>
              <a:t>jura </a:t>
            </a:r>
            <a:r>
              <a:rPr lang="es-AR" dirty="0" smtClean="0">
                <a:solidFill>
                  <a:schemeClr val="tx1"/>
                </a:solidFill>
              </a:rPr>
              <a:t>lealtad, sinceridad y fraternidad por </a:t>
            </a:r>
            <a:r>
              <a:rPr lang="es-AR" i="1" dirty="0">
                <a:solidFill>
                  <a:schemeClr val="tx1"/>
                </a:solidFill>
              </a:rPr>
              <a:t>“el cuadrado</a:t>
            </a:r>
            <a:r>
              <a:rPr lang="es-AR" i="1" dirty="0" smtClean="0">
                <a:solidFill>
                  <a:schemeClr val="tx1"/>
                </a:solidFill>
              </a:rPr>
              <a:t>, </a:t>
            </a:r>
            <a:r>
              <a:rPr lang="es-AR" i="1" dirty="0">
                <a:solidFill>
                  <a:schemeClr val="tx1"/>
                </a:solidFill>
              </a:rPr>
              <a:t>el triángulo</a:t>
            </a:r>
          </a:p>
          <a:p>
            <a:pPr algn="ctr"/>
            <a:r>
              <a:rPr lang="es-AR" i="1" dirty="0">
                <a:solidFill>
                  <a:schemeClr val="tx1"/>
                </a:solidFill>
              </a:rPr>
              <a:t>e</a:t>
            </a:r>
            <a:r>
              <a:rPr lang="es-AR" i="1" dirty="0" smtClean="0">
                <a:solidFill>
                  <a:schemeClr val="tx1"/>
                </a:solidFill>
              </a:rPr>
              <a:t>quilátero y el círculo”</a:t>
            </a:r>
            <a:r>
              <a:rPr lang="es-AR" dirty="0" smtClean="0">
                <a:solidFill>
                  <a:schemeClr val="tx1"/>
                </a:solidFill>
              </a:rPr>
              <a:t>, </a:t>
            </a:r>
            <a:r>
              <a:rPr lang="es-AR" dirty="0">
                <a:solidFill>
                  <a:schemeClr val="tx1"/>
                </a:solidFill>
              </a:rPr>
              <a:t>que son los emblemas del grado, y aquí se muestran.</a:t>
            </a:r>
            <a:endParaRPr lang="es-ES_tradnl" dirty="0">
              <a:solidFill>
                <a:schemeClr val="tx1"/>
              </a:solidFill>
            </a:endParaRPr>
          </a:p>
        </p:txBody>
      </p:sp>
      <p:pic>
        <p:nvPicPr>
          <p:cNvPr id="1802244" name="Picture 4" descr="superexcellentmaster"/>
          <p:cNvPicPr>
            <a:picLocks noChangeAspect="1" noChangeArrowheads="1"/>
          </p:cNvPicPr>
          <p:nvPr/>
        </p:nvPicPr>
        <p:blipFill>
          <a:blip r:embed="rId2"/>
          <a:srcRect/>
          <a:stretch>
            <a:fillRect/>
          </a:stretch>
        </p:blipFill>
        <p:spPr bwMode="auto">
          <a:xfrm>
            <a:off x="2838450" y="1447800"/>
            <a:ext cx="3467100" cy="3657600"/>
          </a:xfrm>
          <a:prstGeom prst="rect">
            <a:avLst/>
          </a:prstGeom>
          <a:noFill/>
          <a:ln w="9525">
            <a:noFill/>
            <a:miter lim="800000"/>
            <a:headEnd/>
            <a:tailEnd/>
          </a:ln>
        </p:spPr>
      </p:pic>
      <p:sp>
        <p:nvSpPr>
          <p:cNvPr id="2" name="1 CuadroTexto"/>
          <p:cNvSpPr txBox="1">
            <a:spLocks noChangeArrowheads="1"/>
          </p:cNvSpPr>
          <p:nvPr/>
        </p:nvSpPr>
        <p:spPr bwMode="auto">
          <a:xfrm>
            <a:off x="228600" y="1985963"/>
            <a:ext cx="2249334" cy="2585323"/>
          </a:xfrm>
          <a:prstGeom prst="rect">
            <a:avLst/>
          </a:prstGeom>
          <a:noFill/>
          <a:ln w="9525">
            <a:noFill/>
            <a:miter lim="800000"/>
            <a:headEnd/>
            <a:tailEnd/>
          </a:ln>
        </p:spPr>
        <p:txBody>
          <a:bodyPr wrap="none">
            <a:spAutoFit/>
          </a:bodyPr>
          <a:lstStyle/>
          <a:p>
            <a:r>
              <a:rPr lang="es-MX" dirty="0" smtClean="0"/>
              <a:t>En otros Rituales, </a:t>
            </a:r>
          </a:p>
          <a:p>
            <a:r>
              <a:rPr lang="es-MX" dirty="0"/>
              <a:t>d</a:t>
            </a:r>
            <a:r>
              <a:rPr lang="es-MX" dirty="0" smtClean="0"/>
              <a:t>urante la Apertura</a:t>
            </a:r>
            <a:r>
              <a:rPr lang="es-MX" dirty="0"/>
              <a:t>,</a:t>
            </a:r>
          </a:p>
          <a:p>
            <a:r>
              <a:rPr lang="es-MX" dirty="0"/>
              <a:t>todos los presentes</a:t>
            </a:r>
          </a:p>
          <a:p>
            <a:r>
              <a:rPr lang="es-MX" dirty="0"/>
              <a:t>forman, en torno del</a:t>
            </a:r>
          </a:p>
          <a:p>
            <a:r>
              <a:rPr lang="es-MX" dirty="0"/>
              <a:t>Altar, primero un</a:t>
            </a:r>
          </a:p>
          <a:p>
            <a:r>
              <a:rPr lang="es-MX" dirty="0"/>
              <a:t>cuadrado, después </a:t>
            </a:r>
          </a:p>
          <a:p>
            <a:r>
              <a:rPr lang="es-MX" dirty="0"/>
              <a:t>un </a:t>
            </a:r>
            <a:r>
              <a:rPr lang="es-MX" dirty="0" smtClean="0"/>
              <a:t>triángulo </a:t>
            </a:r>
            <a:r>
              <a:rPr lang="es-MX" dirty="0"/>
              <a:t>y</a:t>
            </a:r>
          </a:p>
          <a:p>
            <a:r>
              <a:rPr lang="es-MX" dirty="0"/>
              <a:t>finalmente un </a:t>
            </a:r>
          </a:p>
          <a:p>
            <a:r>
              <a:rPr lang="es-MX" dirty="0" smtClean="0"/>
              <a:t>círculo.</a:t>
            </a:r>
            <a:endParaRPr lang="es-MX" dirty="0"/>
          </a:p>
        </p:txBody>
      </p:sp>
    </p:spTree>
    <p:extLst>
      <p:ext uri="{BB962C8B-B14F-4D97-AF65-F5344CB8AC3E}">
        <p14:creationId xmlns:p14="http://schemas.microsoft.com/office/powerpoint/2010/main" val="196661602"/>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02242"/>
                                        </p:tgtEl>
                                        <p:attrNameLst>
                                          <p:attrName>style.visibility</p:attrName>
                                        </p:attrNameLst>
                                      </p:cBhvr>
                                      <p:to>
                                        <p:strVal val="visible"/>
                                      </p:to>
                                    </p:set>
                                    <p:animEffect transition="in" filter="fade">
                                      <p:cBhvr>
                                        <p:cTn id="7" dur="2000"/>
                                        <p:tgtEl>
                                          <p:spTgt spid="1802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02244"/>
                                        </p:tgtEl>
                                        <p:attrNameLst>
                                          <p:attrName>style.visibility</p:attrName>
                                        </p:attrNameLst>
                                      </p:cBhvr>
                                      <p:to>
                                        <p:strVal val="visible"/>
                                      </p:to>
                                    </p:set>
                                    <p:animEffect transition="in" filter="fade">
                                      <p:cBhvr>
                                        <p:cTn id="17" dur="2000"/>
                                        <p:tgtEl>
                                          <p:spTgt spid="180224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02243"/>
                                        </p:tgtEl>
                                        <p:attrNameLst>
                                          <p:attrName>style.visibility</p:attrName>
                                        </p:attrNameLst>
                                      </p:cBhvr>
                                      <p:to>
                                        <p:strVal val="visible"/>
                                      </p:to>
                                    </p:set>
                                    <p:animEffect transition="in" filter="dissolve">
                                      <p:cBhvr>
                                        <p:cTn id="22" dur="500"/>
                                        <p:tgtEl>
                                          <p:spTgt spid="1802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42" grpId="0"/>
      <p:bldP spid="1802243" grpId="0"/>
      <p:bldP spid="2"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Comienza la Iniciación</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100" dirty="0" smtClean="0"/>
              <a:t>Concluida la Apertura el Candidato, con los ojos vendados, es admitido en el Templo.</a:t>
            </a:r>
          </a:p>
          <a:p>
            <a:pPr eaLnBrk="1" hangingPunct="1">
              <a:lnSpc>
                <a:spcPct val="80000"/>
              </a:lnSpc>
            </a:pPr>
            <a:r>
              <a:rPr lang="es-MX" sz="2100" dirty="0" smtClean="0"/>
              <a:t>Una vez que el Candidato se encuentra frente al Maestro, un Heraldo anuncia que Nabucodonosor se apresta a dar el asalto final sobre el Templo.</a:t>
            </a:r>
          </a:p>
          <a:p>
            <a:pPr eaLnBrk="1" hangingPunct="1">
              <a:lnSpc>
                <a:spcPct val="80000"/>
              </a:lnSpc>
            </a:pPr>
            <a:r>
              <a:rPr lang="es-MX" sz="2100" dirty="0" smtClean="0"/>
              <a:t>El Maestro, que recordemos representa al Rey </a:t>
            </a:r>
            <a:r>
              <a:rPr lang="es-MX" sz="2100" dirty="0" err="1" smtClean="0"/>
              <a:t>Zedekiah</a:t>
            </a:r>
            <a:r>
              <a:rPr lang="es-MX" sz="2100" dirty="0" smtClean="0"/>
              <a:t>, le pregunta a </a:t>
            </a:r>
            <a:r>
              <a:rPr lang="es-MX" sz="2100" dirty="0" err="1" smtClean="0"/>
              <a:t>Gedaliah</a:t>
            </a:r>
            <a:r>
              <a:rPr lang="es-MX" sz="2100" dirty="0" smtClean="0"/>
              <a:t> si existe alguna vía de escape.</a:t>
            </a:r>
          </a:p>
          <a:p>
            <a:pPr eaLnBrk="1" hangingPunct="1">
              <a:lnSpc>
                <a:spcPct val="80000"/>
              </a:lnSpc>
            </a:pPr>
            <a:r>
              <a:rPr lang="es-MX" sz="2100" dirty="0" err="1" smtClean="0"/>
              <a:t>Gedaliah</a:t>
            </a:r>
            <a:r>
              <a:rPr lang="es-MX" sz="2100" dirty="0" smtClean="0"/>
              <a:t> responde que hay una, que atraviesa el jardín real y conduce a una entrada privada en las murallas de Jerusalén, frente a Jericó.</a:t>
            </a:r>
          </a:p>
          <a:p>
            <a:pPr eaLnBrk="1" hangingPunct="1">
              <a:lnSpc>
                <a:spcPct val="80000"/>
              </a:lnSpc>
            </a:pPr>
            <a:r>
              <a:rPr lang="es-MX" sz="2100" dirty="0" smtClean="0"/>
              <a:t>El Ritual muestra a </a:t>
            </a:r>
            <a:r>
              <a:rPr lang="es-MX" sz="2100" dirty="0" err="1" smtClean="0"/>
              <a:t>Zedekiah</a:t>
            </a:r>
            <a:r>
              <a:rPr lang="es-MX" sz="2100" dirty="0" smtClean="0"/>
              <a:t> actuando cobardemente, porque se retira del Templo al mismo tiempo que todos los presentes hacen un fuerte ruido, y un Heraldo ingresa nuevamente al Templo.</a:t>
            </a:r>
          </a:p>
          <a:p>
            <a:pPr eaLnBrk="1" hangingPunct="1">
              <a:lnSpc>
                <a:spcPct val="80000"/>
              </a:lnSpc>
            </a:pPr>
            <a:r>
              <a:rPr lang="es-MX" sz="2100" dirty="0" smtClean="0"/>
              <a:t>Anuncia que </a:t>
            </a:r>
            <a:r>
              <a:rPr lang="es-MX" sz="2100" dirty="0" err="1" smtClean="0"/>
              <a:t>Zedekiah</a:t>
            </a:r>
            <a:r>
              <a:rPr lang="es-MX" sz="2100" dirty="0" smtClean="0"/>
              <a:t> ha sido capturado por Nabucodonosor, y conducido cargado de cadenas a </a:t>
            </a:r>
            <a:r>
              <a:rPr lang="es-MX" sz="2100" dirty="0" err="1" smtClean="0"/>
              <a:t>Riblah</a:t>
            </a:r>
            <a:r>
              <a:rPr lang="es-MX" sz="2100" dirty="0" smtClean="0"/>
              <a:t>.</a:t>
            </a:r>
          </a:p>
        </p:txBody>
      </p:sp>
    </p:spTree>
    <p:extLst>
      <p:ext uri="{BB962C8B-B14F-4D97-AF65-F5344CB8AC3E}">
        <p14:creationId xmlns:p14="http://schemas.microsoft.com/office/powerpoint/2010/main" val="3948475389"/>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Juramento</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100" dirty="0" err="1" smtClean="0"/>
              <a:t>Gedaliah</a:t>
            </a:r>
            <a:r>
              <a:rPr lang="es-MX" sz="2100" dirty="0" smtClean="0"/>
              <a:t> entonces se pregunta qué debe hacerse en esa hora tan obscura, </a:t>
            </a:r>
            <a:r>
              <a:rPr lang="es-MX" sz="2100" i="1" dirty="0" smtClean="0"/>
              <a:t>«en la que la espada del enemigo prevalece»</a:t>
            </a:r>
            <a:r>
              <a:rPr lang="es-MX" sz="2100" dirty="0" smtClean="0"/>
              <a:t>.</a:t>
            </a:r>
          </a:p>
          <a:p>
            <a:pPr eaLnBrk="1" hangingPunct="1">
              <a:lnSpc>
                <a:spcPct val="80000"/>
              </a:lnSpc>
            </a:pPr>
            <a:r>
              <a:rPr lang="es-MX" sz="2100" dirty="0" smtClean="0"/>
              <a:t>Y se responde a sí mismo que deben renovar sus votos de lealtad y sinceridad.</a:t>
            </a:r>
          </a:p>
          <a:p>
            <a:pPr eaLnBrk="1" hangingPunct="1">
              <a:lnSpc>
                <a:spcPct val="80000"/>
              </a:lnSpc>
            </a:pPr>
            <a:r>
              <a:rPr lang="es-MX" sz="2100" dirty="0" smtClean="0"/>
              <a:t>Todos los presentes forman nuevamente un círculo en torno del Altar.</a:t>
            </a:r>
          </a:p>
          <a:p>
            <a:pPr eaLnBrk="1" hangingPunct="1">
              <a:lnSpc>
                <a:spcPct val="80000"/>
              </a:lnSpc>
            </a:pPr>
            <a:r>
              <a:rPr lang="es-MX" sz="2100" dirty="0" smtClean="0"/>
              <a:t>El Candidato se arrodilla frente al Altar y coloca ambas manos sobre el Libro, la escuadra y el compás.</a:t>
            </a:r>
          </a:p>
          <a:p>
            <a:pPr eaLnBrk="1" hangingPunct="1">
              <a:lnSpc>
                <a:spcPct val="80000"/>
              </a:lnSpc>
            </a:pPr>
            <a:r>
              <a:rPr lang="es-MX" sz="2100" dirty="0" smtClean="0"/>
              <a:t>Se jura, además de secreto, ayuda mutua y fraternidad:</a:t>
            </a:r>
          </a:p>
          <a:p>
            <a:pPr eaLnBrk="1" hangingPunct="1">
              <a:lnSpc>
                <a:spcPct val="80000"/>
              </a:lnSpc>
            </a:pPr>
            <a:r>
              <a:rPr lang="es-MX" sz="2100" dirty="0" smtClean="0"/>
              <a:t>Sostener su dignidad de ser humano frente a todos los dioses de todas las religiones, impuestos sobre él por cualquier clero.</a:t>
            </a:r>
          </a:p>
          <a:p>
            <a:pPr eaLnBrk="1" hangingPunct="1">
              <a:lnSpc>
                <a:spcPct val="80000"/>
              </a:lnSpc>
            </a:pPr>
            <a:r>
              <a:rPr lang="es-MX" sz="2100" dirty="0" smtClean="0"/>
              <a:t>Asimismo, promover la tolerancia en materia religiosa y jamás promover actos de violencia en nombre de cualquier religión.</a:t>
            </a:r>
          </a:p>
          <a:p>
            <a:pPr eaLnBrk="1" hangingPunct="1">
              <a:lnSpc>
                <a:spcPct val="80000"/>
              </a:lnSpc>
            </a:pPr>
            <a:r>
              <a:rPr lang="es-MX" sz="2100" dirty="0" smtClean="0"/>
              <a:t>La penalidad es: </a:t>
            </a:r>
            <a:r>
              <a:rPr lang="es-MX" sz="2100" i="1" dirty="0" smtClean="0"/>
              <a:t>«mis pulgares cortados, mis ojos arrancados, mi cuerpo encadenado con cadenas de bronce y entregado a la cautividad en una tierra </a:t>
            </a:r>
            <a:r>
              <a:rPr lang="es-MX" sz="2100" i="1" dirty="0" err="1" smtClean="0"/>
              <a:t>extrala</a:t>
            </a:r>
            <a:r>
              <a:rPr lang="es-MX" sz="2100" i="1" dirty="0" smtClean="0"/>
              <a:t>»</a:t>
            </a:r>
            <a:r>
              <a:rPr lang="es-MX" sz="2100" dirty="0" smtClean="0"/>
              <a:t>.</a:t>
            </a:r>
          </a:p>
          <a:p>
            <a:pPr eaLnBrk="1" hangingPunct="1">
              <a:lnSpc>
                <a:spcPct val="80000"/>
              </a:lnSpc>
            </a:pPr>
            <a:endParaRPr lang="es-MX" sz="2100" dirty="0" smtClean="0"/>
          </a:p>
        </p:txBody>
      </p:sp>
    </p:spTree>
    <p:extLst>
      <p:ext uri="{BB962C8B-B14F-4D97-AF65-F5344CB8AC3E}">
        <p14:creationId xmlns:p14="http://schemas.microsoft.com/office/powerpoint/2010/main" val="1238726040"/>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0739">
                                            <p:txEl>
                                              <p:pRg st="7" end="7"/>
                                            </p:txEl>
                                          </p:spTgt>
                                        </p:tgtEl>
                                        <p:attrNameLst>
                                          <p:attrName>style.visibility</p:attrName>
                                        </p:attrNameLst>
                                      </p:cBhvr>
                                      <p:to>
                                        <p:strVal val="visible"/>
                                      </p:to>
                                    </p:set>
                                    <p:animEffect transition="in" filter="blinds(horizontal)">
                                      <p:cBhvr>
                                        <p:cTn id="47" dur="500"/>
                                        <p:tgtEl>
                                          <p:spTgt spid="17807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Heraldo…</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100" dirty="0" smtClean="0"/>
              <a:t>…ingresa nuevamente y proclama que: </a:t>
            </a:r>
            <a:r>
              <a:rPr lang="es-MX" sz="2100" i="1" dirty="0" smtClean="0"/>
              <a:t>¡El enemigo se encuentra sobre nosotros!</a:t>
            </a:r>
          </a:p>
          <a:p>
            <a:pPr eaLnBrk="1" hangingPunct="1">
              <a:lnSpc>
                <a:spcPct val="80000"/>
              </a:lnSpc>
            </a:pPr>
            <a:r>
              <a:rPr lang="es-MX" sz="2100" dirty="0" smtClean="0"/>
              <a:t>Todos los Compañeros presentes hacen un gran ruido y el Capitán de Guardias toma al Candidato y con cierta violencia lo saca del Templo, llevándolo hasta la Cámara de Preparación.</a:t>
            </a:r>
          </a:p>
          <a:p>
            <a:pPr eaLnBrk="1" hangingPunct="1">
              <a:lnSpc>
                <a:spcPct val="80000"/>
              </a:lnSpc>
            </a:pPr>
            <a:r>
              <a:rPr lang="es-MX" sz="2100" dirty="0" smtClean="0"/>
              <a:t>En tal Cámara uno de los Guardianes retira la venda de los ojos del Candidato y vuelve a introducirlo en el Templo.</a:t>
            </a:r>
          </a:p>
          <a:p>
            <a:pPr eaLnBrk="1" hangingPunct="1">
              <a:lnSpc>
                <a:spcPct val="80000"/>
              </a:lnSpc>
            </a:pPr>
            <a:r>
              <a:rPr lang="es-MX" sz="2100" dirty="0" err="1" smtClean="0"/>
              <a:t>Gedaliah</a:t>
            </a:r>
            <a:r>
              <a:rPr lang="es-MX" sz="2100" dirty="0" smtClean="0"/>
              <a:t>, que vuelve a presidir la sesión, toma al Candidato de la mano y le explica los signos, toques y Palabras del grado.</a:t>
            </a:r>
          </a:p>
          <a:p>
            <a:pPr eaLnBrk="1" hangingPunct="1">
              <a:lnSpc>
                <a:spcPct val="80000"/>
              </a:lnSpc>
            </a:pPr>
            <a:r>
              <a:rPr lang="es-MX" sz="2100" dirty="0" smtClean="0"/>
              <a:t>Con ello concluye esencialmente la Iniciación.</a:t>
            </a:r>
          </a:p>
          <a:p>
            <a:pPr eaLnBrk="1" hangingPunct="1">
              <a:lnSpc>
                <a:spcPct val="80000"/>
              </a:lnSpc>
            </a:pPr>
            <a:r>
              <a:rPr lang="es-MX" sz="2100" dirty="0" smtClean="0"/>
              <a:t>Como puede apreciarse, la forma en que Richardson presenta el Ritual tiene numerosas lagunas, y es poco satisfactoria desde un punto de vista «escenográfico».</a:t>
            </a:r>
          </a:p>
          <a:p>
            <a:pPr eaLnBrk="1" hangingPunct="1">
              <a:lnSpc>
                <a:spcPct val="80000"/>
              </a:lnSpc>
            </a:pPr>
            <a:r>
              <a:rPr lang="es-MX" sz="2100" dirty="0" smtClean="0"/>
              <a:t>Por ello, ahora vamos a completarla con aportes de los otros Rituales que hemos podido consultar.</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Algunas modificaciones</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200" dirty="0" smtClean="0"/>
              <a:t>Por ejemplo, en un Ritual practicado en el Rito Críptico de Escocia, el ingreso de </a:t>
            </a:r>
            <a:r>
              <a:rPr lang="es-MX" sz="2200" dirty="0" err="1" smtClean="0"/>
              <a:t>Zedekiah</a:t>
            </a:r>
            <a:r>
              <a:rPr lang="es-MX" sz="2200" dirty="0" smtClean="0"/>
              <a:t> en el Templo se describe con mucha pompa, dado que el Rey ingresa acompañado de sus guardias reales y antes de que llegue al Oriente se descorre el velo que separa este último del resto del Templo (por lo tanto, previamente </a:t>
            </a:r>
            <a:r>
              <a:rPr lang="es-MX" sz="2200" dirty="0" err="1" smtClean="0"/>
              <a:t>Gedaliah</a:t>
            </a:r>
            <a:r>
              <a:rPr lang="es-MX" sz="2200" dirty="0" smtClean="0"/>
              <a:t> presidió el Ritual desde fuera del Oriente).</a:t>
            </a:r>
          </a:p>
          <a:p>
            <a:pPr eaLnBrk="1" hangingPunct="1">
              <a:lnSpc>
                <a:spcPct val="80000"/>
              </a:lnSpc>
            </a:pPr>
            <a:r>
              <a:rPr lang="es-MX" sz="2200" dirty="0" smtClean="0"/>
              <a:t>El Candidato es caracterizado como </a:t>
            </a:r>
            <a:r>
              <a:rPr lang="es-MX" sz="2200" i="1" dirty="0" smtClean="0"/>
              <a:t>«uno cuyos ojos han sido velados»</a:t>
            </a:r>
            <a:r>
              <a:rPr lang="es-MX" sz="2200" dirty="0" smtClean="0"/>
              <a:t>.</a:t>
            </a:r>
          </a:p>
          <a:p>
            <a:pPr eaLnBrk="1" hangingPunct="1">
              <a:lnSpc>
                <a:spcPct val="80000"/>
              </a:lnSpc>
            </a:pPr>
            <a:r>
              <a:rPr lang="es-MX" sz="2200" dirty="0" smtClean="0"/>
              <a:t>Cuando </a:t>
            </a:r>
            <a:r>
              <a:rPr lang="es-MX" sz="2200" dirty="0" err="1" smtClean="0"/>
              <a:t>Zedekiah</a:t>
            </a:r>
            <a:r>
              <a:rPr lang="es-MX" sz="2200" dirty="0" smtClean="0"/>
              <a:t> se retira apresuradamente del Templo, el velo del Oriente se corre nuevamente.</a:t>
            </a:r>
          </a:p>
          <a:p>
            <a:pPr eaLnBrk="1" hangingPunct="1">
              <a:lnSpc>
                <a:spcPct val="80000"/>
              </a:lnSpc>
            </a:pPr>
            <a:r>
              <a:rPr lang="es-MX" sz="2200" dirty="0" smtClean="0"/>
              <a:t>Sobre el Altar, además del Libro, la escuadra y el compás, hay también un triángulo equilátero.</a:t>
            </a:r>
          </a:p>
          <a:p>
            <a:pPr eaLnBrk="1" hangingPunct="1">
              <a:lnSpc>
                <a:spcPct val="80000"/>
              </a:lnSpc>
            </a:pPr>
            <a:r>
              <a:rPr lang="es-MX" sz="2200" dirty="0" smtClean="0"/>
              <a:t>Y durante el Juramento se escuchan ruidos como de combates (espadas chocando, etc.), para simbolizar que Nabucodonosor se acerca.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La «Segunda Parte»</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200" dirty="0" smtClean="0"/>
              <a:t>El referido Ritual agrega una Segunda Parte, de corte muy teatral.</a:t>
            </a:r>
          </a:p>
          <a:p>
            <a:pPr eaLnBrk="1" hangingPunct="1">
              <a:lnSpc>
                <a:spcPct val="80000"/>
              </a:lnSpc>
            </a:pPr>
            <a:r>
              <a:rPr lang="es-MX" sz="2200" dirty="0" smtClean="0"/>
              <a:t>El Candidato ingresa nuevamente en el Templo, y varios Compañeros se encuentran tirados en el piso, simulando haber muerto por la espada del ejército de Nabucodonosor.</a:t>
            </a:r>
          </a:p>
          <a:p>
            <a:pPr eaLnBrk="1" hangingPunct="1">
              <a:lnSpc>
                <a:spcPct val="80000"/>
              </a:lnSpc>
            </a:pPr>
            <a:r>
              <a:rPr lang="es-MX" sz="2200" dirty="0" smtClean="0"/>
              <a:t>El Maestro, representando a </a:t>
            </a:r>
            <a:r>
              <a:rPr lang="es-MX" sz="2200" dirty="0" err="1" smtClean="0"/>
              <a:t>Gedaliah</a:t>
            </a:r>
            <a:r>
              <a:rPr lang="es-MX" sz="2200" dirty="0" smtClean="0"/>
              <a:t>, lee pasajes elegíacos, que trasuntan tristeza y destrucción.</a:t>
            </a:r>
          </a:p>
          <a:p>
            <a:pPr eaLnBrk="1" hangingPunct="1">
              <a:lnSpc>
                <a:spcPct val="80000"/>
              </a:lnSpc>
            </a:pPr>
            <a:r>
              <a:rPr lang="es-MX" sz="2200" dirty="0" smtClean="0"/>
              <a:t>Los restantes Compañeros cantan (o se toca la música) una canción triste, siempre referida a la destrucción de Jerusalén y del Templo de Salomón.</a:t>
            </a:r>
          </a:p>
          <a:p>
            <a:pPr eaLnBrk="1" hangingPunct="1">
              <a:lnSpc>
                <a:spcPct val="80000"/>
              </a:lnSpc>
            </a:pPr>
            <a:r>
              <a:rPr lang="es-MX" sz="2200" dirty="0" smtClean="0"/>
              <a:t>En forma un tanto inconsistente con todo esto, </a:t>
            </a:r>
            <a:r>
              <a:rPr lang="es-MX" sz="2200" dirty="0" err="1" smtClean="0"/>
              <a:t>Gedaliah</a:t>
            </a:r>
            <a:r>
              <a:rPr lang="es-MX" sz="2200" dirty="0" smtClean="0"/>
              <a:t> da un golpe y los Compañeros forman un cuadrado en torno del Altar, estando sus lados conformados por 3, 6 ó 9 Compañeros, dependiendo de la cantidad de miembros que posea el Consejo.</a:t>
            </a:r>
            <a:endParaRPr lang="es-AR" sz="22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Cuadrado</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200" dirty="0" smtClean="0"/>
              <a:t>Se realiza entonces una explicación del simbolismo del cuadrado.</a:t>
            </a:r>
          </a:p>
          <a:p>
            <a:pPr eaLnBrk="1" hangingPunct="1">
              <a:lnSpc>
                <a:spcPct val="80000"/>
              </a:lnSpc>
            </a:pPr>
            <a:r>
              <a:rPr lang="es-MX" sz="2200" dirty="0" smtClean="0"/>
              <a:t>Se lo califica de </a:t>
            </a:r>
            <a:r>
              <a:rPr lang="es-MX" sz="2200" i="1" dirty="0" smtClean="0"/>
              <a:t>«el primer símbolo de la Masonería»</a:t>
            </a:r>
            <a:r>
              <a:rPr lang="es-MX" sz="2200" dirty="0" smtClean="0"/>
              <a:t>, dado que el plano de las antiguas Logias era un </a:t>
            </a:r>
            <a:r>
              <a:rPr lang="es-MX" sz="2200" i="1" dirty="0" smtClean="0"/>
              <a:t>«doble cuadrado»</a:t>
            </a:r>
            <a:r>
              <a:rPr lang="es-MX" sz="2200" dirty="0" smtClean="0"/>
              <a:t>.</a:t>
            </a:r>
          </a:p>
          <a:p>
            <a:pPr eaLnBrk="1" hangingPunct="1">
              <a:lnSpc>
                <a:spcPct val="80000"/>
              </a:lnSpc>
            </a:pPr>
            <a:r>
              <a:rPr lang="es-MX" sz="2200" dirty="0" smtClean="0"/>
              <a:t>Se agrega que cada uno de los lados del cuadrado corresponde a uno de los animales simbólicos: al Oriente el león (símbolo del valor y de la fuerza); al Occidente el buey (símbolo del trabajo); al Sur el hombre (la razón y la inteligencia) y el Norte el águila (la </a:t>
            </a:r>
            <a:r>
              <a:rPr lang="es-MX" sz="2200" dirty="0" err="1" smtClean="0"/>
              <a:t>Sapientia</a:t>
            </a:r>
            <a:r>
              <a:rPr lang="es-MX" sz="2200" dirty="0" smtClean="0"/>
              <a:t>, lo Sublime).</a:t>
            </a:r>
          </a:p>
          <a:p>
            <a:pPr eaLnBrk="1" hangingPunct="1">
              <a:lnSpc>
                <a:spcPct val="80000"/>
              </a:lnSpc>
            </a:pPr>
            <a:r>
              <a:rPr lang="es-MX" sz="2200" i="1" dirty="0" smtClean="0"/>
              <a:t>«A partir de estos cuatro símbolos se forman los misteriosos querubines, cuyas alas protegían el Propiciatorio del Arca de la Alianza, en el Sancta Sanctórum del Templo de Salomón».</a:t>
            </a:r>
          </a:p>
          <a:p>
            <a:pPr eaLnBrk="1" hangingPunct="1">
              <a:lnSpc>
                <a:spcPct val="80000"/>
              </a:lnSpc>
            </a:pPr>
            <a:r>
              <a:rPr lang="es-MX" sz="2200" dirty="0" smtClean="0"/>
              <a:t>Y se hace referencia a otros motivos asociados con los querubines, como la visión de Ezequiel o las referencias en el Apocalipsis de Juan.</a:t>
            </a:r>
          </a:p>
          <a:p>
            <a:pPr eaLnBrk="1" hangingPunct="1">
              <a:lnSpc>
                <a:spcPct val="80000"/>
              </a:lnSpc>
            </a:pPr>
            <a:endParaRPr lang="es-AR" sz="2200" i="1" dirty="0" smtClean="0"/>
          </a:p>
        </p:txBody>
      </p:sp>
    </p:spTree>
    <p:extLst>
      <p:ext uri="{BB962C8B-B14F-4D97-AF65-F5344CB8AC3E}">
        <p14:creationId xmlns:p14="http://schemas.microsoft.com/office/powerpoint/2010/main" val="1189248671"/>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6099" name="Text Box 3"/>
          <p:cNvSpPr txBox="1">
            <a:spLocks noChangeArrowheads="1"/>
          </p:cNvSpPr>
          <p:nvPr/>
        </p:nvSpPr>
        <p:spPr bwMode="auto">
          <a:xfrm>
            <a:off x="147638" y="942975"/>
            <a:ext cx="2047875" cy="4801314"/>
          </a:xfrm>
          <a:prstGeom prst="rect">
            <a:avLst/>
          </a:prstGeom>
          <a:noFill/>
          <a:ln w="9525">
            <a:noFill/>
            <a:miter lim="800000"/>
            <a:headEnd/>
            <a:tailEnd/>
          </a:ln>
        </p:spPr>
        <p:txBody>
          <a:bodyPr>
            <a:spAutoFit/>
          </a:bodyPr>
          <a:lstStyle/>
          <a:p>
            <a:r>
              <a:rPr lang="es-MX" dirty="0" smtClean="0"/>
              <a:t>Por lo tanto aquí se retoman temas del Maestro Real y del Maestro Selecto, con el símbolo de los querubines formando un círculo en torno del Altar.</a:t>
            </a:r>
          </a:p>
          <a:p>
            <a:r>
              <a:rPr lang="es-MX" i="1" dirty="0" smtClean="0"/>
              <a:t>«</a:t>
            </a:r>
            <a:r>
              <a:rPr lang="es-MX" i="1" dirty="0"/>
              <a:t>Ingreso al círculo sagrado, cuyo centro, cuyo Trono, es el corazón del Gran Arquitecto del Universo».</a:t>
            </a:r>
            <a:endParaRPr lang="es-MX" dirty="0"/>
          </a:p>
        </p:txBody>
      </p:sp>
      <p:pic>
        <p:nvPicPr>
          <p:cNvPr id="1026" name="Picture 2"/>
          <p:cNvPicPr>
            <a:picLocks noChangeAspect="1" noChangeArrowheads="1"/>
          </p:cNvPicPr>
          <p:nvPr/>
        </p:nvPicPr>
        <p:blipFill>
          <a:blip r:embed="rId2"/>
          <a:srcRect/>
          <a:stretch>
            <a:fillRect/>
          </a:stretch>
        </p:blipFill>
        <p:spPr bwMode="auto">
          <a:xfrm>
            <a:off x="2339975" y="404813"/>
            <a:ext cx="6624638" cy="6010275"/>
          </a:xfrm>
          <a:prstGeom prst="rect">
            <a:avLst/>
          </a:prstGeom>
          <a:noFill/>
          <a:ln w="9525">
            <a:noFill/>
            <a:miter lim="800000"/>
            <a:headEnd/>
            <a:tailEnd/>
          </a:ln>
        </p:spPr>
      </p:pic>
    </p:spTree>
    <p:extLst>
      <p:ext uri="{BB962C8B-B14F-4D97-AF65-F5344CB8AC3E}">
        <p14:creationId xmlns:p14="http://schemas.microsoft.com/office/powerpoint/2010/main" val="2467191339"/>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6099"/>
                                        </p:tgtEl>
                                        <p:attrNameLst>
                                          <p:attrName>style.visibility</p:attrName>
                                        </p:attrNameLst>
                                      </p:cBhvr>
                                      <p:to>
                                        <p:strVal val="visible"/>
                                      </p:to>
                                    </p:set>
                                    <p:animEffect transition="in" filter="dissolve">
                                      <p:cBhvr>
                                        <p:cTn id="12" dur="500"/>
                                        <p:tgtEl>
                                          <p:spTgt spid="1796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6099" grpId="0"/>
    </p:bld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966085" name="Picture 5" descr="KellsFol027v4Evang.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371600"/>
            <a:ext cx="4027488"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086" name="Rectangle 6"/>
          <p:cNvSpPr>
            <a:spLocks noGrp="1" noChangeArrowheads="1"/>
          </p:cNvSpPr>
          <p:nvPr>
            <p:ph type="title"/>
          </p:nvPr>
        </p:nvSpPr>
        <p:spPr/>
        <p:txBody>
          <a:bodyPr/>
          <a:lstStyle/>
          <a:p>
            <a:pPr eaLnBrk="1" hangingPunct="1"/>
            <a:r>
              <a:rPr lang="es-AR" dirty="0" smtClean="0">
                <a:solidFill>
                  <a:schemeClr val="bg1"/>
                </a:solidFill>
              </a:rPr>
              <a:t>El tetramorfo</a:t>
            </a:r>
            <a:endParaRPr lang="es-ES_tradnl" dirty="0" smtClean="0">
              <a:solidFill>
                <a:schemeClr val="bg1"/>
              </a:solidFill>
            </a:endParaRPr>
          </a:p>
        </p:txBody>
      </p:sp>
      <p:sp>
        <p:nvSpPr>
          <p:cNvPr id="1966106" name="Text Box 26"/>
          <p:cNvSpPr txBox="1">
            <a:spLocks noChangeArrowheads="1"/>
          </p:cNvSpPr>
          <p:nvPr/>
        </p:nvSpPr>
        <p:spPr bwMode="auto">
          <a:xfrm>
            <a:off x="365125" y="2786063"/>
            <a:ext cx="210185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CC0000"/>
                </a:solidFill>
                <a:latin typeface="Arial" charset="0"/>
              </a:defRPr>
            </a:lvl1pPr>
            <a:lvl2pPr marL="742950" indent="-285750" eaLnBrk="0" hangingPunct="0">
              <a:defRPr>
                <a:solidFill>
                  <a:srgbClr val="CC0000"/>
                </a:solidFill>
                <a:latin typeface="Arial" charset="0"/>
              </a:defRPr>
            </a:lvl2pPr>
            <a:lvl3pPr marL="1143000" indent="-228600" eaLnBrk="0" hangingPunct="0">
              <a:defRPr>
                <a:solidFill>
                  <a:srgbClr val="CC0000"/>
                </a:solidFill>
                <a:latin typeface="Arial" charset="0"/>
              </a:defRPr>
            </a:lvl3pPr>
            <a:lvl4pPr marL="1600200" indent="-228600" eaLnBrk="0" hangingPunct="0">
              <a:defRPr>
                <a:solidFill>
                  <a:srgbClr val="CC0000"/>
                </a:solidFill>
                <a:latin typeface="Arial" charset="0"/>
              </a:defRPr>
            </a:lvl4pPr>
            <a:lvl5pPr marL="2057400" indent="-228600" eaLnBrk="0" hangingPunct="0">
              <a:defRPr>
                <a:solidFill>
                  <a:srgbClr val="CC0000"/>
                </a:solidFill>
                <a:latin typeface="Arial" charset="0"/>
              </a:defRPr>
            </a:lvl5pPr>
            <a:lvl6pPr marL="2514600" indent="-228600" eaLnBrk="0" fontAlgn="base" hangingPunct="0">
              <a:spcBef>
                <a:spcPct val="0"/>
              </a:spcBef>
              <a:spcAft>
                <a:spcPct val="0"/>
              </a:spcAft>
              <a:defRPr>
                <a:solidFill>
                  <a:srgbClr val="CC0000"/>
                </a:solidFill>
                <a:latin typeface="Arial" charset="0"/>
              </a:defRPr>
            </a:lvl6pPr>
            <a:lvl7pPr marL="2971800" indent="-228600" eaLnBrk="0" fontAlgn="base" hangingPunct="0">
              <a:spcBef>
                <a:spcPct val="0"/>
              </a:spcBef>
              <a:spcAft>
                <a:spcPct val="0"/>
              </a:spcAft>
              <a:defRPr>
                <a:solidFill>
                  <a:srgbClr val="CC0000"/>
                </a:solidFill>
                <a:latin typeface="Arial" charset="0"/>
              </a:defRPr>
            </a:lvl7pPr>
            <a:lvl8pPr marL="3429000" indent="-228600" eaLnBrk="0" fontAlgn="base" hangingPunct="0">
              <a:spcBef>
                <a:spcPct val="0"/>
              </a:spcBef>
              <a:spcAft>
                <a:spcPct val="0"/>
              </a:spcAft>
              <a:defRPr>
                <a:solidFill>
                  <a:srgbClr val="CC0000"/>
                </a:solidFill>
                <a:latin typeface="Arial" charset="0"/>
              </a:defRPr>
            </a:lvl8pPr>
            <a:lvl9pPr marL="3886200" indent="-228600" eaLnBrk="0" fontAlgn="base" hangingPunct="0">
              <a:spcBef>
                <a:spcPct val="0"/>
              </a:spcBef>
              <a:spcAft>
                <a:spcPct val="0"/>
              </a:spcAft>
              <a:defRPr>
                <a:solidFill>
                  <a:srgbClr val="CC0000"/>
                </a:solidFill>
                <a:latin typeface="Arial" charset="0"/>
              </a:defRPr>
            </a:lvl9pPr>
          </a:lstStyle>
          <a:p>
            <a:pPr eaLnBrk="1" hangingPunct="1"/>
            <a:r>
              <a:rPr lang="es-ES_tradnl" b="1" i="1">
                <a:solidFill>
                  <a:schemeClr val="bg1"/>
                </a:solidFill>
              </a:rPr>
              <a:t>El Tetramorfos,</a:t>
            </a:r>
          </a:p>
          <a:p>
            <a:pPr eaLnBrk="1" hangingPunct="1"/>
            <a:r>
              <a:rPr lang="es-ES_tradnl" b="1">
                <a:solidFill>
                  <a:schemeClr val="bg1"/>
                </a:solidFill>
              </a:rPr>
              <a:t>Libro de Kells</a:t>
            </a:r>
            <a:r>
              <a:rPr lang="es-ES_tradnl">
                <a:solidFill>
                  <a:schemeClr val="bg1"/>
                </a:solidFill>
              </a:rPr>
              <a:t>, </a:t>
            </a:r>
          </a:p>
          <a:p>
            <a:pPr eaLnBrk="1" hangingPunct="1"/>
            <a:r>
              <a:rPr lang="es-ES_tradnl">
                <a:solidFill>
                  <a:schemeClr val="bg1"/>
                </a:solidFill>
              </a:rPr>
              <a:t>siglo VIII. Códice </a:t>
            </a:r>
          </a:p>
          <a:p>
            <a:pPr eaLnBrk="1" hangingPunct="1"/>
            <a:r>
              <a:rPr lang="es-ES_tradnl">
                <a:solidFill>
                  <a:schemeClr val="bg1"/>
                </a:solidFill>
              </a:rPr>
              <a:t>miniado: Folio 27v,</a:t>
            </a:r>
          </a:p>
          <a:p>
            <a:pPr eaLnBrk="1" hangingPunct="1"/>
            <a:r>
              <a:rPr lang="es-ES_tradnl" b="1">
                <a:solidFill>
                  <a:schemeClr val="bg1"/>
                </a:solidFill>
              </a:rPr>
              <a:t>Trinity College </a:t>
            </a:r>
          </a:p>
          <a:p>
            <a:pPr eaLnBrk="1" hangingPunct="1"/>
            <a:r>
              <a:rPr lang="es-ES_tradnl" b="1">
                <a:solidFill>
                  <a:schemeClr val="bg1"/>
                </a:solidFill>
              </a:rPr>
              <a:t>Library</a:t>
            </a:r>
            <a:r>
              <a:rPr lang="es-ES_tradnl">
                <a:solidFill>
                  <a:schemeClr val="bg1"/>
                </a:solidFill>
              </a:rPr>
              <a:t> de Dubln.</a:t>
            </a:r>
          </a:p>
        </p:txBody>
      </p:sp>
      <p:sp>
        <p:nvSpPr>
          <p:cNvPr id="1966107" name="Text Box 27"/>
          <p:cNvSpPr txBox="1">
            <a:spLocks noChangeArrowheads="1"/>
          </p:cNvSpPr>
          <p:nvPr/>
        </p:nvSpPr>
        <p:spPr bwMode="auto">
          <a:xfrm>
            <a:off x="6899275" y="1143000"/>
            <a:ext cx="1880643"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rgbClr val="CC0000"/>
                </a:solidFill>
                <a:latin typeface="Arial" charset="0"/>
              </a:defRPr>
            </a:lvl1pPr>
            <a:lvl2pPr marL="742950" indent="-285750" eaLnBrk="0" hangingPunct="0">
              <a:defRPr>
                <a:solidFill>
                  <a:srgbClr val="CC0000"/>
                </a:solidFill>
                <a:latin typeface="Arial" charset="0"/>
              </a:defRPr>
            </a:lvl2pPr>
            <a:lvl3pPr marL="1143000" indent="-228600" eaLnBrk="0" hangingPunct="0">
              <a:defRPr>
                <a:solidFill>
                  <a:srgbClr val="CC0000"/>
                </a:solidFill>
                <a:latin typeface="Arial" charset="0"/>
              </a:defRPr>
            </a:lvl3pPr>
            <a:lvl4pPr marL="1600200" indent="-228600" eaLnBrk="0" hangingPunct="0">
              <a:defRPr>
                <a:solidFill>
                  <a:srgbClr val="CC0000"/>
                </a:solidFill>
                <a:latin typeface="Arial" charset="0"/>
              </a:defRPr>
            </a:lvl4pPr>
            <a:lvl5pPr marL="2057400" indent="-228600" eaLnBrk="0" hangingPunct="0">
              <a:defRPr>
                <a:solidFill>
                  <a:srgbClr val="CC0000"/>
                </a:solidFill>
                <a:latin typeface="Arial" charset="0"/>
              </a:defRPr>
            </a:lvl5pPr>
            <a:lvl6pPr marL="2514600" indent="-228600" eaLnBrk="0" fontAlgn="base" hangingPunct="0">
              <a:spcBef>
                <a:spcPct val="0"/>
              </a:spcBef>
              <a:spcAft>
                <a:spcPct val="0"/>
              </a:spcAft>
              <a:defRPr>
                <a:solidFill>
                  <a:srgbClr val="CC0000"/>
                </a:solidFill>
                <a:latin typeface="Arial" charset="0"/>
              </a:defRPr>
            </a:lvl6pPr>
            <a:lvl7pPr marL="2971800" indent="-228600" eaLnBrk="0" fontAlgn="base" hangingPunct="0">
              <a:spcBef>
                <a:spcPct val="0"/>
              </a:spcBef>
              <a:spcAft>
                <a:spcPct val="0"/>
              </a:spcAft>
              <a:defRPr>
                <a:solidFill>
                  <a:srgbClr val="CC0000"/>
                </a:solidFill>
                <a:latin typeface="Arial" charset="0"/>
              </a:defRPr>
            </a:lvl7pPr>
            <a:lvl8pPr marL="3429000" indent="-228600" eaLnBrk="0" fontAlgn="base" hangingPunct="0">
              <a:spcBef>
                <a:spcPct val="0"/>
              </a:spcBef>
              <a:spcAft>
                <a:spcPct val="0"/>
              </a:spcAft>
              <a:defRPr>
                <a:solidFill>
                  <a:srgbClr val="CC0000"/>
                </a:solidFill>
                <a:latin typeface="Arial" charset="0"/>
              </a:defRPr>
            </a:lvl8pPr>
            <a:lvl9pPr marL="3886200" indent="-228600" eaLnBrk="0" fontAlgn="base" hangingPunct="0">
              <a:spcBef>
                <a:spcPct val="0"/>
              </a:spcBef>
              <a:spcAft>
                <a:spcPct val="0"/>
              </a:spcAft>
              <a:defRPr>
                <a:solidFill>
                  <a:srgbClr val="CC0000"/>
                </a:solidFill>
                <a:latin typeface="Arial" charset="0"/>
              </a:defRPr>
            </a:lvl9pPr>
          </a:lstStyle>
          <a:p>
            <a:pPr eaLnBrk="1" hangingPunct="1"/>
            <a:r>
              <a:rPr lang="es-AR" sz="1200">
                <a:solidFill>
                  <a:schemeClr val="bg1"/>
                </a:solidFill>
              </a:rPr>
              <a:t>El “tetramorfo”, </a:t>
            </a:r>
          </a:p>
          <a:p>
            <a:pPr eaLnBrk="1" hangingPunct="1"/>
            <a:r>
              <a:rPr lang="es-AR" sz="1200">
                <a:solidFill>
                  <a:schemeClr val="bg1"/>
                </a:solidFill>
              </a:rPr>
              <a:t>imagen compuesta</a:t>
            </a:r>
          </a:p>
          <a:p>
            <a:pPr eaLnBrk="1" hangingPunct="1"/>
            <a:r>
              <a:rPr lang="es-AR" sz="1200">
                <a:solidFill>
                  <a:schemeClr val="bg1"/>
                </a:solidFill>
              </a:rPr>
              <a:t>por cuatro formas</a:t>
            </a:r>
          </a:p>
          <a:p>
            <a:pPr eaLnBrk="1" hangingPunct="1"/>
            <a:r>
              <a:rPr lang="es-AR" sz="1200">
                <a:solidFill>
                  <a:schemeClr val="bg1"/>
                </a:solidFill>
              </a:rPr>
              <a:t>(hombre, buey, león</a:t>
            </a:r>
          </a:p>
          <a:p>
            <a:pPr eaLnBrk="1" hangingPunct="1"/>
            <a:r>
              <a:rPr lang="es-AR" sz="1200">
                <a:solidFill>
                  <a:schemeClr val="bg1"/>
                </a:solidFill>
              </a:rPr>
              <a:t>y águila), si bien</a:t>
            </a:r>
          </a:p>
          <a:p>
            <a:pPr eaLnBrk="1" hangingPunct="1"/>
            <a:r>
              <a:rPr lang="es-AR" sz="1200">
                <a:solidFill>
                  <a:schemeClr val="bg1"/>
                </a:solidFill>
              </a:rPr>
              <a:t>es muy utilizado</a:t>
            </a:r>
          </a:p>
          <a:p>
            <a:pPr eaLnBrk="1" hangingPunct="1"/>
            <a:r>
              <a:rPr lang="es-AR" sz="1200">
                <a:solidFill>
                  <a:schemeClr val="bg1"/>
                </a:solidFill>
              </a:rPr>
              <a:t>en la iconografía</a:t>
            </a:r>
          </a:p>
          <a:p>
            <a:pPr eaLnBrk="1" hangingPunct="1"/>
            <a:r>
              <a:rPr lang="es-AR" sz="1200">
                <a:solidFill>
                  <a:schemeClr val="bg1"/>
                </a:solidFill>
              </a:rPr>
              <a:t>judeocristiana,</a:t>
            </a:r>
          </a:p>
          <a:p>
            <a:pPr eaLnBrk="1" hangingPunct="1"/>
            <a:r>
              <a:rPr lang="es-AR" sz="1200">
                <a:solidFill>
                  <a:schemeClr val="bg1"/>
                </a:solidFill>
              </a:rPr>
              <a:t>realmente es más </a:t>
            </a:r>
          </a:p>
          <a:p>
            <a:pPr eaLnBrk="1" hangingPunct="1"/>
            <a:r>
              <a:rPr lang="es-AR" sz="1200">
                <a:solidFill>
                  <a:schemeClr val="bg1"/>
                </a:solidFill>
              </a:rPr>
              <a:t>antiguo. </a:t>
            </a:r>
            <a:r>
              <a:rPr lang="es-ES_tradnl" sz="1200">
                <a:solidFill>
                  <a:schemeClr val="bg1"/>
                </a:solidFill>
              </a:rPr>
              <a:t>Se ha </a:t>
            </a:r>
          </a:p>
          <a:p>
            <a:pPr eaLnBrk="1" hangingPunct="1"/>
            <a:r>
              <a:rPr lang="es-ES_tradnl" sz="1200">
                <a:solidFill>
                  <a:schemeClr val="bg1"/>
                </a:solidFill>
              </a:rPr>
              <a:t>sugerido que Ezequiel</a:t>
            </a:r>
          </a:p>
          <a:p>
            <a:pPr eaLnBrk="1" hangingPunct="1"/>
            <a:r>
              <a:rPr lang="es-ES_tradnl" sz="1200">
                <a:solidFill>
                  <a:schemeClr val="bg1"/>
                </a:solidFill>
              </a:rPr>
              <a:t>se inspiró en la </a:t>
            </a:r>
          </a:p>
          <a:p>
            <a:pPr eaLnBrk="1" hangingPunct="1"/>
            <a:r>
              <a:rPr lang="es-ES_tradnl" sz="1200">
                <a:solidFill>
                  <a:schemeClr val="bg1"/>
                </a:solidFill>
              </a:rPr>
              <a:t>astrología zodiacal </a:t>
            </a:r>
          </a:p>
          <a:p>
            <a:pPr eaLnBrk="1" hangingPunct="1"/>
            <a:r>
              <a:rPr lang="es-ES_tradnl" sz="1200">
                <a:solidFill>
                  <a:schemeClr val="bg1"/>
                </a:solidFill>
              </a:rPr>
              <a:t>babilónica: el toro </a:t>
            </a:r>
          </a:p>
          <a:p>
            <a:pPr eaLnBrk="1" hangingPunct="1"/>
            <a:r>
              <a:rPr lang="es-ES_tradnl" sz="1200">
                <a:solidFill>
                  <a:schemeClr val="bg1"/>
                </a:solidFill>
              </a:rPr>
              <a:t>sería Tauro, el león, </a:t>
            </a:r>
          </a:p>
          <a:p>
            <a:pPr eaLnBrk="1" hangingPunct="1"/>
            <a:r>
              <a:rPr lang="es-ES_tradnl" sz="1200">
                <a:solidFill>
                  <a:schemeClr val="bg1"/>
                </a:solidFill>
              </a:rPr>
              <a:t>Leo, el águila </a:t>
            </a:r>
          </a:p>
          <a:p>
            <a:pPr eaLnBrk="1" hangingPunct="1"/>
            <a:r>
              <a:rPr lang="es-ES_tradnl" sz="1200">
                <a:solidFill>
                  <a:schemeClr val="bg1"/>
                </a:solidFill>
              </a:rPr>
              <a:t>Escorpio y el hombre </a:t>
            </a:r>
          </a:p>
          <a:p>
            <a:pPr eaLnBrk="1" hangingPunct="1"/>
            <a:r>
              <a:rPr lang="es-ES_tradnl" sz="1200">
                <a:solidFill>
                  <a:schemeClr val="bg1"/>
                </a:solidFill>
              </a:rPr>
              <a:t>alado Acuario. </a:t>
            </a:r>
          </a:p>
          <a:p>
            <a:pPr eaLnBrk="1" hangingPunct="1"/>
            <a:r>
              <a:rPr lang="es-ES_tradnl" sz="1200">
                <a:solidFill>
                  <a:schemeClr val="bg1"/>
                </a:solidFill>
              </a:rPr>
              <a:t>Estas eran las </a:t>
            </a:r>
          </a:p>
          <a:p>
            <a:pPr eaLnBrk="1" hangingPunct="1"/>
            <a:r>
              <a:rPr lang="es-ES_tradnl" sz="1200">
                <a:solidFill>
                  <a:schemeClr val="bg1"/>
                </a:solidFill>
              </a:rPr>
              <a:t>constelaciones </a:t>
            </a:r>
          </a:p>
          <a:p>
            <a:pPr eaLnBrk="1" hangingPunct="1"/>
            <a:r>
              <a:rPr lang="es-ES_tradnl" sz="1200">
                <a:solidFill>
                  <a:schemeClr val="bg1"/>
                </a:solidFill>
              </a:rPr>
              <a:t>sobre las que tenían</a:t>
            </a:r>
          </a:p>
          <a:p>
            <a:pPr eaLnBrk="1" hangingPunct="1"/>
            <a:r>
              <a:rPr lang="es-ES_tradnl" sz="1200">
                <a:solidFill>
                  <a:schemeClr val="bg1"/>
                </a:solidFill>
              </a:rPr>
              <a:t>lugar, respectivamente, </a:t>
            </a:r>
          </a:p>
          <a:p>
            <a:pPr eaLnBrk="1" hangingPunct="1"/>
            <a:r>
              <a:rPr lang="es-ES_tradnl" sz="1200">
                <a:solidFill>
                  <a:schemeClr val="bg1"/>
                </a:solidFill>
              </a:rPr>
              <a:t>el equinoccio de </a:t>
            </a:r>
          </a:p>
          <a:p>
            <a:pPr eaLnBrk="1" hangingPunct="1"/>
            <a:r>
              <a:rPr lang="es-ES_tradnl" sz="1200">
                <a:solidFill>
                  <a:schemeClr val="bg1"/>
                </a:solidFill>
              </a:rPr>
              <a:t>primavera, </a:t>
            </a:r>
          </a:p>
          <a:p>
            <a:pPr eaLnBrk="1" hangingPunct="1"/>
            <a:r>
              <a:rPr lang="es-ES_tradnl" sz="1200">
                <a:solidFill>
                  <a:schemeClr val="bg1"/>
                </a:solidFill>
              </a:rPr>
              <a:t>el solsticio de verano, </a:t>
            </a:r>
          </a:p>
          <a:p>
            <a:pPr eaLnBrk="1" hangingPunct="1"/>
            <a:r>
              <a:rPr lang="es-ES_tradnl" sz="1200">
                <a:solidFill>
                  <a:schemeClr val="bg1"/>
                </a:solidFill>
              </a:rPr>
              <a:t>el equinoccio de otoño y </a:t>
            </a:r>
          </a:p>
          <a:p>
            <a:pPr eaLnBrk="1" hangingPunct="1"/>
            <a:r>
              <a:rPr lang="es-ES_tradnl" sz="1200">
                <a:solidFill>
                  <a:schemeClr val="bg1"/>
                </a:solidFill>
              </a:rPr>
              <a:t>el solsticio de invierno</a:t>
            </a:r>
          </a:p>
          <a:p>
            <a:pPr eaLnBrk="1" hangingPunct="1"/>
            <a:r>
              <a:rPr lang="es-ES_tradnl" sz="1200">
                <a:solidFill>
                  <a:schemeClr val="bg1"/>
                </a:solidFill>
              </a:rPr>
              <a:t>entre los milenios </a:t>
            </a:r>
          </a:p>
          <a:p>
            <a:pPr eaLnBrk="1" hangingPunct="1"/>
            <a:r>
              <a:rPr lang="es-ES_tradnl" sz="1200">
                <a:solidFill>
                  <a:schemeClr val="bg1"/>
                </a:solidFill>
              </a:rPr>
              <a:t>quinto y tercero </a:t>
            </a:r>
          </a:p>
          <a:p>
            <a:pPr eaLnBrk="1" hangingPunct="1"/>
            <a:r>
              <a:rPr lang="es-ES_tradnl" sz="1200">
                <a:solidFill>
                  <a:schemeClr val="bg1"/>
                </a:solidFill>
              </a:rPr>
              <a:t>antes de Cristo.</a:t>
            </a:r>
          </a:p>
        </p:txBody>
      </p:sp>
    </p:spTree>
    <p:extLst>
      <p:ext uri="{BB962C8B-B14F-4D97-AF65-F5344CB8AC3E}">
        <p14:creationId xmlns:p14="http://schemas.microsoft.com/office/powerpoint/2010/main" val="1981551048"/>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66086"/>
                                        </p:tgtEl>
                                        <p:attrNameLst>
                                          <p:attrName>style.visibility</p:attrName>
                                        </p:attrNameLst>
                                      </p:cBhvr>
                                      <p:to>
                                        <p:strVal val="visible"/>
                                      </p:to>
                                    </p:set>
                                    <p:animEffect transition="in" filter="blinds(horizontal)">
                                      <p:cBhvr>
                                        <p:cTn id="7" dur="500"/>
                                        <p:tgtEl>
                                          <p:spTgt spid="19660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nodeType="clickEffect">
                                  <p:stCondLst>
                                    <p:cond delay="0"/>
                                  </p:stCondLst>
                                  <p:childTnLst>
                                    <p:set>
                                      <p:cBhvr>
                                        <p:cTn id="11" dur="1" fill="hold">
                                          <p:stCondLst>
                                            <p:cond delay="0"/>
                                          </p:stCondLst>
                                        </p:cTn>
                                        <p:tgtEl>
                                          <p:spTgt spid="1966085"/>
                                        </p:tgtEl>
                                        <p:attrNameLst>
                                          <p:attrName>style.visibility</p:attrName>
                                        </p:attrNameLst>
                                      </p:cBhvr>
                                      <p:to>
                                        <p:strVal val="visible"/>
                                      </p:to>
                                    </p:set>
                                    <p:animEffect transition="in" filter="plus(in)">
                                      <p:cBhvr>
                                        <p:cTn id="12" dur="2000"/>
                                        <p:tgtEl>
                                          <p:spTgt spid="19660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1966107"/>
                                        </p:tgtEl>
                                        <p:attrNameLst>
                                          <p:attrName>style.visibility</p:attrName>
                                        </p:attrNameLst>
                                      </p:cBhvr>
                                      <p:to>
                                        <p:strVal val="visible"/>
                                      </p:to>
                                    </p:set>
                                    <p:animEffect transition="in" filter="wedge">
                                      <p:cBhvr>
                                        <p:cTn id="17" dur="2000"/>
                                        <p:tgtEl>
                                          <p:spTgt spid="196610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66106"/>
                                        </p:tgtEl>
                                        <p:attrNameLst>
                                          <p:attrName>style.visibility</p:attrName>
                                        </p:attrNameLst>
                                      </p:cBhvr>
                                      <p:to>
                                        <p:strVal val="visible"/>
                                      </p:to>
                                    </p:set>
                                    <p:animEffect transition="in" filter="dissolve">
                                      <p:cBhvr>
                                        <p:cTn id="22" dur="500"/>
                                        <p:tgtEl>
                                          <p:spTgt spid="1966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086" grpId="0"/>
      <p:bldP spid="1966106" grpId="0"/>
      <p:bldP spid="1966107"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0627"/>
            <a:ext cx="7728794" cy="6878627"/>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79512" y="129406"/>
            <a:ext cx="3365024" cy="923330"/>
          </a:xfrm>
          <a:prstGeom prst="rect">
            <a:avLst/>
          </a:prstGeom>
          <a:solidFill>
            <a:srgbClr val="C00000"/>
          </a:solidFill>
        </p:spPr>
        <p:txBody>
          <a:bodyPr wrap="none" rtlCol="0">
            <a:spAutoFit/>
          </a:bodyPr>
          <a:lstStyle/>
          <a:p>
            <a:r>
              <a:rPr lang="es-MX" dirty="0" smtClean="0"/>
              <a:t>Los querubines y el tetramorfo,</a:t>
            </a:r>
          </a:p>
          <a:p>
            <a:r>
              <a:rPr lang="es-MX" dirty="0"/>
              <a:t>e</a:t>
            </a:r>
            <a:r>
              <a:rPr lang="es-MX" dirty="0" smtClean="0"/>
              <a:t>n el escudo de armas de la</a:t>
            </a:r>
          </a:p>
          <a:p>
            <a:r>
              <a:rPr lang="es-MX" dirty="0" smtClean="0"/>
              <a:t>Gran Logia de los Antiguos</a:t>
            </a:r>
            <a:endParaRPr lang="es-AR" dirty="0"/>
          </a:p>
        </p:txBody>
      </p:sp>
    </p:spTree>
    <p:extLst>
      <p:ext uri="{BB962C8B-B14F-4D97-AF65-F5344CB8AC3E}">
        <p14:creationId xmlns:p14="http://schemas.microsoft.com/office/powerpoint/2010/main" val="31163687"/>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out)">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98" name="Picture 2" descr="Resultado de imagen para tetramorph freemason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0"/>
            <a:ext cx="7673307" cy="6885384"/>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179512" y="129406"/>
            <a:ext cx="3365024" cy="923330"/>
          </a:xfrm>
          <a:prstGeom prst="rect">
            <a:avLst/>
          </a:prstGeom>
          <a:solidFill>
            <a:srgbClr val="C00000"/>
          </a:solidFill>
        </p:spPr>
        <p:txBody>
          <a:bodyPr wrap="none" rtlCol="0">
            <a:spAutoFit/>
          </a:bodyPr>
          <a:lstStyle/>
          <a:p>
            <a:r>
              <a:rPr lang="es-MX" dirty="0" smtClean="0"/>
              <a:t>Los querubines y el tetramorfo,</a:t>
            </a:r>
          </a:p>
          <a:p>
            <a:r>
              <a:rPr lang="es-MX" dirty="0"/>
              <a:t>e</a:t>
            </a:r>
            <a:r>
              <a:rPr lang="es-MX" dirty="0" smtClean="0"/>
              <a:t>n el escudo de armas de la</a:t>
            </a:r>
          </a:p>
          <a:p>
            <a:r>
              <a:rPr lang="es-MX" dirty="0" smtClean="0"/>
              <a:t>Gran Logia Unida de Inglaterra</a:t>
            </a:r>
            <a:endParaRPr lang="es-AR" dirty="0"/>
          </a:p>
        </p:txBody>
      </p:sp>
    </p:spTree>
    <p:extLst>
      <p:ext uri="{BB962C8B-B14F-4D97-AF65-F5344CB8AC3E}">
        <p14:creationId xmlns:p14="http://schemas.microsoft.com/office/powerpoint/2010/main" val="3428475965"/>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2" descr="http://gilavalleylodge9.files.wordpress.com/2012/12/mandala1.jpg?w=4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200" y="0"/>
            <a:ext cx="6908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28600" y="457200"/>
            <a:ext cx="3147015" cy="1477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dirty="0" smtClean="0">
                <a:solidFill>
                  <a:srgbClr val="C00000"/>
                </a:solidFill>
              </a:rPr>
              <a:t>El cuadrado y el círculo</a:t>
            </a:r>
          </a:p>
          <a:p>
            <a:pPr eaLnBrk="1" hangingPunct="1"/>
            <a:r>
              <a:rPr lang="es-MX" dirty="0">
                <a:solidFill>
                  <a:srgbClr val="C00000"/>
                </a:solidFill>
              </a:rPr>
              <a:t>c</a:t>
            </a:r>
            <a:r>
              <a:rPr lang="es-MX" dirty="0" smtClean="0">
                <a:solidFill>
                  <a:srgbClr val="C00000"/>
                </a:solidFill>
              </a:rPr>
              <a:t>omponen, básicamente</a:t>
            </a:r>
            <a:r>
              <a:rPr lang="es-MX" dirty="0">
                <a:solidFill>
                  <a:srgbClr val="C00000"/>
                </a:solidFill>
              </a:rPr>
              <a:t>, un </a:t>
            </a:r>
          </a:p>
          <a:p>
            <a:pPr eaLnBrk="1" hangingPunct="1"/>
            <a:r>
              <a:rPr lang="es-MX" dirty="0" err="1">
                <a:solidFill>
                  <a:srgbClr val="C00000"/>
                </a:solidFill>
              </a:rPr>
              <a:t>mandala</a:t>
            </a:r>
            <a:r>
              <a:rPr lang="es-MX" dirty="0">
                <a:solidFill>
                  <a:srgbClr val="C00000"/>
                </a:solidFill>
              </a:rPr>
              <a:t>, y el simbolismo</a:t>
            </a:r>
          </a:p>
          <a:p>
            <a:pPr eaLnBrk="1" hangingPunct="1"/>
            <a:r>
              <a:rPr lang="es-MX" dirty="0" err="1">
                <a:solidFill>
                  <a:srgbClr val="C00000"/>
                </a:solidFill>
              </a:rPr>
              <a:t>mandálico</a:t>
            </a:r>
            <a:r>
              <a:rPr lang="es-MX" dirty="0">
                <a:solidFill>
                  <a:srgbClr val="C00000"/>
                </a:solidFill>
              </a:rPr>
              <a:t> será importante</a:t>
            </a:r>
          </a:p>
          <a:p>
            <a:pPr eaLnBrk="1" hangingPunct="1"/>
            <a:r>
              <a:rPr lang="es-MX" dirty="0">
                <a:solidFill>
                  <a:srgbClr val="C00000"/>
                </a:solidFill>
              </a:rPr>
              <a:t>en este grado.</a:t>
            </a:r>
            <a:endParaRPr lang="es-AR" dirty="0">
              <a:solidFill>
                <a:srgbClr val="C00000"/>
              </a:solidFill>
            </a:endParaRPr>
          </a:p>
        </p:txBody>
      </p:sp>
    </p:spTree>
    <p:extLst>
      <p:ext uri="{BB962C8B-B14F-4D97-AF65-F5344CB8AC3E}">
        <p14:creationId xmlns:p14="http://schemas.microsoft.com/office/powerpoint/2010/main" val="805225325"/>
      </p:ext>
    </p:extLst>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00706"/>
                                        </p:tgtEl>
                                        <p:attrNameLst>
                                          <p:attrName>style.visibility</p:attrName>
                                        </p:attrNameLst>
                                      </p:cBhvr>
                                      <p:to>
                                        <p:strVal val="visible"/>
                                      </p:to>
                                    </p:set>
                                    <p:animEffect transition="in" filter="box(out)">
                                      <p:cBhvr>
                                        <p:cTn id="7" dur="2000"/>
                                        <p:tgtEl>
                                          <p:spTgt spid="200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95074" name="Rectangle 2"/>
          <p:cNvSpPr>
            <a:spLocks noGrp="1" noChangeArrowheads="1"/>
          </p:cNvSpPr>
          <p:nvPr>
            <p:ph type="title"/>
          </p:nvPr>
        </p:nvSpPr>
        <p:spPr/>
        <p:txBody>
          <a:bodyPr/>
          <a:lstStyle/>
          <a:p>
            <a:pPr eaLnBrk="1" hangingPunct="1"/>
            <a:r>
              <a:rPr lang="es-AR" dirty="0" smtClean="0"/>
              <a:t>La Espada Flamígera</a:t>
            </a:r>
            <a:endParaRPr lang="es-ES_tradnl" dirty="0" smtClean="0"/>
          </a:p>
        </p:txBody>
      </p:sp>
      <p:sp>
        <p:nvSpPr>
          <p:cNvPr id="1795075" name="Rectangle 3"/>
          <p:cNvSpPr>
            <a:spLocks noGrp="1" noChangeArrowheads="1"/>
          </p:cNvSpPr>
          <p:nvPr>
            <p:ph type="body" sz="half" idx="1"/>
          </p:nvPr>
        </p:nvSpPr>
        <p:spPr/>
        <p:txBody>
          <a:bodyPr/>
          <a:lstStyle/>
          <a:p>
            <a:pPr eaLnBrk="1" hangingPunct="1">
              <a:lnSpc>
                <a:spcPct val="80000"/>
              </a:lnSpc>
            </a:pPr>
            <a:r>
              <a:rPr lang="es-AR" sz="1800" dirty="0" smtClean="0"/>
              <a:t>Se recuerda también que el </a:t>
            </a:r>
            <a:r>
              <a:rPr lang="es-AR" sz="1800" dirty="0" err="1" smtClean="0"/>
              <a:t>Guardatemplo</a:t>
            </a:r>
            <a:r>
              <a:rPr lang="es-AR" sz="1800" dirty="0" smtClean="0"/>
              <a:t> o el Centinela llevan una Espada Flamígera </a:t>
            </a:r>
            <a:r>
              <a:rPr lang="es-AR" sz="1800" i="1" dirty="0" smtClean="0"/>
              <a:t>«que nunca debe envainarse, porque el Consejo siempre debe estar protegido»</a:t>
            </a:r>
            <a:r>
              <a:rPr lang="es-AR" sz="1800" dirty="0" smtClean="0"/>
              <a:t>.</a:t>
            </a:r>
          </a:p>
          <a:p>
            <a:pPr eaLnBrk="1" hangingPunct="1">
              <a:lnSpc>
                <a:spcPct val="80000"/>
              </a:lnSpc>
            </a:pPr>
            <a:r>
              <a:rPr lang="es-MX" sz="1800" dirty="0" smtClean="0"/>
              <a:t>Y se compara dicha espada con la espada ígnea que, según la mitología bíblica, portaba el querubín que guardaba la entrada al Jardín del Edén.</a:t>
            </a:r>
            <a:endParaRPr lang="es-AR" sz="1800" dirty="0" smtClean="0"/>
          </a:p>
        </p:txBody>
      </p:sp>
      <p:pic>
        <p:nvPicPr>
          <p:cNvPr id="5" name="Picture 2" descr="Resultado de imagen para mestre escolhido rito criptico"/>
          <p:cNvPicPr>
            <a:picLocks noChangeAspect="1" noChangeArrowheads="1"/>
          </p:cNvPicPr>
          <p:nvPr/>
        </p:nvPicPr>
        <p:blipFill>
          <a:blip r:embed="rId2"/>
          <a:srcRect/>
          <a:stretch>
            <a:fillRect/>
          </a:stretch>
        </p:blipFill>
        <p:spPr bwMode="auto">
          <a:xfrm>
            <a:off x="1691680" y="2937382"/>
            <a:ext cx="5616624" cy="3763138"/>
          </a:xfrm>
          <a:prstGeom prst="rect">
            <a:avLst/>
          </a:prstGeom>
          <a:noFill/>
          <a:ln w="9525">
            <a:noFill/>
            <a:miter lim="800000"/>
            <a:headEnd/>
            <a:tailEnd/>
          </a:ln>
        </p:spPr>
      </p:pic>
    </p:spTree>
    <p:extLst>
      <p:ext uri="{BB962C8B-B14F-4D97-AF65-F5344CB8AC3E}">
        <p14:creationId xmlns:p14="http://schemas.microsoft.com/office/powerpoint/2010/main" val="3583166246"/>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95074"/>
                                        </p:tgtEl>
                                        <p:attrNameLst>
                                          <p:attrName>style.visibility</p:attrName>
                                        </p:attrNameLst>
                                      </p:cBhvr>
                                      <p:to>
                                        <p:strVal val="visible"/>
                                      </p:to>
                                    </p:set>
                                    <p:animEffect transition="in" filter="blinds(horizontal)">
                                      <p:cBhvr>
                                        <p:cTn id="7" dur="500"/>
                                        <p:tgtEl>
                                          <p:spTgt spid="1795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95075">
                                            <p:txEl>
                                              <p:pRg st="0" end="0"/>
                                            </p:txEl>
                                          </p:spTgt>
                                        </p:tgtEl>
                                        <p:attrNameLst>
                                          <p:attrName>style.visibility</p:attrName>
                                        </p:attrNameLst>
                                      </p:cBhvr>
                                      <p:to>
                                        <p:strVal val="visible"/>
                                      </p:to>
                                    </p:set>
                                    <p:animEffect transition="in" filter="blinds(horizontal)">
                                      <p:cBhvr>
                                        <p:cTn id="12" dur="500"/>
                                        <p:tgtEl>
                                          <p:spTgt spid="17950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95075">
                                            <p:txEl>
                                              <p:pRg st="1" end="1"/>
                                            </p:txEl>
                                          </p:spTgt>
                                        </p:tgtEl>
                                        <p:attrNameLst>
                                          <p:attrName>style.visibility</p:attrName>
                                        </p:attrNameLst>
                                      </p:cBhvr>
                                      <p:to>
                                        <p:strVal val="visible"/>
                                      </p:to>
                                    </p:set>
                                    <p:animEffect transition="in" filter="blinds(horizontal)">
                                      <p:cBhvr>
                                        <p:cTn id="17" dur="500"/>
                                        <p:tgtEl>
                                          <p:spTgt spid="179507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5074" grpId="0"/>
      <p:bldP spid="1795075" grpId="0" build="p"/>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4" name="Picture 4" descr="RAY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6175" y="22225"/>
            <a:ext cx="6727825"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a:spLocks noChangeArrowheads="1"/>
          </p:cNvSpPr>
          <p:nvPr/>
        </p:nvSpPr>
        <p:spPr bwMode="auto">
          <a:xfrm>
            <a:off x="228600" y="2055813"/>
            <a:ext cx="196215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r>
              <a:rPr lang="es-MX" dirty="0"/>
              <a:t>La espada</a:t>
            </a:r>
          </a:p>
          <a:p>
            <a:pPr eaLnBrk="1" hangingPunct="1"/>
            <a:r>
              <a:rPr lang="es-MX" dirty="0"/>
              <a:t>flamígera,</a:t>
            </a:r>
          </a:p>
          <a:p>
            <a:pPr eaLnBrk="1" hangingPunct="1"/>
            <a:r>
              <a:rPr lang="es-MX" dirty="0"/>
              <a:t>entendida como</a:t>
            </a:r>
          </a:p>
          <a:p>
            <a:pPr eaLnBrk="1" hangingPunct="1"/>
            <a:r>
              <a:rPr lang="es-MX" dirty="0"/>
              <a:t>el rayo ondulante</a:t>
            </a:r>
          </a:p>
          <a:p>
            <a:pPr eaLnBrk="1" hangingPunct="1"/>
            <a:r>
              <a:rPr lang="es-MX" dirty="0"/>
              <a:t>que va de un </a:t>
            </a:r>
          </a:p>
          <a:p>
            <a:pPr eaLnBrk="1" hangingPunct="1"/>
            <a:r>
              <a:rPr lang="es-MX" dirty="0" err="1"/>
              <a:t>Sephiroth</a:t>
            </a:r>
            <a:r>
              <a:rPr lang="es-MX" dirty="0"/>
              <a:t> a otro.</a:t>
            </a:r>
            <a:endParaRPr lang="es-AR" dirty="0"/>
          </a:p>
        </p:txBody>
      </p:sp>
    </p:spTree>
    <p:extLst>
      <p:ext uri="{BB962C8B-B14F-4D97-AF65-F5344CB8AC3E}">
        <p14:creationId xmlns:p14="http://schemas.microsoft.com/office/powerpoint/2010/main" val="412224757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71714"/>
                                        </p:tgtEl>
                                        <p:attrNameLst>
                                          <p:attrName>style.visibility</p:attrName>
                                        </p:attrNameLst>
                                      </p:cBhvr>
                                      <p:to>
                                        <p:strVal val="visible"/>
                                      </p:to>
                                    </p:set>
                                    <p:animEffect transition="in" filter="box(out)">
                                      <p:cBhvr>
                                        <p:cTn id="7" dur="2000"/>
                                        <p:tgtEl>
                                          <p:spTgt spid="3717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2" descr="Resultado de imagen para flaming sword freemason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623" y="13284"/>
            <a:ext cx="7944817" cy="68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53080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Triángulo</a:t>
            </a:r>
            <a:endParaRPr lang="es-ES_tradnl" dirty="0" smtClean="0"/>
          </a:p>
        </p:txBody>
      </p:sp>
      <p:sp>
        <p:nvSpPr>
          <p:cNvPr id="1780739" name="Rectangle 3"/>
          <p:cNvSpPr>
            <a:spLocks noGrp="1" noChangeArrowheads="1"/>
          </p:cNvSpPr>
          <p:nvPr>
            <p:ph sz="half" idx="1"/>
          </p:nvPr>
        </p:nvSpPr>
        <p:spPr>
          <a:xfrm>
            <a:off x="251520" y="1600200"/>
            <a:ext cx="3682752" cy="4525963"/>
          </a:xfrm>
        </p:spPr>
        <p:txBody>
          <a:bodyPr/>
          <a:lstStyle/>
          <a:p>
            <a:pPr eaLnBrk="1" hangingPunct="1">
              <a:lnSpc>
                <a:spcPct val="80000"/>
              </a:lnSpc>
            </a:pPr>
            <a:r>
              <a:rPr lang="es-ES_tradnl" sz="2200" dirty="0" smtClean="0"/>
              <a:t>Después de una nueva elegía, los Compañeros forman un triángulo equilátero en torno del Altar, cuyos lados se componen de 4, 8 ó 12 Compañeros.</a:t>
            </a:r>
          </a:p>
          <a:p>
            <a:pPr eaLnBrk="1" hangingPunct="1">
              <a:lnSpc>
                <a:spcPct val="80000"/>
              </a:lnSpc>
            </a:pPr>
            <a:r>
              <a:rPr lang="es-ES_tradnl" sz="2200" dirty="0" smtClean="0"/>
              <a:t>Y se explica que el triángulo es tanto el símbolo del Gran Arquitecto del Universo como de los eslabones triangulares de las cadenas que sujetaban a los cautivos que fueron llevados a Jerusalén.</a:t>
            </a:r>
          </a:p>
        </p:txBody>
      </p:sp>
      <p:pic>
        <p:nvPicPr>
          <p:cNvPr id="5" name="Picture 2" descr="http://i416.photobucket.com/albums/pp241/neetmok/thirteen/webb25.jpg~orig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385409"/>
            <a:ext cx="4680520" cy="4995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145363"/>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Triángulo</a:t>
            </a:r>
            <a:endParaRPr lang="es-ES_tradnl" dirty="0" smtClean="0"/>
          </a:p>
        </p:txBody>
      </p:sp>
      <p:sp>
        <p:nvSpPr>
          <p:cNvPr id="1780739" name="Rectangle 3"/>
          <p:cNvSpPr>
            <a:spLocks noGrp="1" noChangeArrowheads="1"/>
          </p:cNvSpPr>
          <p:nvPr>
            <p:ph sz="half" idx="1"/>
          </p:nvPr>
        </p:nvSpPr>
        <p:spPr>
          <a:xfrm>
            <a:off x="323528" y="1711349"/>
            <a:ext cx="3826768" cy="4525963"/>
          </a:xfrm>
        </p:spPr>
        <p:txBody>
          <a:bodyPr/>
          <a:lstStyle/>
          <a:p>
            <a:pPr eaLnBrk="1" hangingPunct="1">
              <a:lnSpc>
                <a:spcPct val="80000"/>
              </a:lnSpc>
            </a:pPr>
            <a:r>
              <a:rPr lang="es-ES_tradnl" sz="2200" dirty="0" smtClean="0"/>
              <a:t>Se insiste sobre el triple triángulo del Arco Real y su relación con la Palabra Inefable, así como con los tres pilares del edificio masónico: la Sabiduría, la Fortaleza y la Belleza.</a:t>
            </a:r>
          </a:p>
          <a:p>
            <a:pPr eaLnBrk="1" hangingPunct="1">
              <a:lnSpc>
                <a:spcPct val="80000"/>
              </a:lnSpc>
            </a:pPr>
            <a:r>
              <a:rPr lang="es-ES_tradnl" sz="2200" dirty="0" smtClean="0"/>
              <a:t>Se dice que el triángulo conduce naturalmente al triple triángulo y a la transmisión trisilábica de la Palabra </a:t>
            </a:r>
            <a:r>
              <a:rPr lang="es-ES_tradnl" sz="2200" dirty="0" err="1" smtClean="0"/>
              <a:t>Omnífica</a:t>
            </a:r>
            <a:r>
              <a:rPr lang="es-ES_tradnl" sz="2200" dirty="0" smtClean="0"/>
              <a:t>, con lo cual el grado alcanza una cierta justificación para ser incluido entre los grados en los que se busca la Palabra Perdida.</a:t>
            </a:r>
          </a:p>
        </p:txBody>
      </p:sp>
      <p:pic>
        <p:nvPicPr>
          <p:cNvPr id="5" name="Picture 2" descr="https://i416.photobucket.com/albums/pp241/neetmok/nineteen/masonencyc13.jpg~orig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484784"/>
            <a:ext cx="3312841" cy="51845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Círculo</a:t>
            </a:r>
            <a:endParaRPr lang="es-ES_tradnl" dirty="0" smtClean="0"/>
          </a:p>
        </p:txBody>
      </p:sp>
      <p:sp>
        <p:nvSpPr>
          <p:cNvPr id="1780739" name="Rectangle 3"/>
          <p:cNvSpPr>
            <a:spLocks noGrp="1" noChangeArrowheads="1"/>
          </p:cNvSpPr>
          <p:nvPr>
            <p:ph sz="half" idx="1"/>
          </p:nvPr>
        </p:nvSpPr>
        <p:spPr>
          <a:xfrm>
            <a:off x="395536" y="1927373"/>
            <a:ext cx="3610744" cy="4525963"/>
          </a:xfrm>
        </p:spPr>
        <p:txBody>
          <a:bodyPr/>
          <a:lstStyle/>
          <a:p>
            <a:pPr eaLnBrk="1" hangingPunct="1">
              <a:lnSpc>
                <a:spcPct val="80000"/>
              </a:lnSpc>
            </a:pPr>
            <a:r>
              <a:rPr lang="es-ES_tradnl" sz="2400" dirty="0" smtClean="0"/>
              <a:t>Se recita y/o canta la tercera elegía, y los Compañeros forman un círculo en torno del Altar.</a:t>
            </a:r>
          </a:p>
          <a:p>
            <a:pPr eaLnBrk="1" hangingPunct="1">
              <a:lnSpc>
                <a:spcPct val="80000"/>
              </a:lnSpc>
            </a:pPr>
            <a:r>
              <a:rPr lang="es-ES_tradnl" sz="2400" i="1" dirty="0" smtClean="0"/>
              <a:t>«Este círculo, en cuyo centro resplandece la Estrella Flamígera, es el gran círculo de la Unidad, Unidad de la Orden, Unidad de la Humanidad, Unidad Universal del Ser».</a:t>
            </a:r>
          </a:p>
          <a:p>
            <a:pPr eaLnBrk="1" hangingPunct="1">
              <a:lnSpc>
                <a:spcPct val="80000"/>
              </a:lnSpc>
            </a:pPr>
            <a:endParaRPr lang="es-ES_tradnl" sz="2400" i="1" dirty="0" smtClean="0"/>
          </a:p>
        </p:txBody>
      </p:sp>
      <p:pic>
        <p:nvPicPr>
          <p:cNvPr id="6" name="Picture 9" descr="Image result for freemasonry point circle"/>
          <p:cNvPicPr>
            <a:picLocks noChangeAspect="1" noChangeArrowheads="1"/>
          </p:cNvPicPr>
          <p:nvPr/>
        </p:nvPicPr>
        <p:blipFill>
          <a:blip r:embed="rId2"/>
          <a:srcRect/>
          <a:stretch>
            <a:fillRect/>
          </a:stretch>
        </p:blipFill>
        <p:spPr bwMode="auto">
          <a:xfrm>
            <a:off x="4357390" y="1828690"/>
            <a:ext cx="4391074" cy="4336614"/>
          </a:xfrm>
          <a:prstGeom prst="rect">
            <a:avLst/>
          </a:prstGeom>
          <a:noFill/>
          <a:ln w="9525">
            <a:noFill/>
            <a:miter lim="800000"/>
            <a:headEnd/>
            <a:tailEnd/>
          </a:ln>
        </p:spPr>
      </p:pic>
    </p:spTree>
    <p:extLst>
      <p:ext uri="{BB962C8B-B14F-4D97-AF65-F5344CB8AC3E}">
        <p14:creationId xmlns:p14="http://schemas.microsoft.com/office/powerpoint/2010/main" val="1622785708"/>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out)">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Picture 2" descr="https://ia800302.us.archive.org/BookReader/BookReaderImages.php?zip=/4/items/textbookofcrypti00chasrich/textbookofcrypti00chasrich_jp2.zip&amp;file=textbookofcrypti00chasrich_jp2/textbookofcrypti00chasrich_0050.jp2&amp;scale=4&amp;rotat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3760" y="0"/>
            <a:ext cx="4008392" cy="6885384"/>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107504" y="2060848"/>
            <a:ext cx="2582887" cy="1200329"/>
          </a:xfrm>
          <a:prstGeom prst="rect">
            <a:avLst/>
          </a:prstGeom>
          <a:noFill/>
        </p:spPr>
        <p:txBody>
          <a:bodyPr wrap="none" rtlCol="0">
            <a:spAutoFit/>
          </a:bodyPr>
          <a:lstStyle/>
          <a:p>
            <a:r>
              <a:rPr lang="es-MX" dirty="0" smtClean="0"/>
              <a:t>Los Compañeros, </a:t>
            </a:r>
          </a:p>
          <a:p>
            <a:r>
              <a:rPr lang="es-MX" dirty="0"/>
              <a:t>e</a:t>
            </a:r>
            <a:r>
              <a:rPr lang="es-MX" dirty="0" smtClean="0"/>
              <a:t>n círculo en torno</a:t>
            </a:r>
          </a:p>
          <a:p>
            <a:r>
              <a:rPr lang="es-MX" dirty="0"/>
              <a:t>d</a:t>
            </a:r>
            <a:r>
              <a:rPr lang="es-MX" dirty="0" smtClean="0"/>
              <a:t>el Altar, lamentándose</a:t>
            </a:r>
          </a:p>
          <a:p>
            <a:r>
              <a:rPr lang="es-MX" dirty="0"/>
              <a:t>d</a:t>
            </a:r>
            <a:r>
              <a:rPr lang="es-MX" dirty="0" smtClean="0"/>
              <a:t>e su destino</a:t>
            </a:r>
            <a:endParaRPr lang="es-AR" dirty="0"/>
          </a:p>
        </p:txBody>
      </p:sp>
    </p:spTree>
    <p:extLst>
      <p:ext uri="{BB962C8B-B14F-4D97-AF65-F5344CB8AC3E}">
        <p14:creationId xmlns:p14="http://schemas.microsoft.com/office/powerpoint/2010/main" val="698181635"/>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6" name="Picture 5" descr="DSC03573"/>
          <p:cNvPicPr>
            <a:picLocks noChangeAspect="1" noChangeArrowheads="1"/>
          </p:cNvPicPr>
          <p:nvPr/>
        </p:nvPicPr>
        <p:blipFill>
          <a:blip r:embed="rId2"/>
          <a:srcRect/>
          <a:stretch>
            <a:fillRect/>
          </a:stretch>
        </p:blipFill>
        <p:spPr bwMode="auto">
          <a:xfrm>
            <a:off x="24003" y="0"/>
            <a:ext cx="9084501" cy="6813376"/>
          </a:xfrm>
          <a:prstGeom prst="rect">
            <a:avLst/>
          </a:prstGeom>
          <a:noFill/>
          <a:ln w="9525">
            <a:noFill/>
            <a:miter lim="800000"/>
            <a:headEnd/>
            <a:tailEnd/>
          </a:ln>
        </p:spPr>
      </p:pic>
      <p:sp>
        <p:nvSpPr>
          <p:cNvPr id="4" name="3 CuadroTexto"/>
          <p:cNvSpPr txBox="1"/>
          <p:nvPr/>
        </p:nvSpPr>
        <p:spPr>
          <a:xfrm>
            <a:off x="539552" y="548680"/>
            <a:ext cx="3890809" cy="923330"/>
          </a:xfrm>
          <a:prstGeom prst="rect">
            <a:avLst/>
          </a:prstGeom>
          <a:noFill/>
        </p:spPr>
        <p:txBody>
          <a:bodyPr wrap="none" rtlCol="0">
            <a:spAutoFit/>
          </a:bodyPr>
          <a:lstStyle/>
          <a:p>
            <a:r>
              <a:rPr lang="es-MX" b="1" dirty="0" smtClean="0"/>
              <a:t>La Estrella Flamígera en el</a:t>
            </a:r>
          </a:p>
          <a:p>
            <a:r>
              <a:rPr lang="es-MX" b="1" dirty="0"/>
              <a:t>c</a:t>
            </a:r>
            <a:r>
              <a:rPr lang="es-MX" b="1" dirty="0" smtClean="0"/>
              <a:t>entro del círculo recuerda al</a:t>
            </a:r>
          </a:p>
          <a:p>
            <a:r>
              <a:rPr lang="es-MX" b="1" dirty="0" smtClean="0"/>
              <a:t>Maestro Secreto del Rito Escocés</a:t>
            </a:r>
            <a:endParaRPr lang="es-AR" b="1"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Picture 2" descr="http://3.bp.blogspot.com/-_F6QI-t7YsE/TupkOALqPwI/AAAAAAAAAG8/yoTBF7yWWTQ/s16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La Clausura</a:t>
            </a:r>
            <a:endParaRPr lang="es-ES_tradnl" dirty="0" smtClean="0"/>
          </a:p>
        </p:txBody>
      </p:sp>
      <p:sp>
        <p:nvSpPr>
          <p:cNvPr id="1780739" name="Rectangle 3"/>
          <p:cNvSpPr>
            <a:spLocks noGrp="1" noChangeArrowheads="1"/>
          </p:cNvSpPr>
          <p:nvPr>
            <p:ph sz="half" idx="1"/>
          </p:nvPr>
        </p:nvSpPr>
        <p:spPr>
          <a:xfrm>
            <a:off x="467544" y="1628800"/>
            <a:ext cx="3682752" cy="4525963"/>
          </a:xfrm>
        </p:spPr>
        <p:txBody>
          <a:bodyPr/>
          <a:lstStyle/>
          <a:p>
            <a:pPr eaLnBrk="1" hangingPunct="1">
              <a:lnSpc>
                <a:spcPct val="80000"/>
              </a:lnSpc>
            </a:pPr>
            <a:r>
              <a:rPr lang="es-ES_tradnl" sz="2200" dirty="0" smtClean="0"/>
              <a:t>La Clausura comprende las formalidades habituales.</a:t>
            </a:r>
          </a:p>
          <a:p>
            <a:pPr eaLnBrk="1" hangingPunct="1">
              <a:lnSpc>
                <a:spcPct val="80000"/>
              </a:lnSpc>
            </a:pPr>
            <a:r>
              <a:rPr lang="es-ES_tradnl" sz="2200" dirty="0" smtClean="0"/>
              <a:t>Se clausura </a:t>
            </a:r>
            <a:r>
              <a:rPr lang="es-ES_tradnl" sz="2200" i="1" dirty="0" smtClean="0"/>
              <a:t>«a la hora de la tercera guardia»</a:t>
            </a:r>
            <a:r>
              <a:rPr lang="es-ES_tradnl" sz="2200" dirty="0" smtClean="0"/>
              <a:t>.</a:t>
            </a:r>
          </a:p>
          <a:p>
            <a:pPr eaLnBrk="1" hangingPunct="1">
              <a:lnSpc>
                <a:spcPct val="80000"/>
              </a:lnSpc>
            </a:pPr>
            <a:r>
              <a:rPr lang="es-ES_tradnl" sz="2200" dirty="0" smtClean="0"/>
              <a:t>Se pregunta dónde se encuentra el Rey, a lo que se responde: </a:t>
            </a:r>
            <a:r>
              <a:rPr lang="es-ES_tradnl" sz="2200" i="1" dirty="0" smtClean="0"/>
              <a:t>«cautivo en Babilonia»</a:t>
            </a:r>
            <a:r>
              <a:rPr lang="es-ES_tradnl" sz="2200" dirty="0" smtClean="0"/>
              <a:t>.</a:t>
            </a:r>
          </a:p>
          <a:p>
            <a:pPr eaLnBrk="1" hangingPunct="1">
              <a:lnSpc>
                <a:spcPct val="80000"/>
              </a:lnSpc>
            </a:pPr>
            <a:r>
              <a:rPr lang="es-ES_tradnl" sz="2200" dirty="0" smtClean="0"/>
              <a:t>Y es importante la formación de la cadena, con todos los Compañeros formando nuevamente un círculo en torno del Altar.</a:t>
            </a:r>
          </a:p>
        </p:txBody>
      </p:sp>
      <p:pic>
        <p:nvPicPr>
          <p:cNvPr id="3074" name="Picture 2" descr="Resultado de imagen para freemasonry crypt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700808"/>
            <a:ext cx="4176464"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521620"/>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nodeType="clickEffect">
                                  <p:stCondLst>
                                    <p:cond delay="0"/>
                                  </p:stCondLst>
                                  <p:childTnLst>
                                    <p:set>
                                      <p:cBhvr>
                                        <p:cTn id="31" dur="1" fill="hold">
                                          <p:stCondLst>
                                            <p:cond delay="0"/>
                                          </p:stCondLst>
                                        </p:cTn>
                                        <p:tgtEl>
                                          <p:spTgt spid="3074"/>
                                        </p:tgtEl>
                                        <p:attrNameLst>
                                          <p:attrName>style.visibility</p:attrName>
                                        </p:attrNameLst>
                                      </p:cBhvr>
                                      <p:to>
                                        <p:strVal val="visible"/>
                                      </p:to>
                                    </p:set>
                                    <p:animEffect transition="in" filter="circle(out)">
                                      <p:cBhvr>
                                        <p:cTn id="3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98818" name="Rectangle 2"/>
          <p:cNvSpPr>
            <a:spLocks noGrp="1" noChangeArrowheads="1"/>
          </p:cNvSpPr>
          <p:nvPr>
            <p:ph type="title"/>
          </p:nvPr>
        </p:nvSpPr>
        <p:spPr>
          <a:xfrm>
            <a:off x="533400" y="228600"/>
            <a:ext cx="8229600" cy="1139825"/>
          </a:xfrm>
        </p:spPr>
        <p:txBody>
          <a:bodyPr/>
          <a:lstStyle/>
          <a:p>
            <a:pPr eaLnBrk="1" hangingPunct="1"/>
            <a:r>
              <a:rPr lang="es-AR" sz="4000" dirty="0" smtClean="0"/>
              <a:t>7. Instrucción</a:t>
            </a:r>
            <a:endParaRPr lang="es-ES_tradnl" sz="4000" dirty="0" smtClean="0"/>
          </a:p>
        </p:txBody>
      </p:sp>
      <p:pic>
        <p:nvPicPr>
          <p:cNvPr id="4" name="Picture 4" descr="CC-Officer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583" y="1772815"/>
            <a:ext cx="8736905" cy="4118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8818"/>
                                        </p:tgtEl>
                                        <p:attrNameLst>
                                          <p:attrName>style.visibility</p:attrName>
                                        </p:attrNameLst>
                                      </p:cBhvr>
                                      <p:to>
                                        <p:strVal val="visible"/>
                                      </p:to>
                                    </p:set>
                                    <p:animEffect transition="in" filter="blinds(horizontal)">
                                      <p:cBhvr>
                                        <p:cTn id="7" dur="500"/>
                                        <p:tgtEl>
                                          <p:spTgt spid="16988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8818"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5858" name="Rectangle 2"/>
          <p:cNvSpPr>
            <a:spLocks noGrp="1" noChangeArrowheads="1"/>
          </p:cNvSpPr>
          <p:nvPr>
            <p:ph type="title"/>
          </p:nvPr>
        </p:nvSpPr>
        <p:spPr/>
        <p:txBody>
          <a:bodyPr/>
          <a:lstStyle/>
          <a:p>
            <a:pPr eaLnBrk="1" hangingPunct="1"/>
            <a:r>
              <a:rPr lang="es-AR" dirty="0" smtClean="0"/>
              <a:t>La instrucción</a:t>
            </a:r>
            <a:endParaRPr lang="es-ES_tradnl" i="1" dirty="0" smtClean="0"/>
          </a:p>
        </p:txBody>
      </p:sp>
      <p:sp>
        <p:nvSpPr>
          <p:cNvPr id="1785859" name="Rectangle 3"/>
          <p:cNvSpPr>
            <a:spLocks noGrp="1" noChangeArrowheads="1"/>
          </p:cNvSpPr>
          <p:nvPr>
            <p:ph idx="1"/>
          </p:nvPr>
        </p:nvSpPr>
        <p:spPr/>
        <p:txBody>
          <a:bodyPr/>
          <a:lstStyle/>
          <a:p>
            <a:pPr eaLnBrk="1" hangingPunct="1">
              <a:lnSpc>
                <a:spcPct val="90000"/>
              </a:lnSpc>
            </a:pPr>
            <a:r>
              <a:rPr lang="es-AR" sz="2800" dirty="0" smtClean="0"/>
              <a:t>Elaborar una instrucción para este grado es una tarea compleja, dado que los Rituales existentes en general se limitan al aspecto «teatral» del mismo y dejan de lado la parte conceptual.</a:t>
            </a:r>
          </a:p>
          <a:p>
            <a:pPr eaLnBrk="1" hangingPunct="1">
              <a:lnSpc>
                <a:spcPct val="90000"/>
              </a:lnSpc>
            </a:pPr>
            <a:r>
              <a:rPr lang="es-MX" sz="2800" dirty="0" smtClean="0"/>
              <a:t>Otro problema radica en la necesidad de formular una instrucción que no se limite a repetir las consignas bíblicas, y que se eleve por sobre la moral bíblica convencional.</a:t>
            </a:r>
          </a:p>
          <a:p>
            <a:pPr eaLnBrk="1" hangingPunct="1">
              <a:lnSpc>
                <a:spcPct val="90000"/>
              </a:lnSpc>
            </a:pPr>
            <a:r>
              <a:rPr lang="es-MX" sz="2800" dirty="0" smtClean="0"/>
              <a:t>En tal sentido, consideramos que la instrucción puede comenzar con una visión crítica de los tres profetas mencionados en este grado: Ezequiel, </a:t>
            </a:r>
            <a:r>
              <a:rPr lang="es-MX" sz="2800" dirty="0" err="1" smtClean="0"/>
              <a:t>Hananías</a:t>
            </a:r>
            <a:r>
              <a:rPr lang="es-MX" sz="2800" dirty="0" smtClean="0"/>
              <a:t> y Jeremías.</a:t>
            </a:r>
            <a:endParaRPr lang="es-AR" sz="2800" dirty="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5858"/>
                                        </p:tgtEl>
                                        <p:attrNameLst>
                                          <p:attrName>style.visibility</p:attrName>
                                        </p:attrNameLst>
                                      </p:cBhvr>
                                      <p:to>
                                        <p:strVal val="visible"/>
                                      </p:to>
                                    </p:set>
                                    <p:animEffect transition="in" filter="blinds(horizontal)">
                                      <p:cBhvr>
                                        <p:cTn id="7" dur="500"/>
                                        <p:tgtEl>
                                          <p:spTgt spid="178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85859">
                                            <p:txEl>
                                              <p:pRg st="0" end="0"/>
                                            </p:txEl>
                                          </p:spTgt>
                                        </p:tgtEl>
                                        <p:attrNameLst>
                                          <p:attrName>style.visibility</p:attrName>
                                        </p:attrNameLst>
                                      </p:cBhvr>
                                      <p:to>
                                        <p:strVal val="visible"/>
                                      </p:to>
                                    </p:set>
                                    <p:animEffect transition="in" filter="blinds(horizontal)">
                                      <p:cBhvr>
                                        <p:cTn id="12" dur="500"/>
                                        <p:tgtEl>
                                          <p:spTgt spid="17858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785859">
                                            <p:txEl>
                                              <p:pRg st="1" end="1"/>
                                            </p:txEl>
                                          </p:spTgt>
                                        </p:tgtEl>
                                        <p:attrNameLst>
                                          <p:attrName>style.visibility</p:attrName>
                                        </p:attrNameLst>
                                      </p:cBhvr>
                                      <p:to>
                                        <p:strVal val="visible"/>
                                      </p:to>
                                    </p:set>
                                    <p:animEffect transition="in" filter="blinds(horizontal)">
                                      <p:cBhvr>
                                        <p:cTn id="17" dur="500"/>
                                        <p:tgtEl>
                                          <p:spTgt spid="178585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785859">
                                            <p:txEl>
                                              <p:pRg st="2" end="2"/>
                                            </p:txEl>
                                          </p:spTgt>
                                        </p:tgtEl>
                                        <p:attrNameLst>
                                          <p:attrName>style.visibility</p:attrName>
                                        </p:attrNameLst>
                                      </p:cBhvr>
                                      <p:to>
                                        <p:strVal val="visible"/>
                                      </p:to>
                                    </p:set>
                                    <p:animEffect transition="in" filter="blinds(horizontal)">
                                      <p:cBhvr>
                                        <p:cTn id="22" dur="500"/>
                                        <p:tgtEl>
                                          <p:spTgt spid="17858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5858" grpId="0"/>
    </p:bld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dirty="0" smtClean="0"/>
              <a:t>El Profeta Ezequiel</a:t>
            </a:r>
            <a:endParaRPr lang="es-ES_tradnl" i="1" dirty="0" smtClean="0"/>
          </a:p>
        </p:txBody>
      </p:sp>
      <p:sp>
        <p:nvSpPr>
          <p:cNvPr id="1788931" name="Rectangle 3"/>
          <p:cNvSpPr>
            <a:spLocks noGrp="1" noChangeArrowheads="1"/>
          </p:cNvSpPr>
          <p:nvPr>
            <p:ph idx="1"/>
          </p:nvPr>
        </p:nvSpPr>
        <p:spPr/>
        <p:txBody>
          <a:bodyPr/>
          <a:lstStyle/>
          <a:p>
            <a:r>
              <a:rPr lang="es-AR" sz="2200" b="1" dirty="0"/>
              <a:t>Ezequiel</a:t>
            </a:r>
            <a:r>
              <a:rPr lang="es-AR" sz="2200" dirty="0"/>
              <a:t> fue un sacerdote y profeta hebreo, que ejerció su ministerio entre 595 y 570 a.C., durante el cautiverio judío en Babilonia</a:t>
            </a:r>
            <a:r>
              <a:rPr lang="es-AR" sz="2200" dirty="0" smtClean="0"/>
              <a:t>.​ </a:t>
            </a:r>
          </a:p>
          <a:p>
            <a:r>
              <a:rPr lang="es-AR" sz="2200" dirty="0" smtClean="0"/>
              <a:t>El </a:t>
            </a:r>
            <a:r>
              <a:rPr lang="es-AR" sz="2200" dirty="0"/>
              <a:t>nombre </a:t>
            </a:r>
            <a:r>
              <a:rPr lang="es-AR" sz="2200" b="1" dirty="0"/>
              <a:t>Ezequiel</a:t>
            </a:r>
            <a:r>
              <a:rPr lang="es-AR" sz="2200" dirty="0"/>
              <a:t> (del hebreo </a:t>
            </a:r>
            <a:r>
              <a:rPr lang="he-IL" sz="2200" dirty="0"/>
              <a:t>יְחֶזְקֵאל, </a:t>
            </a:r>
            <a:r>
              <a:rPr lang="es-AR" sz="2200" i="1" dirty="0" err="1"/>
              <a:t>Ijezkél</a:t>
            </a:r>
            <a:r>
              <a:rPr lang="es-AR" sz="2200" dirty="0"/>
              <a:t>) significa "Dios es mi fortaleza</a:t>
            </a:r>
            <a:r>
              <a:rPr lang="es-AR" sz="2200" dirty="0" smtClean="0"/>
              <a:t>". </a:t>
            </a:r>
            <a:r>
              <a:rPr lang="es-AR" sz="2200" dirty="0"/>
              <a:t>Sus profecías se encuentran en el </a:t>
            </a:r>
            <a:r>
              <a:rPr lang="es-AR" sz="2200" i="1" dirty="0"/>
              <a:t>Libro de </a:t>
            </a:r>
            <a:r>
              <a:rPr lang="es-AR" sz="2200" i="1" dirty="0" smtClean="0"/>
              <a:t>Ezequiel</a:t>
            </a:r>
            <a:r>
              <a:rPr lang="es-AR" sz="2200" dirty="0" smtClean="0"/>
              <a:t>, en el que incluye </a:t>
            </a:r>
            <a:r>
              <a:rPr lang="es-AR" sz="2200" dirty="0"/>
              <a:t>reflexiones sobre la futura reconstrucción del Templo de Jerusalén, enfatizando asimismo la responsabilidad moral de cada </a:t>
            </a:r>
            <a:r>
              <a:rPr lang="es-AR" sz="2200" dirty="0" smtClean="0"/>
              <a:t>individuo.</a:t>
            </a:r>
            <a:endParaRPr lang="es-AR" sz="2200" dirty="0"/>
          </a:p>
          <a:p>
            <a:r>
              <a:rPr lang="es-AR" sz="2200" dirty="0"/>
              <a:t>A diferencia de otros profetas, Ezequiel tuvo importantes revelaciones en forma de visiones simbólicas que le fueron transmitidas por </a:t>
            </a:r>
            <a:r>
              <a:rPr lang="es-AR" sz="2200" dirty="0" err="1"/>
              <a:t>Yahvéh</a:t>
            </a:r>
            <a:r>
              <a:rPr lang="es-AR" sz="2200" dirty="0"/>
              <a:t>. Ezequiel provee descripciones detalladas de sus visiones. En su primera visión, Ezequiel percibió el </a:t>
            </a:r>
            <a:r>
              <a:rPr lang="es-AR" sz="2200" dirty="0" smtClean="0"/>
              <a:t>tetramorfo, </a:t>
            </a:r>
            <a:r>
              <a:rPr lang="es-AR" sz="2200" dirty="0"/>
              <a:t>es decir, los cuatro seres vivientes tirando de un carro </a:t>
            </a:r>
            <a:r>
              <a:rPr lang="es-AR" sz="2200" dirty="0" smtClean="0"/>
              <a:t>celestial.</a:t>
            </a:r>
            <a:endParaRPr lang="es-AR" sz="2200" dirty="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5/5c/Raffael_099.jpg/220px-Raffael_09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799" y="25293"/>
            <a:ext cx="5064497" cy="6860091"/>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323528" y="1772816"/>
            <a:ext cx="1685077" cy="1200329"/>
          </a:xfrm>
          <a:prstGeom prst="rect">
            <a:avLst/>
          </a:prstGeom>
          <a:noFill/>
        </p:spPr>
        <p:txBody>
          <a:bodyPr wrap="none" rtlCol="0">
            <a:spAutoFit/>
          </a:bodyPr>
          <a:lstStyle/>
          <a:p>
            <a:r>
              <a:rPr lang="es-MX" dirty="0" smtClean="0"/>
              <a:t>La visión de</a:t>
            </a:r>
          </a:p>
          <a:p>
            <a:r>
              <a:rPr lang="es-MX" dirty="0" smtClean="0"/>
              <a:t>Ezequiel, por</a:t>
            </a:r>
          </a:p>
          <a:p>
            <a:r>
              <a:rPr lang="es-MX" dirty="0" smtClean="0"/>
              <a:t>Rafael </a:t>
            </a:r>
            <a:r>
              <a:rPr lang="es-MX" dirty="0" err="1" smtClean="0"/>
              <a:t>Sanzio</a:t>
            </a:r>
            <a:r>
              <a:rPr lang="es-MX" dirty="0" smtClean="0"/>
              <a:t>,</a:t>
            </a:r>
          </a:p>
          <a:p>
            <a:r>
              <a:rPr lang="es-MX" dirty="0" smtClean="0"/>
              <a:t>1518</a:t>
            </a:r>
            <a:endParaRPr lang="es-AR"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Profeta Ezequiel</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300" dirty="0" smtClean="0"/>
              <a:t>Ahora bien, nos preguntamos:</a:t>
            </a:r>
          </a:p>
          <a:p>
            <a:pPr eaLnBrk="1" hangingPunct="1">
              <a:lnSpc>
                <a:spcPct val="80000"/>
              </a:lnSpc>
            </a:pPr>
            <a:r>
              <a:rPr lang="es-MX" sz="2300" dirty="0" smtClean="0"/>
              <a:t>¿Qué confianza podemos depositar en el testimonio de alguien que dice ser «inspirado por </a:t>
            </a:r>
            <a:r>
              <a:rPr lang="es-MX" sz="2300" dirty="0" smtClean="0"/>
              <a:t>Yahvé»? </a:t>
            </a:r>
            <a:r>
              <a:rPr lang="es-MX" sz="2300" dirty="0" smtClean="0"/>
              <a:t>Al fin y al cabo, los profetas de todas las religiones dicen ser inspirados por sus dioses. ¿Porqué, entonces, algunos dioses deben ser falsos y otros verdaderos, y también sus profetas?</a:t>
            </a:r>
          </a:p>
          <a:p>
            <a:pPr eaLnBrk="1" hangingPunct="1">
              <a:lnSpc>
                <a:spcPct val="80000"/>
              </a:lnSpc>
            </a:pPr>
            <a:r>
              <a:rPr lang="es-MX" sz="2300" dirty="0" smtClean="0"/>
              <a:t>Se ha dicho que Ezequiel combatió la idolatría.</a:t>
            </a:r>
          </a:p>
          <a:p>
            <a:pPr eaLnBrk="1" hangingPunct="1">
              <a:lnSpc>
                <a:spcPct val="80000"/>
              </a:lnSpc>
            </a:pPr>
            <a:r>
              <a:rPr lang="es-MX" sz="2300" dirty="0" smtClean="0"/>
              <a:t>Pero, una vez más, no solamente son ídolos las estatuas elevadas a los dioses.</a:t>
            </a:r>
          </a:p>
          <a:p>
            <a:pPr eaLnBrk="1" hangingPunct="1">
              <a:lnSpc>
                <a:spcPct val="80000"/>
              </a:lnSpc>
            </a:pPr>
            <a:r>
              <a:rPr lang="es-MX" sz="2300" dirty="0" smtClean="0"/>
              <a:t>Porque Yahvé, cuando mueve al fanatismo, también es un ídolo.</a:t>
            </a:r>
          </a:p>
          <a:p>
            <a:pPr eaLnBrk="1" hangingPunct="1">
              <a:lnSpc>
                <a:spcPct val="80000"/>
              </a:lnSpc>
            </a:pPr>
            <a:r>
              <a:rPr lang="es-MX" sz="2300" dirty="0" smtClean="0"/>
              <a:t>Sí rescatamos el simbolismo que puede encontrarse en las visiones de Ezequiel.</a:t>
            </a:r>
          </a:p>
          <a:p>
            <a:pPr eaLnBrk="1" hangingPunct="1">
              <a:lnSpc>
                <a:spcPct val="80000"/>
              </a:lnSpc>
            </a:pPr>
            <a:r>
              <a:rPr lang="es-MX" sz="2300" dirty="0" smtClean="0"/>
              <a:t>Pero respecto de sus profecías, nos permitimos albergar algunas dudas…</a:t>
            </a:r>
          </a:p>
          <a:p>
            <a:pPr marL="0" indent="0" eaLnBrk="1" hangingPunct="1">
              <a:lnSpc>
                <a:spcPct val="80000"/>
              </a:lnSpc>
              <a:buNone/>
            </a:pPr>
            <a:endParaRPr lang="es-MX" sz="2300" i="1"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Profeta </a:t>
            </a:r>
            <a:r>
              <a:rPr lang="es-MX" dirty="0" err="1" smtClean="0"/>
              <a:t>Hananías</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MX" sz="2300" dirty="0" err="1" smtClean="0"/>
              <a:t>Hananías</a:t>
            </a:r>
            <a:r>
              <a:rPr lang="es-MX" sz="2300" dirty="0" smtClean="0"/>
              <a:t> o Ananías es considerado por la ortodoxia un falso profeta.</a:t>
            </a:r>
          </a:p>
          <a:p>
            <a:pPr eaLnBrk="1" hangingPunct="1">
              <a:lnSpc>
                <a:spcPct val="80000"/>
              </a:lnSpc>
            </a:pPr>
            <a:r>
              <a:rPr lang="es-MX" sz="2300" dirty="0" smtClean="0"/>
              <a:t>Sin embargo, ante la amenaza babilónica, </a:t>
            </a:r>
            <a:r>
              <a:rPr lang="es-MX" sz="2300" dirty="0" err="1" smtClean="0"/>
              <a:t>Hananías</a:t>
            </a:r>
            <a:r>
              <a:rPr lang="es-MX" sz="2300" dirty="0" smtClean="0"/>
              <a:t> consideró que el pueblo hebreo, su propio pueblo, necesitaba ánimo y valor para resistir, y por eso tenía palabras de aliento.</a:t>
            </a:r>
          </a:p>
          <a:p>
            <a:pPr eaLnBrk="1" hangingPunct="1">
              <a:lnSpc>
                <a:spcPct val="80000"/>
              </a:lnSpc>
            </a:pPr>
            <a:r>
              <a:rPr lang="es-MX" sz="2300" dirty="0" smtClean="0"/>
              <a:t>Mientras que Jeremías consideraba que la corrupción de Israel merecía un castigo, y por eso hasta cierto punto justificaba la matanza que iba a realizar Nabucodonosor.</a:t>
            </a:r>
          </a:p>
          <a:p>
            <a:pPr eaLnBrk="1" hangingPunct="1">
              <a:lnSpc>
                <a:spcPct val="80000"/>
              </a:lnSpc>
            </a:pPr>
            <a:r>
              <a:rPr lang="es-MX" sz="2300" dirty="0" smtClean="0"/>
              <a:t>En otras palabras, </a:t>
            </a:r>
            <a:r>
              <a:rPr lang="es-MX" sz="2300" dirty="0" err="1" smtClean="0"/>
              <a:t>Hananías</a:t>
            </a:r>
            <a:r>
              <a:rPr lang="es-MX" sz="2300" dirty="0" smtClean="0"/>
              <a:t>, el falso profeta, intentaba sostener la moral de su pueblo; Jeremías, el profeta verdadero, lo entregaba al invasor.</a:t>
            </a:r>
          </a:p>
          <a:p>
            <a:pPr eaLnBrk="1" hangingPunct="1">
              <a:lnSpc>
                <a:spcPct val="80000"/>
              </a:lnSpc>
            </a:pPr>
            <a:r>
              <a:rPr lang="es-MX" sz="2300" dirty="0" smtClean="0"/>
              <a:t>Que cada uno saque sus propias conclusiones, pero a quien esto escribe le parece que no siempre hay que aceptar sin crítica las «lecciones» bíblicas…</a:t>
            </a:r>
          </a:p>
        </p:txBody>
      </p:sp>
    </p:spTree>
    <p:extLst>
      <p:ext uri="{BB962C8B-B14F-4D97-AF65-F5344CB8AC3E}">
        <p14:creationId xmlns:p14="http://schemas.microsoft.com/office/powerpoint/2010/main" val="278774780"/>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El Profeta Jeremías</a:t>
            </a:r>
            <a:endParaRPr lang="es-ES_tradnl" dirty="0" smtClean="0"/>
          </a:p>
        </p:txBody>
      </p:sp>
      <p:sp>
        <p:nvSpPr>
          <p:cNvPr id="1780739" name="Rectangle 3"/>
          <p:cNvSpPr>
            <a:spLocks noGrp="1" noChangeArrowheads="1"/>
          </p:cNvSpPr>
          <p:nvPr>
            <p:ph idx="1"/>
          </p:nvPr>
        </p:nvSpPr>
        <p:spPr/>
        <p:txBody>
          <a:bodyPr/>
          <a:lstStyle/>
          <a:p>
            <a:pPr eaLnBrk="1" hangingPunct="1">
              <a:lnSpc>
                <a:spcPct val="80000"/>
              </a:lnSpc>
            </a:pPr>
            <a:r>
              <a:rPr lang="es-AR" sz="2400" dirty="0"/>
              <a:t>Jeremías (</a:t>
            </a:r>
            <a:r>
              <a:rPr lang="es-AR" sz="2400" dirty="0" err="1"/>
              <a:t>Anatoth</a:t>
            </a:r>
            <a:r>
              <a:rPr lang="es-AR" sz="2400" dirty="0"/>
              <a:t>, </a:t>
            </a:r>
            <a:r>
              <a:rPr lang="es-AR" sz="2400" dirty="0" smtClean="0"/>
              <a:t>Judea,</a:t>
            </a:r>
            <a:r>
              <a:rPr lang="es-AR" sz="2400" dirty="0"/>
              <a:t> 650 a.C. - </a:t>
            </a:r>
            <a:r>
              <a:rPr lang="es-AR" sz="2400" dirty="0" err="1"/>
              <a:t>Daphnae</a:t>
            </a:r>
            <a:r>
              <a:rPr lang="es-AR" sz="2400" dirty="0"/>
              <a:t>, Egipto 585 a.C.) fue un profeta hebreo, hijo del sacerdote </a:t>
            </a:r>
            <a:r>
              <a:rPr lang="es-AR" sz="2400" dirty="0" err="1" smtClean="0"/>
              <a:t>Hilcías</a:t>
            </a:r>
            <a:r>
              <a:rPr lang="es-AR" sz="2400" dirty="0" smtClean="0"/>
              <a:t>.</a:t>
            </a:r>
            <a:r>
              <a:rPr lang="es-AR" sz="2400" dirty="0"/>
              <a:t> </a:t>
            </a:r>
            <a:r>
              <a:rPr lang="es-AR" sz="2400" dirty="0" smtClean="0"/>
              <a:t>Fue </a:t>
            </a:r>
            <a:r>
              <a:rPr lang="es-AR" sz="2400" dirty="0"/>
              <a:t>coetáneo de Ezequiel y anterior a Daniel</a:t>
            </a:r>
            <a:r>
              <a:rPr lang="es-AR" sz="2400" dirty="0" smtClean="0"/>
              <a:t>.</a:t>
            </a:r>
          </a:p>
          <a:p>
            <a:pPr eaLnBrk="1" hangingPunct="1">
              <a:lnSpc>
                <a:spcPct val="80000"/>
              </a:lnSpc>
            </a:pPr>
            <a:r>
              <a:rPr lang="es-MX" sz="2400" dirty="0" smtClean="0"/>
              <a:t>La evaluación que puede hacerse de su actuación es, cuando menos, ambigua.</a:t>
            </a:r>
          </a:p>
          <a:p>
            <a:pPr eaLnBrk="1" hangingPunct="1">
              <a:lnSpc>
                <a:spcPct val="80000"/>
              </a:lnSpc>
            </a:pPr>
            <a:r>
              <a:rPr lang="es-MX" sz="2400" dirty="0" smtClean="0"/>
              <a:t>Por un lado, soportó con entereza todo lo que le causaron los reyes, incluido </a:t>
            </a:r>
            <a:r>
              <a:rPr lang="es-MX" sz="2400" dirty="0" err="1" smtClean="0"/>
              <a:t>Zedequiah</a:t>
            </a:r>
            <a:r>
              <a:rPr lang="es-MX" sz="2400" dirty="0" smtClean="0"/>
              <a:t>, con los que estaba enfrentado.</a:t>
            </a:r>
          </a:p>
          <a:p>
            <a:pPr eaLnBrk="1" hangingPunct="1">
              <a:lnSpc>
                <a:spcPct val="80000"/>
              </a:lnSpc>
            </a:pPr>
            <a:r>
              <a:rPr lang="es-MX" sz="2400" dirty="0" smtClean="0"/>
              <a:t>Además, como una muestra de conversión de Israel, llamó a liberar a los esclavos.</a:t>
            </a:r>
          </a:p>
          <a:p>
            <a:pPr eaLnBrk="1" hangingPunct="1">
              <a:lnSpc>
                <a:spcPct val="80000"/>
              </a:lnSpc>
            </a:pPr>
            <a:r>
              <a:rPr lang="es-MX" sz="2400" dirty="0" smtClean="0"/>
              <a:t>Pero, por otra parte, fue protegido por Nabucodonosor, lo que motivó que fuera sospechoso de ser un traidor y espía de los babilonios.</a:t>
            </a:r>
            <a:endParaRPr lang="es-AR" sz="2400" dirty="0" smtClean="0"/>
          </a:p>
          <a:p>
            <a:pPr eaLnBrk="1" hangingPunct="1">
              <a:lnSpc>
                <a:spcPct val="80000"/>
              </a:lnSpc>
            </a:pPr>
            <a:endParaRPr lang="es-MX" sz="2300" dirty="0" smtClean="0"/>
          </a:p>
        </p:txBody>
      </p:sp>
    </p:spTree>
    <p:extLst>
      <p:ext uri="{BB962C8B-B14F-4D97-AF65-F5344CB8AC3E}">
        <p14:creationId xmlns:p14="http://schemas.microsoft.com/office/powerpoint/2010/main" val="3595288584"/>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upload.wikimedia.org/wikipedia/commons/thumb/9/9b/Michelangelo_Buonarroti_027.jpg/280px-Michelangelo_Buonarroti_0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0"/>
            <a:ext cx="5009795" cy="6870576"/>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323528" y="1844824"/>
            <a:ext cx="1582484" cy="1200329"/>
          </a:xfrm>
          <a:prstGeom prst="rect">
            <a:avLst/>
          </a:prstGeom>
          <a:noFill/>
        </p:spPr>
        <p:txBody>
          <a:bodyPr wrap="none" rtlCol="0">
            <a:spAutoFit/>
          </a:bodyPr>
          <a:lstStyle/>
          <a:p>
            <a:r>
              <a:rPr lang="es-MX" dirty="0" smtClean="0"/>
              <a:t>El profeta</a:t>
            </a:r>
          </a:p>
          <a:p>
            <a:r>
              <a:rPr lang="es-MX" dirty="0" smtClean="0"/>
              <a:t>Jeremías, </a:t>
            </a:r>
          </a:p>
          <a:p>
            <a:r>
              <a:rPr lang="es-MX" dirty="0" smtClean="0"/>
              <a:t>Miguel Ángel,</a:t>
            </a:r>
          </a:p>
          <a:p>
            <a:r>
              <a:rPr lang="es-MX" dirty="0" smtClean="0"/>
              <a:t>1509</a:t>
            </a:r>
            <a:endParaRPr lang="es-AR"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9954" name="Rectangle 2"/>
          <p:cNvSpPr>
            <a:spLocks noGrp="1" noChangeArrowheads="1"/>
          </p:cNvSpPr>
          <p:nvPr>
            <p:ph type="title" idx="4294967295"/>
          </p:nvPr>
        </p:nvSpPr>
        <p:spPr/>
        <p:txBody>
          <a:bodyPr/>
          <a:lstStyle/>
          <a:p>
            <a:pPr eaLnBrk="1" hangingPunct="1"/>
            <a:r>
              <a:rPr lang="es-MX" dirty="0" smtClean="0"/>
              <a:t>En síntesis…</a:t>
            </a:r>
            <a:endParaRPr lang="es-ES_tradnl" dirty="0" smtClean="0"/>
          </a:p>
        </p:txBody>
      </p:sp>
      <p:sp>
        <p:nvSpPr>
          <p:cNvPr id="1789955" name="Rectangle 3"/>
          <p:cNvSpPr>
            <a:spLocks noGrp="1" noChangeArrowheads="1"/>
          </p:cNvSpPr>
          <p:nvPr>
            <p:ph idx="4294967295"/>
          </p:nvPr>
        </p:nvSpPr>
        <p:spPr/>
        <p:txBody>
          <a:bodyPr/>
          <a:lstStyle/>
          <a:p>
            <a:pPr eaLnBrk="1" hangingPunct="1"/>
            <a:r>
              <a:rPr lang="es-MX" sz="2500" dirty="0" smtClean="0"/>
              <a:t>Como masones, de lo anterior podemos concluir que la palabra de los profetas siempre es, cuando menos, discutible.</a:t>
            </a:r>
          </a:p>
          <a:p>
            <a:pPr eaLnBrk="1" hangingPunct="1"/>
            <a:r>
              <a:rPr lang="es-MX" sz="2500" dirty="0" smtClean="0"/>
              <a:t>Somos seres humanos, y tenemos el razonamiento, la experimentación, la deducción, y todo lo que nuestro intelecto posee para arribar a conclusiones medianamente ciertas.</a:t>
            </a:r>
          </a:p>
          <a:p>
            <a:pPr eaLnBrk="1" hangingPunct="1"/>
            <a:r>
              <a:rPr lang="es-MX" sz="2500" dirty="0" smtClean="0"/>
              <a:t>¿Por qué creer en la palabra de alguien que dice ser un profeta, que se autonombra como enviado de dioses nunca vistos, nunca oídos, que jamás responden los llamados humanos?</a:t>
            </a:r>
          </a:p>
          <a:p>
            <a:pPr eaLnBrk="1" hangingPunct="1"/>
            <a:r>
              <a:rPr lang="es-MX" sz="2500" dirty="0" smtClean="0"/>
              <a:t>Ojalá hubiera más seres humanos, y menos profetas.</a:t>
            </a:r>
          </a:p>
          <a:p>
            <a:pPr eaLnBrk="1" hangingPunct="1"/>
            <a:endParaRPr lang="es-ES_tradnl" sz="25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9954"/>
                                        </p:tgtEl>
                                        <p:attrNameLst>
                                          <p:attrName>style.visibility</p:attrName>
                                        </p:attrNameLst>
                                      </p:cBhvr>
                                      <p:to>
                                        <p:strVal val="visible"/>
                                      </p:to>
                                    </p:set>
                                    <p:animEffect transition="in" filter="blinds(horizontal)">
                                      <p:cBhvr>
                                        <p:cTn id="7" dur="500"/>
                                        <p:tgtEl>
                                          <p:spTgt spid="1789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9955">
                                            <p:txEl>
                                              <p:pRg st="0" end="0"/>
                                            </p:txEl>
                                          </p:spTgt>
                                        </p:tgtEl>
                                        <p:attrNameLst>
                                          <p:attrName>style.visibility</p:attrName>
                                        </p:attrNameLst>
                                      </p:cBhvr>
                                      <p:to>
                                        <p:strVal val="visible"/>
                                      </p:to>
                                    </p:set>
                                    <p:animEffect transition="in" filter="blinds(horizontal)">
                                      <p:cBhvr>
                                        <p:cTn id="12" dur="500"/>
                                        <p:tgtEl>
                                          <p:spTgt spid="17899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9955">
                                            <p:txEl>
                                              <p:pRg st="1" end="1"/>
                                            </p:txEl>
                                          </p:spTgt>
                                        </p:tgtEl>
                                        <p:attrNameLst>
                                          <p:attrName>style.visibility</p:attrName>
                                        </p:attrNameLst>
                                      </p:cBhvr>
                                      <p:to>
                                        <p:strVal val="visible"/>
                                      </p:to>
                                    </p:set>
                                    <p:animEffect transition="in" filter="blinds(horizontal)">
                                      <p:cBhvr>
                                        <p:cTn id="17" dur="500"/>
                                        <p:tgtEl>
                                          <p:spTgt spid="17899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9955">
                                            <p:txEl>
                                              <p:pRg st="2" end="2"/>
                                            </p:txEl>
                                          </p:spTgt>
                                        </p:tgtEl>
                                        <p:attrNameLst>
                                          <p:attrName>style.visibility</p:attrName>
                                        </p:attrNameLst>
                                      </p:cBhvr>
                                      <p:to>
                                        <p:strVal val="visible"/>
                                      </p:to>
                                    </p:set>
                                    <p:animEffect transition="in" filter="blinds(horizontal)">
                                      <p:cBhvr>
                                        <p:cTn id="22" dur="500"/>
                                        <p:tgtEl>
                                          <p:spTgt spid="17899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9955">
                                            <p:txEl>
                                              <p:pRg st="3" end="3"/>
                                            </p:txEl>
                                          </p:spTgt>
                                        </p:tgtEl>
                                        <p:attrNameLst>
                                          <p:attrName>style.visibility</p:attrName>
                                        </p:attrNameLst>
                                      </p:cBhvr>
                                      <p:to>
                                        <p:strVal val="visible"/>
                                      </p:to>
                                    </p:set>
                                    <p:animEffect transition="in" filter="blinds(horizontal)">
                                      <p:cBhvr>
                                        <p:cTn id="27" dur="500"/>
                                        <p:tgtEl>
                                          <p:spTgt spid="17899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9954" grpId="0"/>
      <p:bldP spid="1789955" grpId="0" build="p"/>
    </p:bld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251520" y="992917"/>
            <a:ext cx="2520404" cy="4524315"/>
          </a:xfrm>
          <a:prstGeom prst="rect">
            <a:avLst/>
          </a:prstGeom>
          <a:solidFill>
            <a:srgbClr val="000000"/>
          </a:solidFill>
          <a:ln w="9525">
            <a:noFill/>
            <a:miter lim="800000"/>
            <a:headEnd/>
            <a:tailEnd/>
          </a:ln>
        </p:spPr>
        <p:txBody>
          <a:bodyPr wrap="square">
            <a:spAutoFit/>
          </a:bodyPr>
          <a:lstStyle/>
          <a:p>
            <a:r>
              <a:rPr lang="es-MX" dirty="0" smtClean="0"/>
              <a:t>Observemos este anuncio de un ceremonial de este grado.</a:t>
            </a:r>
          </a:p>
          <a:p>
            <a:r>
              <a:rPr lang="es-MX" dirty="0" smtClean="0"/>
              <a:t>Los epígrafes bajo cada figura se encuadran totalmente dentro de la ortodoxia bíblica.</a:t>
            </a:r>
          </a:p>
          <a:p>
            <a:r>
              <a:rPr lang="es-MX" dirty="0" smtClean="0"/>
              <a:t>Nosotros consideramos que éste debería ser un </a:t>
            </a:r>
            <a:r>
              <a:rPr lang="es-MX" i="1" dirty="0" smtClean="0"/>
              <a:t>grado masónico </a:t>
            </a:r>
            <a:r>
              <a:rPr lang="es-MX" dirty="0" smtClean="0"/>
              <a:t>y no una mera ceremonia teatral religiosa.</a:t>
            </a:r>
          </a:p>
          <a:p>
            <a:endParaRPr lang="es-AR" dirty="0"/>
          </a:p>
        </p:txBody>
      </p:sp>
      <p:pic>
        <p:nvPicPr>
          <p:cNvPr id="4" name="Picture 2" descr="Resultado de imagen para super excellent mas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0"/>
            <a:ext cx="5299364"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s-MX" dirty="0" smtClean="0"/>
              <a:t>Los «Marineros del Arco Real»</a:t>
            </a:r>
            <a:endParaRPr lang="es-ES_tradnl" dirty="0" smtClean="0"/>
          </a:p>
        </p:txBody>
      </p:sp>
      <p:sp>
        <p:nvSpPr>
          <p:cNvPr id="2" name="1 Marcador de contenido"/>
          <p:cNvSpPr>
            <a:spLocks noGrp="1"/>
          </p:cNvSpPr>
          <p:nvPr>
            <p:ph idx="1"/>
          </p:nvPr>
        </p:nvSpPr>
        <p:spPr/>
        <p:txBody>
          <a:bodyPr/>
          <a:lstStyle/>
          <a:p>
            <a:r>
              <a:rPr lang="es-MX" sz="2500" dirty="0" smtClean="0"/>
              <a:t>En algunos Consejos Crípticos se confiere este grado, en adición a los tres ya estudiados, por lo que diremos algunas palabras a propósito del mismo.</a:t>
            </a:r>
          </a:p>
          <a:p>
            <a:r>
              <a:rPr lang="es-MX" sz="2500" dirty="0" smtClean="0"/>
              <a:t>En otros casos, para obtener este grado se considera como único requisito poseer el de Maestro de Marca; sin embargo, el simbolismo de ambos grados es totalmente diferente.</a:t>
            </a:r>
          </a:p>
          <a:p>
            <a:r>
              <a:rPr lang="es-MX" sz="2500" dirty="0" smtClean="0"/>
              <a:t>Comencemos diciendo que, en realidad, el nombre correcto del grado es «Marinero del </a:t>
            </a:r>
            <a:r>
              <a:rPr lang="es-MX" sz="2500" i="1" dirty="0" smtClean="0"/>
              <a:t>Arca </a:t>
            </a:r>
            <a:r>
              <a:rPr lang="es-MX" sz="2500" dirty="0" smtClean="0"/>
              <a:t>Real», a veces reemplazando «Marinero» por «Navegante» o «Nauta</a:t>
            </a:r>
            <a:r>
              <a:rPr lang="es-MX" sz="2500" dirty="0" smtClean="0"/>
              <a:t>».</a:t>
            </a:r>
            <a:endParaRPr lang="es-AR" sz="2500" dirty="0"/>
          </a:p>
        </p:txBody>
      </p:sp>
    </p:spTree>
    <p:extLst>
      <p:ext uri="{BB962C8B-B14F-4D97-AF65-F5344CB8AC3E}">
        <p14:creationId xmlns:p14="http://schemas.microsoft.com/office/powerpoint/2010/main" val="2610176100"/>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blinds(horizontal)">
                                      <p:cBhvr>
                                        <p:cTn id="7" dur="500"/>
                                        <p:tgtEl>
                                          <p:spTgt spid="1075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P spid="2" grpId="0" build="p"/>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2871" name="Picture 7" descr="ArkMarine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419100"/>
            <a:ext cx="9144000" cy="61341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72872" name="Text Box 8"/>
          <p:cNvSpPr txBox="1">
            <a:spLocks noChangeArrowheads="1"/>
          </p:cNvSpPr>
          <p:nvPr/>
        </p:nvSpPr>
        <p:spPr bwMode="auto">
          <a:xfrm>
            <a:off x="365125" y="646113"/>
            <a:ext cx="290759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dirty="0">
                <a:solidFill>
                  <a:srgbClr val="000000"/>
                </a:solidFill>
              </a:rPr>
              <a:t>Cuadro simbólico</a:t>
            </a:r>
          </a:p>
          <a:p>
            <a:pPr eaLnBrk="1" hangingPunct="1"/>
            <a:r>
              <a:rPr lang="es-AR" b="1" dirty="0">
                <a:solidFill>
                  <a:srgbClr val="000000"/>
                </a:solidFill>
              </a:rPr>
              <a:t>utilizado en el grado de</a:t>
            </a:r>
          </a:p>
          <a:p>
            <a:pPr eaLnBrk="1" hangingPunct="1"/>
            <a:r>
              <a:rPr lang="es-AR" b="1" i="1" dirty="0">
                <a:solidFill>
                  <a:srgbClr val="000000"/>
                </a:solidFill>
              </a:rPr>
              <a:t>“Marinero del </a:t>
            </a:r>
            <a:r>
              <a:rPr lang="es-AR" b="1" i="1" dirty="0" smtClean="0">
                <a:solidFill>
                  <a:srgbClr val="000000"/>
                </a:solidFill>
              </a:rPr>
              <a:t>Arca </a:t>
            </a:r>
            <a:r>
              <a:rPr lang="es-AR" b="1" i="1" dirty="0">
                <a:solidFill>
                  <a:srgbClr val="000000"/>
                </a:solidFill>
              </a:rPr>
              <a:t>Real”</a:t>
            </a:r>
            <a:endParaRPr lang="es-ES_tradnl" b="1" i="1" dirty="0">
              <a:solidFill>
                <a:srgbClr val="000000"/>
              </a:solidFill>
            </a:endParaRPr>
          </a:p>
        </p:txBody>
      </p:sp>
    </p:spTree>
    <p:extLst>
      <p:ext uri="{BB962C8B-B14F-4D97-AF65-F5344CB8AC3E}">
        <p14:creationId xmlns:p14="http://schemas.microsoft.com/office/powerpoint/2010/main" val="4010432659"/>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572871"/>
                                        </p:tgtEl>
                                        <p:attrNameLst>
                                          <p:attrName>style.visibility</p:attrName>
                                        </p:attrNameLst>
                                      </p:cBhvr>
                                      <p:to>
                                        <p:strVal val="visible"/>
                                      </p:to>
                                    </p:set>
                                    <p:animEffect transition="in" filter="circle(in)">
                                      <p:cBhvr>
                                        <p:cTn id="7" dur="2000"/>
                                        <p:tgtEl>
                                          <p:spTgt spid="15728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72872"/>
                                        </p:tgtEl>
                                        <p:attrNameLst>
                                          <p:attrName>style.visibility</p:attrName>
                                        </p:attrNameLst>
                                      </p:cBhvr>
                                      <p:to>
                                        <p:strVal val="visible"/>
                                      </p:to>
                                    </p:set>
                                    <p:animEffect transition="in" filter="dissolve">
                                      <p:cBhvr>
                                        <p:cTn id="12" dur="500"/>
                                        <p:tgtEl>
                                          <p:spTgt spid="15728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2872" grpId="0"/>
    </p:bldLst>
  </p:timing>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05314" name="Rectangle 2"/>
          <p:cNvSpPr>
            <a:spLocks noGrp="1" noChangeArrowheads="1"/>
          </p:cNvSpPr>
          <p:nvPr>
            <p:ph type="title"/>
          </p:nvPr>
        </p:nvSpPr>
        <p:spPr>
          <a:xfrm>
            <a:off x="457200" y="0"/>
            <a:ext cx="8229600" cy="1143000"/>
          </a:xfrm>
        </p:spPr>
        <p:txBody>
          <a:bodyPr/>
          <a:lstStyle/>
          <a:p>
            <a:pPr eaLnBrk="1" hangingPunct="1"/>
            <a:r>
              <a:rPr lang="es-AR" sz="3600" dirty="0" smtClean="0"/>
              <a:t>Los “Marineros del </a:t>
            </a:r>
            <a:r>
              <a:rPr lang="es-AR" sz="3600" dirty="0" smtClean="0"/>
              <a:t>Arca </a:t>
            </a:r>
            <a:r>
              <a:rPr lang="es-AR" sz="3600" dirty="0" smtClean="0"/>
              <a:t>Real</a:t>
            </a:r>
            <a:r>
              <a:rPr lang="es-AR" dirty="0" smtClean="0"/>
              <a:t>”</a:t>
            </a:r>
            <a:endParaRPr lang="es-ES_tradnl" dirty="0" smtClean="0"/>
          </a:p>
        </p:txBody>
      </p:sp>
      <p:pic>
        <p:nvPicPr>
          <p:cNvPr id="1805315" name="Picture 5" descr="RAM-TRANS"/>
          <p:cNvPicPr>
            <a:picLocks noChangeAspect="1" noChangeArrowheads="1"/>
          </p:cNvPicPr>
          <p:nvPr/>
        </p:nvPicPr>
        <p:blipFill>
          <a:blip r:embed="rId2"/>
          <a:srcRect/>
          <a:stretch>
            <a:fillRect/>
          </a:stretch>
        </p:blipFill>
        <p:spPr bwMode="auto">
          <a:xfrm>
            <a:off x="381000" y="990600"/>
            <a:ext cx="3200400" cy="4043363"/>
          </a:xfrm>
          <a:prstGeom prst="rect">
            <a:avLst/>
          </a:prstGeom>
          <a:noFill/>
          <a:ln w="9525">
            <a:noFill/>
            <a:miter lim="800000"/>
            <a:headEnd/>
            <a:tailEnd/>
          </a:ln>
        </p:spPr>
      </p:pic>
      <p:sp>
        <p:nvSpPr>
          <p:cNvPr id="1805316" name="Text Box 4"/>
          <p:cNvSpPr txBox="1">
            <a:spLocks noChangeArrowheads="1"/>
          </p:cNvSpPr>
          <p:nvPr/>
        </p:nvSpPr>
        <p:spPr bwMode="auto">
          <a:xfrm>
            <a:off x="4175125" y="1179513"/>
            <a:ext cx="4565650" cy="915987"/>
          </a:xfrm>
          <a:prstGeom prst="rect">
            <a:avLst/>
          </a:prstGeom>
          <a:noFill/>
          <a:ln w="9525">
            <a:noFill/>
            <a:miter lim="800000"/>
            <a:headEnd/>
            <a:tailEnd/>
          </a:ln>
        </p:spPr>
        <p:txBody>
          <a:bodyPr wrap="none">
            <a:spAutoFit/>
          </a:bodyPr>
          <a:lstStyle/>
          <a:p>
            <a:r>
              <a:rPr lang="es-AR"/>
              <a:t>Es un grado antiguo y extraño, vinculado al</a:t>
            </a:r>
          </a:p>
          <a:p>
            <a:r>
              <a:rPr lang="es-AR"/>
              <a:t>Grado 21° del Rito Escocés, basado en la</a:t>
            </a:r>
          </a:p>
          <a:p>
            <a:r>
              <a:rPr lang="es-AR"/>
              <a:t>Leyenda de Noé.</a:t>
            </a:r>
            <a:endParaRPr lang="es-ES_tradnl"/>
          </a:p>
        </p:txBody>
      </p:sp>
      <p:sp>
        <p:nvSpPr>
          <p:cNvPr id="1805317" name="Text Box 5"/>
          <p:cNvSpPr txBox="1">
            <a:spLocks noChangeArrowheads="1"/>
          </p:cNvSpPr>
          <p:nvPr/>
        </p:nvSpPr>
        <p:spPr bwMode="auto">
          <a:xfrm>
            <a:off x="4197350" y="2322513"/>
            <a:ext cx="4476750" cy="915987"/>
          </a:xfrm>
          <a:prstGeom prst="rect">
            <a:avLst/>
          </a:prstGeom>
          <a:noFill/>
          <a:ln w="9525">
            <a:noFill/>
            <a:miter lim="800000"/>
            <a:headEnd/>
            <a:tailEnd/>
          </a:ln>
        </p:spPr>
        <p:txBody>
          <a:bodyPr wrap="none">
            <a:spAutoFit/>
          </a:bodyPr>
          <a:lstStyle/>
          <a:p>
            <a:r>
              <a:rPr lang="es-AR"/>
              <a:t>Sus símbolos son el triángulo y los tres </a:t>
            </a:r>
          </a:p>
          <a:p>
            <a:r>
              <a:rPr lang="es-AR"/>
              <a:t>instrumentos utilizados en la construcción </a:t>
            </a:r>
          </a:p>
          <a:p>
            <a:r>
              <a:rPr lang="es-AR"/>
              <a:t>del arca: el hacha, la sierra y el barreno.</a:t>
            </a:r>
            <a:endParaRPr lang="es-ES_tradnl"/>
          </a:p>
        </p:txBody>
      </p:sp>
      <p:pic>
        <p:nvPicPr>
          <p:cNvPr id="1805318" name="Picture 11" descr="ram-jewel copy"/>
          <p:cNvPicPr>
            <a:picLocks noChangeAspect="1" noChangeArrowheads="1"/>
          </p:cNvPicPr>
          <p:nvPr/>
        </p:nvPicPr>
        <p:blipFill>
          <a:blip r:embed="rId3"/>
          <a:srcRect/>
          <a:stretch>
            <a:fillRect/>
          </a:stretch>
        </p:blipFill>
        <p:spPr bwMode="auto">
          <a:xfrm>
            <a:off x="4114800" y="3429000"/>
            <a:ext cx="1754188" cy="2589213"/>
          </a:xfrm>
          <a:prstGeom prst="rect">
            <a:avLst/>
          </a:prstGeom>
          <a:noFill/>
          <a:ln w="9525">
            <a:noFill/>
            <a:miter lim="800000"/>
            <a:headEnd/>
            <a:tailEnd/>
          </a:ln>
        </p:spPr>
      </p:pic>
      <p:sp>
        <p:nvSpPr>
          <p:cNvPr id="1805319" name="Text Box 7"/>
          <p:cNvSpPr txBox="1">
            <a:spLocks noChangeArrowheads="1"/>
          </p:cNvSpPr>
          <p:nvPr/>
        </p:nvSpPr>
        <p:spPr bwMode="auto">
          <a:xfrm>
            <a:off x="6003925" y="3617913"/>
            <a:ext cx="2749550" cy="915987"/>
          </a:xfrm>
          <a:prstGeom prst="rect">
            <a:avLst/>
          </a:prstGeom>
          <a:noFill/>
          <a:ln w="9525">
            <a:noFill/>
            <a:miter lim="800000"/>
            <a:headEnd/>
            <a:tailEnd/>
          </a:ln>
        </p:spPr>
        <p:txBody>
          <a:bodyPr wrap="none">
            <a:spAutoFit/>
          </a:bodyPr>
          <a:lstStyle/>
          <a:p>
            <a:r>
              <a:rPr lang="es-AR"/>
              <a:t>Y también el arco iris, el</a:t>
            </a:r>
          </a:p>
          <a:p>
            <a:r>
              <a:rPr lang="es-AR"/>
              <a:t>arca, la paloma y la rama</a:t>
            </a:r>
          </a:p>
          <a:p>
            <a:r>
              <a:rPr lang="es-AR"/>
              <a:t>de olivo.</a:t>
            </a:r>
            <a:endParaRPr lang="es-ES_tradnl"/>
          </a:p>
        </p:txBody>
      </p:sp>
      <p:pic>
        <p:nvPicPr>
          <p:cNvPr id="1805320" name="Picture 6" descr="ram-jewel"/>
          <p:cNvPicPr>
            <a:picLocks noChangeAspect="1" noChangeArrowheads="1"/>
          </p:cNvPicPr>
          <p:nvPr/>
        </p:nvPicPr>
        <p:blipFill>
          <a:blip r:embed="rId4"/>
          <a:srcRect/>
          <a:stretch>
            <a:fillRect/>
          </a:stretch>
        </p:blipFill>
        <p:spPr bwMode="auto">
          <a:xfrm>
            <a:off x="717550" y="5486400"/>
            <a:ext cx="2787650" cy="1406525"/>
          </a:xfrm>
          <a:prstGeom prst="rect">
            <a:avLst/>
          </a:prstGeom>
          <a:noFill/>
          <a:ln w="9525">
            <a:noFill/>
            <a:miter lim="800000"/>
            <a:headEnd/>
            <a:tailEnd/>
          </a:ln>
        </p:spPr>
      </p:pic>
      <p:sp>
        <p:nvSpPr>
          <p:cNvPr id="1805321" name="Text Box 9"/>
          <p:cNvSpPr txBox="1">
            <a:spLocks noChangeArrowheads="1"/>
          </p:cNvSpPr>
          <p:nvPr/>
        </p:nvSpPr>
        <p:spPr bwMode="auto">
          <a:xfrm>
            <a:off x="4251325" y="6056313"/>
            <a:ext cx="4819650" cy="641350"/>
          </a:xfrm>
          <a:prstGeom prst="rect">
            <a:avLst/>
          </a:prstGeom>
          <a:noFill/>
          <a:ln w="9525">
            <a:noFill/>
            <a:miter lim="800000"/>
            <a:headEnd/>
            <a:tailEnd/>
          </a:ln>
        </p:spPr>
        <p:txBody>
          <a:bodyPr wrap="none">
            <a:spAutoFit/>
          </a:bodyPr>
          <a:lstStyle/>
          <a:p>
            <a:r>
              <a:rPr lang="es-AR"/>
              <a:t>Se conocen Rituales de este grado que datan</a:t>
            </a:r>
          </a:p>
          <a:p>
            <a:r>
              <a:rPr lang="es-AR"/>
              <a:t>de 1760.</a:t>
            </a:r>
            <a:endParaRPr lang="es-ES_tradnl"/>
          </a:p>
        </p:txBody>
      </p:sp>
    </p:spTree>
    <p:extLst>
      <p:ext uri="{BB962C8B-B14F-4D97-AF65-F5344CB8AC3E}">
        <p14:creationId xmlns:p14="http://schemas.microsoft.com/office/powerpoint/2010/main" val="65728121"/>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805314"/>
                                        </p:tgtEl>
                                        <p:attrNameLst>
                                          <p:attrName>style.visibility</p:attrName>
                                        </p:attrNameLst>
                                      </p:cBhvr>
                                      <p:to>
                                        <p:strVal val="visible"/>
                                      </p:to>
                                    </p:set>
                                    <p:animEffect transition="in" filter="wedge">
                                      <p:cBhvr>
                                        <p:cTn id="7" dur="2000"/>
                                        <p:tgtEl>
                                          <p:spTgt spid="1805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805315"/>
                                        </p:tgtEl>
                                        <p:attrNameLst>
                                          <p:attrName>style.visibility</p:attrName>
                                        </p:attrNameLst>
                                      </p:cBhvr>
                                      <p:to>
                                        <p:strVal val="visible"/>
                                      </p:to>
                                    </p:set>
                                    <p:animEffect transition="in" filter="fade">
                                      <p:cBhvr>
                                        <p:cTn id="12" dur="2000"/>
                                        <p:tgtEl>
                                          <p:spTgt spid="18053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05316"/>
                                        </p:tgtEl>
                                        <p:attrNameLst>
                                          <p:attrName>style.visibility</p:attrName>
                                        </p:attrNameLst>
                                      </p:cBhvr>
                                      <p:to>
                                        <p:strVal val="visible"/>
                                      </p:to>
                                    </p:set>
                                    <p:animEffect transition="in" filter="dissolve">
                                      <p:cBhvr>
                                        <p:cTn id="17" dur="500"/>
                                        <p:tgtEl>
                                          <p:spTgt spid="18053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05317"/>
                                        </p:tgtEl>
                                        <p:attrNameLst>
                                          <p:attrName>style.visibility</p:attrName>
                                        </p:attrNameLst>
                                      </p:cBhvr>
                                      <p:to>
                                        <p:strVal val="visible"/>
                                      </p:to>
                                    </p:set>
                                    <p:animEffect transition="in" filter="dissolve">
                                      <p:cBhvr>
                                        <p:cTn id="22" dur="500"/>
                                        <p:tgtEl>
                                          <p:spTgt spid="18053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0" presetClass="entr" presetSubtype="0" fill="hold" nodeType="clickEffect">
                                  <p:stCondLst>
                                    <p:cond delay="0"/>
                                  </p:stCondLst>
                                  <p:childTnLst>
                                    <p:set>
                                      <p:cBhvr>
                                        <p:cTn id="26" dur="1" fill="hold">
                                          <p:stCondLst>
                                            <p:cond delay="0"/>
                                          </p:stCondLst>
                                        </p:cTn>
                                        <p:tgtEl>
                                          <p:spTgt spid="1805318"/>
                                        </p:tgtEl>
                                        <p:attrNameLst>
                                          <p:attrName>style.visibility</p:attrName>
                                        </p:attrNameLst>
                                      </p:cBhvr>
                                      <p:to>
                                        <p:strVal val="visible"/>
                                      </p:to>
                                    </p:set>
                                    <p:animEffect transition="in" filter="wedge">
                                      <p:cBhvr>
                                        <p:cTn id="27" dur="2000"/>
                                        <p:tgtEl>
                                          <p:spTgt spid="180531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805319"/>
                                        </p:tgtEl>
                                        <p:attrNameLst>
                                          <p:attrName>style.visibility</p:attrName>
                                        </p:attrNameLst>
                                      </p:cBhvr>
                                      <p:to>
                                        <p:strVal val="visible"/>
                                      </p:to>
                                    </p:set>
                                    <p:animEffect transition="in" filter="dissolve">
                                      <p:cBhvr>
                                        <p:cTn id="32" dur="500"/>
                                        <p:tgtEl>
                                          <p:spTgt spid="18053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1805320"/>
                                        </p:tgtEl>
                                        <p:attrNameLst>
                                          <p:attrName>style.visibility</p:attrName>
                                        </p:attrNameLst>
                                      </p:cBhvr>
                                      <p:to>
                                        <p:strVal val="visible"/>
                                      </p:to>
                                    </p:set>
                                    <p:animEffect transition="in" filter="dissolve">
                                      <p:cBhvr>
                                        <p:cTn id="37" dur="500"/>
                                        <p:tgtEl>
                                          <p:spTgt spid="180532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05321"/>
                                        </p:tgtEl>
                                        <p:attrNameLst>
                                          <p:attrName>style.visibility</p:attrName>
                                        </p:attrNameLst>
                                      </p:cBhvr>
                                      <p:to>
                                        <p:strVal val="visible"/>
                                      </p:to>
                                    </p:set>
                                    <p:animEffect transition="in" filter="fade">
                                      <p:cBhvr>
                                        <p:cTn id="42" dur="2000"/>
                                        <p:tgtEl>
                                          <p:spTgt spid="1805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5314" grpId="0"/>
      <p:bldP spid="1805316" grpId="0"/>
      <p:bldP spid="1805317" grpId="0"/>
      <p:bldP spid="1805319" grpId="0"/>
      <p:bldP spid="1805321"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s-MX" dirty="0" smtClean="0"/>
              <a:t>Los «Marineros del </a:t>
            </a:r>
            <a:r>
              <a:rPr lang="es-MX" dirty="0" smtClean="0"/>
              <a:t>Arca </a:t>
            </a:r>
            <a:r>
              <a:rPr lang="es-MX" dirty="0" smtClean="0"/>
              <a:t>Real»</a:t>
            </a:r>
            <a:endParaRPr lang="es-ES_tradnl" dirty="0" smtClean="0"/>
          </a:p>
        </p:txBody>
      </p:sp>
      <p:sp>
        <p:nvSpPr>
          <p:cNvPr id="2" name="1 Marcador de contenido"/>
          <p:cNvSpPr>
            <a:spLocks noGrp="1"/>
          </p:cNvSpPr>
          <p:nvPr>
            <p:ph sz="half" idx="1"/>
          </p:nvPr>
        </p:nvSpPr>
        <p:spPr>
          <a:xfrm>
            <a:off x="251520" y="1567333"/>
            <a:ext cx="4104456" cy="4525963"/>
          </a:xfrm>
        </p:spPr>
        <p:txBody>
          <a:bodyPr/>
          <a:lstStyle/>
          <a:p>
            <a:r>
              <a:rPr lang="es-MX" sz="2000" dirty="0" smtClean="0"/>
              <a:t>Siendo el triángulo el símbolo más importante de este grado, el Templo deberá tener, si es posible, forma triangular, o bien estar reiteradamente representado el triángulo en el mismo.</a:t>
            </a:r>
          </a:p>
          <a:p>
            <a:r>
              <a:rPr lang="es-MX" sz="2000" dirty="0" smtClean="0"/>
              <a:t>Por el mismo motivo los movimientos de los Hermanos en el Templo tienden a seguir un patrón triangular.</a:t>
            </a:r>
          </a:p>
          <a:p>
            <a:r>
              <a:rPr lang="es-MX" sz="2000" dirty="0" smtClean="0"/>
              <a:t>El Ritual refiere a la construcción del Arca de Noé, de donde el Maestro toma el nombre de «Venerable Comandante Noé».</a:t>
            </a:r>
            <a:endParaRPr lang="es-AR" sz="2000" dirty="0"/>
          </a:p>
        </p:txBody>
      </p:sp>
      <p:pic>
        <p:nvPicPr>
          <p:cNvPr id="1028" name="Picture 4" descr="Resultado de imagen para &quot;marinero del arca real&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893685"/>
            <a:ext cx="4389505" cy="44156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n para royal ark mari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1943654"/>
            <a:ext cx="4392488" cy="4293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407417"/>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blinds(horizontal)">
                                      <p:cBhvr>
                                        <p:cTn id="7" dur="500"/>
                                        <p:tgtEl>
                                          <p:spTgt spid="1075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box(out)">
                                      <p:cBhvr>
                                        <p:cTn id="27" dur="2000"/>
                                        <p:tgtEl>
                                          <p:spTgt spid="1028"/>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xit" presetSubtype="32" fill="hold" nodeType="clickEffect">
                                  <p:stCondLst>
                                    <p:cond delay="0"/>
                                  </p:stCondLst>
                                  <p:childTnLst>
                                    <p:animEffect transition="out" filter="diamond(out)">
                                      <p:cBhvr>
                                        <p:cTn id="31" dur="2000"/>
                                        <p:tgtEl>
                                          <p:spTgt spid="1028"/>
                                        </p:tgtEl>
                                      </p:cBhvr>
                                    </p:animEffect>
                                    <p:set>
                                      <p:cBhvr>
                                        <p:cTn id="32" dur="1" fill="hold">
                                          <p:stCondLst>
                                            <p:cond delay="1999"/>
                                          </p:stCondLst>
                                        </p:cTn>
                                        <p:tgtEl>
                                          <p:spTgt spid="102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1030"/>
                                        </p:tgtEl>
                                        <p:attrNameLst>
                                          <p:attrName>style.visibility</p:attrName>
                                        </p:attrNameLst>
                                      </p:cBhvr>
                                      <p:to>
                                        <p:strVal val="visible"/>
                                      </p:to>
                                    </p:set>
                                    <p:animEffect transition="in" filter="box(out)">
                                      <p:cBhvr>
                                        <p:cTn id="37" dur="2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P spid="2" grpId="0" build="p"/>
    </p:bldLst>
  </p:timing>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20994" name="Rectangle 2"/>
          <p:cNvSpPr>
            <a:spLocks noGrp="1" noChangeArrowheads="1"/>
          </p:cNvSpPr>
          <p:nvPr>
            <p:ph type="title"/>
          </p:nvPr>
        </p:nvSpPr>
        <p:spPr/>
        <p:txBody>
          <a:bodyPr/>
          <a:lstStyle/>
          <a:p>
            <a:pPr eaLnBrk="1" hangingPunct="1"/>
            <a:r>
              <a:rPr lang="es-AR" dirty="0" smtClean="0">
                <a:solidFill>
                  <a:schemeClr val="tx1"/>
                </a:solidFill>
              </a:rPr>
              <a:t>El simbolismo del hacha</a:t>
            </a:r>
            <a:endParaRPr lang="es-ES_tradnl" dirty="0" smtClean="0">
              <a:solidFill>
                <a:schemeClr val="tx1"/>
              </a:solidFill>
            </a:endParaRPr>
          </a:p>
        </p:txBody>
      </p:sp>
      <p:sp>
        <p:nvSpPr>
          <p:cNvPr id="1620995" name="Rectangle 3"/>
          <p:cNvSpPr>
            <a:spLocks noGrp="1" noChangeArrowheads="1"/>
          </p:cNvSpPr>
          <p:nvPr>
            <p:ph type="body" sz="half" idx="1"/>
          </p:nvPr>
        </p:nvSpPr>
        <p:spPr>
          <a:xfrm>
            <a:off x="152400" y="1676400"/>
            <a:ext cx="4038600" cy="5029200"/>
          </a:xfrm>
        </p:spPr>
        <p:txBody>
          <a:bodyPr/>
          <a:lstStyle/>
          <a:p>
            <a:pPr eaLnBrk="1" hangingPunct="1"/>
            <a:r>
              <a:rPr lang="es-AR" sz="2500" dirty="0" smtClean="0"/>
              <a:t>Según el grado de Marinero del Arca Real, </a:t>
            </a:r>
            <a:r>
              <a:rPr lang="es-AR" sz="2500" i="1" dirty="0" smtClean="0"/>
              <a:t>“cortar un árbol con el hacha simboliza la caída de un mundo viejo”</a:t>
            </a:r>
            <a:r>
              <a:rPr lang="es-AR" sz="2500" dirty="0" smtClean="0"/>
              <a:t>.</a:t>
            </a:r>
          </a:p>
          <a:p>
            <a:pPr eaLnBrk="1" hangingPunct="1"/>
            <a:r>
              <a:rPr lang="es-AR" sz="2500" dirty="0" smtClean="0"/>
              <a:t>En general, pueden usarse en este grado todas las herramientas empleadas figurativamente en la construcción del Arca.</a:t>
            </a:r>
            <a:endParaRPr lang="es-ES_tradnl" sz="2500" dirty="0" smtClean="0"/>
          </a:p>
        </p:txBody>
      </p:sp>
      <p:sp>
        <p:nvSpPr>
          <p:cNvPr id="165892" name="Rectangle 4"/>
          <p:cNvSpPr>
            <a:spLocks noGrp="1" noChangeArrowheads="1"/>
          </p:cNvSpPr>
          <p:nvPr>
            <p:ph sz="half" idx="2"/>
          </p:nvPr>
        </p:nvSpPr>
        <p:spPr/>
        <p:txBody>
          <a:bodyPr/>
          <a:lstStyle/>
          <a:p>
            <a:pPr eaLnBrk="1" hangingPunct="1">
              <a:lnSpc>
                <a:spcPct val="90000"/>
              </a:lnSpc>
            </a:pPr>
            <a:endParaRPr lang="es-AR" sz="1600" smtClean="0"/>
          </a:p>
        </p:txBody>
      </p:sp>
      <p:pic>
        <p:nvPicPr>
          <p:cNvPr id="1620999" name="Picture 7" descr="614-G%20HAC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371600"/>
            <a:ext cx="39909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727713"/>
      </p:ext>
    </p:extLst>
  </p:cSld>
  <p:clrMapOvr>
    <a:masterClrMapping/>
  </p:clrMapOvr>
  <p:transition spd="slow">
    <p:cover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20994"/>
                                        </p:tgtEl>
                                        <p:attrNameLst>
                                          <p:attrName>style.visibility</p:attrName>
                                        </p:attrNameLst>
                                      </p:cBhvr>
                                      <p:to>
                                        <p:strVal val="visible"/>
                                      </p:to>
                                    </p:set>
                                    <p:animEffect transition="in" filter="blinds(horizontal)">
                                      <p:cBhvr>
                                        <p:cTn id="7" dur="500"/>
                                        <p:tgtEl>
                                          <p:spTgt spid="16209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20995">
                                            <p:txEl>
                                              <p:pRg st="0" end="0"/>
                                            </p:txEl>
                                          </p:spTgt>
                                        </p:tgtEl>
                                        <p:attrNameLst>
                                          <p:attrName>style.visibility</p:attrName>
                                        </p:attrNameLst>
                                      </p:cBhvr>
                                      <p:to>
                                        <p:strVal val="visible"/>
                                      </p:to>
                                    </p:set>
                                    <p:animEffect transition="in" filter="blinds(horizontal)">
                                      <p:cBhvr>
                                        <p:cTn id="12" dur="500"/>
                                        <p:tgtEl>
                                          <p:spTgt spid="16209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20995">
                                            <p:txEl>
                                              <p:pRg st="1" end="1"/>
                                            </p:txEl>
                                          </p:spTgt>
                                        </p:tgtEl>
                                        <p:attrNameLst>
                                          <p:attrName>style.visibility</p:attrName>
                                        </p:attrNameLst>
                                      </p:cBhvr>
                                      <p:to>
                                        <p:strVal val="visible"/>
                                      </p:to>
                                    </p:set>
                                    <p:animEffect transition="in" filter="blinds(horizontal)">
                                      <p:cBhvr>
                                        <p:cTn id="17" dur="500"/>
                                        <p:tgtEl>
                                          <p:spTgt spid="16209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620999"/>
                                        </p:tgtEl>
                                        <p:attrNameLst>
                                          <p:attrName>style.visibility</p:attrName>
                                        </p:attrNameLst>
                                      </p:cBhvr>
                                      <p:to>
                                        <p:strVal val="visible"/>
                                      </p:to>
                                    </p:set>
                                    <p:animEffect transition="in" filter="fade">
                                      <p:cBhvr>
                                        <p:cTn id="22" dur="2000"/>
                                        <p:tgtEl>
                                          <p:spTgt spid="1620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0994" grpId="0"/>
      <p:bldP spid="1620995" grpId="0" build="p"/>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42" name="Picture 2" descr="http://www.sitvisvobiscum.com/0_0_0_0_460_637_csupload_35199920_large.jpg?u=27927380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1575" y="0"/>
            <a:ext cx="4949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a:spLocks noChangeArrowheads="1"/>
          </p:cNvSpPr>
          <p:nvPr/>
        </p:nvSpPr>
        <p:spPr bwMode="auto">
          <a:xfrm>
            <a:off x="457200" y="1905000"/>
            <a:ext cx="19669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MX">
                <a:solidFill>
                  <a:schemeClr val="tx1"/>
                </a:solidFill>
              </a:rPr>
              <a:t>Cuadro simbólico</a:t>
            </a:r>
          </a:p>
          <a:p>
            <a:pPr eaLnBrk="1" hangingPunct="1"/>
            <a:r>
              <a:rPr lang="es-MX">
                <a:solidFill>
                  <a:schemeClr val="tx1"/>
                </a:solidFill>
              </a:rPr>
              <a:t>del grado de</a:t>
            </a:r>
          </a:p>
          <a:p>
            <a:pPr eaLnBrk="1" hangingPunct="1"/>
            <a:r>
              <a:rPr lang="es-MX">
                <a:solidFill>
                  <a:schemeClr val="tx1"/>
                </a:solidFill>
              </a:rPr>
              <a:t>Marinero del</a:t>
            </a:r>
          </a:p>
          <a:p>
            <a:pPr eaLnBrk="1" hangingPunct="1"/>
            <a:r>
              <a:rPr lang="es-MX">
                <a:solidFill>
                  <a:schemeClr val="tx1"/>
                </a:solidFill>
              </a:rPr>
              <a:t>Arco Real</a:t>
            </a:r>
            <a:endParaRPr lang="es-AR">
              <a:solidFill>
                <a:schemeClr val="tx1"/>
              </a:solidFill>
            </a:endParaRPr>
          </a:p>
        </p:txBody>
      </p:sp>
    </p:spTree>
    <p:extLst>
      <p:ext uri="{BB962C8B-B14F-4D97-AF65-F5344CB8AC3E}">
        <p14:creationId xmlns:p14="http://schemas.microsoft.com/office/powerpoint/2010/main" val="3635313499"/>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17442"/>
                                        </p:tgtEl>
                                        <p:attrNameLst>
                                          <p:attrName>style.visibility</p:attrName>
                                        </p:attrNameLst>
                                      </p:cBhvr>
                                      <p:to>
                                        <p:strVal val="visible"/>
                                      </p:to>
                                    </p:set>
                                    <p:animEffect transition="in" filter="box(out)">
                                      <p:cBhvr>
                                        <p:cTn id="7" dur="2000"/>
                                        <p:tgtEl>
                                          <p:spTgt spid="317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06658" name="Rectangle 2"/>
          <p:cNvSpPr>
            <a:spLocks noGrp="1" noChangeArrowheads="1"/>
          </p:cNvSpPr>
          <p:nvPr>
            <p:ph type="title"/>
          </p:nvPr>
        </p:nvSpPr>
        <p:spPr>
          <a:xfrm>
            <a:off x="228600" y="274638"/>
            <a:ext cx="8686800" cy="1143000"/>
          </a:xfrm>
        </p:spPr>
        <p:txBody>
          <a:bodyPr/>
          <a:lstStyle/>
          <a:p>
            <a:pPr eaLnBrk="1" hangingPunct="1"/>
            <a:r>
              <a:rPr lang="es-AR" sz="3800" dirty="0" smtClean="0">
                <a:solidFill>
                  <a:schemeClr val="tx1"/>
                </a:solidFill>
              </a:rPr>
              <a:t>Los signos del Marinero del </a:t>
            </a:r>
            <a:r>
              <a:rPr lang="es-AR" sz="3800" dirty="0" smtClean="0">
                <a:solidFill>
                  <a:schemeClr val="tx1"/>
                </a:solidFill>
              </a:rPr>
              <a:t>Arca </a:t>
            </a:r>
            <a:r>
              <a:rPr lang="es-AR" sz="3800" dirty="0" smtClean="0">
                <a:solidFill>
                  <a:schemeClr val="tx1"/>
                </a:solidFill>
              </a:rPr>
              <a:t>Real</a:t>
            </a:r>
            <a:endParaRPr lang="es-ES_tradnl" sz="3800" dirty="0" smtClean="0">
              <a:solidFill>
                <a:schemeClr val="tx1"/>
              </a:solidFill>
            </a:endParaRPr>
          </a:p>
        </p:txBody>
      </p:sp>
      <p:sp>
        <p:nvSpPr>
          <p:cNvPr id="1606659" name="Rectangle 3"/>
          <p:cNvSpPr>
            <a:spLocks noGrp="1" noChangeArrowheads="1"/>
          </p:cNvSpPr>
          <p:nvPr>
            <p:ph type="body" idx="1"/>
          </p:nvPr>
        </p:nvSpPr>
        <p:spPr/>
        <p:txBody>
          <a:bodyPr/>
          <a:lstStyle/>
          <a:p>
            <a:pPr eaLnBrk="1" hangingPunct="1">
              <a:lnSpc>
                <a:spcPct val="90000"/>
              </a:lnSpc>
            </a:pPr>
            <a:r>
              <a:rPr lang="es-AR" dirty="0" smtClean="0"/>
              <a:t>Como es característico en el Sistema York, este grado tiene muchos signos, algunos de los cuales son </a:t>
            </a:r>
            <a:r>
              <a:rPr lang="es-AR" dirty="0" smtClean="0"/>
              <a:t>muy interesantes.</a:t>
            </a:r>
            <a:endParaRPr lang="es-AR" dirty="0" smtClean="0"/>
          </a:p>
          <a:p>
            <a:pPr eaLnBrk="1" hangingPunct="1">
              <a:lnSpc>
                <a:spcPct val="90000"/>
              </a:lnSpc>
            </a:pPr>
            <a:r>
              <a:rPr lang="es-AR" dirty="0" smtClean="0"/>
              <a:t>Entre ellos, podemos mencionar:</a:t>
            </a:r>
          </a:p>
          <a:p>
            <a:pPr eaLnBrk="1" hangingPunct="1">
              <a:lnSpc>
                <a:spcPct val="90000"/>
              </a:lnSpc>
            </a:pPr>
            <a:r>
              <a:rPr lang="es-AR" dirty="0" smtClean="0"/>
              <a:t>El Signo del Arco Iris,</a:t>
            </a:r>
          </a:p>
          <a:p>
            <a:pPr eaLnBrk="1" hangingPunct="1">
              <a:lnSpc>
                <a:spcPct val="90000"/>
              </a:lnSpc>
            </a:pPr>
            <a:r>
              <a:rPr lang="es-AR" dirty="0" smtClean="0"/>
              <a:t>El Signo del Nadador,</a:t>
            </a:r>
          </a:p>
          <a:p>
            <a:pPr eaLnBrk="1" hangingPunct="1">
              <a:lnSpc>
                <a:spcPct val="90000"/>
              </a:lnSpc>
            </a:pPr>
            <a:r>
              <a:rPr lang="es-AR" dirty="0" smtClean="0"/>
              <a:t>El Signo de la Paloma,</a:t>
            </a:r>
          </a:p>
          <a:p>
            <a:pPr eaLnBrk="1" hangingPunct="1">
              <a:lnSpc>
                <a:spcPct val="90000"/>
              </a:lnSpc>
            </a:pPr>
            <a:r>
              <a:rPr lang="es-AR" dirty="0" smtClean="0"/>
              <a:t>El Toque del Marinero del </a:t>
            </a:r>
            <a:r>
              <a:rPr lang="es-AR" dirty="0" smtClean="0"/>
              <a:t>Arca </a:t>
            </a:r>
            <a:r>
              <a:rPr lang="es-AR" dirty="0" smtClean="0"/>
              <a:t>Real.</a:t>
            </a:r>
            <a:endParaRPr lang="es-ES_tradnl" dirty="0" smtClean="0"/>
          </a:p>
        </p:txBody>
      </p:sp>
    </p:spTree>
    <p:extLst>
      <p:ext uri="{BB962C8B-B14F-4D97-AF65-F5344CB8AC3E}">
        <p14:creationId xmlns:p14="http://schemas.microsoft.com/office/powerpoint/2010/main" val="2361476193"/>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06658"/>
                                        </p:tgtEl>
                                        <p:attrNameLst>
                                          <p:attrName>style.visibility</p:attrName>
                                        </p:attrNameLst>
                                      </p:cBhvr>
                                      <p:to>
                                        <p:strVal val="visible"/>
                                      </p:to>
                                    </p:set>
                                    <p:animEffect transition="in" filter="blinds(horizontal)">
                                      <p:cBhvr>
                                        <p:cTn id="7" dur="500"/>
                                        <p:tgtEl>
                                          <p:spTgt spid="16066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06659">
                                            <p:txEl>
                                              <p:pRg st="0" end="0"/>
                                            </p:txEl>
                                          </p:spTgt>
                                        </p:tgtEl>
                                        <p:attrNameLst>
                                          <p:attrName>style.visibility</p:attrName>
                                        </p:attrNameLst>
                                      </p:cBhvr>
                                      <p:to>
                                        <p:strVal val="visible"/>
                                      </p:to>
                                    </p:set>
                                    <p:animEffect transition="in" filter="blinds(horizontal)">
                                      <p:cBhvr>
                                        <p:cTn id="12" dur="500"/>
                                        <p:tgtEl>
                                          <p:spTgt spid="16066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06659">
                                            <p:txEl>
                                              <p:pRg st="1" end="1"/>
                                            </p:txEl>
                                          </p:spTgt>
                                        </p:tgtEl>
                                        <p:attrNameLst>
                                          <p:attrName>style.visibility</p:attrName>
                                        </p:attrNameLst>
                                      </p:cBhvr>
                                      <p:to>
                                        <p:strVal val="visible"/>
                                      </p:to>
                                    </p:set>
                                    <p:animEffect transition="in" filter="blinds(horizontal)">
                                      <p:cBhvr>
                                        <p:cTn id="17" dur="500"/>
                                        <p:tgtEl>
                                          <p:spTgt spid="16066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06659">
                                            <p:txEl>
                                              <p:pRg st="2" end="2"/>
                                            </p:txEl>
                                          </p:spTgt>
                                        </p:tgtEl>
                                        <p:attrNameLst>
                                          <p:attrName>style.visibility</p:attrName>
                                        </p:attrNameLst>
                                      </p:cBhvr>
                                      <p:to>
                                        <p:strVal val="visible"/>
                                      </p:to>
                                    </p:set>
                                    <p:animEffect transition="in" filter="blinds(horizontal)">
                                      <p:cBhvr>
                                        <p:cTn id="22" dur="500"/>
                                        <p:tgtEl>
                                          <p:spTgt spid="16066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06659">
                                            <p:txEl>
                                              <p:pRg st="3" end="3"/>
                                            </p:txEl>
                                          </p:spTgt>
                                        </p:tgtEl>
                                        <p:attrNameLst>
                                          <p:attrName>style.visibility</p:attrName>
                                        </p:attrNameLst>
                                      </p:cBhvr>
                                      <p:to>
                                        <p:strVal val="visible"/>
                                      </p:to>
                                    </p:set>
                                    <p:animEffect transition="in" filter="blinds(horizontal)">
                                      <p:cBhvr>
                                        <p:cTn id="27" dur="500"/>
                                        <p:tgtEl>
                                          <p:spTgt spid="160665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06659">
                                            <p:txEl>
                                              <p:pRg st="4" end="4"/>
                                            </p:txEl>
                                          </p:spTgt>
                                        </p:tgtEl>
                                        <p:attrNameLst>
                                          <p:attrName>style.visibility</p:attrName>
                                        </p:attrNameLst>
                                      </p:cBhvr>
                                      <p:to>
                                        <p:strVal val="visible"/>
                                      </p:to>
                                    </p:set>
                                    <p:animEffect transition="in" filter="blinds(horizontal)">
                                      <p:cBhvr>
                                        <p:cTn id="32" dur="500"/>
                                        <p:tgtEl>
                                          <p:spTgt spid="160665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06659">
                                            <p:txEl>
                                              <p:pRg st="5" end="5"/>
                                            </p:txEl>
                                          </p:spTgt>
                                        </p:tgtEl>
                                        <p:attrNameLst>
                                          <p:attrName>style.visibility</p:attrName>
                                        </p:attrNameLst>
                                      </p:cBhvr>
                                      <p:to>
                                        <p:strVal val="visible"/>
                                      </p:to>
                                    </p:set>
                                    <p:animEffect transition="in" filter="blinds(horizontal)">
                                      <p:cBhvr>
                                        <p:cTn id="37" dur="500"/>
                                        <p:tgtEl>
                                          <p:spTgt spid="16066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6658" grpId="0"/>
      <p:bldP spid="1606659" grpId="0" build="p"/>
    </p:bld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607682" name="Rectangle 2"/>
          <p:cNvSpPr>
            <a:spLocks noGrp="1" noChangeArrowheads="1"/>
          </p:cNvSpPr>
          <p:nvPr>
            <p:ph type="title"/>
          </p:nvPr>
        </p:nvSpPr>
        <p:spPr>
          <a:xfrm>
            <a:off x="228600" y="274638"/>
            <a:ext cx="8686800" cy="1143000"/>
          </a:xfrm>
        </p:spPr>
        <p:txBody>
          <a:bodyPr/>
          <a:lstStyle/>
          <a:p>
            <a:pPr eaLnBrk="1" hangingPunct="1"/>
            <a:r>
              <a:rPr lang="es-AR" sz="3800" smtClean="0">
                <a:solidFill>
                  <a:schemeClr val="tx1"/>
                </a:solidFill>
              </a:rPr>
              <a:t>El Signo del Arco Iris</a:t>
            </a:r>
            <a:endParaRPr lang="es-ES_tradnl" sz="3800" smtClean="0">
              <a:solidFill>
                <a:schemeClr val="tx1"/>
              </a:solidFill>
            </a:endParaRPr>
          </a:p>
        </p:txBody>
      </p:sp>
      <p:sp>
        <p:nvSpPr>
          <p:cNvPr id="1607683" name="Rectangle 3"/>
          <p:cNvSpPr>
            <a:spLocks noGrp="1" noChangeArrowheads="1"/>
          </p:cNvSpPr>
          <p:nvPr>
            <p:ph type="body" idx="1"/>
          </p:nvPr>
        </p:nvSpPr>
        <p:spPr/>
        <p:txBody>
          <a:bodyPr/>
          <a:lstStyle/>
          <a:p>
            <a:pPr eaLnBrk="1" hangingPunct="1">
              <a:lnSpc>
                <a:spcPct val="80000"/>
              </a:lnSpc>
            </a:pPr>
            <a:r>
              <a:rPr lang="es-AR" sz="2800" smtClean="0"/>
              <a:t>Unir las manos sobre la cabeza, con los brazos extendidos,</a:t>
            </a:r>
          </a:p>
          <a:p>
            <a:pPr eaLnBrk="1" hangingPunct="1">
              <a:lnSpc>
                <a:spcPct val="80000"/>
              </a:lnSpc>
            </a:pPr>
            <a:r>
              <a:rPr lang="es-AR" sz="2800" smtClean="0"/>
              <a:t>Separar las manos,</a:t>
            </a:r>
          </a:p>
          <a:p>
            <a:pPr eaLnBrk="1" hangingPunct="1">
              <a:lnSpc>
                <a:spcPct val="80000"/>
              </a:lnSpc>
            </a:pPr>
            <a:r>
              <a:rPr lang="es-AR" sz="2800" smtClean="0"/>
              <a:t>Y descender los brazos en forma de semicírculo hasta la altura de los hombros, permaneciendo en esa posición durante un momento.</a:t>
            </a:r>
          </a:p>
          <a:p>
            <a:pPr eaLnBrk="1" hangingPunct="1">
              <a:lnSpc>
                <a:spcPct val="80000"/>
              </a:lnSpc>
            </a:pPr>
            <a:r>
              <a:rPr lang="es-AR" sz="2800" smtClean="0"/>
              <a:t>Este signo es altamente simbólico: en él la cabeza representa la Tierra, y el movimiento semicircular de los brazos, el arco iris.</a:t>
            </a:r>
          </a:p>
          <a:p>
            <a:pPr eaLnBrk="1" hangingPunct="1">
              <a:lnSpc>
                <a:spcPct val="80000"/>
              </a:lnSpc>
            </a:pPr>
            <a:r>
              <a:rPr lang="es-AR" sz="2800" smtClean="0"/>
              <a:t>Notar que la posición que se adopta al finalizar el signo es la de una cruz.</a:t>
            </a:r>
            <a:endParaRPr lang="es-ES_tradnl" sz="2800" smtClean="0"/>
          </a:p>
        </p:txBody>
      </p:sp>
      <p:pic>
        <p:nvPicPr>
          <p:cNvPr id="1607689" name="Picture 9" descr="arco-iris-1024x76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841531"/>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07682"/>
                                        </p:tgtEl>
                                        <p:attrNameLst>
                                          <p:attrName>style.visibility</p:attrName>
                                        </p:attrNameLst>
                                      </p:cBhvr>
                                      <p:to>
                                        <p:strVal val="visible"/>
                                      </p:to>
                                    </p:set>
                                    <p:animEffect transition="in" filter="blinds(horizontal)">
                                      <p:cBhvr>
                                        <p:cTn id="7" dur="500"/>
                                        <p:tgtEl>
                                          <p:spTgt spid="16076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07683">
                                            <p:txEl>
                                              <p:pRg st="0" end="0"/>
                                            </p:txEl>
                                          </p:spTgt>
                                        </p:tgtEl>
                                        <p:attrNameLst>
                                          <p:attrName>style.visibility</p:attrName>
                                        </p:attrNameLst>
                                      </p:cBhvr>
                                      <p:to>
                                        <p:strVal val="visible"/>
                                      </p:to>
                                    </p:set>
                                    <p:animEffect transition="in" filter="blinds(horizontal)">
                                      <p:cBhvr>
                                        <p:cTn id="12" dur="500"/>
                                        <p:tgtEl>
                                          <p:spTgt spid="16076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07683">
                                            <p:txEl>
                                              <p:pRg st="1" end="1"/>
                                            </p:txEl>
                                          </p:spTgt>
                                        </p:tgtEl>
                                        <p:attrNameLst>
                                          <p:attrName>style.visibility</p:attrName>
                                        </p:attrNameLst>
                                      </p:cBhvr>
                                      <p:to>
                                        <p:strVal val="visible"/>
                                      </p:to>
                                    </p:set>
                                    <p:animEffect transition="in" filter="blinds(horizontal)">
                                      <p:cBhvr>
                                        <p:cTn id="17" dur="500"/>
                                        <p:tgtEl>
                                          <p:spTgt spid="16076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07683">
                                            <p:txEl>
                                              <p:pRg st="2" end="2"/>
                                            </p:txEl>
                                          </p:spTgt>
                                        </p:tgtEl>
                                        <p:attrNameLst>
                                          <p:attrName>style.visibility</p:attrName>
                                        </p:attrNameLst>
                                      </p:cBhvr>
                                      <p:to>
                                        <p:strVal val="visible"/>
                                      </p:to>
                                    </p:set>
                                    <p:animEffect transition="in" filter="blinds(horizontal)">
                                      <p:cBhvr>
                                        <p:cTn id="22" dur="500"/>
                                        <p:tgtEl>
                                          <p:spTgt spid="160768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07683">
                                            <p:txEl>
                                              <p:pRg st="3" end="3"/>
                                            </p:txEl>
                                          </p:spTgt>
                                        </p:tgtEl>
                                        <p:attrNameLst>
                                          <p:attrName>style.visibility</p:attrName>
                                        </p:attrNameLst>
                                      </p:cBhvr>
                                      <p:to>
                                        <p:strVal val="visible"/>
                                      </p:to>
                                    </p:set>
                                    <p:animEffect transition="in" filter="blinds(horizontal)">
                                      <p:cBhvr>
                                        <p:cTn id="27" dur="500"/>
                                        <p:tgtEl>
                                          <p:spTgt spid="160768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07683">
                                            <p:txEl>
                                              <p:pRg st="4" end="4"/>
                                            </p:txEl>
                                          </p:spTgt>
                                        </p:tgtEl>
                                        <p:attrNameLst>
                                          <p:attrName>style.visibility</p:attrName>
                                        </p:attrNameLst>
                                      </p:cBhvr>
                                      <p:to>
                                        <p:strVal val="visible"/>
                                      </p:to>
                                    </p:set>
                                    <p:animEffect transition="in" filter="blinds(horizontal)">
                                      <p:cBhvr>
                                        <p:cTn id="32" dur="500"/>
                                        <p:tgtEl>
                                          <p:spTgt spid="160768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nodeType="clickEffect">
                                  <p:stCondLst>
                                    <p:cond delay="0"/>
                                  </p:stCondLst>
                                  <p:childTnLst>
                                    <p:set>
                                      <p:cBhvr>
                                        <p:cTn id="36" dur="1" fill="hold">
                                          <p:stCondLst>
                                            <p:cond delay="0"/>
                                          </p:stCondLst>
                                        </p:cTn>
                                        <p:tgtEl>
                                          <p:spTgt spid="1607689"/>
                                        </p:tgtEl>
                                        <p:attrNameLst>
                                          <p:attrName>style.visibility</p:attrName>
                                        </p:attrNameLst>
                                      </p:cBhvr>
                                      <p:to>
                                        <p:strVal val="visible"/>
                                      </p:to>
                                    </p:set>
                                    <p:animEffect transition="in" filter="circle(in)">
                                      <p:cBhvr>
                                        <p:cTn id="37" dur="2000"/>
                                        <p:tgtEl>
                                          <p:spTgt spid="1607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682" grpId="0"/>
      <p:bldP spid="1607683" grpId="0" build="p"/>
    </p:bld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08706" name="Rectangle 2"/>
          <p:cNvSpPr>
            <a:spLocks noGrp="1" noChangeArrowheads="1"/>
          </p:cNvSpPr>
          <p:nvPr>
            <p:ph type="title"/>
          </p:nvPr>
        </p:nvSpPr>
        <p:spPr/>
        <p:txBody>
          <a:bodyPr/>
          <a:lstStyle/>
          <a:p>
            <a:pPr eaLnBrk="1" hangingPunct="1"/>
            <a:r>
              <a:rPr lang="es-AR" sz="3800" smtClean="0">
                <a:solidFill>
                  <a:schemeClr val="tx1"/>
                </a:solidFill>
              </a:rPr>
              <a:t>El Signo del Nadador</a:t>
            </a:r>
            <a:endParaRPr lang="es-ES_tradnl" sz="3800" smtClean="0">
              <a:solidFill>
                <a:schemeClr val="tx1"/>
              </a:solidFill>
            </a:endParaRPr>
          </a:p>
        </p:txBody>
      </p:sp>
      <p:sp>
        <p:nvSpPr>
          <p:cNvPr id="1608707" name="Rectangle 3"/>
          <p:cNvSpPr>
            <a:spLocks noGrp="1" noChangeArrowheads="1"/>
          </p:cNvSpPr>
          <p:nvPr>
            <p:ph type="body" sz="half" idx="1"/>
          </p:nvPr>
        </p:nvSpPr>
        <p:spPr>
          <a:xfrm>
            <a:off x="457200" y="1447800"/>
            <a:ext cx="4038600" cy="4525963"/>
          </a:xfrm>
        </p:spPr>
        <p:txBody>
          <a:bodyPr/>
          <a:lstStyle/>
          <a:p>
            <a:pPr eaLnBrk="1" hangingPunct="1">
              <a:lnSpc>
                <a:spcPct val="80000"/>
              </a:lnSpc>
            </a:pPr>
            <a:r>
              <a:rPr lang="es-AR" sz="2200" smtClean="0"/>
              <a:t>Los Rituales lo explican en forma algo confusa, pero parece representar el movimiento triangular realizado con los brazos durante la natación.</a:t>
            </a:r>
          </a:p>
          <a:p>
            <a:pPr eaLnBrk="1" hangingPunct="1">
              <a:lnSpc>
                <a:spcPct val="80000"/>
              </a:lnSpc>
            </a:pPr>
            <a:r>
              <a:rPr lang="es-AR" sz="2200" smtClean="0"/>
              <a:t>Una explicación convencional dice que simboliza a los hombres intentando salvarse del Diluvio nadando en las aguas, pero para nosotros es más relevante la referencia al triángulo.</a:t>
            </a:r>
          </a:p>
          <a:p>
            <a:pPr eaLnBrk="1" hangingPunct="1">
              <a:lnSpc>
                <a:spcPct val="80000"/>
              </a:lnSpc>
            </a:pPr>
            <a:r>
              <a:rPr lang="es-AR" sz="2200" smtClean="0"/>
              <a:t>Y </a:t>
            </a:r>
            <a:r>
              <a:rPr lang="es-AR" sz="2200" i="1" smtClean="0"/>
              <a:t>“salvarse nadando en las aguas” </a:t>
            </a:r>
            <a:r>
              <a:rPr lang="es-AR" sz="2200" smtClean="0"/>
              <a:t>podría ser interesante desde una óptica junguiana…</a:t>
            </a:r>
            <a:endParaRPr lang="es-ES_tradnl" sz="2200" smtClean="0"/>
          </a:p>
        </p:txBody>
      </p:sp>
      <p:sp>
        <p:nvSpPr>
          <p:cNvPr id="201732" name="Rectangle 5"/>
          <p:cNvSpPr>
            <a:spLocks noGrp="1" noChangeArrowheads="1"/>
          </p:cNvSpPr>
          <p:nvPr>
            <p:ph sz="half" idx="2"/>
          </p:nvPr>
        </p:nvSpPr>
        <p:spPr/>
        <p:txBody>
          <a:bodyPr/>
          <a:lstStyle/>
          <a:p>
            <a:pPr eaLnBrk="1" hangingPunct="1"/>
            <a:endParaRPr lang="es-AR" sz="2800" smtClean="0"/>
          </a:p>
        </p:txBody>
      </p:sp>
      <p:pic>
        <p:nvPicPr>
          <p:cNvPr id="1608711" name="Picture 7" descr="natac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676400"/>
            <a:ext cx="441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8712" name="Text Box 8"/>
          <p:cNvSpPr txBox="1">
            <a:spLocks noChangeArrowheads="1"/>
          </p:cNvSpPr>
          <p:nvPr/>
        </p:nvSpPr>
        <p:spPr bwMode="auto">
          <a:xfrm>
            <a:off x="5257800" y="6248400"/>
            <a:ext cx="2940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FF"/>
                </a:solidFill>
                <a:latin typeface="Arial" charset="0"/>
              </a:defRPr>
            </a:lvl1pPr>
            <a:lvl2pPr marL="742950" indent="-285750" eaLnBrk="0" hangingPunct="0">
              <a:defRPr>
                <a:solidFill>
                  <a:srgbClr val="0000FF"/>
                </a:solidFill>
                <a:latin typeface="Arial" charset="0"/>
              </a:defRPr>
            </a:lvl2pPr>
            <a:lvl3pPr marL="1143000" indent="-228600" eaLnBrk="0" hangingPunct="0">
              <a:defRPr>
                <a:solidFill>
                  <a:srgbClr val="0000FF"/>
                </a:solidFill>
                <a:latin typeface="Arial" charset="0"/>
              </a:defRPr>
            </a:lvl3pPr>
            <a:lvl4pPr marL="1600200" indent="-228600" eaLnBrk="0" hangingPunct="0">
              <a:defRPr>
                <a:solidFill>
                  <a:srgbClr val="0000FF"/>
                </a:solidFill>
                <a:latin typeface="Arial" charset="0"/>
              </a:defRPr>
            </a:lvl4pPr>
            <a:lvl5pPr marL="2057400" indent="-228600" eaLnBrk="0" hangingPunct="0">
              <a:defRPr>
                <a:solidFill>
                  <a:srgbClr val="0000FF"/>
                </a:solidFill>
                <a:latin typeface="Arial" charset="0"/>
              </a:defRPr>
            </a:lvl5pPr>
            <a:lvl6pPr marL="2514600" indent="-228600" eaLnBrk="0" fontAlgn="base" hangingPunct="0">
              <a:spcBef>
                <a:spcPct val="0"/>
              </a:spcBef>
              <a:spcAft>
                <a:spcPct val="0"/>
              </a:spcAft>
              <a:defRPr>
                <a:solidFill>
                  <a:srgbClr val="0000FF"/>
                </a:solidFill>
                <a:latin typeface="Arial" charset="0"/>
              </a:defRPr>
            </a:lvl6pPr>
            <a:lvl7pPr marL="2971800" indent="-228600" eaLnBrk="0" fontAlgn="base" hangingPunct="0">
              <a:spcBef>
                <a:spcPct val="0"/>
              </a:spcBef>
              <a:spcAft>
                <a:spcPct val="0"/>
              </a:spcAft>
              <a:defRPr>
                <a:solidFill>
                  <a:srgbClr val="0000FF"/>
                </a:solidFill>
                <a:latin typeface="Arial" charset="0"/>
              </a:defRPr>
            </a:lvl7pPr>
            <a:lvl8pPr marL="3429000" indent="-228600" eaLnBrk="0" fontAlgn="base" hangingPunct="0">
              <a:spcBef>
                <a:spcPct val="0"/>
              </a:spcBef>
              <a:spcAft>
                <a:spcPct val="0"/>
              </a:spcAft>
              <a:defRPr>
                <a:solidFill>
                  <a:srgbClr val="0000FF"/>
                </a:solidFill>
                <a:latin typeface="Arial" charset="0"/>
              </a:defRPr>
            </a:lvl8pPr>
            <a:lvl9pPr marL="3886200" indent="-228600" eaLnBrk="0" fontAlgn="base" hangingPunct="0">
              <a:spcBef>
                <a:spcPct val="0"/>
              </a:spcBef>
              <a:spcAft>
                <a:spcPct val="0"/>
              </a:spcAft>
              <a:defRPr>
                <a:solidFill>
                  <a:srgbClr val="0000FF"/>
                </a:solidFill>
                <a:latin typeface="Arial" charset="0"/>
              </a:defRPr>
            </a:lvl9pPr>
          </a:lstStyle>
          <a:p>
            <a:pPr eaLnBrk="1" hangingPunct="1"/>
            <a:r>
              <a:rPr lang="es-AR" b="1">
                <a:solidFill>
                  <a:schemeClr val="tx1"/>
                </a:solidFill>
              </a:rPr>
              <a:t>La natación y el triángulo</a:t>
            </a:r>
            <a:endParaRPr lang="es-ES_tradnl" b="1">
              <a:solidFill>
                <a:schemeClr val="tx1"/>
              </a:solidFill>
            </a:endParaRPr>
          </a:p>
        </p:txBody>
      </p:sp>
    </p:spTree>
    <p:extLst>
      <p:ext uri="{BB962C8B-B14F-4D97-AF65-F5344CB8AC3E}">
        <p14:creationId xmlns:p14="http://schemas.microsoft.com/office/powerpoint/2010/main" val="1749755321"/>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08706"/>
                                        </p:tgtEl>
                                        <p:attrNameLst>
                                          <p:attrName>style.visibility</p:attrName>
                                        </p:attrNameLst>
                                      </p:cBhvr>
                                      <p:to>
                                        <p:strVal val="visible"/>
                                      </p:to>
                                    </p:set>
                                    <p:animEffect transition="in" filter="blinds(horizontal)">
                                      <p:cBhvr>
                                        <p:cTn id="7" dur="500"/>
                                        <p:tgtEl>
                                          <p:spTgt spid="1608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08707">
                                            <p:txEl>
                                              <p:pRg st="0" end="0"/>
                                            </p:txEl>
                                          </p:spTgt>
                                        </p:tgtEl>
                                        <p:attrNameLst>
                                          <p:attrName>style.visibility</p:attrName>
                                        </p:attrNameLst>
                                      </p:cBhvr>
                                      <p:to>
                                        <p:strVal val="visible"/>
                                      </p:to>
                                    </p:set>
                                    <p:animEffect transition="in" filter="blinds(horizontal)">
                                      <p:cBhvr>
                                        <p:cTn id="12" dur="500"/>
                                        <p:tgtEl>
                                          <p:spTgt spid="16087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08707">
                                            <p:txEl>
                                              <p:pRg st="1" end="1"/>
                                            </p:txEl>
                                          </p:spTgt>
                                        </p:tgtEl>
                                        <p:attrNameLst>
                                          <p:attrName>style.visibility</p:attrName>
                                        </p:attrNameLst>
                                      </p:cBhvr>
                                      <p:to>
                                        <p:strVal val="visible"/>
                                      </p:to>
                                    </p:set>
                                    <p:animEffect transition="in" filter="blinds(horizontal)">
                                      <p:cBhvr>
                                        <p:cTn id="17" dur="500"/>
                                        <p:tgtEl>
                                          <p:spTgt spid="16087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08707">
                                            <p:txEl>
                                              <p:pRg st="2" end="2"/>
                                            </p:txEl>
                                          </p:spTgt>
                                        </p:tgtEl>
                                        <p:attrNameLst>
                                          <p:attrName>style.visibility</p:attrName>
                                        </p:attrNameLst>
                                      </p:cBhvr>
                                      <p:to>
                                        <p:strVal val="visible"/>
                                      </p:to>
                                    </p:set>
                                    <p:animEffect transition="in" filter="blinds(horizontal)">
                                      <p:cBhvr>
                                        <p:cTn id="22" dur="500"/>
                                        <p:tgtEl>
                                          <p:spTgt spid="16087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608711"/>
                                        </p:tgtEl>
                                        <p:attrNameLst>
                                          <p:attrName>style.visibility</p:attrName>
                                        </p:attrNameLst>
                                      </p:cBhvr>
                                      <p:to>
                                        <p:strVal val="visible"/>
                                      </p:to>
                                    </p:set>
                                    <p:animEffect transition="in" filter="box(in)">
                                      <p:cBhvr>
                                        <p:cTn id="27" dur="2000"/>
                                        <p:tgtEl>
                                          <p:spTgt spid="16087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608712"/>
                                        </p:tgtEl>
                                        <p:attrNameLst>
                                          <p:attrName>style.visibility</p:attrName>
                                        </p:attrNameLst>
                                      </p:cBhvr>
                                      <p:to>
                                        <p:strVal val="visible"/>
                                      </p:to>
                                    </p:set>
                                    <p:animEffect transition="in" filter="dissolve">
                                      <p:cBhvr>
                                        <p:cTn id="32" dur="500"/>
                                        <p:tgtEl>
                                          <p:spTgt spid="16087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8706" grpId="0"/>
      <p:bldP spid="1608707" grpId="0" build="p"/>
      <p:bldP spid="1608712"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0754" name="Rectangle 2"/>
          <p:cNvSpPr>
            <a:spLocks noGrp="1" noChangeArrowheads="1"/>
          </p:cNvSpPr>
          <p:nvPr>
            <p:ph type="title"/>
          </p:nvPr>
        </p:nvSpPr>
        <p:spPr/>
        <p:txBody>
          <a:bodyPr/>
          <a:lstStyle/>
          <a:p>
            <a:pPr eaLnBrk="1" hangingPunct="1"/>
            <a:r>
              <a:rPr lang="es-AR" sz="3800" smtClean="0">
                <a:solidFill>
                  <a:schemeClr val="tx1"/>
                </a:solidFill>
              </a:rPr>
              <a:t>El Signo de la Paloma</a:t>
            </a:r>
            <a:endParaRPr lang="es-ES_tradnl" sz="3800" smtClean="0">
              <a:solidFill>
                <a:schemeClr val="tx1"/>
              </a:solidFill>
            </a:endParaRPr>
          </a:p>
        </p:txBody>
      </p:sp>
      <p:sp>
        <p:nvSpPr>
          <p:cNvPr id="1610755" name="Rectangle 3"/>
          <p:cNvSpPr>
            <a:spLocks noGrp="1" noChangeArrowheads="1"/>
          </p:cNvSpPr>
          <p:nvPr>
            <p:ph type="body" sz="half" idx="1"/>
          </p:nvPr>
        </p:nvSpPr>
        <p:spPr>
          <a:xfrm>
            <a:off x="304800" y="1905000"/>
            <a:ext cx="4038600" cy="4800600"/>
          </a:xfrm>
        </p:spPr>
        <p:txBody>
          <a:bodyPr/>
          <a:lstStyle/>
          <a:p>
            <a:pPr eaLnBrk="1" hangingPunct="1">
              <a:lnSpc>
                <a:spcPct val="80000"/>
              </a:lnSpc>
            </a:pPr>
            <a:r>
              <a:rPr lang="es-AR" sz="2400" smtClean="0"/>
              <a:t>Se realiza en las puertas del Templo,</a:t>
            </a:r>
          </a:p>
          <a:p>
            <a:pPr eaLnBrk="1" hangingPunct="1">
              <a:lnSpc>
                <a:spcPct val="80000"/>
              </a:lnSpc>
            </a:pPr>
            <a:r>
              <a:rPr lang="es-AR" sz="2400" smtClean="0"/>
              <a:t>y consiste en el gesto que se efectúa con las manos al dejar ir una paloma.</a:t>
            </a:r>
          </a:p>
          <a:p>
            <a:pPr eaLnBrk="1" hangingPunct="1">
              <a:lnSpc>
                <a:spcPct val="80000"/>
              </a:lnSpc>
            </a:pPr>
            <a:r>
              <a:rPr lang="es-AR" sz="2400" smtClean="0"/>
              <a:t>Este grado tiene además otros signos, que son versiones imperfectas del Signo del Arco Iris o una especie de Signo de la Paloma invertido.</a:t>
            </a:r>
            <a:endParaRPr lang="es-ES_tradnl" sz="2400" smtClean="0"/>
          </a:p>
        </p:txBody>
      </p:sp>
      <p:sp>
        <p:nvSpPr>
          <p:cNvPr id="202756" name="Rectangle 4"/>
          <p:cNvSpPr>
            <a:spLocks noGrp="1" noChangeArrowheads="1"/>
          </p:cNvSpPr>
          <p:nvPr>
            <p:ph sz="half" idx="2"/>
          </p:nvPr>
        </p:nvSpPr>
        <p:spPr/>
        <p:txBody>
          <a:bodyPr/>
          <a:lstStyle/>
          <a:p>
            <a:pPr eaLnBrk="1" hangingPunct="1"/>
            <a:endParaRPr lang="es-AR" sz="2800" smtClean="0"/>
          </a:p>
        </p:txBody>
      </p:sp>
      <p:pic>
        <p:nvPicPr>
          <p:cNvPr id="1610760" name="Picture 8" descr="paloma_pa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3588" y="1524000"/>
            <a:ext cx="4341812"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495751"/>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10754"/>
                                        </p:tgtEl>
                                        <p:attrNameLst>
                                          <p:attrName>style.visibility</p:attrName>
                                        </p:attrNameLst>
                                      </p:cBhvr>
                                      <p:to>
                                        <p:strVal val="visible"/>
                                      </p:to>
                                    </p:set>
                                    <p:animEffect transition="in" filter="blinds(horizontal)">
                                      <p:cBhvr>
                                        <p:cTn id="7" dur="500"/>
                                        <p:tgtEl>
                                          <p:spTgt spid="16107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10755">
                                            <p:txEl>
                                              <p:pRg st="0" end="0"/>
                                            </p:txEl>
                                          </p:spTgt>
                                        </p:tgtEl>
                                        <p:attrNameLst>
                                          <p:attrName>style.visibility</p:attrName>
                                        </p:attrNameLst>
                                      </p:cBhvr>
                                      <p:to>
                                        <p:strVal val="visible"/>
                                      </p:to>
                                    </p:set>
                                    <p:animEffect transition="in" filter="blinds(horizontal)">
                                      <p:cBhvr>
                                        <p:cTn id="12" dur="500"/>
                                        <p:tgtEl>
                                          <p:spTgt spid="16107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10755">
                                            <p:txEl>
                                              <p:pRg st="1" end="1"/>
                                            </p:txEl>
                                          </p:spTgt>
                                        </p:tgtEl>
                                        <p:attrNameLst>
                                          <p:attrName>style.visibility</p:attrName>
                                        </p:attrNameLst>
                                      </p:cBhvr>
                                      <p:to>
                                        <p:strVal val="visible"/>
                                      </p:to>
                                    </p:set>
                                    <p:animEffect transition="in" filter="blinds(horizontal)">
                                      <p:cBhvr>
                                        <p:cTn id="17" dur="500"/>
                                        <p:tgtEl>
                                          <p:spTgt spid="16107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610760"/>
                                        </p:tgtEl>
                                        <p:attrNameLst>
                                          <p:attrName>style.visibility</p:attrName>
                                        </p:attrNameLst>
                                      </p:cBhvr>
                                      <p:to>
                                        <p:strVal val="visible"/>
                                      </p:to>
                                    </p:set>
                                    <p:animEffect transition="in" filter="box(in)">
                                      <p:cBhvr>
                                        <p:cTn id="22" dur="2000"/>
                                        <p:tgtEl>
                                          <p:spTgt spid="161076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10755">
                                            <p:txEl>
                                              <p:pRg st="2" end="2"/>
                                            </p:txEl>
                                          </p:spTgt>
                                        </p:tgtEl>
                                        <p:attrNameLst>
                                          <p:attrName>style.visibility</p:attrName>
                                        </p:attrNameLst>
                                      </p:cBhvr>
                                      <p:to>
                                        <p:strVal val="visible"/>
                                      </p:to>
                                    </p:set>
                                    <p:animEffect transition="in" filter="blinds(horizontal)">
                                      <p:cBhvr>
                                        <p:cTn id="27" dur="500"/>
                                        <p:tgtEl>
                                          <p:spTgt spid="16107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0754" grpId="0"/>
      <p:bldP spid="1610755" grpId="0" build="p"/>
    </p:bldLst>
  </p:timing>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11778" name="Rectangle 2"/>
          <p:cNvSpPr>
            <a:spLocks noGrp="1" noChangeArrowheads="1"/>
          </p:cNvSpPr>
          <p:nvPr>
            <p:ph type="title"/>
          </p:nvPr>
        </p:nvSpPr>
        <p:spPr/>
        <p:txBody>
          <a:bodyPr/>
          <a:lstStyle/>
          <a:p>
            <a:pPr eaLnBrk="1" hangingPunct="1"/>
            <a:r>
              <a:rPr lang="es-AR" sz="3800" smtClean="0">
                <a:solidFill>
                  <a:schemeClr val="tx1"/>
                </a:solidFill>
              </a:rPr>
              <a:t>El Toque</a:t>
            </a:r>
            <a:endParaRPr lang="es-ES_tradnl" sz="3800" smtClean="0">
              <a:solidFill>
                <a:schemeClr val="tx1"/>
              </a:solidFill>
            </a:endParaRPr>
          </a:p>
        </p:txBody>
      </p:sp>
      <p:sp>
        <p:nvSpPr>
          <p:cNvPr id="1611779" name="Rectangle 3"/>
          <p:cNvSpPr>
            <a:spLocks noGrp="1" noChangeArrowheads="1"/>
          </p:cNvSpPr>
          <p:nvPr>
            <p:ph type="body" sz="half" idx="1"/>
          </p:nvPr>
        </p:nvSpPr>
        <p:spPr>
          <a:xfrm>
            <a:off x="381000" y="1447800"/>
            <a:ext cx="4038600" cy="4800600"/>
          </a:xfrm>
        </p:spPr>
        <p:txBody>
          <a:bodyPr/>
          <a:lstStyle/>
          <a:p>
            <a:pPr eaLnBrk="1" hangingPunct="1">
              <a:lnSpc>
                <a:spcPct val="80000"/>
              </a:lnSpc>
            </a:pPr>
            <a:r>
              <a:rPr lang="es-AR" sz="2200" smtClean="0"/>
              <a:t>Implica unir las dos manos y ofrecer las palmas para el otro Hermano coloque allí su pie, como cuando se ayuda a alguien a ascender hacia algo elevado.</a:t>
            </a:r>
          </a:p>
          <a:p>
            <a:pPr eaLnBrk="1" hangingPunct="1">
              <a:lnSpc>
                <a:spcPct val="80000"/>
              </a:lnSpc>
            </a:pPr>
            <a:r>
              <a:rPr lang="es-AR" sz="2200" smtClean="0"/>
              <a:t>La explicación habitual es que representa los esfuerzos de los hombres durante el Diluvio, para salvarse accediendo a la cima de las montañas.</a:t>
            </a:r>
          </a:p>
          <a:p>
            <a:pPr eaLnBrk="1" hangingPunct="1">
              <a:lnSpc>
                <a:spcPct val="80000"/>
              </a:lnSpc>
            </a:pPr>
            <a:r>
              <a:rPr lang="es-AR" sz="2200" smtClean="0"/>
              <a:t>Sin embargo, el significado masónico de trabajar fraternalmente para lograr la elevación de todos, ayudándose unos a otros, es obvio.</a:t>
            </a:r>
            <a:endParaRPr lang="es-ES_tradnl" sz="2200" smtClean="0"/>
          </a:p>
        </p:txBody>
      </p:sp>
      <p:sp>
        <p:nvSpPr>
          <p:cNvPr id="203780" name="Rectangle 4"/>
          <p:cNvSpPr>
            <a:spLocks noGrp="1" noChangeArrowheads="1"/>
          </p:cNvSpPr>
          <p:nvPr>
            <p:ph sz="half" idx="2"/>
          </p:nvPr>
        </p:nvSpPr>
        <p:spPr/>
        <p:txBody>
          <a:bodyPr/>
          <a:lstStyle/>
          <a:p>
            <a:pPr eaLnBrk="1" hangingPunct="1"/>
            <a:endParaRPr lang="es-AR" sz="2800" smtClean="0"/>
          </a:p>
        </p:txBody>
      </p:sp>
      <p:pic>
        <p:nvPicPr>
          <p:cNvPr id="1611783" name="Picture 7" descr="DSC0007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905000"/>
            <a:ext cx="44196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6707964"/>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11778"/>
                                        </p:tgtEl>
                                        <p:attrNameLst>
                                          <p:attrName>style.visibility</p:attrName>
                                        </p:attrNameLst>
                                      </p:cBhvr>
                                      <p:to>
                                        <p:strVal val="visible"/>
                                      </p:to>
                                    </p:set>
                                    <p:animEffect transition="in" filter="blinds(horizontal)">
                                      <p:cBhvr>
                                        <p:cTn id="7" dur="500"/>
                                        <p:tgtEl>
                                          <p:spTgt spid="16117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11779">
                                            <p:txEl>
                                              <p:pRg st="0" end="0"/>
                                            </p:txEl>
                                          </p:spTgt>
                                        </p:tgtEl>
                                        <p:attrNameLst>
                                          <p:attrName>style.visibility</p:attrName>
                                        </p:attrNameLst>
                                      </p:cBhvr>
                                      <p:to>
                                        <p:strVal val="visible"/>
                                      </p:to>
                                    </p:set>
                                    <p:animEffect transition="in" filter="blinds(horizontal)">
                                      <p:cBhvr>
                                        <p:cTn id="12" dur="500"/>
                                        <p:tgtEl>
                                          <p:spTgt spid="161177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11779">
                                            <p:txEl>
                                              <p:pRg st="1" end="1"/>
                                            </p:txEl>
                                          </p:spTgt>
                                        </p:tgtEl>
                                        <p:attrNameLst>
                                          <p:attrName>style.visibility</p:attrName>
                                        </p:attrNameLst>
                                      </p:cBhvr>
                                      <p:to>
                                        <p:strVal val="visible"/>
                                      </p:to>
                                    </p:set>
                                    <p:animEffect transition="in" filter="blinds(horizontal)">
                                      <p:cBhvr>
                                        <p:cTn id="17" dur="500"/>
                                        <p:tgtEl>
                                          <p:spTgt spid="161177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11779">
                                            <p:txEl>
                                              <p:pRg st="2" end="2"/>
                                            </p:txEl>
                                          </p:spTgt>
                                        </p:tgtEl>
                                        <p:attrNameLst>
                                          <p:attrName>style.visibility</p:attrName>
                                        </p:attrNameLst>
                                      </p:cBhvr>
                                      <p:to>
                                        <p:strVal val="visible"/>
                                      </p:to>
                                    </p:set>
                                    <p:animEffect transition="in" filter="blinds(horizontal)">
                                      <p:cBhvr>
                                        <p:cTn id="22" dur="500"/>
                                        <p:tgtEl>
                                          <p:spTgt spid="161177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1611783"/>
                                        </p:tgtEl>
                                        <p:attrNameLst>
                                          <p:attrName>style.visibility</p:attrName>
                                        </p:attrNameLst>
                                      </p:cBhvr>
                                      <p:to>
                                        <p:strVal val="visible"/>
                                      </p:to>
                                    </p:set>
                                    <p:animEffect transition="in" filter="circle(in)">
                                      <p:cBhvr>
                                        <p:cTn id="27" dur="2000"/>
                                        <p:tgtEl>
                                          <p:spTgt spid="1611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1778" grpId="0"/>
      <p:bldP spid="1611779" grpId="0" build="p"/>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4370" name="Rectangle 2"/>
          <p:cNvSpPr>
            <a:spLocks noGrp="1" noChangeArrowheads="1"/>
          </p:cNvSpPr>
          <p:nvPr>
            <p:ph type="title"/>
          </p:nvPr>
        </p:nvSpPr>
        <p:spPr/>
        <p:txBody>
          <a:bodyPr/>
          <a:lstStyle/>
          <a:p>
            <a:pPr eaLnBrk="1" hangingPunct="1"/>
            <a:r>
              <a:rPr lang="es-AR" dirty="0" smtClean="0">
                <a:solidFill>
                  <a:schemeClr val="tx1"/>
                </a:solidFill>
              </a:rPr>
              <a:t>El Altar</a:t>
            </a:r>
            <a:endParaRPr lang="es-ES_tradnl" dirty="0" smtClean="0">
              <a:solidFill>
                <a:schemeClr val="tx1"/>
              </a:solidFill>
            </a:endParaRPr>
          </a:p>
        </p:txBody>
      </p:sp>
      <p:sp>
        <p:nvSpPr>
          <p:cNvPr id="1594372" name="Rectangle 4"/>
          <p:cNvSpPr>
            <a:spLocks noGrp="1" noChangeArrowheads="1"/>
          </p:cNvSpPr>
          <p:nvPr>
            <p:ph type="body" sz="half" idx="1"/>
          </p:nvPr>
        </p:nvSpPr>
        <p:spPr>
          <a:xfrm>
            <a:off x="304800" y="1905000"/>
            <a:ext cx="4038600" cy="4800600"/>
          </a:xfrm>
        </p:spPr>
        <p:txBody>
          <a:bodyPr/>
          <a:lstStyle/>
          <a:p>
            <a:pPr eaLnBrk="1" hangingPunct="1"/>
            <a:r>
              <a:rPr lang="es-AR" sz="2400" dirty="0" smtClean="0"/>
              <a:t>Es un pedestal de forma triangular, utilizado para representar </a:t>
            </a:r>
            <a:r>
              <a:rPr lang="es-AR" sz="2400" i="1" dirty="0" smtClean="0"/>
              <a:t>“el Sol, la Luna y las estrellas”</a:t>
            </a:r>
            <a:r>
              <a:rPr lang="es-AR" sz="2400" dirty="0" smtClean="0"/>
              <a:t>.</a:t>
            </a:r>
          </a:p>
          <a:p>
            <a:pPr eaLnBrk="1" hangingPunct="1"/>
            <a:r>
              <a:rPr lang="es-AR" sz="2400" dirty="0" smtClean="0"/>
              <a:t>Simbólicamente, el Marinero o Nauta del Arca Real </a:t>
            </a:r>
            <a:r>
              <a:rPr lang="es-AR" sz="2400" i="1" dirty="0" smtClean="0"/>
              <a:t>«se guía por las estrellas en su largo viaje por el océano de la vida»</a:t>
            </a:r>
            <a:r>
              <a:rPr lang="es-AR" sz="2400" dirty="0" smtClean="0"/>
              <a:t>.</a:t>
            </a:r>
            <a:endParaRPr lang="es-ES_tradnl" sz="2400" dirty="0" smtClean="0"/>
          </a:p>
        </p:txBody>
      </p:sp>
      <p:sp>
        <p:nvSpPr>
          <p:cNvPr id="96260" name="Rectangle 5"/>
          <p:cNvSpPr>
            <a:spLocks noGrp="1" noChangeArrowheads="1"/>
          </p:cNvSpPr>
          <p:nvPr>
            <p:ph sz="half" idx="2"/>
          </p:nvPr>
        </p:nvSpPr>
        <p:spPr/>
        <p:txBody>
          <a:bodyPr/>
          <a:lstStyle/>
          <a:p>
            <a:pPr eaLnBrk="1" hangingPunct="1"/>
            <a:endParaRPr lang="es-AR" sz="2400" smtClean="0"/>
          </a:p>
        </p:txBody>
      </p:sp>
      <p:pic>
        <p:nvPicPr>
          <p:cNvPr id="1594375" name="Picture 7" descr="PEDESTAL2025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314450"/>
            <a:ext cx="4114800"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4377" name="Picture 9" descr="lua%2520sol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895600"/>
            <a:ext cx="304800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582030"/>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94370"/>
                                        </p:tgtEl>
                                        <p:attrNameLst>
                                          <p:attrName>style.visibility</p:attrName>
                                        </p:attrNameLst>
                                      </p:cBhvr>
                                      <p:to>
                                        <p:strVal val="visible"/>
                                      </p:to>
                                    </p:set>
                                    <p:animEffect transition="in" filter="blinds(horizontal)">
                                      <p:cBhvr>
                                        <p:cTn id="7" dur="500"/>
                                        <p:tgtEl>
                                          <p:spTgt spid="1594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94372">
                                            <p:txEl>
                                              <p:pRg st="0" end="0"/>
                                            </p:txEl>
                                          </p:spTgt>
                                        </p:tgtEl>
                                        <p:attrNameLst>
                                          <p:attrName>style.visibility</p:attrName>
                                        </p:attrNameLst>
                                      </p:cBhvr>
                                      <p:to>
                                        <p:strVal val="visible"/>
                                      </p:to>
                                    </p:set>
                                    <p:animEffect transition="in" filter="blinds(horizontal)">
                                      <p:cBhvr>
                                        <p:cTn id="12" dur="500"/>
                                        <p:tgtEl>
                                          <p:spTgt spid="159437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94372">
                                            <p:txEl>
                                              <p:pRg st="1" end="1"/>
                                            </p:txEl>
                                          </p:spTgt>
                                        </p:tgtEl>
                                        <p:attrNameLst>
                                          <p:attrName>style.visibility</p:attrName>
                                        </p:attrNameLst>
                                      </p:cBhvr>
                                      <p:to>
                                        <p:strVal val="visible"/>
                                      </p:to>
                                    </p:set>
                                    <p:animEffect transition="in" filter="blinds(horizontal)">
                                      <p:cBhvr>
                                        <p:cTn id="17" dur="500"/>
                                        <p:tgtEl>
                                          <p:spTgt spid="159437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594375"/>
                                        </p:tgtEl>
                                        <p:attrNameLst>
                                          <p:attrName>style.visibility</p:attrName>
                                        </p:attrNameLst>
                                      </p:cBhvr>
                                      <p:to>
                                        <p:strVal val="visible"/>
                                      </p:to>
                                    </p:set>
                                    <p:animEffect transition="in" filter="fade">
                                      <p:cBhvr>
                                        <p:cTn id="22" dur="2000"/>
                                        <p:tgtEl>
                                          <p:spTgt spid="159437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3" presetClass="entr" presetSubtype="16" fill="hold" nodeType="clickEffect">
                                  <p:stCondLst>
                                    <p:cond delay="0"/>
                                  </p:stCondLst>
                                  <p:childTnLst>
                                    <p:set>
                                      <p:cBhvr>
                                        <p:cTn id="26" dur="1" fill="hold">
                                          <p:stCondLst>
                                            <p:cond delay="0"/>
                                          </p:stCondLst>
                                        </p:cTn>
                                        <p:tgtEl>
                                          <p:spTgt spid="1594377"/>
                                        </p:tgtEl>
                                        <p:attrNameLst>
                                          <p:attrName>style.visibility</p:attrName>
                                        </p:attrNameLst>
                                      </p:cBhvr>
                                      <p:to>
                                        <p:strVal val="visible"/>
                                      </p:to>
                                    </p:set>
                                    <p:animEffect transition="in" filter="plus(in)">
                                      <p:cBhvr>
                                        <p:cTn id="27" dur="2000"/>
                                        <p:tgtEl>
                                          <p:spTgt spid="1594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4370" grpId="0"/>
      <p:bldP spid="1594372" grpId="0" build="p"/>
    </p:bldLst>
  </p:timing>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3462" name="Picture 5" descr="0_0_0_0_473_649_csupload_33435777"/>
          <p:cNvPicPr>
            <a:picLocks noChangeAspect="1" noChangeArrowheads="1"/>
          </p:cNvPicPr>
          <p:nvPr/>
        </p:nvPicPr>
        <p:blipFill>
          <a:blip r:embed="rId2"/>
          <a:srcRect/>
          <a:stretch>
            <a:fillRect/>
          </a:stretch>
        </p:blipFill>
        <p:spPr bwMode="auto">
          <a:xfrm>
            <a:off x="2123728" y="0"/>
            <a:ext cx="4997450" cy="6858000"/>
          </a:xfrm>
          <a:prstGeom prst="rect">
            <a:avLst/>
          </a:prstGeom>
          <a:noFill/>
          <a:ln w="9525">
            <a:noFill/>
            <a:miter lim="800000"/>
            <a:headEnd/>
            <a:tailEnd/>
          </a:ln>
        </p:spPr>
      </p:pic>
    </p:spTree>
    <p:extLst>
      <p:ext uri="{BB962C8B-B14F-4D97-AF65-F5344CB8AC3E}">
        <p14:creationId xmlns:p14="http://schemas.microsoft.com/office/powerpoint/2010/main" val="3908185083"/>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3462"/>
                                        </p:tgtEl>
                                        <p:attrNameLst>
                                          <p:attrName>style.visibility</p:attrName>
                                        </p:attrNameLst>
                                      </p:cBhvr>
                                      <p:to>
                                        <p:strVal val="visible"/>
                                      </p:to>
                                    </p:set>
                                    <p:animEffect transition="in" filter="box(out)">
                                      <p:cBhvr>
                                        <p:cTn id="7" dur="2000"/>
                                        <p:tgtEl>
                                          <p:spTgt spid="403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fmart5"/>
          <p:cNvPicPr>
            <a:picLocks noChangeAspect="1" noChangeArrowheads="1"/>
          </p:cNvPicPr>
          <p:nvPr/>
        </p:nvPicPr>
        <p:blipFill>
          <a:blip r:embed="rId2"/>
          <a:srcRect/>
          <a:stretch>
            <a:fillRect/>
          </a:stretch>
        </p:blipFill>
        <p:spPr bwMode="auto">
          <a:xfrm>
            <a:off x="467544" y="39688"/>
            <a:ext cx="3657600" cy="6778625"/>
          </a:xfrm>
          <a:prstGeom prst="rect">
            <a:avLst/>
          </a:prstGeom>
          <a:noFill/>
          <a:ln w="9525">
            <a:noFill/>
            <a:miter lim="800000"/>
            <a:headEnd/>
            <a:tailEnd/>
          </a:ln>
        </p:spPr>
      </p:pic>
      <p:pic>
        <p:nvPicPr>
          <p:cNvPr id="5" name="Picture 2" descr="ramEC"/>
          <p:cNvPicPr>
            <a:picLocks noChangeAspect="1" noChangeArrowheads="1"/>
          </p:cNvPicPr>
          <p:nvPr/>
        </p:nvPicPr>
        <p:blipFill>
          <a:blip r:embed="rId3"/>
          <a:srcRect/>
          <a:stretch>
            <a:fillRect/>
          </a:stretch>
        </p:blipFill>
        <p:spPr bwMode="auto">
          <a:xfrm>
            <a:off x="4737298" y="-76200"/>
            <a:ext cx="3867150" cy="6934200"/>
          </a:xfrm>
          <a:prstGeom prst="rect">
            <a:avLst/>
          </a:prstGeom>
          <a:noFill/>
          <a:ln w="9525">
            <a:noFill/>
            <a:miter lim="800000"/>
            <a:headEnd/>
            <a:tailEnd/>
          </a:ln>
        </p:spPr>
      </p:pic>
    </p:spTree>
    <p:extLst>
      <p:ext uri="{BB962C8B-B14F-4D97-AF65-F5344CB8AC3E}">
        <p14:creationId xmlns:p14="http://schemas.microsoft.com/office/powerpoint/2010/main" val="2414585957"/>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8180" name="Picture 2" descr="https://austmasonicsupplies.com.au/wp-content/uploads/2013/09/RAMNA002.png"/>
          <p:cNvPicPr>
            <a:picLocks noChangeAspect="1" noChangeArrowheads="1"/>
          </p:cNvPicPr>
          <p:nvPr/>
        </p:nvPicPr>
        <p:blipFill>
          <a:blip r:embed="rId2"/>
          <a:srcRect/>
          <a:stretch>
            <a:fillRect/>
          </a:stretch>
        </p:blipFill>
        <p:spPr bwMode="auto">
          <a:xfrm>
            <a:off x="304800" y="3175"/>
            <a:ext cx="8531225" cy="6824663"/>
          </a:xfrm>
          <a:prstGeom prst="rect">
            <a:avLst/>
          </a:prstGeom>
          <a:noFill/>
          <a:ln w="9525">
            <a:noFill/>
            <a:miter lim="800000"/>
            <a:headEnd/>
            <a:tailEnd/>
          </a:ln>
        </p:spPr>
      </p:pic>
      <p:sp>
        <p:nvSpPr>
          <p:cNvPr id="178181" name="Text Box 5"/>
          <p:cNvSpPr txBox="1">
            <a:spLocks noChangeArrowheads="1"/>
          </p:cNvSpPr>
          <p:nvPr/>
        </p:nvSpPr>
        <p:spPr bwMode="auto">
          <a:xfrm>
            <a:off x="212725" y="1331913"/>
            <a:ext cx="1936750" cy="641350"/>
          </a:xfrm>
          <a:prstGeom prst="rect">
            <a:avLst/>
          </a:prstGeom>
          <a:solidFill>
            <a:srgbClr val="FF3300"/>
          </a:solidFill>
          <a:ln w="9525">
            <a:noFill/>
            <a:miter lim="800000"/>
            <a:headEnd/>
            <a:tailEnd/>
          </a:ln>
        </p:spPr>
        <p:txBody>
          <a:bodyPr wrap="none">
            <a:spAutoFit/>
          </a:bodyPr>
          <a:lstStyle/>
          <a:p>
            <a:r>
              <a:rPr lang="es-AR" b="1" dirty="0"/>
              <a:t>Mandil de Nauta</a:t>
            </a:r>
          </a:p>
          <a:p>
            <a:r>
              <a:rPr lang="es-AR" b="1" dirty="0"/>
              <a:t>del </a:t>
            </a:r>
            <a:r>
              <a:rPr lang="es-AR" b="1" dirty="0" smtClean="0"/>
              <a:t>Arca </a:t>
            </a:r>
            <a:r>
              <a:rPr lang="es-AR" b="1" dirty="0"/>
              <a:t>Real</a:t>
            </a:r>
            <a:endParaRPr lang="es-ES_tradnl" b="1" dirty="0"/>
          </a:p>
        </p:txBody>
      </p:sp>
      <p:pic>
        <p:nvPicPr>
          <p:cNvPr id="4" name="Picture 2" descr="Resultado de imagen para &quot;royal master&quot; crypt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951" y="1"/>
            <a:ext cx="4216297" cy="6885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15572"/>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78180"/>
                                        </p:tgtEl>
                                        <p:attrNameLst>
                                          <p:attrName>style.visibility</p:attrName>
                                        </p:attrNameLst>
                                      </p:cBhvr>
                                      <p:to>
                                        <p:strVal val="visible"/>
                                      </p:to>
                                    </p:set>
                                    <p:animEffect transition="in" filter="box(out)">
                                      <p:cBhvr>
                                        <p:cTn id="7" dur="2000"/>
                                        <p:tgtEl>
                                          <p:spTgt spid="1781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8181"/>
                                        </p:tgtEl>
                                        <p:attrNameLst>
                                          <p:attrName>style.visibility</p:attrName>
                                        </p:attrNameLst>
                                      </p:cBhvr>
                                      <p:to>
                                        <p:strVal val="visible"/>
                                      </p:to>
                                    </p:set>
                                    <p:animEffect transition="in" filter="fade">
                                      <p:cBhvr>
                                        <p:cTn id="12" dur="2000"/>
                                        <p:tgtEl>
                                          <p:spTgt spid="178181"/>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xit" presetSubtype="32" fill="hold" nodeType="clickEffect">
                                  <p:stCondLst>
                                    <p:cond delay="0"/>
                                  </p:stCondLst>
                                  <p:childTnLst>
                                    <p:animEffect transition="out" filter="diamond(out)">
                                      <p:cBhvr>
                                        <p:cTn id="16" dur="2000"/>
                                        <p:tgtEl>
                                          <p:spTgt spid="178180"/>
                                        </p:tgtEl>
                                      </p:cBhvr>
                                    </p:animEffect>
                                    <p:set>
                                      <p:cBhvr>
                                        <p:cTn id="17" dur="1" fill="hold">
                                          <p:stCondLst>
                                            <p:cond delay="1999"/>
                                          </p:stCondLst>
                                        </p:cTn>
                                        <p:tgtEl>
                                          <p:spTgt spid="178180"/>
                                        </p:tgtEl>
                                        <p:attrNameLst>
                                          <p:attrName>style.visibility</p:attrName>
                                        </p:attrNameLst>
                                      </p:cBhvr>
                                      <p:to>
                                        <p:strVal val="hidden"/>
                                      </p:to>
                                    </p:set>
                                  </p:childTnLst>
                                </p:cTn>
                              </p:par>
                              <p:par>
                                <p:cTn id="18" presetID="8" presetClass="exit" presetSubtype="32" fill="hold" grpId="1" nodeType="withEffect">
                                  <p:stCondLst>
                                    <p:cond delay="0"/>
                                  </p:stCondLst>
                                  <p:childTnLst>
                                    <p:animEffect transition="out" filter="diamond(out)">
                                      <p:cBhvr>
                                        <p:cTn id="19" dur="2000"/>
                                        <p:tgtEl>
                                          <p:spTgt spid="178181"/>
                                        </p:tgtEl>
                                      </p:cBhvr>
                                    </p:animEffect>
                                    <p:set>
                                      <p:cBhvr>
                                        <p:cTn id="20" dur="1" fill="hold">
                                          <p:stCondLst>
                                            <p:cond delay="1999"/>
                                          </p:stCondLst>
                                        </p:cTn>
                                        <p:tgtEl>
                                          <p:spTgt spid="17818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ox(out)">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1" grpId="0" animBg="1"/>
      <p:bldP spid="178181" grpId="1" animBg="1"/>
    </p:bldLst>
  </p:timing>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76200" y="6045200"/>
            <a:ext cx="9067800" cy="584775"/>
          </a:xfrm>
          <a:prstGeom prst="rect">
            <a:avLst/>
          </a:prstGeom>
          <a:noFill/>
          <a:ln w="9525">
            <a:noFill/>
            <a:miter lim="800000"/>
            <a:headEnd/>
            <a:tailEnd/>
          </a:ln>
        </p:spPr>
        <p:txBody>
          <a:bodyPr>
            <a:spAutoFit/>
          </a:bodyPr>
          <a:lstStyle/>
          <a:p>
            <a:pPr algn="ctr"/>
            <a:r>
              <a:rPr lang="es-MX" sz="1600" dirty="0" smtClean="0"/>
              <a:t>La instrucción que el Rito York proporciona respecto del Oficio ha concluido. Restan los Grados Templarios, que pertenecen a un Orden diferente. </a:t>
            </a:r>
            <a:r>
              <a:rPr lang="es-MX" sz="1600" i="1" dirty="0" err="1" smtClean="0"/>
              <a:t>Consummatum</a:t>
            </a:r>
            <a:r>
              <a:rPr lang="es-MX" sz="1600" i="1" dirty="0" smtClean="0"/>
              <a:t> </a:t>
            </a:r>
            <a:r>
              <a:rPr lang="es-MX" sz="1600" i="1" dirty="0" err="1" smtClean="0"/>
              <a:t>est</a:t>
            </a:r>
            <a:r>
              <a:rPr lang="es-MX" sz="1600" dirty="0" smtClean="0"/>
              <a:t>.</a:t>
            </a:r>
            <a:endParaRPr lang="es-AR" sz="1600" dirty="0"/>
          </a:p>
        </p:txBody>
      </p:sp>
      <p:sp>
        <p:nvSpPr>
          <p:cNvPr id="5" name="Rectangle 4"/>
          <p:cNvSpPr txBox="1">
            <a:spLocks noChangeArrowheads="1"/>
          </p:cNvSpPr>
          <p:nvPr/>
        </p:nvSpPr>
        <p:spPr bwMode="auto">
          <a:xfrm>
            <a:off x="685800" y="2276475"/>
            <a:ext cx="7772400" cy="1736725"/>
          </a:xfrm>
          <a:prstGeom prst="rect">
            <a:avLst/>
          </a:prstGeom>
          <a:noFill/>
          <a:ln w="9525">
            <a:noFill/>
            <a:miter lim="800000"/>
            <a:headEnd/>
            <a:tailEnd/>
          </a:ln>
        </p:spPr>
        <p:txBody>
          <a:bodyPr anchor="ctr"/>
          <a:lstStyle/>
          <a:p>
            <a:pPr algn="ctr"/>
            <a:r>
              <a:rPr lang="es-AR" sz="3000" i="1" dirty="0">
                <a:solidFill>
                  <a:schemeClr val="tx2"/>
                </a:solidFill>
              </a:rPr>
              <a:t>En síntesis: </a:t>
            </a:r>
            <a:r>
              <a:rPr lang="es-AR" sz="3000" i="1" dirty="0" smtClean="0">
                <a:solidFill>
                  <a:schemeClr val="tx2"/>
                </a:solidFill>
              </a:rPr>
              <a:t>hay mucho para trabajar en este grado. Queremos un grado masónico que sea algo más que una ceremonia religiosa. Queremos un grado en el que los hechos de la Leyenda sean leídos desde una mirada iniciática. Queremos un grado en el que el simbolismo del cuadrado, del triángulo y del círculo expanda nuestro pensamiento y eleve nuestras mentes hacia mayores alturas. Por ello, trabajemos, para que el Templo edificado en el Consejo Críptico jamás sea destruido.</a:t>
            </a:r>
            <a:endParaRPr lang="es-ES_tradnl" sz="3000" i="1" dirty="0">
              <a:solidFill>
                <a:schemeClr val="tx2"/>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ppt_w</p:attrName>
                                        </p:attrNameLst>
                                      </p:cBhvr>
                                      <p:tavLst>
                                        <p:tav tm="0">
                                          <p:val>
                                            <p:fltVal val="0"/>
                                          </p:val>
                                        </p:tav>
                                        <p:tav tm="100000">
                                          <p:val>
                                            <p:strVal val="#ppt_w"/>
                                          </p:val>
                                        </p:tav>
                                      </p:tavLst>
                                    </p:anim>
                                    <p:anim calcmode="lin" valueType="num">
                                      <p:cBhvr>
                                        <p:cTn id="8" dur="50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32"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out)">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5108" name="Picture 4" descr="22144_1340422984424_1046666613_1027928_6989054_n"/>
          <p:cNvPicPr>
            <a:picLocks noChangeAspect="1" noChangeArrowheads="1"/>
          </p:cNvPicPr>
          <p:nvPr/>
        </p:nvPicPr>
        <p:blipFill>
          <a:blip r:embed="rId2"/>
          <a:srcRect/>
          <a:stretch>
            <a:fillRect/>
          </a:stretch>
        </p:blipFill>
        <p:spPr bwMode="auto">
          <a:xfrm>
            <a:off x="0" y="1104900"/>
            <a:ext cx="9144000" cy="4648200"/>
          </a:xfrm>
          <a:prstGeom prst="rect">
            <a:avLst/>
          </a:prstGeom>
          <a:noFill/>
          <a:ln w="9525">
            <a:noFill/>
            <a:miter lim="800000"/>
            <a:headEnd/>
            <a:tailEnd/>
          </a:ln>
        </p:spPr>
      </p:pic>
      <p:sp>
        <p:nvSpPr>
          <p:cNvPr id="2" name="1 CuadroTexto"/>
          <p:cNvSpPr txBox="1">
            <a:spLocks noChangeArrowheads="1"/>
          </p:cNvSpPr>
          <p:nvPr/>
        </p:nvSpPr>
        <p:spPr bwMode="auto">
          <a:xfrm>
            <a:off x="1828800" y="381000"/>
            <a:ext cx="5609228" cy="369332"/>
          </a:xfrm>
          <a:prstGeom prst="rect">
            <a:avLst/>
          </a:prstGeom>
          <a:noFill/>
          <a:ln w="9525">
            <a:noFill/>
            <a:miter lim="800000"/>
            <a:headEnd/>
            <a:tailEnd/>
          </a:ln>
        </p:spPr>
        <p:txBody>
          <a:bodyPr wrap="none">
            <a:spAutoFit/>
          </a:bodyPr>
          <a:lstStyle/>
          <a:p>
            <a:r>
              <a:rPr lang="es-MX" b="1" i="1" dirty="0"/>
              <a:t>«Juro por el </a:t>
            </a:r>
            <a:r>
              <a:rPr lang="es-MX" b="1" i="1" dirty="0" smtClean="0"/>
              <a:t>cuadrado</a:t>
            </a:r>
            <a:r>
              <a:rPr lang="es-MX" b="1" i="1" dirty="0" smtClean="0"/>
              <a:t>, </a:t>
            </a:r>
            <a:r>
              <a:rPr lang="es-MX" b="1" i="1" dirty="0"/>
              <a:t>el triángulo y el </a:t>
            </a:r>
            <a:r>
              <a:rPr lang="es-MX" b="1" i="1" dirty="0" smtClean="0"/>
              <a:t>círculo…»</a:t>
            </a:r>
            <a:endParaRPr lang="es-AR" b="1" i="1" dirty="0"/>
          </a:p>
        </p:txBody>
      </p:sp>
    </p:spTree>
    <p:extLst>
      <p:ext uri="{BB962C8B-B14F-4D97-AF65-F5344CB8AC3E}">
        <p14:creationId xmlns:p14="http://schemas.microsoft.com/office/powerpoint/2010/main" val="1450049518"/>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75108"/>
                                        </p:tgtEl>
                                        <p:attrNameLst>
                                          <p:attrName>style.visibility</p:attrName>
                                        </p:attrNameLst>
                                      </p:cBhvr>
                                      <p:to>
                                        <p:strVal val="visible"/>
                                      </p:to>
                                    </p:set>
                                    <p:animEffect transition="in" filter="box(out)">
                                      <p:cBhvr>
                                        <p:cTn id="7" dur="2000"/>
                                        <p:tgtEl>
                                          <p:spTgt spid="1751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ChangeArrowheads="1"/>
          </p:cNvSpPr>
          <p:nvPr>
            <p:ph type="ctrTitle"/>
          </p:nvPr>
        </p:nvSpPr>
        <p:spPr/>
        <p:txBody>
          <a:bodyPr/>
          <a:lstStyle/>
          <a:p>
            <a:pPr eaLnBrk="1" hangingPunct="1"/>
            <a:r>
              <a:rPr lang="es-AR" smtClean="0"/>
              <a:t>Dr. Jorge Norberto Cornejo</a:t>
            </a:r>
            <a:br>
              <a:rPr lang="es-AR" smtClean="0"/>
            </a:br>
            <a:r>
              <a:rPr lang="es-AR" smtClean="0"/>
              <a:t>Buenos Aires - Argentina</a:t>
            </a:r>
            <a:endParaRPr lang="es-ES_tradnl" smtClean="0"/>
          </a:p>
        </p:txBody>
      </p:sp>
      <p:sp>
        <p:nvSpPr>
          <p:cNvPr id="219138" name="Rectangle 3"/>
          <p:cNvSpPr>
            <a:spLocks noGrp="1" noChangeArrowheads="1"/>
          </p:cNvSpPr>
          <p:nvPr>
            <p:ph type="subTitle" idx="1"/>
          </p:nvPr>
        </p:nvSpPr>
        <p:spPr/>
        <p:txBody>
          <a:bodyPr/>
          <a:lstStyle/>
          <a:p>
            <a:pPr eaLnBrk="1" hangingPunct="1"/>
            <a:r>
              <a:rPr lang="es-AR" smtClean="0"/>
              <a:t>mognitor1@yahoo.com.ar</a:t>
            </a:r>
            <a:endParaRPr lang="es-ES_tradnl"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4">
      <a:dk1>
        <a:srgbClr val="777777"/>
      </a:dk1>
      <a:lt1>
        <a:srgbClr val="FFFFFF"/>
      </a:lt1>
      <a:dk2>
        <a:srgbClr val="FFFFD9"/>
      </a:dk2>
      <a:lt2>
        <a:srgbClr val="FFFFFF"/>
      </a:lt2>
      <a:accent1>
        <a:srgbClr val="FFFFF7"/>
      </a:accent1>
      <a:accent2>
        <a:srgbClr val="33CCCC"/>
      </a:accent2>
      <a:accent3>
        <a:srgbClr val="FFFFE9"/>
      </a:accent3>
      <a:accent4>
        <a:srgbClr val="DADADA"/>
      </a:accent4>
      <a:accent5>
        <a:srgbClr val="FFFFFA"/>
      </a:accent5>
      <a:accent6>
        <a:srgbClr val="2DB9B9"/>
      </a:accent6>
      <a:hlink>
        <a:srgbClr val="FF5050"/>
      </a:hlink>
      <a:folHlink>
        <a:srgbClr val="FF99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chemeClr val="accent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chemeClr val="accent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iseño predeterminado 13">
        <a:dk1>
          <a:srgbClr val="000000"/>
        </a:dk1>
        <a:lt1>
          <a:srgbClr val="FFFFD9"/>
        </a:lt1>
        <a:dk2>
          <a:srgbClr val="FFFFFF"/>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14">
        <a:dk1>
          <a:srgbClr val="777777"/>
        </a:dk1>
        <a:lt1>
          <a:srgbClr val="FFFFFF"/>
        </a:lt1>
        <a:dk2>
          <a:srgbClr val="FFFFD9"/>
        </a:dk2>
        <a:lt2>
          <a:srgbClr val="FFFFFF"/>
        </a:lt2>
        <a:accent1>
          <a:srgbClr val="FFFFF7"/>
        </a:accent1>
        <a:accent2>
          <a:srgbClr val="33CCCC"/>
        </a:accent2>
        <a:accent3>
          <a:srgbClr val="FFFFE9"/>
        </a:accent3>
        <a:accent4>
          <a:srgbClr val="DADADA"/>
        </a:accent4>
        <a:accent5>
          <a:srgbClr val="FFFFFA"/>
        </a:accent5>
        <a:accent6>
          <a:srgbClr val="2DB9B9"/>
        </a:accent6>
        <a:hlink>
          <a:srgbClr val="FF505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Slit</Template>
  <TotalTime>14319</TotalTime>
  <Words>8772</Words>
  <Application>Microsoft Office PowerPoint</Application>
  <PresentationFormat>Presentación en pantalla (4:3)</PresentationFormat>
  <Paragraphs>740</Paragraphs>
  <Slides>191</Slides>
  <Notes>1</Notes>
  <HiddenSlides>0</HiddenSlides>
  <MMClips>0</MMClips>
  <ScaleCrop>false</ScaleCrop>
  <HeadingPairs>
    <vt:vector size="4" baseType="variant">
      <vt:variant>
        <vt:lpstr>Tema</vt:lpstr>
      </vt:variant>
      <vt:variant>
        <vt:i4>1</vt:i4>
      </vt:variant>
      <vt:variant>
        <vt:lpstr>Títulos de diapositiva</vt:lpstr>
      </vt:variant>
      <vt:variant>
        <vt:i4>191</vt:i4>
      </vt:variant>
    </vt:vector>
  </HeadingPairs>
  <TitlesOfParts>
    <vt:vector size="192" baseType="lpstr">
      <vt:lpstr>Diseño predeterminado</vt:lpstr>
      <vt:lpstr>Excelentísimo Maestro </vt:lpstr>
      <vt:lpstr>1. Consideraciones generales</vt:lpstr>
      <vt:lpstr>Excelentísimo Maestro  (Super-Excellent Master)</vt:lpstr>
      <vt:lpstr>Excelentísimo Maestro</vt:lpstr>
      <vt:lpstr>Excelentísimo Maestro</vt:lpstr>
      <vt:lpstr>Los calificativos</vt:lpstr>
      <vt:lpstr>El sentido esotérico</vt:lpstr>
      <vt:lpstr>La Leyenda</vt:lpstr>
      <vt:lpstr>La Leyenda</vt:lpstr>
      <vt:lpstr>Presentación de PowerPoint</vt:lpstr>
      <vt:lpstr>Presentación de PowerPoint</vt:lpstr>
      <vt:lpstr>La Leyenda - Zedekiah</vt:lpstr>
      <vt:lpstr>La Leyenda - Zedekiah</vt:lpstr>
      <vt:lpstr>Presentación de PowerPoint</vt:lpstr>
      <vt:lpstr>Presentación de PowerPoint</vt:lpstr>
      <vt:lpstr>La Leyenda - Zedekiah</vt:lpstr>
      <vt:lpstr>La Leyenda - Zedekiah</vt:lpstr>
      <vt:lpstr>La destrucción</vt:lpstr>
      <vt:lpstr>Gedaliah</vt:lpstr>
      <vt:lpstr>Gedaliah</vt:lpstr>
      <vt:lpstr>Gedaliah</vt:lpstr>
      <vt:lpstr>Presentación de PowerPoint</vt:lpstr>
      <vt:lpstr>Gedaliah hijo de Ahikam</vt:lpstr>
      <vt:lpstr>Presentación de PowerPoint</vt:lpstr>
      <vt:lpstr>Zedekiah y Gedaliah</vt:lpstr>
      <vt:lpstr>Presentación de PowerPoint</vt:lpstr>
      <vt:lpstr>Los objetivos exotéricos  del grado son…</vt:lpstr>
      <vt:lpstr>Los objetivos esotéricos  del grado son…</vt:lpstr>
      <vt:lpstr>2. El Templo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Templo</vt:lpstr>
      <vt:lpstr>El Altar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Velo</vt:lpstr>
      <vt:lpstr>Presentación de PowerPoint</vt:lpstr>
      <vt:lpstr>Presentación de PowerPoint</vt:lpstr>
      <vt:lpstr>3. Oficiales, títulos y decoraciones</vt:lpstr>
      <vt:lpstr>Presentación de PowerPoint</vt:lpstr>
      <vt:lpstr>Los Oficiales</vt:lpstr>
      <vt:lpstr>Los Oficiales</vt:lpstr>
      <vt:lpstr>Presentación de PowerPoint</vt:lpstr>
      <vt:lpstr>Presentación de PowerPoint</vt:lpstr>
      <vt:lpstr>Algunas variantes</vt:lpstr>
      <vt:lpstr>Presentación de PowerPoint</vt:lpstr>
      <vt:lpstr>Presentación de PowerPoint</vt:lpstr>
      <vt:lpstr>Presentación de PowerPoint</vt:lpstr>
      <vt:lpstr>Presentación de PowerPoint</vt:lpstr>
      <vt:lpstr>Presentación de PowerPoint</vt:lpstr>
      <vt:lpstr>Presentación de PowerPoint</vt:lpstr>
      <vt:lpstr>Decoraciones</vt:lpstr>
      <vt:lpstr>Decoraciones</vt:lpstr>
      <vt:lpstr>Presentación de PowerPoint</vt:lpstr>
      <vt:lpstr>Decoraciones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4. Simbología</vt:lpstr>
      <vt:lpstr>Entre los símbolos principales de este grado se encuentran…</vt:lpstr>
      <vt:lpstr>Presentación de PowerPoint</vt:lpstr>
      <vt:lpstr>Presentación de PowerPoint</vt:lpstr>
      <vt:lpstr>Presentación de PowerPoint</vt:lpstr>
      <vt:lpstr>El Cuadrado</vt:lpstr>
      <vt:lpstr>Presentación de PowerPoint</vt:lpstr>
      <vt:lpstr>Presentación de PowerPoint</vt:lpstr>
      <vt:lpstr>Presentación de PowerPoint</vt:lpstr>
      <vt:lpstr>El triángulo</vt:lpstr>
      <vt:lpstr>El triángulo</vt:lpstr>
      <vt:lpstr>El triángulo</vt:lpstr>
      <vt:lpstr>El círculo</vt:lpstr>
      <vt:lpstr>El círculo</vt:lpstr>
      <vt:lpstr>Presentación de PowerPoint</vt:lpstr>
      <vt:lpstr>Cuadrado, triángulo, círculo</vt:lpstr>
      <vt:lpstr>Presentación de PowerPoint</vt:lpstr>
      <vt:lpstr>El Arca de la Alianza</vt:lpstr>
      <vt:lpstr>Presentación de PowerPoint</vt:lpstr>
      <vt:lpstr>La Piedra Cúbica</vt:lpstr>
      <vt:lpstr>Presentación de PowerPoint</vt:lpstr>
      <vt:lpstr>La Estrella Flamígera</vt:lpstr>
      <vt:lpstr>Presentación de PowerPoint</vt:lpstr>
      <vt:lpstr>Zedekiah</vt:lpstr>
      <vt:lpstr>Zedekiah</vt:lpstr>
      <vt:lpstr>Gedaliah</vt:lpstr>
      <vt:lpstr>Nabucodonosor</vt:lpstr>
      <vt:lpstr>5. Signos, toques y Palabras</vt:lpstr>
      <vt:lpstr>El Primer Signo</vt:lpstr>
      <vt:lpstr>El Segundo Signo</vt:lpstr>
      <vt:lpstr>Presentación de PowerPoint</vt:lpstr>
      <vt:lpstr>El Tercer Signo</vt:lpstr>
      <vt:lpstr>El Toque</vt:lpstr>
      <vt:lpstr>Solyma</vt:lpstr>
      <vt:lpstr>El Toque «Real»</vt:lpstr>
      <vt:lpstr>Variantes en los Signos</vt:lpstr>
      <vt:lpstr>La Palabra de Pase</vt:lpstr>
      <vt:lpstr>Presentación de PowerPoint</vt:lpstr>
      <vt:lpstr>Presentación de PowerPoint</vt:lpstr>
      <vt:lpstr>Presentación de PowerPoint</vt:lpstr>
      <vt:lpstr>La Gran Palabra</vt:lpstr>
      <vt:lpstr>Presentación de PowerPoint</vt:lpstr>
      <vt:lpstr>Presentación de PowerPoint</vt:lpstr>
      <vt:lpstr>Presentación de PowerPoint</vt:lpstr>
      <vt:lpstr>La Gran Palabra</vt:lpstr>
      <vt:lpstr>Presentación de PowerPoint</vt:lpstr>
      <vt:lpstr>Presentación de PowerPoint</vt:lpstr>
      <vt:lpstr>La Gran Palabra</vt:lpstr>
      <vt:lpstr>Presentación de PowerPoint</vt:lpstr>
      <vt:lpstr>Presentación de PowerPoint</vt:lpstr>
      <vt:lpstr>Presentación de PowerPoint</vt:lpstr>
      <vt:lpstr>La marcha</vt:lpstr>
      <vt:lpstr>Examen de Reconocimiento</vt:lpstr>
      <vt:lpstr>Presentación de PowerPoint</vt:lpstr>
      <vt:lpstr>6. Ritual</vt:lpstr>
      <vt:lpstr>Numerosas variaciones</vt:lpstr>
      <vt:lpstr>El Ritual de Apertura</vt:lpstr>
      <vt:lpstr>El Ritual de Apertura</vt:lpstr>
      <vt:lpstr>Presentación de PowerPoint</vt:lpstr>
      <vt:lpstr>“Cuadrado, triángulo y círculo”</vt:lpstr>
      <vt:lpstr>Comienza la Iniciación</vt:lpstr>
      <vt:lpstr>El Juramento</vt:lpstr>
      <vt:lpstr>El Heraldo…</vt:lpstr>
      <vt:lpstr>Algunas modificaciones</vt:lpstr>
      <vt:lpstr>La «Segunda Parte»</vt:lpstr>
      <vt:lpstr>El Cuadrado</vt:lpstr>
      <vt:lpstr>Presentación de PowerPoint</vt:lpstr>
      <vt:lpstr>El tetramorfo</vt:lpstr>
      <vt:lpstr>Presentación de PowerPoint</vt:lpstr>
      <vt:lpstr>Presentación de PowerPoint</vt:lpstr>
      <vt:lpstr>Presentación de PowerPoint</vt:lpstr>
      <vt:lpstr>La Espada Flamígera</vt:lpstr>
      <vt:lpstr>Presentación de PowerPoint</vt:lpstr>
      <vt:lpstr>Presentación de PowerPoint</vt:lpstr>
      <vt:lpstr>El Triángulo</vt:lpstr>
      <vt:lpstr>El Triángulo</vt:lpstr>
      <vt:lpstr>El Círculo</vt:lpstr>
      <vt:lpstr>Presentación de PowerPoint</vt:lpstr>
      <vt:lpstr>Presentación de PowerPoint</vt:lpstr>
      <vt:lpstr>Presentación de PowerPoint</vt:lpstr>
      <vt:lpstr>La Clausura</vt:lpstr>
      <vt:lpstr>7. Instrucción</vt:lpstr>
      <vt:lpstr>La instrucción</vt:lpstr>
      <vt:lpstr>El Profeta Ezequiel</vt:lpstr>
      <vt:lpstr>Presentación de PowerPoint</vt:lpstr>
      <vt:lpstr>El Profeta Ezequiel</vt:lpstr>
      <vt:lpstr>El Profeta Hananías</vt:lpstr>
      <vt:lpstr>El Profeta Jeremías</vt:lpstr>
      <vt:lpstr>Presentación de PowerPoint</vt:lpstr>
      <vt:lpstr>En síntesis…</vt:lpstr>
      <vt:lpstr>Presentación de PowerPoint</vt:lpstr>
      <vt:lpstr>Los «Marineros del Arco Real»</vt:lpstr>
      <vt:lpstr>Presentación de PowerPoint</vt:lpstr>
      <vt:lpstr>Los “Marineros del Arca Real”</vt:lpstr>
      <vt:lpstr>Los «Marineros del Arca Real»</vt:lpstr>
      <vt:lpstr>El simbolismo del hacha</vt:lpstr>
      <vt:lpstr>Presentación de PowerPoint</vt:lpstr>
      <vt:lpstr>Los signos del Marinero del Arca Real</vt:lpstr>
      <vt:lpstr>El Signo del Arco Iris</vt:lpstr>
      <vt:lpstr>El Signo del Nadador</vt:lpstr>
      <vt:lpstr>El Signo de la Paloma</vt:lpstr>
      <vt:lpstr>El Toque</vt:lpstr>
      <vt:lpstr>El Altar</vt:lpstr>
      <vt:lpstr>Presentación de PowerPoint</vt:lpstr>
      <vt:lpstr>Presentación de PowerPoint</vt:lpstr>
      <vt:lpstr>Presentación de PowerPoint</vt:lpstr>
      <vt:lpstr>Presentación de PowerPoint</vt:lpstr>
      <vt:lpstr>Presentación de PowerPoint</vt:lpstr>
      <vt:lpstr>Dr. Jorge Norberto Cornejo Buenos Aires - Argentina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dc:creator>
  <cp:lastModifiedBy>jorge</cp:lastModifiedBy>
  <cp:revision>1133</cp:revision>
  <cp:lastPrinted>1601-01-01T00:00:00Z</cp:lastPrinted>
  <dcterms:created xsi:type="dcterms:W3CDTF">1601-01-01T00:00:00Z</dcterms:created>
  <dcterms:modified xsi:type="dcterms:W3CDTF">2018-01-21T17:22:07Z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