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3"/>
  </p:notesMasterIdLst>
  <p:sldIdLst>
    <p:sldId id="550" r:id="rId2"/>
    <p:sldId id="551" r:id="rId3"/>
    <p:sldId id="1621" r:id="rId4"/>
    <p:sldId id="1849" r:id="rId5"/>
    <p:sldId id="1856" r:id="rId6"/>
    <p:sldId id="1850" r:id="rId7"/>
    <p:sldId id="1851" r:id="rId8"/>
    <p:sldId id="1624" r:id="rId9"/>
    <p:sldId id="1853" r:id="rId10"/>
    <p:sldId id="1854" r:id="rId11"/>
    <p:sldId id="1855" r:id="rId12"/>
    <p:sldId id="1852" r:id="rId13"/>
    <p:sldId id="1645" r:id="rId14"/>
    <p:sldId id="1857" r:id="rId15"/>
    <p:sldId id="1648" r:id="rId16"/>
    <p:sldId id="1651" r:id="rId17"/>
    <p:sldId id="1708" r:id="rId18"/>
    <p:sldId id="1858" r:id="rId19"/>
    <p:sldId id="1690" r:id="rId20"/>
    <p:sldId id="1859" r:id="rId21"/>
    <p:sldId id="1631" r:id="rId22"/>
    <p:sldId id="1636" r:id="rId23"/>
    <p:sldId id="1693" r:id="rId24"/>
    <p:sldId id="1625" r:id="rId25"/>
    <p:sldId id="1630" r:id="rId26"/>
    <p:sldId id="1834" r:id="rId27"/>
    <p:sldId id="1652" r:id="rId28"/>
    <p:sldId id="1653" r:id="rId29"/>
    <p:sldId id="643" r:id="rId30"/>
    <p:sldId id="1726" r:id="rId31"/>
    <p:sldId id="1860" r:id="rId32"/>
    <p:sldId id="1727" r:id="rId33"/>
    <p:sldId id="1861" r:id="rId34"/>
    <p:sldId id="1862" r:id="rId35"/>
    <p:sldId id="1863" r:id="rId36"/>
    <p:sldId id="1835" r:id="rId37"/>
    <p:sldId id="1833" r:id="rId38"/>
    <p:sldId id="1838" r:id="rId39"/>
    <p:sldId id="1864" r:id="rId40"/>
    <p:sldId id="1842" r:id="rId41"/>
    <p:sldId id="1865" r:id="rId42"/>
    <p:sldId id="1870" r:id="rId43"/>
    <p:sldId id="1866" r:id="rId44"/>
    <p:sldId id="1867" r:id="rId45"/>
    <p:sldId id="1868" r:id="rId46"/>
    <p:sldId id="1869" r:id="rId47"/>
    <p:sldId id="1740" r:id="rId48"/>
    <p:sldId id="1655" r:id="rId49"/>
    <p:sldId id="1843" r:id="rId50"/>
    <p:sldId id="1729" r:id="rId51"/>
    <p:sldId id="1733" r:id="rId52"/>
    <p:sldId id="1744" r:id="rId53"/>
    <p:sldId id="1738" r:id="rId54"/>
    <p:sldId id="1739" r:id="rId55"/>
    <p:sldId id="1735" r:id="rId56"/>
    <p:sldId id="1256" r:id="rId57"/>
    <p:sldId id="1837" r:id="rId58"/>
    <p:sldId id="1680" r:id="rId59"/>
    <p:sldId id="1840" r:id="rId60"/>
    <p:sldId id="1686" r:id="rId61"/>
    <p:sldId id="1884" r:id="rId62"/>
    <p:sldId id="1844" r:id="rId63"/>
    <p:sldId id="1881" r:id="rId64"/>
    <p:sldId id="1882" r:id="rId65"/>
    <p:sldId id="1883" r:id="rId66"/>
    <p:sldId id="1661" r:id="rId67"/>
    <p:sldId id="1702" r:id="rId68"/>
    <p:sldId id="1874" r:id="rId69"/>
    <p:sldId id="1871" r:id="rId70"/>
    <p:sldId id="1872" r:id="rId71"/>
    <p:sldId id="1873" r:id="rId72"/>
    <p:sldId id="1875" r:id="rId73"/>
    <p:sldId id="1876" r:id="rId74"/>
    <p:sldId id="1877" r:id="rId75"/>
    <p:sldId id="1878" r:id="rId76"/>
    <p:sldId id="1701" r:id="rId77"/>
    <p:sldId id="1879" r:id="rId78"/>
    <p:sldId id="1747" r:id="rId79"/>
    <p:sldId id="1751" r:id="rId80"/>
    <p:sldId id="1749" r:id="rId81"/>
    <p:sldId id="1755" r:id="rId82"/>
    <p:sldId id="1754" r:id="rId83"/>
    <p:sldId id="1623" r:id="rId84"/>
    <p:sldId id="1887" r:id="rId85"/>
    <p:sldId id="1719" r:id="rId86"/>
    <p:sldId id="1889" r:id="rId87"/>
    <p:sldId id="1782" r:id="rId88"/>
    <p:sldId id="1885" r:id="rId89"/>
    <p:sldId id="1890" r:id="rId90"/>
    <p:sldId id="1888" r:id="rId91"/>
    <p:sldId id="1886" r:id="rId92"/>
    <p:sldId id="1891" r:id="rId93"/>
    <p:sldId id="1893" r:id="rId94"/>
    <p:sldId id="1894" r:id="rId95"/>
    <p:sldId id="1895" r:id="rId96"/>
    <p:sldId id="1666" r:id="rId97"/>
    <p:sldId id="1892" r:id="rId98"/>
    <p:sldId id="1897" r:id="rId99"/>
    <p:sldId id="1898" r:id="rId100"/>
    <p:sldId id="1899" r:id="rId101"/>
    <p:sldId id="1900" r:id="rId102"/>
    <p:sldId id="1901" r:id="rId103"/>
    <p:sldId id="1902" r:id="rId104"/>
    <p:sldId id="1903" r:id="rId105"/>
    <p:sldId id="1904" r:id="rId106"/>
    <p:sldId id="1905" r:id="rId107"/>
    <p:sldId id="1780" r:id="rId108"/>
    <p:sldId id="1778" r:id="rId109"/>
    <p:sldId id="1784" r:id="rId110"/>
    <p:sldId id="1295" r:id="rId111"/>
    <p:sldId id="1639" r:id="rId112"/>
    <p:sldId id="1790" r:id="rId113"/>
    <p:sldId id="1791" r:id="rId114"/>
    <p:sldId id="1911" r:id="rId115"/>
    <p:sldId id="1792" r:id="rId116"/>
    <p:sldId id="1906" r:id="rId117"/>
    <p:sldId id="1793" r:id="rId118"/>
    <p:sldId id="1641" r:id="rId119"/>
    <p:sldId id="1786" r:id="rId120"/>
    <p:sldId id="1907" r:id="rId121"/>
    <p:sldId id="1909" r:id="rId122"/>
    <p:sldId id="1908" r:id="rId123"/>
    <p:sldId id="1787" r:id="rId124"/>
    <p:sldId id="1920" r:id="rId125"/>
    <p:sldId id="1921" r:id="rId126"/>
    <p:sldId id="1922" r:id="rId127"/>
    <p:sldId id="1918" r:id="rId128"/>
    <p:sldId id="1919" r:id="rId129"/>
    <p:sldId id="1797" r:id="rId130"/>
    <p:sldId id="1802" r:id="rId131"/>
    <p:sldId id="1910" r:id="rId132"/>
    <p:sldId id="1914" r:id="rId133"/>
    <p:sldId id="1915" r:id="rId134"/>
    <p:sldId id="1916" r:id="rId135"/>
    <p:sldId id="1917" r:id="rId136"/>
    <p:sldId id="1678" r:id="rId137"/>
    <p:sldId id="1322" r:id="rId138"/>
    <p:sldId id="1643" r:id="rId139"/>
    <p:sldId id="1803" r:id="rId140"/>
    <p:sldId id="1923" r:id="rId141"/>
    <p:sldId id="1846" r:id="rId142"/>
    <p:sldId id="1808" r:id="rId143"/>
    <p:sldId id="1712" r:id="rId144"/>
    <p:sldId id="1929" r:id="rId145"/>
    <p:sldId id="1841" r:id="rId146"/>
    <p:sldId id="1714" r:id="rId147"/>
    <p:sldId id="1809" r:id="rId148"/>
    <p:sldId id="1930" r:id="rId149"/>
    <p:sldId id="1933" r:id="rId150"/>
    <p:sldId id="1669" r:id="rId151"/>
    <p:sldId id="1672" r:id="rId152"/>
    <p:sldId id="1928" r:id="rId153"/>
    <p:sldId id="1924" r:id="rId154"/>
    <p:sldId id="1931" r:id="rId155"/>
    <p:sldId id="1810" r:id="rId156"/>
    <p:sldId id="1927" r:id="rId157"/>
    <p:sldId id="1671" r:id="rId158"/>
    <p:sldId id="1925" r:id="rId159"/>
    <p:sldId id="1932" r:id="rId160"/>
    <p:sldId id="1926" r:id="rId161"/>
    <p:sldId id="1715" r:id="rId162"/>
    <p:sldId id="1717" r:id="rId163"/>
    <p:sldId id="1637" r:id="rId164"/>
    <p:sldId id="1356" r:id="rId165"/>
    <p:sldId id="1711" r:id="rId166"/>
    <p:sldId id="1934" r:id="rId167"/>
    <p:sldId id="1935" r:id="rId168"/>
    <p:sldId id="1942" r:id="rId169"/>
    <p:sldId id="1943" r:id="rId170"/>
    <p:sldId id="1944" r:id="rId171"/>
    <p:sldId id="1936" r:id="rId172"/>
    <p:sldId id="1946" r:id="rId173"/>
    <p:sldId id="1947" r:id="rId174"/>
    <p:sldId id="1949" r:id="rId175"/>
    <p:sldId id="1950" r:id="rId176"/>
    <p:sldId id="1951" r:id="rId177"/>
    <p:sldId id="1937" r:id="rId178"/>
    <p:sldId id="1940" r:id="rId179"/>
    <p:sldId id="1945" r:id="rId180"/>
    <p:sldId id="1812" r:id="rId181"/>
    <p:sldId id="1948" r:id="rId182"/>
    <p:sldId id="1657" r:id="rId183"/>
    <p:sldId id="1820" r:id="rId184"/>
    <p:sldId id="1698" r:id="rId185"/>
    <p:sldId id="1941" r:id="rId186"/>
    <p:sldId id="1939" r:id="rId187"/>
    <p:sldId id="1825" r:id="rId188"/>
    <p:sldId id="1938" r:id="rId189"/>
    <p:sldId id="1826" r:id="rId190"/>
    <p:sldId id="1770" r:id="rId191"/>
    <p:sldId id="1465" r:id="rId192"/>
  </p:sldIdLst>
  <p:sldSz cx="9144000" cy="6858000" type="screen4x3"/>
  <p:notesSz cx="6858000" cy="9144000"/>
  <p:defaultTextStyle>
    <a:defPPr>
      <a:defRPr lang="es-ES_tradnl"/>
    </a:defPPr>
    <a:lvl1pPr algn="l" rtl="0" fontAlgn="base">
      <a:spcBef>
        <a:spcPct val="0"/>
      </a:spcBef>
      <a:spcAft>
        <a:spcPct val="0"/>
      </a:spcAft>
      <a:defRPr kern="1200">
        <a:solidFill>
          <a:schemeClr val="accent1"/>
        </a:solidFill>
        <a:latin typeface="Arial" charset="0"/>
        <a:ea typeface="+mn-ea"/>
        <a:cs typeface="+mn-cs"/>
      </a:defRPr>
    </a:lvl1pPr>
    <a:lvl2pPr marL="457200" algn="l" rtl="0" fontAlgn="base">
      <a:spcBef>
        <a:spcPct val="0"/>
      </a:spcBef>
      <a:spcAft>
        <a:spcPct val="0"/>
      </a:spcAft>
      <a:defRPr kern="1200">
        <a:solidFill>
          <a:schemeClr val="accent1"/>
        </a:solidFill>
        <a:latin typeface="Arial" charset="0"/>
        <a:ea typeface="+mn-ea"/>
        <a:cs typeface="+mn-cs"/>
      </a:defRPr>
    </a:lvl2pPr>
    <a:lvl3pPr marL="914400" algn="l" rtl="0" fontAlgn="base">
      <a:spcBef>
        <a:spcPct val="0"/>
      </a:spcBef>
      <a:spcAft>
        <a:spcPct val="0"/>
      </a:spcAft>
      <a:defRPr kern="1200">
        <a:solidFill>
          <a:schemeClr val="accent1"/>
        </a:solidFill>
        <a:latin typeface="Arial" charset="0"/>
        <a:ea typeface="+mn-ea"/>
        <a:cs typeface="+mn-cs"/>
      </a:defRPr>
    </a:lvl3pPr>
    <a:lvl4pPr marL="1371600" algn="l" rtl="0" fontAlgn="base">
      <a:spcBef>
        <a:spcPct val="0"/>
      </a:spcBef>
      <a:spcAft>
        <a:spcPct val="0"/>
      </a:spcAft>
      <a:defRPr kern="1200">
        <a:solidFill>
          <a:schemeClr val="accent1"/>
        </a:solidFill>
        <a:latin typeface="Arial" charset="0"/>
        <a:ea typeface="+mn-ea"/>
        <a:cs typeface="+mn-cs"/>
      </a:defRPr>
    </a:lvl4pPr>
    <a:lvl5pPr marL="1828800" algn="l" rtl="0" fontAlgn="base">
      <a:spcBef>
        <a:spcPct val="0"/>
      </a:spcBef>
      <a:spcAft>
        <a:spcPct val="0"/>
      </a:spcAft>
      <a:defRPr kern="1200">
        <a:solidFill>
          <a:schemeClr val="accent1"/>
        </a:solidFill>
        <a:latin typeface="Arial" charset="0"/>
        <a:ea typeface="+mn-ea"/>
        <a:cs typeface="+mn-cs"/>
      </a:defRPr>
    </a:lvl5pPr>
    <a:lvl6pPr marL="2286000" algn="l" defTabSz="914400" rtl="0" eaLnBrk="1" latinLnBrk="0" hangingPunct="1">
      <a:defRPr kern="1200">
        <a:solidFill>
          <a:schemeClr val="accent1"/>
        </a:solidFill>
        <a:latin typeface="Arial" charset="0"/>
        <a:ea typeface="+mn-ea"/>
        <a:cs typeface="+mn-cs"/>
      </a:defRPr>
    </a:lvl6pPr>
    <a:lvl7pPr marL="2743200" algn="l" defTabSz="914400" rtl="0" eaLnBrk="1" latinLnBrk="0" hangingPunct="1">
      <a:defRPr kern="1200">
        <a:solidFill>
          <a:schemeClr val="accent1"/>
        </a:solidFill>
        <a:latin typeface="Arial" charset="0"/>
        <a:ea typeface="+mn-ea"/>
        <a:cs typeface="+mn-cs"/>
      </a:defRPr>
    </a:lvl7pPr>
    <a:lvl8pPr marL="3200400" algn="l" defTabSz="914400" rtl="0" eaLnBrk="1" latinLnBrk="0" hangingPunct="1">
      <a:defRPr kern="1200">
        <a:solidFill>
          <a:schemeClr val="accent1"/>
        </a:solidFill>
        <a:latin typeface="Arial" charset="0"/>
        <a:ea typeface="+mn-ea"/>
        <a:cs typeface="+mn-cs"/>
      </a:defRPr>
    </a:lvl8pPr>
    <a:lvl9pPr marL="3657600" algn="l" defTabSz="914400" rtl="0" eaLnBrk="1" latinLnBrk="0" hangingPunct="1">
      <a:defRPr kern="1200">
        <a:solidFill>
          <a:schemeClr val="accent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C0000"/>
    <a:srgbClr val="CC0099"/>
    <a:srgbClr val="9900CC"/>
    <a:srgbClr val="CC00CC"/>
    <a:srgbClr val="FF00FF"/>
    <a:srgbClr val="0000FF"/>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85" autoAdjust="0"/>
  </p:normalViewPr>
  <p:slideViewPr>
    <p:cSldViewPr>
      <p:cViewPr varScale="1">
        <p:scale>
          <a:sx n="67" d="100"/>
          <a:sy n="67" d="100"/>
        </p:scale>
        <p:origin x="-147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942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viewProps" Target="view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6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a:defRPr/>
            </a:pPr>
            <a:endParaRPr lang="es-ES_tradnl"/>
          </a:p>
        </p:txBody>
      </p:sp>
      <p:sp>
        <p:nvSpPr>
          <p:cNvPr id="19046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pPr>
              <a:defRPr/>
            </a:pPr>
            <a:endParaRPr lang="es-ES_tradnl"/>
          </a:p>
        </p:txBody>
      </p:sp>
      <p:sp>
        <p:nvSpPr>
          <p:cNvPr id="204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90469"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190470"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pPr>
              <a:defRPr/>
            </a:pPr>
            <a:endParaRPr lang="es-ES_tradnl"/>
          </a:p>
        </p:txBody>
      </p:sp>
      <p:sp>
        <p:nvSpPr>
          <p:cNvPr id="190471"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pPr>
              <a:defRPr/>
            </a:pPr>
            <a:fld id="{6A1EBB3D-5FFF-44D5-9AC9-29B4435E7B25}" type="slidenum">
              <a:rPr lang="es-ES_tradnl"/>
              <a:pPr>
                <a:defRPr/>
              </a:pPr>
              <a:t>‹Nº›</a:t>
            </a:fld>
            <a:endParaRPr lang="es-ES_tradnl"/>
          </a:p>
        </p:txBody>
      </p:sp>
    </p:spTree>
    <p:extLst>
      <p:ext uri="{BB962C8B-B14F-4D97-AF65-F5344CB8AC3E}">
        <p14:creationId xmlns:p14="http://schemas.microsoft.com/office/powerpoint/2010/main" val="34867591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Marcador de imagen de diapositiva"/>
          <p:cNvSpPr>
            <a:spLocks noGrp="1" noRot="1" noChangeAspect="1"/>
          </p:cNvSpPr>
          <p:nvPr>
            <p:ph type="sldImg"/>
          </p:nvPr>
        </p:nvSpPr>
        <p:spPr>
          <a:ln/>
        </p:spPr>
      </p:sp>
      <p:sp>
        <p:nvSpPr>
          <p:cNvPr id="25602" name="2 Marcador de notas"/>
          <p:cNvSpPr>
            <a:spLocks noGrp="1"/>
          </p:cNvSpPr>
          <p:nvPr>
            <p:ph type="body" idx="1"/>
          </p:nvPr>
        </p:nvSpPr>
        <p:spPr>
          <a:noFill/>
        </p:spPr>
        <p:txBody>
          <a:bodyPr/>
          <a:lstStyle/>
          <a:p>
            <a:endParaRPr lang="es-ES" smtClean="0"/>
          </a:p>
        </p:txBody>
      </p:sp>
      <p:sp>
        <p:nvSpPr>
          <p:cNvPr id="25603" name="3 Marcador de número de diapositiva"/>
          <p:cNvSpPr>
            <a:spLocks noGrp="1"/>
          </p:cNvSpPr>
          <p:nvPr>
            <p:ph type="sldNum" sz="quarter" idx="5"/>
          </p:nvPr>
        </p:nvSpPr>
        <p:spPr>
          <a:noFill/>
          <a:ln>
            <a:miter lim="800000"/>
            <a:headEnd/>
            <a:tailEnd/>
          </a:ln>
        </p:spPr>
        <p:txBody>
          <a:bodyPr/>
          <a:lstStyle/>
          <a:p>
            <a:fld id="{2CE21201-7AD8-4A9B-B7C0-AB300D720B9A}" type="slidenum">
              <a:rPr lang="es-ES_tradnl" smtClean="0"/>
              <a:pPr/>
              <a:t>4</a:t>
            </a:fld>
            <a:endParaRPr lang="es-ES_trad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p:cNvSpPr>
          <p:nvPr>
            <p:ph type="sldImg"/>
          </p:nvPr>
        </p:nvSpPr>
        <p:spPr>
          <a:ln/>
        </p:spPr>
      </p:sp>
      <p:sp>
        <p:nvSpPr>
          <p:cNvPr id="27650" name="2 Marcador de notas"/>
          <p:cNvSpPr>
            <a:spLocks noGrp="1"/>
          </p:cNvSpPr>
          <p:nvPr>
            <p:ph type="body" idx="1"/>
          </p:nvPr>
        </p:nvSpPr>
        <p:spPr>
          <a:noFill/>
        </p:spPr>
        <p:txBody>
          <a:bodyPr/>
          <a:lstStyle/>
          <a:p>
            <a:endParaRPr lang="es-ES" smtClean="0"/>
          </a:p>
        </p:txBody>
      </p:sp>
      <p:sp>
        <p:nvSpPr>
          <p:cNvPr id="27651" name="3 Marcador de número de diapositiva"/>
          <p:cNvSpPr>
            <a:spLocks noGrp="1"/>
          </p:cNvSpPr>
          <p:nvPr>
            <p:ph type="sldNum" sz="quarter" idx="5"/>
          </p:nvPr>
        </p:nvSpPr>
        <p:spPr>
          <a:noFill/>
          <a:ln>
            <a:miter lim="800000"/>
            <a:headEnd/>
            <a:tailEnd/>
          </a:ln>
        </p:spPr>
        <p:txBody>
          <a:bodyPr/>
          <a:lstStyle/>
          <a:p>
            <a:fld id="{56929B7C-8905-4938-A578-BA8D65B7684F}" type="slidenum">
              <a:rPr lang="es-ES_tradnl" smtClean="0"/>
              <a:pPr/>
              <a:t>5</a:t>
            </a:fld>
            <a:endParaRPr lang="es-ES_trad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1 Marcador de imagen de diapositiva"/>
          <p:cNvSpPr>
            <a:spLocks noGrp="1" noRot="1" noChangeAspect="1"/>
          </p:cNvSpPr>
          <p:nvPr>
            <p:ph type="sldImg"/>
          </p:nvPr>
        </p:nvSpPr>
        <p:spPr>
          <a:ln/>
        </p:spPr>
      </p:sp>
      <p:sp>
        <p:nvSpPr>
          <p:cNvPr id="31746" name="2 Marcador de notas"/>
          <p:cNvSpPr>
            <a:spLocks noGrp="1"/>
          </p:cNvSpPr>
          <p:nvPr>
            <p:ph type="body" idx="1"/>
          </p:nvPr>
        </p:nvSpPr>
        <p:spPr>
          <a:noFill/>
        </p:spPr>
        <p:txBody>
          <a:bodyPr/>
          <a:lstStyle/>
          <a:p>
            <a:endParaRPr lang="es-ES" smtClean="0"/>
          </a:p>
        </p:txBody>
      </p:sp>
      <p:sp>
        <p:nvSpPr>
          <p:cNvPr id="31747" name="3 Marcador de número de diapositiva"/>
          <p:cNvSpPr>
            <a:spLocks noGrp="1"/>
          </p:cNvSpPr>
          <p:nvPr>
            <p:ph type="sldNum" sz="quarter" idx="5"/>
          </p:nvPr>
        </p:nvSpPr>
        <p:spPr>
          <a:noFill/>
          <a:ln>
            <a:miter lim="800000"/>
            <a:headEnd/>
            <a:tailEnd/>
          </a:ln>
        </p:spPr>
        <p:txBody>
          <a:bodyPr/>
          <a:lstStyle/>
          <a:p>
            <a:fld id="{A89AD75A-085C-403A-BDB3-329E8BDFB9FB}" type="slidenum">
              <a:rPr lang="es-ES_tradnl" smtClean="0"/>
              <a:pPr/>
              <a:t>8</a:t>
            </a:fld>
            <a:endParaRPr lang="es-ES_tradn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1 Marcador de imagen de diapositiva"/>
          <p:cNvSpPr>
            <a:spLocks noGrp="1" noRot="1" noChangeAspect="1"/>
          </p:cNvSpPr>
          <p:nvPr>
            <p:ph type="sldImg"/>
          </p:nvPr>
        </p:nvSpPr>
        <p:spPr>
          <a:ln/>
        </p:spPr>
      </p:sp>
      <p:sp>
        <p:nvSpPr>
          <p:cNvPr id="36866" name="2 Marcador de notas"/>
          <p:cNvSpPr>
            <a:spLocks noGrp="1"/>
          </p:cNvSpPr>
          <p:nvPr>
            <p:ph type="body" idx="1"/>
          </p:nvPr>
        </p:nvSpPr>
        <p:spPr>
          <a:noFill/>
        </p:spPr>
        <p:txBody>
          <a:bodyPr/>
          <a:lstStyle/>
          <a:p>
            <a:endParaRPr lang="es-ES" smtClean="0"/>
          </a:p>
        </p:txBody>
      </p:sp>
      <p:sp>
        <p:nvSpPr>
          <p:cNvPr id="36867" name="3 Marcador de número de diapositiva"/>
          <p:cNvSpPr>
            <a:spLocks noGrp="1"/>
          </p:cNvSpPr>
          <p:nvPr>
            <p:ph type="sldNum" sz="quarter" idx="5"/>
          </p:nvPr>
        </p:nvSpPr>
        <p:spPr>
          <a:noFill/>
          <a:ln>
            <a:miter lim="800000"/>
            <a:headEnd/>
            <a:tailEnd/>
          </a:ln>
        </p:spPr>
        <p:txBody>
          <a:bodyPr/>
          <a:lstStyle/>
          <a:p>
            <a:fld id="{8525F6DC-7DEB-4857-B810-C77A9B5F6E51}" type="slidenum">
              <a:rPr lang="es-ES_tradnl" smtClean="0"/>
              <a:pPr/>
              <a:t>12</a:t>
            </a:fld>
            <a:endParaRPr lang="es-ES_tradn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1 Marcador de imagen de diapositiva"/>
          <p:cNvSpPr>
            <a:spLocks noGrp="1" noRot="1" noChangeAspect="1"/>
          </p:cNvSpPr>
          <p:nvPr>
            <p:ph type="sldImg"/>
          </p:nvPr>
        </p:nvSpPr>
        <p:spPr>
          <a:ln/>
        </p:spPr>
      </p:sp>
      <p:sp>
        <p:nvSpPr>
          <p:cNvPr id="81922" name="2 Marcador de notas"/>
          <p:cNvSpPr>
            <a:spLocks noGrp="1"/>
          </p:cNvSpPr>
          <p:nvPr>
            <p:ph type="body" idx="1"/>
          </p:nvPr>
        </p:nvSpPr>
        <p:spPr>
          <a:noFill/>
        </p:spPr>
        <p:txBody>
          <a:bodyPr/>
          <a:lstStyle/>
          <a:p>
            <a:endParaRPr lang="es-AR" smtClean="0"/>
          </a:p>
        </p:txBody>
      </p:sp>
      <p:sp>
        <p:nvSpPr>
          <p:cNvPr id="81923" name="3 Marcador de número de diapositiva"/>
          <p:cNvSpPr>
            <a:spLocks noGrp="1"/>
          </p:cNvSpPr>
          <p:nvPr>
            <p:ph type="sldNum" sz="quarter" idx="5"/>
          </p:nvPr>
        </p:nvSpPr>
        <p:spPr>
          <a:noFill/>
          <a:ln>
            <a:miter lim="800000"/>
            <a:headEnd/>
            <a:tailEnd/>
          </a:ln>
        </p:spPr>
        <p:txBody>
          <a:bodyPr/>
          <a:lstStyle/>
          <a:p>
            <a:fld id="{31D8C7E1-9950-42ED-B1CF-DD4A9C3B110E}" type="slidenum">
              <a:rPr lang="es-ES_tradnl" smtClean="0"/>
              <a:pPr/>
              <a:t>55</a:t>
            </a:fld>
            <a:endParaRPr lang="es-ES_tradn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pPr>
              <a:defRPr/>
            </a:pPr>
            <a:fld id="{6A1EBB3D-5FFF-44D5-9AC9-29B4435E7B25}" type="slidenum">
              <a:rPr lang="es-ES_tradnl" smtClean="0"/>
              <a:pPr>
                <a:defRPr/>
              </a:pPr>
              <a:t>188</a:t>
            </a:fld>
            <a:endParaRPr lang="es-ES_tradnl"/>
          </a:p>
        </p:txBody>
      </p:sp>
    </p:spTree>
    <p:extLst>
      <p:ext uri="{BB962C8B-B14F-4D97-AF65-F5344CB8AC3E}">
        <p14:creationId xmlns:p14="http://schemas.microsoft.com/office/powerpoint/2010/main" val="1669468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3CD5AE58-E990-4FBA-9446-8447ACBF689C}" type="slidenum">
              <a:rPr lang="es-ES_tradnl"/>
              <a:pPr>
                <a:defRPr/>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25A12C11-66FC-444F-AE3E-E8FA9F39E9E5}" type="slidenum">
              <a:rPr lang="es-ES_tradnl"/>
              <a:pPr>
                <a:defRPr/>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B34464A0-6E45-40F4-97FF-F2E71B350192}" type="slidenum">
              <a:rPr lang="es-ES_tradnl"/>
              <a:pPr>
                <a:defRPr/>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083FD286-D4AC-4D73-B972-7907F6B9E8D3}" type="slidenum">
              <a:rPr lang="es-ES_tradnl"/>
              <a:pPr>
                <a:defRPr/>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388AB24E-B0F5-41FC-9F0F-1E1F4FDDDA10}" type="slidenum">
              <a:rPr lang="es-ES_tradnl"/>
              <a:pPr>
                <a:defRPr/>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1BC276C1-2CFB-4FCD-9412-7FDF589F24FB}" type="slidenum">
              <a:rPr lang="es-ES_tradnl"/>
              <a:pPr>
                <a:defRPr/>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88A1841B-BAE5-4197-BC36-0BCBCF5D5D31}" type="slidenum">
              <a:rPr lang="es-ES_tradnl"/>
              <a:pPr>
                <a:defRPr/>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541768FE-8B0A-4E2F-82C5-D15E1748DEC4}" type="slidenum">
              <a:rPr lang="es-ES_tradnl"/>
              <a:pPr>
                <a:defRPr/>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681222D1-3CF1-4C2F-BBED-2F44DFC8E158}" type="slidenum">
              <a:rPr lang="es-ES_tradnl"/>
              <a:pPr>
                <a:defRPr/>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15297E2E-4D86-4768-AE7D-0FBA8974A023}" type="slidenum">
              <a:rPr lang="es-ES_tradnl"/>
              <a:pPr>
                <a:defRPr/>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2951BD74-911C-4346-8AD7-3A8A11454A23}" type="slidenum">
              <a:rPr lang="es-ES_tradnl"/>
              <a:pPr>
                <a:defRPr/>
              </a:pPr>
              <a:t>‹Nº›</a:t>
            </a:fld>
            <a:endParaRPr lang="es-ES_trad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38E57054-B119-4458-B695-F93FC64C1607}" type="slidenum">
              <a:rPr lang="es-ES_tradnl"/>
              <a:pPr>
                <a:defRPr/>
              </a:pPr>
              <a:t>‹Nº›</a:t>
            </a:fld>
            <a:endParaRPr lang="es-ES_tradn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imágenes prediseñadas"/>
          <p:cNvSpPr>
            <a:spLocks noGrp="1"/>
          </p:cNvSpPr>
          <p:nvPr>
            <p:ph type="clipArt" sz="half" idx="2"/>
          </p:nvPr>
        </p:nvSpPr>
        <p:spPr>
          <a:xfrm>
            <a:off x="4648200" y="1600200"/>
            <a:ext cx="4038600" cy="4525963"/>
          </a:xfrm>
        </p:spPr>
        <p:txBody>
          <a:bodyPr/>
          <a:lstStyle/>
          <a:p>
            <a:pPr lvl="0"/>
            <a:endParaRPr lang="es-A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ABC44FF6-5C71-44DA-ABC1-E33090C4704A}" type="slidenum">
              <a:rPr lang="es-ES_tradnl"/>
              <a:pPr>
                <a:defRPr/>
              </a:pPr>
              <a:t>‹Nº›</a:t>
            </a:fld>
            <a:endParaRPr lang="es-ES_tradn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exto"/>
          <p:cNvSpPr>
            <a:spLocks noGrp="1"/>
          </p:cNvSpPr>
          <p:nvPr>
            <p:ph type="body" sz="half" idx="1"/>
          </p:nvPr>
        </p:nvSpPr>
        <p:spPr>
          <a:xfrm>
            <a:off x="457200" y="1600200"/>
            <a:ext cx="8229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57200" y="3938588"/>
            <a:ext cx="8229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2982AF74-8124-45A6-B6E1-7F9763846C7A}" type="slidenum">
              <a:rPr lang="es-ES_tradnl"/>
              <a:pPr>
                <a:defRPr/>
              </a:pPr>
              <a:t>‹Nº›</a:t>
            </a:fld>
            <a:endParaRPr lang="es-ES_tradnl"/>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34303BB5-ADDB-4217-A916-E62F98AE2EE8}" type="slidenum">
              <a:rPr lang="es-ES_tradnl"/>
              <a:pPr>
                <a:defRPr/>
              </a:pPr>
              <a:t>‹Nº›</a:t>
            </a:fld>
            <a:endParaRPr lang="es-ES_tradnl"/>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x" preserve="1">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A3FEEB83-E8E9-4E4B-9C62-703512161AB0}" type="slidenum">
              <a:rPr lang="es-ES_tradnl"/>
              <a:pPr>
                <a:defRPr/>
              </a:pPr>
              <a:t>‹Nº›</a:t>
            </a:fld>
            <a:endParaRPr lang="es-ES_tradnl"/>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contenido"/>
          <p:cNvSpPr>
            <a:spLocks noGrp="1"/>
          </p:cNvSpPr>
          <p:nvPr>
            <p:ph sz="quarter" idx="1"/>
          </p:nvPr>
        </p:nvSpPr>
        <p:spPr>
          <a:xfrm>
            <a:off x="457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quarter" idx="2"/>
          </p:nvPr>
        </p:nvSpPr>
        <p:spPr>
          <a:xfrm>
            <a:off x="4648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contenido"/>
          <p:cNvSpPr>
            <a:spLocks noGrp="1"/>
          </p:cNvSpPr>
          <p:nvPr>
            <p:ph sz="quarter" idx="3"/>
          </p:nvPr>
        </p:nvSpPr>
        <p:spPr>
          <a:xfrm>
            <a:off x="457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contenido"/>
          <p:cNvSpPr>
            <a:spLocks noGrp="1"/>
          </p:cNvSpPr>
          <p:nvPr>
            <p:ph sz="quarter" idx="4"/>
          </p:nvPr>
        </p:nvSpPr>
        <p:spPr>
          <a:xfrm>
            <a:off x="4648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6A740761-B8EA-479B-9599-8814F9F25F49}" type="slidenum">
              <a:rPr lang="es-ES_tradnl"/>
              <a:pPr>
                <a:defRPr/>
              </a:pPr>
              <a:t>‹Nº›</a:t>
            </a:fld>
            <a:endParaRPr lang="es-ES_tradnl"/>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AR"/>
          </a:p>
        </p:txBody>
      </p:sp>
      <p:sp>
        <p:nvSpPr>
          <p:cNvPr id="3" name="2 Marcador de tabla"/>
          <p:cNvSpPr>
            <a:spLocks noGrp="1"/>
          </p:cNvSpPr>
          <p:nvPr>
            <p:ph type="tbl" idx="1"/>
          </p:nvPr>
        </p:nvSpPr>
        <p:spPr>
          <a:xfrm>
            <a:off x="457200" y="1600200"/>
            <a:ext cx="8229600" cy="4525963"/>
          </a:xfrm>
        </p:spPr>
        <p:txBody>
          <a:bodyPr/>
          <a:lstStyle/>
          <a:p>
            <a:pPr lvl="0"/>
            <a:endParaRPr lang="es-A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BB62D573-F4C4-4856-BD51-7CC0C5E2F3BC}" type="slidenum">
              <a:rPr lang="es-ES_tradnl"/>
              <a:pPr>
                <a:defRPr/>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988164"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endParaRPr lang="es-ES_tradnl"/>
          </a:p>
        </p:txBody>
      </p:sp>
      <p:sp>
        <p:nvSpPr>
          <p:cNvPr id="988165"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solidFill>
                  <a:schemeClr val="tx1"/>
                </a:solidFill>
              </a:defRPr>
            </a:lvl1pPr>
          </a:lstStyle>
          <a:p>
            <a:pPr>
              <a:defRPr/>
            </a:pPr>
            <a:endParaRPr lang="es-ES_tradnl"/>
          </a:p>
        </p:txBody>
      </p:sp>
      <p:sp>
        <p:nvSpPr>
          <p:cNvPr id="988166"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pPr>
              <a:defRPr/>
            </a:pPr>
            <a:fld id="{5AEB82BB-F012-4692-B11B-8DE0BE1C1C22}" type="slidenum">
              <a:rPr lang="es-ES_tradnl"/>
              <a:pPr>
                <a:defRPr/>
              </a:pPr>
              <a:t>‹Nº›</a:t>
            </a:fld>
            <a:endParaRPr lang="es-ES_tradnl"/>
          </a:p>
        </p:txBody>
      </p:sp>
    </p:spTree>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5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image" Target="../media/image82.wmf"/><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3.jpeg"/><Relationship Id="rId2" Type="http://schemas.openxmlformats.org/officeDocument/2006/relationships/hyperlink" Target="http://images.google.com.ar/imgres?imgurl=http://www.chicadelatele.com/myfiles/chicadelatele/CORAZON-AZUL.jpg&amp;imgrefurl=http://www.chicadelatele.com/2007/12/03/s-o-s-corazain&amp;usg=__F7cRWzCl2ha_EMRUD0UDQrl1Eh8=&amp;h=370&amp;w=341&amp;sz=19&amp;hl=es&amp;start=2&amp;tbnid=JPYns_O8Ck77tM:&amp;tbnh=122&amp;tbnw=112&amp;prev=/images?q=corazon&amp;gbv=2&amp;hl=es&amp;sa=G" TargetMode="External"/><Relationship Id="rId1" Type="http://schemas.openxmlformats.org/officeDocument/2006/relationships/slideLayout" Target="../slideLayouts/slideLayout7.xml"/><Relationship Id="rId6" Type="http://schemas.openxmlformats.org/officeDocument/2006/relationships/hyperlink" Target="http://images.google.com.ar/imgres?imgurl=http://www.narrativaradial.com/upld_images/ni_silencio.jpg&amp;imgrefurl=http://www.narrativaradial.com/notas_ver.php?IDNI=5&amp;titulo=%C2%A0&amp;usg=__PbOKSxDT8Aefqk4ylUfWpVPcg9U=&amp;h=500&amp;w=375&amp;sz=35&amp;hl=es&amp;start=1&amp;tbnid=mNkrhFnUiGpj4M:&amp;tbnh=130&amp;tbnw=98&amp;prev=/images?q=silencio&amp;gbv=2&amp;hl=es&amp;sa=G" TargetMode="External"/><Relationship Id="rId5" Type="http://schemas.openxmlformats.org/officeDocument/2006/relationships/image" Target="../media/image102.jpeg"/><Relationship Id="rId4" Type="http://schemas.openxmlformats.org/officeDocument/2006/relationships/hyperlink" Target="http://images.google.com.ar/imgres?imgurl=http://kmql.files.wordpress.com/2008/11/ojos.jpg&amp;imgrefurl=http://kmql.wordpress.com/2008/11/18/reflexion-%C2%BFtus-ojos-son-ocasion-de-caer/&amp;usg=__RbI9pAgveGJhrtfzmnmPwJW7XX4=&amp;h=950&amp;w=1428&amp;sz=102&amp;hl=es&amp;start=15&amp;tbnid=Fc-QezOj6p9diM:&amp;tbnh=100&amp;tbnw=150&amp;prev=/images?q=ojos&amp;gbv=2&amp;hl=es&amp;sa=G" TargetMode="External"/></Relationships>
</file>

<file path=ppt/slides/_rels/slide121.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png"/><Relationship Id="rId1" Type="http://schemas.openxmlformats.org/officeDocument/2006/relationships/slideLayout" Target="../slideLayouts/slideLayout4.xml"/><Relationship Id="rId4" Type="http://schemas.openxmlformats.org/officeDocument/2006/relationships/image" Target="../media/image109.jpeg"/></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112.jpeg"/></Relationships>
</file>

<file path=ppt/slides/_rels/slide127.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12.xml"/></Relationships>
</file>

<file path=ppt/slides/_rels/slide1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12.xml"/></Relationships>
</file>

<file path=ppt/slides/_rels/slide167.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12.xml"/></Relationships>
</file>

<file path=ppt/slides/_rels/slide168.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12.xml"/></Relationships>
</file>

<file path=ppt/slides/_rels/slide169.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12.xml"/></Relationships>
</file>

<file path=ppt/slides/_rels/slide170.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12.xml"/></Relationships>
</file>

<file path=ppt/slides/_rels/slide17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12.xml"/></Relationships>
</file>

<file path=ppt/slides/_rels/slide174.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12.xml"/></Relationships>
</file>

<file path=ppt/slides/_rels/slide179.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4.xml"/></Relationships>
</file>

<file path=ppt/slides/_rels/slide183.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12.xml"/></Relationships>
</file>

<file path=ppt/slides/_rels/slide187.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14.xml"/></Relationships>
</file>

<file path=ppt/slides/_rels/slide188.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Rectangle 2"/>
          <p:cNvSpPr>
            <a:spLocks noGrp="1" noChangeArrowheads="1"/>
          </p:cNvSpPr>
          <p:nvPr>
            <p:ph type="ctrTitle"/>
          </p:nvPr>
        </p:nvSpPr>
        <p:spPr>
          <a:xfrm>
            <a:off x="457200" y="2590800"/>
            <a:ext cx="8229600" cy="1470025"/>
          </a:xfrm>
        </p:spPr>
        <p:txBody>
          <a:bodyPr/>
          <a:lstStyle/>
          <a:p>
            <a:pPr eaLnBrk="1" hangingPunct="1"/>
            <a:r>
              <a:rPr lang="es-MX" smtClean="0">
                <a:solidFill>
                  <a:schemeClr val="tx1"/>
                </a:solidFill>
              </a:rPr>
              <a:t>Maestro Selecto </a:t>
            </a:r>
            <a:endParaRPr lang="es-ES_tradnl" smtClean="0">
              <a:solidFill>
                <a:schemeClr val="tx1"/>
              </a:solidFill>
            </a:endParaRPr>
          </a:p>
        </p:txBody>
      </p:sp>
      <p:sp>
        <p:nvSpPr>
          <p:cNvPr id="518147" name="Rectangle 3"/>
          <p:cNvSpPr>
            <a:spLocks noGrp="1" noChangeArrowheads="1"/>
          </p:cNvSpPr>
          <p:nvPr>
            <p:ph type="subTitle" idx="1"/>
          </p:nvPr>
        </p:nvSpPr>
        <p:spPr>
          <a:xfrm>
            <a:off x="1371600" y="3962400"/>
            <a:ext cx="6400800" cy="1752600"/>
          </a:xfrm>
        </p:spPr>
        <p:txBody>
          <a:bodyPr/>
          <a:lstStyle/>
          <a:p>
            <a:pPr eaLnBrk="1" hangingPunct="1"/>
            <a:r>
              <a:rPr lang="es-AR" smtClean="0"/>
              <a:t>Segundo grado del Rito Críptico</a:t>
            </a:r>
            <a:endParaRPr lang="es-ES_tradnl" smtClean="0"/>
          </a:p>
        </p:txBody>
      </p:sp>
      <p:pic>
        <p:nvPicPr>
          <p:cNvPr id="6" name="Picture 5" descr="Council2_Web_sm"/>
          <p:cNvPicPr>
            <a:picLocks noChangeAspect="1" noChangeArrowheads="1"/>
          </p:cNvPicPr>
          <p:nvPr/>
        </p:nvPicPr>
        <p:blipFill>
          <a:blip r:embed="rId2"/>
          <a:srcRect/>
          <a:stretch>
            <a:fillRect/>
          </a:stretch>
        </p:blipFill>
        <p:spPr bwMode="auto">
          <a:xfrm>
            <a:off x="2971800" y="33338"/>
            <a:ext cx="3200400" cy="2481262"/>
          </a:xfrm>
          <a:prstGeom prst="rect">
            <a:avLst/>
          </a:prstGeom>
          <a:noFill/>
          <a:ln w="9525">
            <a:noFill/>
            <a:miter lim="800000"/>
            <a:headEnd/>
            <a:tailEnd/>
          </a:ln>
        </p:spPr>
      </p:pic>
      <p:pic>
        <p:nvPicPr>
          <p:cNvPr id="21508" name="Picture 8" descr="Resultado de imagen para york rite"/>
          <p:cNvPicPr>
            <a:picLocks noChangeAspect="1" noChangeArrowheads="1"/>
          </p:cNvPicPr>
          <p:nvPr/>
        </p:nvPicPr>
        <p:blipFill>
          <a:blip r:embed="rId3"/>
          <a:srcRect/>
          <a:stretch>
            <a:fillRect/>
          </a:stretch>
        </p:blipFill>
        <p:spPr bwMode="auto">
          <a:xfrm>
            <a:off x="3429000" y="4748213"/>
            <a:ext cx="2130425" cy="2109787"/>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8147">
                                            <p:txEl>
                                              <p:pRg st="0" end="0"/>
                                            </p:txEl>
                                          </p:spTgt>
                                        </p:tgtEl>
                                        <p:attrNameLst>
                                          <p:attrName>style.visibility</p:attrName>
                                        </p:attrNameLst>
                                      </p:cBhvr>
                                      <p:to>
                                        <p:strVal val="visible"/>
                                      </p:to>
                                    </p:set>
                                    <p:animEffect transition="in" filter="blinds(horizontal)">
                                      <p:cBhvr>
                                        <p:cTn id="7" dur="500"/>
                                        <p:tgtEl>
                                          <p:spTgt spid="518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out)">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19170" name="Rectangle 2"/>
          <p:cNvSpPr>
            <a:spLocks noGrp="1" noChangeArrowheads="1"/>
          </p:cNvSpPr>
          <p:nvPr>
            <p:ph type="title"/>
          </p:nvPr>
        </p:nvSpPr>
        <p:spPr>
          <a:xfrm>
            <a:off x="533400" y="228600"/>
            <a:ext cx="8229600" cy="1139825"/>
          </a:xfrm>
        </p:spPr>
        <p:txBody>
          <a:bodyPr/>
          <a:lstStyle/>
          <a:p>
            <a:pPr eaLnBrk="1" hangingPunct="1"/>
            <a:r>
              <a:rPr lang="es-AR" smtClean="0"/>
              <a:t>1. Consideraciones generales</a:t>
            </a:r>
            <a:endParaRPr lang="es-ES_tradnl" smtClean="0"/>
          </a:p>
        </p:txBody>
      </p:sp>
      <p:pic>
        <p:nvPicPr>
          <p:cNvPr id="4" name="Picture 3" descr="CMARKBL"/>
          <p:cNvPicPr>
            <a:picLocks noChangeAspect="1" noChangeArrowheads="1"/>
          </p:cNvPicPr>
          <p:nvPr/>
        </p:nvPicPr>
        <p:blipFill>
          <a:blip r:embed="rId2"/>
          <a:srcRect/>
          <a:stretch>
            <a:fillRect/>
          </a:stretch>
        </p:blipFill>
        <p:spPr bwMode="auto">
          <a:xfrm>
            <a:off x="779463" y="1341438"/>
            <a:ext cx="7824787" cy="5145087"/>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9170"/>
                                        </p:tgtEl>
                                        <p:attrNameLst>
                                          <p:attrName>style.visibility</p:attrName>
                                        </p:attrNameLst>
                                      </p:cBhvr>
                                      <p:to>
                                        <p:strVal val="visible"/>
                                      </p:to>
                                    </p:set>
                                    <p:animEffect transition="in" filter="blinds(horizontal)">
                                      <p:cBhvr>
                                        <p:cTn id="7" dur="500"/>
                                        <p:tgtEl>
                                          <p:spTgt spid="519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p:txBody>
          <a:bodyPr/>
          <a:lstStyle/>
          <a:p>
            <a:pPr eaLnBrk="1" hangingPunct="1"/>
            <a:r>
              <a:rPr lang="es-AR" smtClean="0">
                <a:solidFill>
                  <a:schemeClr val="tx1"/>
                </a:solidFill>
              </a:rPr>
              <a:t>Maestro Selecto (</a:t>
            </a:r>
            <a:r>
              <a:rPr lang="es-AR" i="1" smtClean="0">
                <a:solidFill>
                  <a:schemeClr val="tx1"/>
                </a:solidFill>
              </a:rPr>
              <a:t>Select Master</a:t>
            </a:r>
            <a:r>
              <a:rPr lang="es-AR" smtClean="0">
                <a:solidFill>
                  <a:schemeClr val="tx1"/>
                </a:solidFill>
              </a:rPr>
              <a:t>)</a:t>
            </a:r>
            <a:endParaRPr lang="es-ES_tradnl" smtClean="0">
              <a:solidFill>
                <a:schemeClr val="tx1"/>
              </a:solidFill>
            </a:endParaRPr>
          </a:p>
        </p:txBody>
      </p:sp>
      <p:sp>
        <p:nvSpPr>
          <p:cNvPr id="520195" name="Rectangle 3"/>
          <p:cNvSpPr>
            <a:spLocks noGrp="1" noChangeArrowheads="1"/>
          </p:cNvSpPr>
          <p:nvPr>
            <p:ph type="body" idx="1"/>
          </p:nvPr>
        </p:nvSpPr>
        <p:spPr/>
        <p:txBody>
          <a:bodyPr/>
          <a:lstStyle/>
          <a:p>
            <a:pPr eaLnBrk="1" hangingPunct="1">
              <a:lnSpc>
                <a:spcPct val="90000"/>
              </a:lnSpc>
            </a:pPr>
            <a:r>
              <a:rPr lang="es-AR" smtClean="0"/>
              <a:t>Segundo grado del Rito Críptico</a:t>
            </a:r>
          </a:p>
          <a:p>
            <a:pPr eaLnBrk="1" hangingPunct="1">
              <a:lnSpc>
                <a:spcPct val="90000"/>
              </a:lnSpc>
            </a:pPr>
            <a:r>
              <a:rPr lang="es-AR" smtClean="0"/>
              <a:t>Segundo Grado de la Masonería de la Bóveda Secreta</a:t>
            </a:r>
          </a:p>
          <a:p>
            <a:pPr eaLnBrk="1" hangingPunct="1">
              <a:lnSpc>
                <a:spcPct val="90000"/>
              </a:lnSpc>
            </a:pPr>
            <a:r>
              <a:rPr lang="es-AR" smtClean="0"/>
              <a:t>Noveno grado del Rito York, en su adaptación americana</a:t>
            </a:r>
          </a:p>
          <a:p>
            <a:pPr eaLnBrk="1" hangingPunct="1">
              <a:lnSpc>
                <a:spcPct val="90000"/>
              </a:lnSpc>
            </a:pPr>
            <a:r>
              <a:rPr lang="es-AR" smtClean="0"/>
              <a:t>Contiene elementos de los grados </a:t>
            </a:r>
            <a:r>
              <a:rPr lang="es-ES" smtClean="0"/>
              <a:t>de las Logias de Perfección del Rito Escocés Antiguo y Aceptado, en particular del Secretario Íntimo y del Maestro Secreto</a:t>
            </a:r>
            <a:endParaRPr lang="es-AR" smtClean="0"/>
          </a:p>
          <a:p>
            <a:pPr eaLnBrk="1" hangingPunct="1">
              <a:lnSpc>
                <a:spcPct val="90000"/>
              </a:lnSpc>
              <a:buFontTx/>
              <a:buNone/>
            </a:pPr>
            <a:endParaRPr lang="es-ES_tradnl" smtClean="0">
              <a:solidFill>
                <a:schemeClr val="hlink"/>
              </a:solidFill>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520194"/>
                                        </p:tgtEl>
                                        <p:attrNameLst>
                                          <p:attrName>style.visibility</p:attrName>
                                        </p:attrNameLst>
                                      </p:cBhvr>
                                      <p:to>
                                        <p:strVal val="visible"/>
                                      </p:to>
                                    </p:set>
                                    <p:animEffect transition="in" filter="diamond(out)">
                                      <p:cBhvr>
                                        <p:cTn id="7" dur="2000"/>
                                        <p:tgtEl>
                                          <p:spTgt spid="520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0195">
                                            <p:txEl>
                                              <p:pRg st="0" end="0"/>
                                            </p:txEl>
                                          </p:spTgt>
                                        </p:tgtEl>
                                        <p:attrNameLst>
                                          <p:attrName>style.visibility</p:attrName>
                                        </p:attrNameLst>
                                      </p:cBhvr>
                                      <p:to>
                                        <p:strVal val="visible"/>
                                      </p:to>
                                    </p:set>
                                    <p:animEffect transition="in" filter="blinds(horizontal)">
                                      <p:cBhvr>
                                        <p:cTn id="12" dur="500"/>
                                        <p:tgtEl>
                                          <p:spTgt spid="5201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0195">
                                            <p:txEl>
                                              <p:pRg st="1" end="1"/>
                                            </p:txEl>
                                          </p:spTgt>
                                        </p:tgtEl>
                                        <p:attrNameLst>
                                          <p:attrName>style.visibility</p:attrName>
                                        </p:attrNameLst>
                                      </p:cBhvr>
                                      <p:to>
                                        <p:strVal val="visible"/>
                                      </p:to>
                                    </p:set>
                                    <p:animEffect transition="in" filter="blinds(horizontal)">
                                      <p:cBhvr>
                                        <p:cTn id="17" dur="500"/>
                                        <p:tgtEl>
                                          <p:spTgt spid="5201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0195">
                                            <p:txEl>
                                              <p:pRg st="2" end="2"/>
                                            </p:txEl>
                                          </p:spTgt>
                                        </p:tgtEl>
                                        <p:attrNameLst>
                                          <p:attrName>style.visibility</p:attrName>
                                        </p:attrNameLst>
                                      </p:cBhvr>
                                      <p:to>
                                        <p:strVal val="visible"/>
                                      </p:to>
                                    </p:set>
                                    <p:animEffect transition="in" filter="blinds(horizontal)">
                                      <p:cBhvr>
                                        <p:cTn id="22" dur="500"/>
                                        <p:tgtEl>
                                          <p:spTgt spid="52019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0195">
                                            <p:txEl>
                                              <p:pRg st="3" end="3"/>
                                            </p:txEl>
                                          </p:spTgt>
                                        </p:tgtEl>
                                        <p:attrNameLst>
                                          <p:attrName>style.visibility</p:attrName>
                                        </p:attrNameLst>
                                      </p:cBhvr>
                                      <p:to>
                                        <p:strVal val="visible"/>
                                      </p:to>
                                    </p:set>
                                    <p:animEffect transition="in" filter="blinds(horizontal)">
                                      <p:cBhvr>
                                        <p:cTn id="27" dur="500"/>
                                        <p:tgtEl>
                                          <p:spTgt spid="520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4" grpId="0"/>
      <p:bldP spid="520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AR" smtClean="0"/>
              <a:t>El Maestro Selecto</a:t>
            </a:r>
            <a:endParaRPr lang="es-ES_tradnl" smtClean="0"/>
          </a:p>
        </p:txBody>
      </p:sp>
      <p:sp>
        <p:nvSpPr>
          <p:cNvPr id="1780739" name="Rectangle 3"/>
          <p:cNvSpPr>
            <a:spLocks noGrp="1" noChangeArrowheads="1"/>
          </p:cNvSpPr>
          <p:nvPr>
            <p:ph type="body" sz="half" idx="1"/>
          </p:nvPr>
        </p:nvSpPr>
        <p:spPr>
          <a:xfrm>
            <a:off x="71438" y="1524000"/>
            <a:ext cx="4143375" cy="4525963"/>
          </a:xfrm>
        </p:spPr>
        <p:txBody>
          <a:bodyPr/>
          <a:lstStyle/>
          <a:p>
            <a:pPr eaLnBrk="1" hangingPunct="1">
              <a:lnSpc>
                <a:spcPct val="80000"/>
              </a:lnSpc>
            </a:pPr>
            <a:r>
              <a:rPr lang="es-AR" sz="2400" dirty="0" smtClean="0"/>
              <a:t>En general, podríamos decir que este es el grado central de todo el Rito Críptico.</a:t>
            </a:r>
          </a:p>
          <a:p>
            <a:pPr eaLnBrk="1" hangingPunct="1">
              <a:lnSpc>
                <a:spcPct val="80000"/>
              </a:lnSpc>
            </a:pPr>
            <a:r>
              <a:rPr lang="es-AR" sz="2400" dirty="0" smtClean="0"/>
              <a:t>De hecho, en él se concreta aquello que, dentro del Rito York, otorga sentido a los Grados Crípticos: el depósito sagrado efectuado en la Bóveda Secreta, que determina el “puente” entre el grado de Maestro, donde la Palabra se pierde, y el Arco Real, donde se recupera. </a:t>
            </a:r>
            <a:endParaRPr lang="es-ES_tradnl" sz="2400" dirty="0" smtClean="0"/>
          </a:p>
        </p:txBody>
      </p:sp>
      <p:pic>
        <p:nvPicPr>
          <p:cNvPr id="2051" name="Picture 3"/>
          <p:cNvPicPr>
            <a:picLocks noChangeAspect="1" noChangeArrowheads="1"/>
          </p:cNvPicPr>
          <p:nvPr/>
        </p:nvPicPr>
        <p:blipFill>
          <a:blip r:embed="rId3"/>
          <a:srcRect/>
          <a:stretch>
            <a:fillRect/>
          </a:stretch>
        </p:blipFill>
        <p:spPr bwMode="auto">
          <a:xfrm>
            <a:off x="4357688" y="1571625"/>
            <a:ext cx="4667250" cy="4713288"/>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2051"/>
                                        </p:tgtEl>
                                        <p:attrNameLst>
                                          <p:attrName>style.visibility</p:attrName>
                                        </p:attrNameLst>
                                      </p:cBhvr>
                                      <p:to>
                                        <p:strVal val="visible"/>
                                      </p:to>
                                    </p:set>
                                    <p:animEffect transition="in" filter="box(out)">
                                      <p:cBhvr>
                                        <p:cTn id="22"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AR" smtClean="0"/>
              <a:t>El Maestro Selecto</a:t>
            </a:r>
            <a:endParaRPr lang="es-ES_tradnl" smtClean="0"/>
          </a:p>
        </p:txBody>
      </p:sp>
      <p:sp>
        <p:nvSpPr>
          <p:cNvPr id="1780739" name="Rectangle 3"/>
          <p:cNvSpPr>
            <a:spLocks noGrp="1" noChangeArrowheads="1"/>
          </p:cNvSpPr>
          <p:nvPr>
            <p:ph type="body" sz="half" idx="1"/>
          </p:nvPr>
        </p:nvSpPr>
        <p:spPr>
          <a:xfrm>
            <a:off x="71438" y="1500188"/>
            <a:ext cx="3929062" cy="4525962"/>
          </a:xfrm>
        </p:spPr>
        <p:txBody>
          <a:bodyPr/>
          <a:lstStyle/>
          <a:p>
            <a:pPr eaLnBrk="1" hangingPunct="1">
              <a:lnSpc>
                <a:spcPct val="80000"/>
              </a:lnSpc>
            </a:pPr>
            <a:r>
              <a:rPr lang="es-AR" sz="2400" smtClean="0"/>
              <a:t>Los miembros son, en general, “recibidos” como Maestros Reales y “reconocidos” como Maestros Selectos, habitualmente en ocasiones separadas.</a:t>
            </a:r>
          </a:p>
          <a:p>
            <a:pPr eaLnBrk="1" hangingPunct="1">
              <a:lnSpc>
                <a:spcPct val="80000"/>
              </a:lnSpc>
            </a:pPr>
            <a:r>
              <a:rPr lang="es-AR" sz="2400" smtClean="0"/>
              <a:t>Cuando se ha recibido el </a:t>
            </a:r>
            <a:r>
              <a:rPr lang="es-AR" sz="2400" i="1" smtClean="0"/>
              <a:t>Select Master</a:t>
            </a:r>
            <a:r>
              <a:rPr lang="es-AR" sz="2400" smtClean="0"/>
              <a:t>, independientemente de la posesión del grado siguiente, se considera que el Compañero es digno del apelativo de </a:t>
            </a:r>
            <a:r>
              <a:rPr lang="es-AR" sz="2400" i="1" smtClean="0"/>
              <a:t>“elegido del Gremio”  </a:t>
            </a:r>
            <a:r>
              <a:rPr lang="es-AR" sz="2400" smtClean="0"/>
              <a:t>(“</a:t>
            </a:r>
            <a:r>
              <a:rPr lang="es-AR" sz="2400" i="1" smtClean="0"/>
              <a:t>The Select of the Craft”</a:t>
            </a:r>
            <a:r>
              <a:rPr lang="es-AR" sz="2400" smtClean="0"/>
              <a:t>).</a:t>
            </a:r>
            <a:endParaRPr lang="es-ES_tradnl" sz="2400" smtClean="0"/>
          </a:p>
        </p:txBody>
      </p:sp>
      <p:sp>
        <p:nvSpPr>
          <p:cNvPr id="26627" name="AutoShape 2" descr="Resultado de imagen para &quot;select master&quot;"/>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p>
        </p:txBody>
      </p:sp>
      <p:pic>
        <p:nvPicPr>
          <p:cNvPr id="2053" name="Picture 5"/>
          <p:cNvPicPr>
            <a:picLocks noChangeAspect="1" noChangeArrowheads="1"/>
          </p:cNvPicPr>
          <p:nvPr/>
        </p:nvPicPr>
        <p:blipFill>
          <a:blip r:embed="rId3"/>
          <a:srcRect/>
          <a:stretch>
            <a:fillRect/>
          </a:stretch>
        </p:blipFill>
        <p:spPr bwMode="auto">
          <a:xfrm>
            <a:off x="3979863" y="1787525"/>
            <a:ext cx="4949825" cy="4570413"/>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2053"/>
                                        </p:tgtEl>
                                        <p:attrNameLst>
                                          <p:attrName>style.visibility</p:attrName>
                                        </p:attrNameLst>
                                      </p:cBhvr>
                                      <p:to>
                                        <p:strVal val="visible"/>
                                      </p:to>
                                    </p:set>
                                    <p:animEffect transition="in" filter="box(out)">
                                      <p:cBhvr>
                                        <p:cTn id="22" dur="20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7906" name="Rectangle 2"/>
          <p:cNvSpPr>
            <a:spLocks noGrp="1" noChangeArrowheads="1"/>
          </p:cNvSpPr>
          <p:nvPr>
            <p:ph type="title"/>
          </p:nvPr>
        </p:nvSpPr>
        <p:spPr/>
        <p:txBody>
          <a:bodyPr/>
          <a:lstStyle/>
          <a:p>
            <a:pPr eaLnBrk="1" hangingPunct="1"/>
            <a:r>
              <a:rPr lang="es-AR" smtClean="0"/>
              <a:t>Maestro Real y Maestro Selecto </a:t>
            </a:r>
            <a:endParaRPr lang="es-ES_tradnl" smtClean="0"/>
          </a:p>
        </p:txBody>
      </p:sp>
      <p:sp>
        <p:nvSpPr>
          <p:cNvPr id="1787907" name="Rectangle 3"/>
          <p:cNvSpPr>
            <a:spLocks noGrp="1" noChangeArrowheads="1"/>
          </p:cNvSpPr>
          <p:nvPr>
            <p:ph idx="1"/>
          </p:nvPr>
        </p:nvSpPr>
        <p:spPr>
          <a:xfrm>
            <a:off x="251520" y="1556792"/>
            <a:ext cx="8678738" cy="4525963"/>
          </a:xfrm>
        </p:spPr>
        <p:txBody>
          <a:bodyPr/>
          <a:lstStyle/>
          <a:p>
            <a:pPr eaLnBrk="1" hangingPunct="1">
              <a:lnSpc>
                <a:spcPct val="90000"/>
              </a:lnSpc>
            </a:pPr>
            <a:r>
              <a:rPr lang="es-AR" sz="1800" dirty="0" smtClean="0"/>
              <a:t>Existe un problema en lo que respecta a la sucesión temporal de estos dos grados.</a:t>
            </a:r>
          </a:p>
          <a:p>
            <a:pPr eaLnBrk="1" hangingPunct="1">
              <a:lnSpc>
                <a:spcPct val="90000"/>
              </a:lnSpc>
            </a:pPr>
            <a:r>
              <a:rPr lang="es-AR" sz="1800" dirty="0" smtClean="0"/>
              <a:t>Porque la segunda parte del Maestro Real ocurre después de la muerte de Hiram </a:t>
            </a:r>
            <a:r>
              <a:rPr lang="es-AR" sz="1800" dirty="0" err="1" smtClean="0"/>
              <a:t>Abiff</a:t>
            </a:r>
            <a:r>
              <a:rPr lang="es-AR" sz="1800" dirty="0" smtClean="0"/>
              <a:t>, y el Maestro Selecto tiene lugar cuando el Templo de Salomón aún estaba en construcción y el Arquitecto se encontraba con vida. Es decir, los hechos del Maestro Selecto ocurren </a:t>
            </a:r>
            <a:r>
              <a:rPr lang="es-AR" sz="1800" i="1" dirty="0" smtClean="0"/>
              <a:t>entre </a:t>
            </a:r>
            <a:r>
              <a:rPr lang="es-AR" sz="1800" dirty="0" smtClean="0"/>
              <a:t>la primera y la segunda parte del Maestro Real.</a:t>
            </a:r>
          </a:p>
          <a:p>
            <a:pPr eaLnBrk="1" hangingPunct="1">
              <a:lnSpc>
                <a:spcPct val="90000"/>
              </a:lnSpc>
            </a:pPr>
            <a:r>
              <a:rPr lang="es-AR" sz="1800" dirty="0" smtClean="0"/>
              <a:t>Por ello, algunos han propuesto que el Maestro Selecto debería conferirse </a:t>
            </a:r>
            <a:r>
              <a:rPr lang="es-AR" sz="1800" i="1" dirty="0" smtClean="0"/>
              <a:t>antes </a:t>
            </a:r>
            <a:r>
              <a:rPr lang="es-AR" sz="1800" dirty="0" smtClean="0"/>
              <a:t>que el Maestro Real.</a:t>
            </a:r>
          </a:p>
          <a:p>
            <a:pPr eaLnBrk="1" hangingPunct="1">
              <a:lnSpc>
                <a:spcPct val="90000"/>
              </a:lnSpc>
            </a:pPr>
            <a:r>
              <a:rPr lang="es-AR" sz="1800" dirty="0" smtClean="0"/>
              <a:t>La solución dada por </a:t>
            </a:r>
            <a:r>
              <a:rPr lang="es-AR" sz="1800" dirty="0" err="1" smtClean="0"/>
              <a:t>Mackey</a:t>
            </a:r>
            <a:r>
              <a:rPr lang="es-AR" sz="1800" dirty="0" smtClean="0"/>
              <a:t> es la siguiente: si bien el </a:t>
            </a:r>
            <a:r>
              <a:rPr lang="es-AR" sz="1800" i="1" dirty="0" err="1" smtClean="0"/>
              <a:t>Select</a:t>
            </a:r>
            <a:r>
              <a:rPr lang="es-AR" sz="1800" i="1" dirty="0" smtClean="0"/>
              <a:t> </a:t>
            </a:r>
            <a:r>
              <a:rPr lang="es-AR" sz="1800" dirty="0" smtClean="0"/>
              <a:t>es cronológicamente anterior al </a:t>
            </a:r>
            <a:r>
              <a:rPr lang="es-AR" sz="1800" i="1" dirty="0" smtClean="0"/>
              <a:t>Royal</a:t>
            </a:r>
            <a:r>
              <a:rPr lang="es-AR" sz="1800" dirty="0" smtClean="0"/>
              <a:t>, el Consejo de Maestros Selectos no fue reconocido como grado masónico hasta mucho tiempo después, cuando bajo la dirección de </a:t>
            </a:r>
            <a:r>
              <a:rPr lang="es-AR" sz="1800" dirty="0" err="1" smtClean="0"/>
              <a:t>Zorobabel</a:t>
            </a:r>
            <a:r>
              <a:rPr lang="es-AR" sz="1800" dirty="0" smtClean="0"/>
              <a:t> fue elevado el Segundo Templo. Es decir, el Maestro Real fue desde sus comienzos un grado </a:t>
            </a:r>
            <a:r>
              <a:rPr lang="es-AR" sz="1800" i="1" dirty="0" smtClean="0"/>
              <a:t>ostensible</a:t>
            </a:r>
            <a:r>
              <a:rPr lang="es-AR" sz="1800" dirty="0" smtClean="0"/>
              <a:t>, mientras que el Maestro Selecto fue un grado </a:t>
            </a:r>
            <a:r>
              <a:rPr lang="es-AR" sz="1800" i="1" dirty="0" smtClean="0"/>
              <a:t>secreto </a:t>
            </a:r>
            <a:r>
              <a:rPr lang="es-AR" sz="1800" dirty="0" smtClean="0"/>
              <a:t>hasta la edificación del Segundo Templo.</a:t>
            </a:r>
          </a:p>
          <a:p>
            <a:pPr eaLnBrk="1" hangingPunct="1">
              <a:lnSpc>
                <a:spcPct val="90000"/>
              </a:lnSpc>
            </a:pPr>
            <a:r>
              <a:rPr lang="es-AR" sz="1800" dirty="0" smtClean="0"/>
              <a:t>Nuestra opinión es diferente: ninguno de los dos grados realmente existieron en los Templos de Salomón o de </a:t>
            </a:r>
            <a:r>
              <a:rPr lang="es-AR" sz="1800" dirty="0" err="1" smtClean="0"/>
              <a:t>Zorobabel</a:t>
            </a:r>
            <a:r>
              <a:rPr lang="es-AR" sz="1800" dirty="0" smtClean="0"/>
              <a:t>, sino que son creaciones del siglo XVIII. Por lo tanto, todo lo que en ellos se relata es simbólico, y el orden en que se confieren depende exclusivamente de la intención simbólica del Rito.</a:t>
            </a:r>
            <a:endParaRPr lang="es-ES_tradnl" sz="18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7906"/>
                                        </p:tgtEl>
                                        <p:attrNameLst>
                                          <p:attrName>style.visibility</p:attrName>
                                        </p:attrNameLst>
                                      </p:cBhvr>
                                      <p:to>
                                        <p:strVal val="visible"/>
                                      </p:to>
                                    </p:set>
                                    <p:animEffect transition="in" filter="blinds(horizontal)">
                                      <p:cBhvr>
                                        <p:cTn id="7" dur="500"/>
                                        <p:tgtEl>
                                          <p:spTgt spid="1787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7907">
                                            <p:txEl>
                                              <p:pRg st="0" end="0"/>
                                            </p:txEl>
                                          </p:spTgt>
                                        </p:tgtEl>
                                        <p:attrNameLst>
                                          <p:attrName>style.visibility</p:attrName>
                                        </p:attrNameLst>
                                      </p:cBhvr>
                                      <p:to>
                                        <p:strVal val="visible"/>
                                      </p:to>
                                    </p:set>
                                    <p:animEffect transition="in" filter="blinds(horizontal)">
                                      <p:cBhvr>
                                        <p:cTn id="12" dur="500"/>
                                        <p:tgtEl>
                                          <p:spTgt spid="17879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7907">
                                            <p:txEl>
                                              <p:pRg st="1" end="1"/>
                                            </p:txEl>
                                          </p:spTgt>
                                        </p:tgtEl>
                                        <p:attrNameLst>
                                          <p:attrName>style.visibility</p:attrName>
                                        </p:attrNameLst>
                                      </p:cBhvr>
                                      <p:to>
                                        <p:strVal val="visible"/>
                                      </p:to>
                                    </p:set>
                                    <p:animEffect transition="in" filter="blinds(horizontal)">
                                      <p:cBhvr>
                                        <p:cTn id="17" dur="500"/>
                                        <p:tgtEl>
                                          <p:spTgt spid="17879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7907">
                                            <p:txEl>
                                              <p:pRg st="2" end="2"/>
                                            </p:txEl>
                                          </p:spTgt>
                                        </p:tgtEl>
                                        <p:attrNameLst>
                                          <p:attrName>style.visibility</p:attrName>
                                        </p:attrNameLst>
                                      </p:cBhvr>
                                      <p:to>
                                        <p:strVal val="visible"/>
                                      </p:to>
                                    </p:set>
                                    <p:animEffect transition="in" filter="blinds(horizontal)">
                                      <p:cBhvr>
                                        <p:cTn id="22" dur="500"/>
                                        <p:tgtEl>
                                          <p:spTgt spid="178790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7907">
                                            <p:txEl>
                                              <p:pRg st="3" end="3"/>
                                            </p:txEl>
                                          </p:spTgt>
                                        </p:tgtEl>
                                        <p:attrNameLst>
                                          <p:attrName>style.visibility</p:attrName>
                                        </p:attrNameLst>
                                      </p:cBhvr>
                                      <p:to>
                                        <p:strVal val="visible"/>
                                      </p:to>
                                    </p:set>
                                    <p:animEffect transition="in" filter="blinds(horizontal)">
                                      <p:cBhvr>
                                        <p:cTn id="27" dur="500"/>
                                        <p:tgtEl>
                                          <p:spTgt spid="178790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7907">
                                            <p:txEl>
                                              <p:pRg st="4" end="4"/>
                                            </p:txEl>
                                          </p:spTgt>
                                        </p:tgtEl>
                                        <p:attrNameLst>
                                          <p:attrName>style.visibility</p:attrName>
                                        </p:attrNameLst>
                                      </p:cBhvr>
                                      <p:to>
                                        <p:strVal val="visible"/>
                                      </p:to>
                                    </p:set>
                                    <p:animEffect transition="in" filter="blinds(horizontal)">
                                      <p:cBhvr>
                                        <p:cTn id="32" dur="500"/>
                                        <p:tgtEl>
                                          <p:spTgt spid="17879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06" grpId="0"/>
      <p:bldP spid="178790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r>
              <a:rPr lang="es-MX" smtClean="0"/>
              <a:t>Maestro Real y Maestro Selecto</a:t>
            </a:r>
            <a:endParaRPr lang="es-ES_tradnl" smtClean="0"/>
          </a:p>
        </p:txBody>
      </p:sp>
      <p:sp>
        <p:nvSpPr>
          <p:cNvPr id="1783811" name="Rectangle 3"/>
          <p:cNvSpPr>
            <a:spLocks noGrp="1" noChangeArrowheads="1"/>
          </p:cNvSpPr>
          <p:nvPr>
            <p:ph type="body" idx="1"/>
          </p:nvPr>
        </p:nvSpPr>
        <p:spPr>
          <a:xfrm>
            <a:off x="142875" y="1357313"/>
            <a:ext cx="8858250" cy="4525962"/>
          </a:xfrm>
        </p:spPr>
        <p:txBody>
          <a:bodyPr/>
          <a:lstStyle/>
          <a:p>
            <a:pPr eaLnBrk="1" hangingPunct="1">
              <a:lnSpc>
                <a:spcPct val="80000"/>
              </a:lnSpc>
            </a:pPr>
            <a:r>
              <a:rPr lang="es-AR" sz="1800" dirty="0" smtClean="0"/>
              <a:t>Aparentemente, la forma original de estos grados fue obra de Jeremy L. Cross.</a:t>
            </a:r>
          </a:p>
          <a:p>
            <a:pPr eaLnBrk="1" hangingPunct="1">
              <a:lnSpc>
                <a:spcPct val="80000"/>
              </a:lnSpc>
            </a:pPr>
            <a:r>
              <a:rPr lang="es-MX" sz="1800" dirty="0" smtClean="0"/>
              <a:t>Algunos historiadores, sin embargo, ponen en duda las verdaderas intenciones de Cross al multiplicar las Iniciaciones y las </a:t>
            </a:r>
            <a:r>
              <a:rPr lang="es-MX" sz="1800" dirty="0" err="1" smtClean="0"/>
              <a:t>dispensasiones</a:t>
            </a:r>
            <a:r>
              <a:rPr lang="es-MX" sz="1800" dirty="0" smtClean="0"/>
              <a:t> para la formación de Consejos.</a:t>
            </a:r>
          </a:p>
          <a:p>
            <a:pPr eaLnBrk="1" hangingPunct="1">
              <a:lnSpc>
                <a:spcPct val="80000"/>
              </a:lnSpc>
            </a:pPr>
            <a:r>
              <a:rPr lang="es-MX" sz="1800" dirty="0" smtClean="0"/>
              <a:t>Nosotros no podemos abrir juicio sobre este hecho; sin embargo podemos mencionar que Cross parece haber sido el primero que unió el Maestro Real y el Maestro Selecto conformando un único sistema, dado que previamente ambos grados eran independientes.</a:t>
            </a:r>
          </a:p>
          <a:p>
            <a:pPr eaLnBrk="1" hangingPunct="1">
              <a:lnSpc>
                <a:spcPct val="80000"/>
              </a:lnSpc>
            </a:pPr>
            <a:r>
              <a:rPr lang="es-MX" sz="1800" dirty="0" smtClean="0"/>
              <a:t>Existen muchas dudas acerca de la forma exacta y el ritual de los grados en la forma en que eran conferidos por Cross, pero todo parece indicar que el Maestro Real y el Maestro Selecto eran un solo grado, el </a:t>
            </a:r>
            <a:r>
              <a:rPr lang="es-MX" sz="1800" i="1" dirty="0" smtClean="0"/>
              <a:t>«Masón Selecto de los 27»</a:t>
            </a:r>
            <a:r>
              <a:rPr lang="es-MX" sz="1800" dirty="0" smtClean="0"/>
              <a:t>.</a:t>
            </a:r>
          </a:p>
          <a:p>
            <a:pPr eaLnBrk="1" hangingPunct="1">
              <a:lnSpc>
                <a:spcPct val="80000"/>
              </a:lnSpc>
            </a:pPr>
            <a:r>
              <a:rPr lang="es-MX" sz="1800" dirty="0" smtClean="0"/>
              <a:t>Por lo tanto, ambos grados estaban originalmente separados, luego se unieron y finalmente, en un tiempo posterior, volvieron a separarse.</a:t>
            </a:r>
          </a:p>
          <a:p>
            <a:pPr eaLnBrk="1" hangingPunct="1">
              <a:lnSpc>
                <a:spcPct val="80000"/>
              </a:lnSpc>
            </a:pPr>
            <a:r>
              <a:rPr lang="es-MX" sz="1800" dirty="0" smtClean="0"/>
              <a:t>Este proceso de constante «unificación, división y diferenciación» es común a los grados masónicos de diversos Ritos, y obedece a la tendencia general que, desde una unidad primordial, conduce hacia la multiplicidad, atravesando fases de unidades transitorias.</a:t>
            </a:r>
          </a:p>
          <a:p>
            <a:pPr eaLnBrk="1" hangingPunct="1">
              <a:lnSpc>
                <a:spcPct val="80000"/>
              </a:lnSpc>
            </a:pPr>
            <a:r>
              <a:rPr lang="es-AR" sz="1800" dirty="0" smtClean="0"/>
              <a:t>Según otros historiadores, cuando el Rito Críptico fue introducido en los Estados Unidos, el Maestro Real se practicaba con preferencia en la región Este y el Maestro Selecto en el Oeste.</a:t>
            </a:r>
            <a:endParaRPr lang="es-MX" sz="1800" dirty="0" smtClean="0"/>
          </a:p>
          <a:p>
            <a:pPr eaLnBrk="1" hangingPunct="1">
              <a:lnSpc>
                <a:spcPct val="80000"/>
              </a:lnSpc>
            </a:pPr>
            <a:r>
              <a:rPr lang="es-MX" sz="1800" dirty="0" smtClean="0"/>
              <a:t>De todas formas, la historia es confusa y amerita mayor investigación.</a:t>
            </a:r>
          </a:p>
          <a:p>
            <a:pPr eaLnBrk="1" hangingPunct="1">
              <a:lnSpc>
                <a:spcPct val="80000"/>
              </a:lnSpc>
            </a:pPr>
            <a:endParaRPr lang="es-AR" sz="1800" dirty="0" smtClean="0"/>
          </a:p>
          <a:p>
            <a:pPr eaLnBrk="1" hangingPunct="1">
              <a:lnSpc>
                <a:spcPct val="80000"/>
              </a:lnSpc>
            </a:pPr>
            <a:endParaRPr lang="es-AR" sz="1800" dirty="0" smtClean="0"/>
          </a:p>
          <a:p>
            <a:pPr eaLnBrk="1" hangingPunct="1">
              <a:lnSpc>
                <a:spcPct val="80000"/>
              </a:lnSpc>
            </a:pPr>
            <a:endParaRPr lang="es-AR" sz="1800" dirty="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3810"/>
                                        </p:tgtEl>
                                        <p:attrNameLst>
                                          <p:attrName>style.visibility</p:attrName>
                                        </p:attrNameLst>
                                      </p:cBhvr>
                                      <p:to>
                                        <p:strVal val="visible"/>
                                      </p:to>
                                    </p:set>
                                    <p:animEffect transition="in" filter="blinds(horizontal)">
                                      <p:cBhvr>
                                        <p:cTn id="7" dur="500"/>
                                        <p:tgtEl>
                                          <p:spTgt spid="17838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3811">
                                            <p:txEl>
                                              <p:pRg st="0" end="0"/>
                                            </p:txEl>
                                          </p:spTgt>
                                        </p:tgtEl>
                                        <p:attrNameLst>
                                          <p:attrName>style.visibility</p:attrName>
                                        </p:attrNameLst>
                                      </p:cBhvr>
                                      <p:to>
                                        <p:strVal val="visible"/>
                                      </p:to>
                                    </p:set>
                                    <p:animEffect transition="in" filter="blinds(horizontal)">
                                      <p:cBhvr>
                                        <p:cTn id="12" dur="500"/>
                                        <p:tgtEl>
                                          <p:spTgt spid="17838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3811">
                                            <p:txEl>
                                              <p:pRg st="1" end="1"/>
                                            </p:txEl>
                                          </p:spTgt>
                                        </p:tgtEl>
                                        <p:attrNameLst>
                                          <p:attrName>style.visibility</p:attrName>
                                        </p:attrNameLst>
                                      </p:cBhvr>
                                      <p:to>
                                        <p:strVal val="visible"/>
                                      </p:to>
                                    </p:set>
                                    <p:animEffect transition="in" filter="blinds(horizontal)">
                                      <p:cBhvr>
                                        <p:cTn id="17" dur="500"/>
                                        <p:tgtEl>
                                          <p:spTgt spid="17838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3811">
                                            <p:txEl>
                                              <p:pRg st="2" end="2"/>
                                            </p:txEl>
                                          </p:spTgt>
                                        </p:tgtEl>
                                        <p:attrNameLst>
                                          <p:attrName>style.visibility</p:attrName>
                                        </p:attrNameLst>
                                      </p:cBhvr>
                                      <p:to>
                                        <p:strVal val="visible"/>
                                      </p:to>
                                    </p:set>
                                    <p:animEffect transition="in" filter="blinds(horizontal)">
                                      <p:cBhvr>
                                        <p:cTn id="22" dur="500"/>
                                        <p:tgtEl>
                                          <p:spTgt spid="17838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3811">
                                            <p:txEl>
                                              <p:pRg st="3" end="3"/>
                                            </p:txEl>
                                          </p:spTgt>
                                        </p:tgtEl>
                                        <p:attrNameLst>
                                          <p:attrName>style.visibility</p:attrName>
                                        </p:attrNameLst>
                                      </p:cBhvr>
                                      <p:to>
                                        <p:strVal val="visible"/>
                                      </p:to>
                                    </p:set>
                                    <p:animEffect transition="in" filter="blinds(horizontal)">
                                      <p:cBhvr>
                                        <p:cTn id="27" dur="500"/>
                                        <p:tgtEl>
                                          <p:spTgt spid="17838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3811">
                                            <p:txEl>
                                              <p:pRg st="4" end="4"/>
                                            </p:txEl>
                                          </p:spTgt>
                                        </p:tgtEl>
                                        <p:attrNameLst>
                                          <p:attrName>style.visibility</p:attrName>
                                        </p:attrNameLst>
                                      </p:cBhvr>
                                      <p:to>
                                        <p:strVal val="visible"/>
                                      </p:to>
                                    </p:set>
                                    <p:animEffect transition="in" filter="blinds(horizontal)">
                                      <p:cBhvr>
                                        <p:cTn id="32" dur="500"/>
                                        <p:tgtEl>
                                          <p:spTgt spid="178381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3811">
                                            <p:txEl>
                                              <p:pRg st="5" end="5"/>
                                            </p:txEl>
                                          </p:spTgt>
                                        </p:tgtEl>
                                        <p:attrNameLst>
                                          <p:attrName>style.visibility</p:attrName>
                                        </p:attrNameLst>
                                      </p:cBhvr>
                                      <p:to>
                                        <p:strVal val="visible"/>
                                      </p:to>
                                    </p:set>
                                    <p:animEffect transition="in" filter="blinds(horizontal)">
                                      <p:cBhvr>
                                        <p:cTn id="37" dur="500"/>
                                        <p:tgtEl>
                                          <p:spTgt spid="178381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3811">
                                            <p:txEl>
                                              <p:pRg st="6" end="6"/>
                                            </p:txEl>
                                          </p:spTgt>
                                        </p:tgtEl>
                                        <p:attrNameLst>
                                          <p:attrName>style.visibility</p:attrName>
                                        </p:attrNameLst>
                                      </p:cBhvr>
                                      <p:to>
                                        <p:strVal val="visible"/>
                                      </p:to>
                                    </p:set>
                                    <p:animEffect transition="in" filter="blinds(horizontal)">
                                      <p:cBhvr>
                                        <p:cTn id="42" dur="500"/>
                                        <p:tgtEl>
                                          <p:spTgt spid="1783811">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3811">
                                            <p:txEl>
                                              <p:pRg st="7" end="7"/>
                                            </p:txEl>
                                          </p:spTgt>
                                        </p:tgtEl>
                                        <p:attrNameLst>
                                          <p:attrName>style.visibility</p:attrName>
                                        </p:attrNameLst>
                                      </p:cBhvr>
                                      <p:to>
                                        <p:strVal val="visible"/>
                                      </p:to>
                                    </p:set>
                                    <p:animEffect transition="in" filter="blinds(horizontal)">
                                      <p:cBhvr>
                                        <p:cTn id="47" dur="500"/>
                                        <p:tgtEl>
                                          <p:spTgt spid="17838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3810" grpId="0"/>
      <p:bldP spid="17838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AR" smtClean="0"/>
              <a:t>La Leyenda</a:t>
            </a:r>
            <a:endParaRPr lang="es-ES_tradnl" smtClean="0"/>
          </a:p>
        </p:txBody>
      </p:sp>
      <p:sp>
        <p:nvSpPr>
          <p:cNvPr id="1780739" name="Rectangle 3"/>
          <p:cNvSpPr>
            <a:spLocks noGrp="1" noChangeArrowheads="1"/>
          </p:cNvSpPr>
          <p:nvPr>
            <p:ph type="body" sz="half" idx="1"/>
          </p:nvPr>
        </p:nvSpPr>
        <p:spPr>
          <a:xfrm>
            <a:off x="357188" y="1617663"/>
            <a:ext cx="4129087" cy="4525962"/>
          </a:xfrm>
        </p:spPr>
        <p:txBody>
          <a:bodyPr/>
          <a:lstStyle/>
          <a:p>
            <a:pPr eaLnBrk="1" hangingPunct="1">
              <a:lnSpc>
                <a:spcPct val="80000"/>
              </a:lnSpc>
            </a:pPr>
            <a:r>
              <a:rPr lang="es-AR" sz="1600" dirty="0" smtClean="0"/>
              <a:t>La esencia del grado se encuentra básicamente en su Leyenda.</a:t>
            </a:r>
          </a:p>
          <a:p>
            <a:pPr eaLnBrk="1" hangingPunct="1">
              <a:lnSpc>
                <a:spcPct val="80000"/>
              </a:lnSpc>
            </a:pPr>
            <a:r>
              <a:rPr lang="es-AR" sz="1600" dirty="0" smtClean="0"/>
              <a:t>Esta consta de dos partes:</a:t>
            </a:r>
          </a:p>
          <a:p>
            <a:pPr eaLnBrk="1" hangingPunct="1">
              <a:lnSpc>
                <a:spcPct val="80000"/>
              </a:lnSpc>
            </a:pPr>
            <a:r>
              <a:rPr lang="es-AR" sz="1600" dirty="0" smtClean="0"/>
              <a:t>En el primera, un amigo y favorito de Salomón, </a:t>
            </a:r>
            <a:r>
              <a:rPr lang="es-AR" sz="1600" dirty="0" err="1" smtClean="0"/>
              <a:t>Zabud</a:t>
            </a:r>
            <a:r>
              <a:rPr lang="es-AR" sz="1600" dirty="0" smtClean="0"/>
              <a:t>, como consecuencia tanto de su devoción por Salomón como de su curiosidad y desobediencia, se encuentra al borde de ser ajusticiado, pero finalmente es iniciado como Maestro Selecto.</a:t>
            </a:r>
          </a:p>
          <a:p>
            <a:pPr eaLnBrk="1" hangingPunct="1">
              <a:lnSpc>
                <a:spcPct val="80000"/>
              </a:lnSpc>
            </a:pPr>
            <a:r>
              <a:rPr lang="es-AR" sz="1600" dirty="0" smtClean="0"/>
              <a:t>En la segunda se efectúa el depósito sagrado en la Cripta o Bóveda Secreta.</a:t>
            </a:r>
          </a:p>
          <a:p>
            <a:pPr eaLnBrk="1" hangingPunct="1">
              <a:lnSpc>
                <a:spcPct val="80000"/>
              </a:lnSpc>
            </a:pPr>
            <a:r>
              <a:rPr lang="es-AR" sz="1600" dirty="0" smtClean="0"/>
              <a:t>Respecto de la primera parte, en los Rituales se le concede habitualmente un gran desarrollo, pero </a:t>
            </a:r>
            <a:r>
              <a:rPr lang="es-AR" sz="1600" dirty="0" err="1" smtClean="0"/>
              <a:t>Mackey</a:t>
            </a:r>
            <a:r>
              <a:rPr lang="es-AR" sz="1600" dirty="0" smtClean="0"/>
              <a:t> la juzgaba la menos importante.</a:t>
            </a:r>
          </a:p>
          <a:p>
            <a:pPr eaLnBrk="1" hangingPunct="1">
              <a:lnSpc>
                <a:spcPct val="80000"/>
              </a:lnSpc>
            </a:pPr>
            <a:r>
              <a:rPr lang="es-AR" sz="1600" dirty="0" smtClean="0"/>
              <a:t>Claramente, es muy similar a la Leyenda del Secretario Íntimo, 6° grado del Rito Escocés, lo cual nos confirma que los Grados Crípticos fueron originalmente grados escoceses que no se incluyeron en la serie de los 33°.</a:t>
            </a:r>
            <a:endParaRPr lang="es-ES_tradnl" sz="1600" dirty="0" smtClean="0"/>
          </a:p>
        </p:txBody>
      </p:sp>
      <p:sp>
        <p:nvSpPr>
          <p:cNvPr id="30724" name="Rectangle 4"/>
          <p:cNvSpPr>
            <a:spLocks noGrp="1" noChangeArrowheads="1"/>
          </p:cNvSpPr>
          <p:nvPr>
            <p:ph sz="half" idx="2"/>
          </p:nvPr>
        </p:nvSpPr>
        <p:spPr/>
        <p:txBody>
          <a:bodyPr/>
          <a:lstStyle/>
          <a:p>
            <a:pPr eaLnBrk="1" hangingPunct="1">
              <a:lnSpc>
                <a:spcPct val="80000"/>
              </a:lnSpc>
            </a:pPr>
            <a:endParaRPr lang="es-AR" sz="1400" smtClean="0"/>
          </a:p>
        </p:txBody>
      </p:sp>
      <p:sp>
        <p:nvSpPr>
          <p:cNvPr id="1780742" name="Text Box 6"/>
          <p:cNvSpPr txBox="1">
            <a:spLocks noChangeArrowheads="1"/>
          </p:cNvSpPr>
          <p:nvPr/>
        </p:nvSpPr>
        <p:spPr bwMode="auto">
          <a:xfrm>
            <a:off x="5214938" y="6273800"/>
            <a:ext cx="3133725" cy="369888"/>
          </a:xfrm>
          <a:prstGeom prst="rect">
            <a:avLst/>
          </a:prstGeom>
          <a:noFill/>
          <a:ln w="9525">
            <a:noFill/>
            <a:miter lim="800000"/>
            <a:headEnd/>
            <a:tailEnd/>
          </a:ln>
        </p:spPr>
        <p:txBody>
          <a:bodyPr wrap="none">
            <a:spAutoFit/>
          </a:bodyPr>
          <a:lstStyle/>
          <a:p>
            <a:pPr algn="ctr"/>
            <a:r>
              <a:rPr lang="es-AR"/>
              <a:t>Escudo del Secretario Íntimo</a:t>
            </a:r>
          </a:p>
        </p:txBody>
      </p:sp>
      <p:pic>
        <p:nvPicPr>
          <p:cNvPr id="196610" name="Picture 2" descr="Resultado de imagen para &quot;secretario intimo&quot;"/>
          <p:cNvPicPr>
            <a:picLocks noChangeAspect="1" noChangeArrowheads="1"/>
          </p:cNvPicPr>
          <p:nvPr/>
        </p:nvPicPr>
        <p:blipFill>
          <a:blip r:embed="rId3"/>
          <a:srcRect/>
          <a:stretch>
            <a:fillRect/>
          </a:stretch>
        </p:blipFill>
        <p:spPr bwMode="auto">
          <a:xfrm>
            <a:off x="4572000" y="1614488"/>
            <a:ext cx="4357688" cy="4529137"/>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nodeType="clickEffect">
                                  <p:stCondLst>
                                    <p:cond delay="0"/>
                                  </p:stCondLst>
                                  <p:childTnLst>
                                    <p:set>
                                      <p:cBhvr>
                                        <p:cTn id="41" dur="1" fill="hold">
                                          <p:stCondLst>
                                            <p:cond delay="0"/>
                                          </p:stCondLst>
                                        </p:cTn>
                                        <p:tgtEl>
                                          <p:spTgt spid="196610"/>
                                        </p:tgtEl>
                                        <p:attrNameLst>
                                          <p:attrName>style.visibility</p:attrName>
                                        </p:attrNameLst>
                                      </p:cBhvr>
                                      <p:to>
                                        <p:strVal val="visible"/>
                                      </p:to>
                                    </p:set>
                                    <p:animEffect transition="in" filter="box(out)">
                                      <p:cBhvr>
                                        <p:cTn id="42" dur="2000"/>
                                        <p:tgtEl>
                                          <p:spTgt spid="196610"/>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780742"/>
                                        </p:tgtEl>
                                        <p:attrNameLst>
                                          <p:attrName>style.visibility</p:attrName>
                                        </p:attrNameLst>
                                      </p:cBhvr>
                                      <p:to>
                                        <p:strVal val="visible"/>
                                      </p:to>
                                    </p:set>
                                    <p:animEffect transition="in" filter="dissolve">
                                      <p:cBhvr>
                                        <p:cTn id="47" dur="2000"/>
                                        <p:tgtEl>
                                          <p:spTgt spid="17807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P spid="17807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7906" name="Rectangle 2"/>
          <p:cNvSpPr>
            <a:spLocks noGrp="1" noChangeArrowheads="1"/>
          </p:cNvSpPr>
          <p:nvPr>
            <p:ph type="title"/>
          </p:nvPr>
        </p:nvSpPr>
        <p:spPr/>
        <p:txBody>
          <a:bodyPr/>
          <a:lstStyle/>
          <a:p>
            <a:pPr eaLnBrk="1" hangingPunct="1"/>
            <a:r>
              <a:rPr lang="es-AR" smtClean="0"/>
              <a:t>La Leyenda </a:t>
            </a:r>
            <a:endParaRPr lang="es-ES_tradnl" smtClean="0"/>
          </a:p>
        </p:txBody>
      </p:sp>
      <p:sp>
        <p:nvSpPr>
          <p:cNvPr id="1787907" name="Rectangle 3"/>
          <p:cNvSpPr>
            <a:spLocks noGrp="1" noChangeArrowheads="1"/>
          </p:cNvSpPr>
          <p:nvPr>
            <p:ph idx="1"/>
          </p:nvPr>
        </p:nvSpPr>
        <p:spPr/>
        <p:txBody>
          <a:bodyPr/>
          <a:lstStyle/>
          <a:p>
            <a:pPr eaLnBrk="1" hangingPunct="1">
              <a:lnSpc>
                <a:spcPct val="90000"/>
              </a:lnSpc>
            </a:pPr>
            <a:r>
              <a:rPr lang="es-AR" sz="1900" i="1" dirty="0" smtClean="0"/>
              <a:t>“Nuestros Tres Grandes Maestros; Salomón, Rey de Israel; Hiram, Rey de Tiro; e Hiram </a:t>
            </a:r>
            <a:r>
              <a:rPr lang="es-AR" sz="1900" i="1" dirty="0" err="1" smtClean="0"/>
              <a:t>Abiff</a:t>
            </a:r>
            <a:r>
              <a:rPr lang="es-AR" sz="1900" i="1" dirty="0" smtClean="0"/>
              <a:t>, se encontraban en posesión de gran Sabiduría y secretos sagrados, y decidieron preservarlos para las edades futuras. Por ello, decidieron construir una Cripta o Bóveda Secreta que comenzaba debajo del departamento más retirado de Salomón y culminaba debajo del Sancta Sanctórum.” </a:t>
            </a:r>
            <a:endParaRPr lang="en-US" sz="1900" i="1" dirty="0" smtClean="0"/>
          </a:p>
          <a:p>
            <a:pPr eaLnBrk="1" hangingPunct="1">
              <a:lnSpc>
                <a:spcPct val="90000"/>
              </a:lnSpc>
            </a:pPr>
            <a:r>
              <a:rPr lang="en-US" sz="1900" i="1" dirty="0" smtClean="0"/>
              <a:t>“</a:t>
            </a:r>
            <a:r>
              <a:rPr lang="en-US" sz="1900" i="1" dirty="0" err="1" smtClean="0"/>
              <a:t>Esta</a:t>
            </a:r>
            <a:r>
              <a:rPr lang="en-US" sz="1900" i="1" dirty="0" smtClean="0"/>
              <a:t> </a:t>
            </a:r>
            <a:r>
              <a:rPr lang="en-US" sz="1900" i="1" dirty="0" err="1" smtClean="0"/>
              <a:t>Bóveda</a:t>
            </a:r>
            <a:r>
              <a:rPr lang="en-US" sz="1900" i="1" dirty="0" smtClean="0"/>
              <a:t> </a:t>
            </a:r>
            <a:r>
              <a:rPr lang="en-US" sz="1900" i="1" dirty="0" err="1" smtClean="0"/>
              <a:t>Secreta</a:t>
            </a:r>
            <a:r>
              <a:rPr lang="en-US" sz="1900" i="1" dirty="0" smtClean="0"/>
              <a:t> </a:t>
            </a:r>
            <a:r>
              <a:rPr lang="en-US" sz="1900" i="1" dirty="0" err="1" smtClean="0"/>
              <a:t>fue</a:t>
            </a:r>
            <a:r>
              <a:rPr lang="en-US" sz="1900" i="1" dirty="0" smtClean="0"/>
              <a:t> </a:t>
            </a:r>
            <a:r>
              <a:rPr lang="en-US" sz="1900" i="1" dirty="0" err="1" smtClean="0"/>
              <a:t>dividida</a:t>
            </a:r>
            <a:r>
              <a:rPr lang="en-US" sz="1900" i="1" dirty="0" smtClean="0"/>
              <a:t> en </a:t>
            </a:r>
            <a:r>
              <a:rPr lang="en-US" sz="1900" i="1" dirty="0" err="1" smtClean="0"/>
              <a:t>Nueve</a:t>
            </a:r>
            <a:r>
              <a:rPr lang="en-US" sz="1900" i="1" dirty="0" smtClean="0"/>
              <a:t> Arcos o </a:t>
            </a:r>
            <a:r>
              <a:rPr lang="en-US" sz="1900" i="1" dirty="0" err="1" smtClean="0"/>
              <a:t>Cámaras</a:t>
            </a:r>
            <a:r>
              <a:rPr lang="en-US" sz="1900" i="1" dirty="0" smtClean="0"/>
              <a:t>. El Arco </a:t>
            </a:r>
            <a:r>
              <a:rPr lang="en-US" sz="1900" i="1" dirty="0" err="1" smtClean="0"/>
              <a:t>Noveno</a:t>
            </a:r>
            <a:r>
              <a:rPr lang="en-US" sz="1900" i="1" dirty="0" smtClean="0"/>
              <a:t> </a:t>
            </a:r>
            <a:r>
              <a:rPr lang="en-US" sz="1900" i="1" dirty="0" err="1" smtClean="0"/>
              <a:t>fue</a:t>
            </a:r>
            <a:r>
              <a:rPr lang="en-US" sz="1900" i="1" dirty="0" smtClean="0"/>
              <a:t> </a:t>
            </a:r>
            <a:r>
              <a:rPr lang="en-US" sz="1900" i="1" dirty="0" err="1" smtClean="0"/>
              <a:t>erigido</a:t>
            </a:r>
            <a:r>
              <a:rPr lang="en-US" sz="1900" i="1" dirty="0" smtClean="0"/>
              <a:t> </a:t>
            </a:r>
            <a:r>
              <a:rPr lang="en-US" sz="1900" i="1" dirty="0" err="1" smtClean="0"/>
              <a:t>por</a:t>
            </a:r>
            <a:r>
              <a:rPr lang="en-US" sz="1900" i="1" dirty="0" smtClean="0"/>
              <a:t> los </a:t>
            </a:r>
            <a:r>
              <a:rPr lang="en-US" sz="1900" i="1" dirty="0" err="1" smtClean="0"/>
              <a:t>Tres</a:t>
            </a:r>
            <a:r>
              <a:rPr lang="en-US" sz="1900" i="1" dirty="0" smtClean="0"/>
              <a:t> </a:t>
            </a:r>
            <a:r>
              <a:rPr lang="en-US" sz="1900" i="1" dirty="0" err="1" smtClean="0"/>
              <a:t>Grandes</a:t>
            </a:r>
            <a:r>
              <a:rPr lang="en-US" sz="1900" i="1" dirty="0" smtClean="0"/>
              <a:t> Maestros </a:t>
            </a:r>
            <a:r>
              <a:rPr lang="en-US" sz="1900" i="1" dirty="0" err="1" smtClean="0"/>
              <a:t>como</a:t>
            </a:r>
            <a:r>
              <a:rPr lang="en-US" sz="1900" i="1" dirty="0" smtClean="0"/>
              <a:t> un </a:t>
            </a:r>
            <a:r>
              <a:rPr lang="en-US" sz="1900" i="1" dirty="0" err="1" smtClean="0"/>
              <a:t>lugar</a:t>
            </a:r>
            <a:r>
              <a:rPr lang="en-US" sz="1900" i="1" dirty="0" smtClean="0"/>
              <a:t> </a:t>
            </a:r>
            <a:r>
              <a:rPr lang="en-US" sz="1900" i="1" dirty="0" err="1" smtClean="0"/>
              <a:t>para</a:t>
            </a:r>
            <a:r>
              <a:rPr lang="en-US" sz="1900" i="1" dirty="0" smtClean="0"/>
              <a:t> </a:t>
            </a:r>
            <a:r>
              <a:rPr lang="en-US" sz="1900" i="1" dirty="0" err="1" smtClean="0"/>
              <a:t>servir</a:t>
            </a:r>
            <a:r>
              <a:rPr lang="en-US" sz="1900" i="1" dirty="0" smtClean="0"/>
              <a:t> de </a:t>
            </a:r>
            <a:r>
              <a:rPr lang="en-US" sz="1900" i="1" dirty="0" err="1" smtClean="0"/>
              <a:t>depósito</a:t>
            </a:r>
            <a:r>
              <a:rPr lang="en-US" sz="1900" i="1" dirty="0" smtClean="0"/>
              <a:t> de </a:t>
            </a:r>
            <a:r>
              <a:rPr lang="en-US" sz="1900" i="1" dirty="0" err="1" smtClean="0"/>
              <a:t>objetos</a:t>
            </a:r>
            <a:r>
              <a:rPr lang="en-US" sz="1900" i="1" dirty="0" smtClean="0"/>
              <a:t> </a:t>
            </a:r>
            <a:r>
              <a:rPr lang="en-US" sz="1900" i="1" dirty="0" err="1" smtClean="0"/>
              <a:t>sagrados</a:t>
            </a:r>
            <a:r>
              <a:rPr lang="en-US" sz="1900" i="1" dirty="0" smtClean="0"/>
              <a:t> </a:t>
            </a:r>
            <a:r>
              <a:rPr lang="en-US" sz="1900" i="1" dirty="0" err="1" smtClean="0"/>
              <a:t>que</a:t>
            </a:r>
            <a:r>
              <a:rPr lang="en-US" sz="1900" i="1" dirty="0" smtClean="0"/>
              <a:t> </a:t>
            </a:r>
            <a:r>
              <a:rPr lang="en-US" sz="1900" i="1" dirty="0" err="1" smtClean="0"/>
              <a:t>eran</a:t>
            </a:r>
            <a:r>
              <a:rPr lang="en-US" sz="1900" i="1" dirty="0" smtClean="0"/>
              <a:t> </a:t>
            </a:r>
            <a:r>
              <a:rPr lang="en-US" sz="1900" i="1" dirty="0" err="1" smtClean="0"/>
              <a:t>reproducciones</a:t>
            </a:r>
            <a:r>
              <a:rPr lang="en-US" sz="1900" i="1" dirty="0" smtClean="0"/>
              <a:t> de los </a:t>
            </a:r>
            <a:r>
              <a:rPr lang="en-US" sz="1900" i="1" dirty="0" err="1" smtClean="0"/>
              <a:t>objetos</a:t>
            </a:r>
            <a:r>
              <a:rPr lang="en-US" sz="1900" i="1" dirty="0" smtClean="0"/>
              <a:t> </a:t>
            </a:r>
            <a:r>
              <a:rPr lang="en-US" sz="1900" i="1" dirty="0" err="1" smtClean="0"/>
              <a:t>contenidos</a:t>
            </a:r>
            <a:r>
              <a:rPr lang="en-US" sz="1900" i="1" dirty="0" smtClean="0"/>
              <a:t> en el Sancta </a:t>
            </a:r>
            <a:r>
              <a:rPr lang="en-US" sz="1900" i="1" dirty="0" err="1" smtClean="0"/>
              <a:t>Sanctórum</a:t>
            </a:r>
            <a:r>
              <a:rPr lang="en-US" sz="1900" i="1" dirty="0" smtClean="0"/>
              <a:t>, y </a:t>
            </a:r>
            <a:r>
              <a:rPr lang="en-US" sz="1900" i="1" dirty="0" err="1" smtClean="0"/>
              <a:t>para</a:t>
            </a:r>
            <a:r>
              <a:rPr lang="en-US" sz="1900" i="1" dirty="0" smtClean="0"/>
              <a:t> </a:t>
            </a:r>
            <a:r>
              <a:rPr lang="en-US" sz="1900" i="1" dirty="0" err="1" smtClean="0"/>
              <a:t>conferir</a:t>
            </a:r>
            <a:r>
              <a:rPr lang="en-US" sz="1900" i="1" dirty="0" smtClean="0"/>
              <a:t> el Sublime </a:t>
            </a:r>
            <a:r>
              <a:rPr lang="en-US" sz="1900" i="1" dirty="0" err="1" smtClean="0"/>
              <a:t>Grado</a:t>
            </a:r>
            <a:r>
              <a:rPr lang="en-US" sz="1900" i="1" dirty="0" smtClean="0"/>
              <a:t> de Maestro </a:t>
            </a:r>
            <a:r>
              <a:rPr lang="en-US" sz="1900" i="1" dirty="0" err="1" smtClean="0"/>
              <a:t>Masón</a:t>
            </a:r>
            <a:r>
              <a:rPr lang="en-US" sz="1900" i="1" dirty="0" smtClean="0"/>
              <a:t> </a:t>
            </a:r>
            <a:r>
              <a:rPr lang="en-US" sz="1900" i="1" dirty="0" err="1" smtClean="0"/>
              <a:t>cuando</a:t>
            </a:r>
            <a:r>
              <a:rPr lang="en-US" sz="1900" i="1" dirty="0" smtClean="0"/>
              <a:t> el </a:t>
            </a:r>
            <a:r>
              <a:rPr lang="en-US" sz="1900" i="1" dirty="0" err="1" smtClean="0"/>
              <a:t>Templo</a:t>
            </a:r>
            <a:r>
              <a:rPr lang="en-US" sz="1900" i="1" dirty="0" smtClean="0"/>
              <a:t> se </a:t>
            </a:r>
            <a:r>
              <a:rPr lang="en-US" sz="1900" i="1" dirty="0" err="1" smtClean="0"/>
              <a:t>hubiere</a:t>
            </a:r>
            <a:r>
              <a:rPr lang="en-US" sz="1900" i="1" dirty="0" smtClean="0"/>
              <a:t> </a:t>
            </a:r>
            <a:r>
              <a:rPr lang="en-US" sz="1900" i="1" dirty="0" err="1" smtClean="0"/>
              <a:t>terminado</a:t>
            </a:r>
            <a:r>
              <a:rPr lang="en-US" sz="1900" i="1" dirty="0" smtClean="0"/>
              <a:t>.”</a:t>
            </a:r>
            <a:r>
              <a:rPr lang="en-US" sz="1900" dirty="0" smtClean="0"/>
              <a:t> </a:t>
            </a:r>
          </a:p>
          <a:p>
            <a:pPr eaLnBrk="1" hangingPunct="1">
              <a:lnSpc>
                <a:spcPct val="90000"/>
              </a:lnSpc>
            </a:pPr>
            <a:r>
              <a:rPr lang="en-US" sz="1900" dirty="0" err="1" smtClean="0"/>
              <a:t>Aquí</a:t>
            </a:r>
            <a:r>
              <a:rPr lang="en-US" sz="1900" dirty="0" smtClean="0"/>
              <a:t> </a:t>
            </a:r>
            <a:r>
              <a:rPr lang="en-US" sz="1900" dirty="0" err="1" smtClean="0"/>
              <a:t>destacamos</a:t>
            </a:r>
            <a:r>
              <a:rPr lang="en-US" sz="1900" dirty="0" smtClean="0"/>
              <a:t> dos ideas: </a:t>
            </a:r>
          </a:p>
          <a:p>
            <a:pPr eaLnBrk="1" hangingPunct="1">
              <a:lnSpc>
                <a:spcPct val="90000"/>
              </a:lnSpc>
            </a:pPr>
            <a:r>
              <a:rPr lang="en-US" sz="1900" dirty="0" err="1" smtClean="0"/>
              <a:t>primero</a:t>
            </a:r>
            <a:r>
              <a:rPr lang="en-US" sz="1900" dirty="0" smtClean="0"/>
              <a:t>, los dos Reyes </a:t>
            </a:r>
            <a:r>
              <a:rPr lang="en-US" sz="1900" dirty="0" err="1" smtClean="0"/>
              <a:t>trabajan</a:t>
            </a:r>
            <a:r>
              <a:rPr lang="en-US" sz="1900" dirty="0" smtClean="0"/>
              <a:t> al </a:t>
            </a:r>
            <a:r>
              <a:rPr lang="en-US" sz="1900" dirty="0" err="1" smtClean="0"/>
              <a:t>igual</a:t>
            </a:r>
            <a:r>
              <a:rPr lang="en-US" sz="1900" dirty="0" smtClean="0"/>
              <a:t> </a:t>
            </a:r>
            <a:r>
              <a:rPr lang="en-US" sz="1900" dirty="0" err="1" smtClean="0"/>
              <a:t>que</a:t>
            </a:r>
            <a:r>
              <a:rPr lang="en-US" sz="1900" dirty="0" smtClean="0"/>
              <a:t> los </a:t>
            </a:r>
            <a:r>
              <a:rPr lang="en-US" sz="1900" dirty="0" err="1" smtClean="0"/>
              <a:t>demás</a:t>
            </a:r>
            <a:r>
              <a:rPr lang="en-US" sz="1900" dirty="0" smtClean="0"/>
              <a:t> </a:t>
            </a:r>
            <a:r>
              <a:rPr lang="en-US" sz="1900" dirty="0" err="1" smtClean="0"/>
              <a:t>obreros</a:t>
            </a:r>
            <a:r>
              <a:rPr lang="en-US" sz="1900" dirty="0" smtClean="0"/>
              <a:t>, y son los </a:t>
            </a:r>
            <a:r>
              <a:rPr lang="en-US" sz="1900" dirty="0" err="1" smtClean="0"/>
              <a:t>Tres</a:t>
            </a:r>
            <a:r>
              <a:rPr lang="en-US" sz="1900" dirty="0" smtClean="0"/>
              <a:t> </a:t>
            </a:r>
            <a:r>
              <a:rPr lang="en-US" sz="1900" dirty="0" err="1" smtClean="0"/>
              <a:t>Grandes</a:t>
            </a:r>
            <a:r>
              <a:rPr lang="en-US" sz="1900" dirty="0" smtClean="0"/>
              <a:t> Maestros en persona </a:t>
            </a:r>
            <a:r>
              <a:rPr lang="en-US" sz="1900" dirty="0" err="1" smtClean="0"/>
              <a:t>quienes</a:t>
            </a:r>
            <a:r>
              <a:rPr lang="en-US" sz="1900" dirty="0" smtClean="0"/>
              <a:t> </a:t>
            </a:r>
            <a:r>
              <a:rPr lang="en-US" sz="1900" dirty="0" err="1" smtClean="0"/>
              <a:t>elevan</a:t>
            </a:r>
            <a:r>
              <a:rPr lang="en-US" sz="1900" dirty="0" smtClean="0"/>
              <a:t> el </a:t>
            </a:r>
            <a:r>
              <a:rPr lang="en-US" sz="1900" dirty="0" err="1" smtClean="0"/>
              <a:t>Noveno</a:t>
            </a:r>
            <a:r>
              <a:rPr lang="en-US" sz="1900" dirty="0" smtClean="0"/>
              <a:t> Arco.</a:t>
            </a:r>
          </a:p>
          <a:p>
            <a:pPr eaLnBrk="1" hangingPunct="1">
              <a:lnSpc>
                <a:spcPct val="90000"/>
              </a:lnSpc>
            </a:pPr>
            <a:r>
              <a:rPr lang="en-US" sz="1900" dirty="0" err="1" smtClean="0"/>
              <a:t>segundo</a:t>
            </a:r>
            <a:r>
              <a:rPr lang="en-US" sz="1900" dirty="0" smtClean="0"/>
              <a:t>, se </a:t>
            </a:r>
            <a:r>
              <a:rPr lang="en-US" sz="1900" dirty="0" err="1" smtClean="0"/>
              <a:t>desliza</a:t>
            </a:r>
            <a:r>
              <a:rPr lang="en-US" sz="1900" dirty="0" smtClean="0"/>
              <a:t> </a:t>
            </a:r>
            <a:r>
              <a:rPr lang="en-US" sz="1900" dirty="0" err="1" smtClean="0"/>
              <a:t>una</a:t>
            </a:r>
            <a:r>
              <a:rPr lang="en-US" sz="1900" dirty="0" smtClean="0"/>
              <a:t> </a:t>
            </a:r>
            <a:r>
              <a:rPr lang="en-US" sz="1900" dirty="0" err="1" smtClean="0"/>
              <a:t>cierta</a:t>
            </a:r>
            <a:r>
              <a:rPr lang="en-US" sz="1900" dirty="0" smtClean="0"/>
              <a:t> </a:t>
            </a:r>
            <a:r>
              <a:rPr lang="en-US" sz="1900" dirty="0" err="1" smtClean="0"/>
              <a:t>inconsistencia</a:t>
            </a:r>
            <a:r>
              <a:rPr lang="en-US" sz="1900" dirty="0" smtClean="0"/>
              <a:t> </a:t>
            </a:r>
            <a:r>
              <a:rPr lang="en-US" sz="1900" dirty="0" err="1" smtClean="0"/>
              <a:t>que</a:t>
            </a:r>
            <a:r>
              <a:rPr lang="en-US" sz="1900" dirty="0" smtClean="0"/>
              <a:t> </a:t>
            </a:r>
            <a:r>
              <a:rPr lang="en-US" sz="1900" dirty="0" err="1" smtClean="0"/>
              <a:t>ya</a:t>
            </a:r>
            <a:r>
              <a:rPr lang="en-US" sz="1900" dirty="0" smtClean="0"/>
              <a:t> </a:t>
            </a:r>
            <a:r>
              <a:rPr lang="en-US" sz="1900" dirty="0" err="1" smtClean="0"/>
              <a:t>hemos</a:t>
            </a:r>
            <a:r>
              <a:rPr lang="en-US" sz="1900" dirty="0" smtClean="0"/>
              <a:t> </a:t>
            </a:r>
            <a:r>
              <a:rPr lang="en-US" sz="1900" dirty="0" err="1" smtClean="0"/>
              <a:t>mencionado</a:t>
            </a:r>
            <a:r>
              <a:rPr lang="en-US" sz="1900" dirty="0" smtClean="0"/>
              <a:t> y </a:t>
            </a:r>
            <a:r>
              <a:rPr lang="en-US" sz="1900" dirty="0" err="1" smtClean="0"/>
              <a:t>tiende</a:t>
            </a:r>
            <a:r>
              <a:rPr lang="en-US" sz="1900" dirty="0" smtClean="0"/>
              <a:t> a </a:t>
            </a:r>
            <a:r>
              <a:rPr lang="en-US" sz="1900" dirty="0" err="1" smtClean="0"/>
              <a:t>confundir</a:t>
            </a:r>
            <a:r>
              <a:rPr lang="en-US" sz="1900" dirty="0" smtClean="0"/>
              <a:t> el </a:t>
            </a:r>
            <a:r>
              <a:rPr lang="en-US" sz="1900" dirty="0" err="1" smtClean="0"/>
              <a:t>simbolismo</a:t>
            </a:r>
            <a:r>
              <a:rPr lang="en-US" sz="1900" dirty="0" smtClean="0"/>
              <a:t> del </a:t>
            </a:r>
            <a:r>
              <a:rPr lang="en-US" sz="1900" dirty="0" err="1" smtClean="0"/>
              <a:t>Rito</a:t>
            </a:r>
            <a:r>
              <a:rPr lang="en-US" sz="1900" dirty="0" smtClean="0"/>
              <a:t>: </a:t>
            </a:r>
            <a:r>
              <a:rPr lang="en-US" sz="1900" dirty="0" err="1" smtClean="0"/>
              <a:t>parecería</a:t>
            </a:r>
            <a:r>
              <a:rPr lang="en-US" sz="1900" dirty="0" smtClean="0"/>
              <a:t> </a:t>
            </a:r>
            <a:r>
              <a:rPr lang="en-US" sz="1900" dirty="0" err="1" smtClean="0"/>
              <a:t>que</a:t>
            </a:r>
            <a:r>
              <a:rPr lang="en-US" sz="1900" dirty="0" smtClean="0"/>
              <a:t> el </a:t>
            </a:r>
            <a:r>
              <a:rPr lang="en-US" sz="1900" dirty="0" err="1" smtClean="0"/>
              <a:t>grado</a:t>
            </a:r>
            <a:r>
              <a:rPr lang="en-US" sz="1900" dirty="0" smtClean="0"/>
              <a:t> de Maestro </a:t>
            </a:r>
            <a:r>
              <a:rPr lang="en-US" sz="1900" dirty="0" err="1" smtClean="0"/>
              <a:t>Masón</a:t>
            </a:r>
            <a:r>
              <a:rPr lang="en-US" sz="1900" dirty="0" smtClean="0"/>
              <a:t> no </a:t>
            </a:r>
            <a:r>
              <a:rPr lang="en-US" sz="1900" dirty="0" err="1" smtClean="0"/>
              <a:t>existía</a:t>
            </a:r>
            <a:r>
              <a:rPr lang="en-US" sz="1900" dirty="0" smtClean="0"/>
              <a:t> antes de </a:t>
            </a:r>
            <a:r>
              <a:rPr lang="en-US" sz="1900" dirty="0" err="1" smtClean="0"/>
              <a:t>que</a:t>
            </a:r>
            <a:r>
              <a:rPr lang="en-US" sz="1900" dirty="0" smtClean="0"/>
              <a:t> el </a:t>
            </a:r>
            <a:r>
              <a:rPr lang="en-US" sz="1900" dirty="0" err="1" smtClean="0"/>
              <a:t>Templo</a:t>
            </a:r>
            <a:r>
              <a:rPr lang="en-US" sz="1900" dirty="0" smtClean="0"/>
              <a:t> se </a:t>
            </a:r>
            <a:r>
              <a:rPr lang="en-US" sz="1900" dirty="0" err="1" smtClean="0"/>
              <a:t>hubiere</a:t>
            </a:r>
            <a:r>
              <a:rPr lang="en-US" sz="1900" dirty="0" smtClean="0"/>
              <a:t> </a:t>
            </a:r>
            <a:r>
              <a:rPr lang="en-US" sz="1900" dirty="0" err="1" smtClean="0"/>
              <a:t>completado</a:t>
            </a:r>
            <a:r>
              <a:rPr lang="en-US" sz="1900" dirty="0" smtClean="0"/>
              <a:t>.</a:t>
            </a:r>
            <a:endParaRPr lang="es-ES_tradnl" sz="19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7906"/>
                                        </p:tgtEl>
                                        <p:attrNameLst>
                                          <p:attrName>style.visibility</p:attrName>
                                        </p:attrNameLst>
                                      </p:cBhvr>
                                      <p:to>
                                        <p:strVal val="visible"/>
                                      </p:to>
                                    </p:set>
                                    <p:animEffect transition="in" filter="blinds(horizontal)">
                                      <p:cBhvr>
                                        <p:cTn id="7" dur="500"/>
                                        <p:tgtEl>
                                          <p:spTgt spid="1787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7907">
                                            <p:txEl>
                                              <p:pRg st="0" end="0"/>
                                            </p:txEl>
                                          </p:spTgt>
                                        </p:tgtEl>
                                        <p:attrNameLst>
                                          <p:attrName>style.visibility</p:attrName>
                                        </p:attrNameLst>
                                      </p:cBhvr>
                                      <p:to>
                                        <p:strVal val="visible"/>
                                      </p:to>
                                    </p:set>
                                    <p:animEffect transition="in" filter="blinds(horizontal)">
                                      <p:cBhvr>
                                        <p:cTn id="12" dur="500"/>
                                        <p:tgtEl>
                                          <p:spTgt spid="17879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7907">
                                            <p:txEl>
                                              <p:pRg st="1" end="1"/>
                                            </p:txEl>
                                          </p:spTgt>
                                        </p:tgtEl>
                                        <p:attrNameLst>
                                          <p:attrName>style.visibility</p:attrName>
                                        </p:attrNameLst>
                                      </p:cBhvr>
                                      <p:to>
                                        <p:strVal val="visible"/>
                                      </p:to>
                                    </p:set>
                                    <p:animEffect transition="in" filter="blinds(horizontal)">
                                      <p:cBhvr>
                                        <p:cTn id="17" dur="500"/>
                                        <p:tgtEl>
                                          <p:spTgt spid="17879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7907">
                                            <p:txEl>
                                              <p:pRg st="2" end="2"/>
                                            </p:txEl>
                                          </p:spTgt>
                                        </p:tgtEl>
                                        <p:attrNameLst>
                                          <p:attrName>style.visibility</p:attrName>
                                        </p:attrNameLst>
                                      </p:cBhvr>
                                      <p:to>
                                        <p:strVal val="visible"/>
                                      </p:to>
                                    </p:set>
                                    <p:animEffect transition="in" filter="blinds(horizontal)">
                                      <p:cBhvr>
                                        <p:cTn id="22" dur="500"/>
                                        <p:tgtEl>
                                          <p:spTgt spid="178790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7907">
                                            <p:txEl>
                                              <p:pRg st="3" end="3"/>
                                            </p:txEl>
                                          </p:spTgt>
                                        </p:tgtEl>
                                        <p:attrNameLst>
                                          <p:attrName>style.visibility</p:attrName>
                                        </p:attrNameLst>
                                      </p:cBhvr>
                                      <p:to>
                                        <p:strVal val="visible"/>
                                      </p:to>
                                    </p:set>
                                    <p:animEffect transition="in" filter="blinds(horizontal)">
                                      <p:cBhvr>
                                        <p:cTn id="27" dur="500"/>
                                        <p:tgtEl>
                                          <p:spTgt spid="178790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7907">
                                            <p:txEl>
                                              <p:pRg st="4" end="4"/>
                                            </p:txEl>
                                          </p:spTgt>
                                        </p:tgtEl>
                                        <p:attrNameLst>
                                          <p:attrName>style.visibility</p:attrName>
                                        </p:attrNameLst>
                                      </p:cBhvr>
                                      <p:to>
                                        <p:strVal val="visible"/>
                                      </p:to>
                                    </p:set>
                                    <p:animEffect transition="in" filter="blinds(horizontal)">
                                      <p:cBhvr>
                                        <p:cTn id="32" dur="500"/>
                                        <p:tgtEl>
                                          <p:spTgt spid="17879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06" grpId="0"/>
      <p:bldP spid="17879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7906" name="Rectangle 2"/>
          <p:cNvSpPr>
            <a:spLocks noGrp="1" noChangeArrowheads="1"/>
          </p:cNvSpPr>
          <p:nvPr>
            <p:ph type="title"/>
          </p:nvPr>
        </p:nvSpPr>
        <p:spPr/>
        <p:txBody>
          <a:bodyPr/>
          <a:lstStyle/>
          <a:p>
            <a:pPr eaLnBrk="1" hangingPunct="1"/>
            <a:r>
              <a:rPr lang="es-AR" smtClean="0"/>
              <a:t>La Leyenda </a:t>
            </a:r>
            <a:endParaRPr lang="es-ES_tradnl" smtClean="0"/>
          </a:p>
        </p:txBody>
      </p:sp>
      <p:sp>
        <p:nvSpPr>
          <p:cNvPr id="1787907" name="Rectangle 3"/>
          <p:cNvSpPr>
            <a:spLocks noGrp="1" noChangeArrowheads="1"/>
          </p:cNvSpPr>
          <p:nvPr>
            <p:ph sz="half" idx="1"/>
          </p:nvPr>
        </p:nvSpPr>
        <p:spPr>
          <a:xfrm>
            <a:off x="142875" y="1600200"/>
            <a:ext cx="4038600" cy="4525963"/>
          </a:xfrm>
        </p:spPr>
        <p:txBody>
          <a:bodyPr/>
          <a:lstStyle/>
          <a:p>
            <a:pPr eaLnBrk="1" hangingPunct="1">
              <a:lnSpc>
                <a:spcPct val="90000"/>
              </a:lnSpc>
            </a:pPr>
            <a:r>
              <a:rPr lang="en-US" sz="2000" i="1" dirty="0" smtClean="0"/>
              <a:t>“Para </a:t>
            </a:r>
            <a:r>
              <a:rPr lang="en-US" sz="2000" i="1" dirty="0" err="1" smtClean="0"/>
              <a:t>construir</a:t>
            </a:r>
            <a:r>
              <a:rPr lang="en-US" sz="2000" i="1" dirty="0" smtClean="0"/>
              <a:t> los </a:t>
            </a:r>
            <a:r>
              <a:rPr lang="en-US" sz="2000" i="1" dirty="0" err="1" smtClean="0"/>
              <a:t>ocho</a:t>
            </a:r>
            <a:r>
              <a:rPr lang="en-US" sz="2000" i="1" dirty="0" smtClean="0"/>
              <a:t> Arcos </a:t>
            </a:r>
            <a:r>
              <a:rPr lang="en-US" sz="2000" i="1" dirty="0" err="1" smtClean="0"/>
              <a:t>restantes</a:t>
            </a:r>
            <a:r>
              <a:rPr lang="en-US" sz="2000" i="1" dirty="0" smtClean="0"/>
              <a:t> se </a:t>
            </a:r>
            <a:r>
              <a:rPr lang="en-US" sz="2000" i="1" dirty="0" err="1" smtClean="0"/>
              <a:t>emplearon</a:t>
            </a:r>
            <a:r>
              <a:rPr lang="en-US" sz="2000" i="1" dirty="0" smtClean="0"/>
              <a:t> 22 hombres </a:t>
            </a:r>
            <a:r>
              <a:rPr lang="en-US" sz="2000" i="1" dirty="0" err="1" smtClean="0"/>
              <a:t>provenientes</a:t>
            </a:r>
            <a:r>
              <a:rPr lang="en-US" sz="2000" i="1" dirty="0" smtClean="0"/>
              <a:t> de </a:t>
            </a:r>
            <a:r>
              <a:rPr lang="en-US" sz="2000" i="1" dirty="0" err="1" smtClean="0"/>
              <a:t>Gebal</a:t>
            </a:r>
            <a:r>
              <a:rPr lang="en-US" sz="2000" i="1" dirty="0" smtClean="0"/>
              <a:t>, </a:t>
            </a:r>
            <a:r>
              <a:rPr lang="en-US" sz="2000" i="1" dirty="0" err="1" smtClean="0"/>
              <a:t>Fenicia</a:t>
            </a:r>
            <a:r>
              <a:rPr lang="en-US" sz="2000" i="1" dirty="0" smtClean="0"/>
              <a:t>. </a:t>
            </a:r>
            <a:r>
              <a:rPr lang="en-US" sz="2000" i="1" dirty="0" err="1" smtClean="0"/>
              <a:t>Estos</a:t>
            </a:r>
            <a:r>
              <a:rPr lang="en-US" sz="2000" i="1" dirty="0" smtClean="0"/>
              <a:t> </a:t>
            </a:r>
            <a:r>
              <a:rPr lang="en-US" sz="2000" i="1" dirty="0" err="1" smtClean="0"/>
              <a:t>eran</a:t>
            </a:r>
            <a:r>
              <a:rPr lang="en-US" sz="2000" i="1" dirty="0" smtClean="0"/>
              <a:t> </a:t>
            </a:r>
            <a:r>
              <a:rPr lang="en-US" sz="2000" i="1" dirty="0" err="1" smtClean="0"/>
              <a:t>expertos</a:t>
            </a:r>
            <a:r>
              <a:rPr lang="en-US" sz="2000" i="1" dirty="0" smtClean="0"/>
              <a:t> en </a:t>
            </a:r>
            <a:r>
              <a:rPr lang="en-US" sz="2000" i="1" dirty="0" err="1" smtClean="0"/>
              <a:t>todas</a:t>
            </a:r>
            <a:r>
              <a:rPr lang="en-US" sz="2000" i="1" dirty="0" smtClean="0"/>
              <a:t> </a:t>
            </a:r>
            <a:r>
              <a:rPr lang="en-US" sz="2000" i="1" dirty="0" err="1" smtClean="0"/>
              <a:t>las</a:t>
            </a:r>
            <a:r>
              <a:rPr lang="en-US" sz="2000" i="1" dirty="0" smtClean="0"/>
              <a:t> </a:t>
            </a:r>
            <a:r>
              <a:rPr lang="en-US" sz="2000" i="1" dirty="0" err="1" smtClean="0"/>
              <a:t>artes</a:t>
            </a:r>
            <a:r>
              <a:rPr lang="en-US" sz="2000" i="1" dirty="0" smtClean="0"/>
              <a:t> y </a:t>
            </a:r>
            <a:r>
              <a:rPr lang="en-US" sz="2000" i="1" dirty="0" err="1" smtClean="0"/>
              <a:t>ciencias</a:t>
            </a:r>
            <a:r>
              <a:rPr lang="en-US" sz="2000" i="1" dirty="0" smtClean="0"/>
              <a:t>, </a:t>
            </a:r>
            <a:r>
              <a:rPr lang="en-US" sz="2000" i="1" dirty="0" err="1" smtClean="0"/>
              <a:t>pero</a:t>
            </a:r>
            <a:r>
              <a:rPr lang="en-US" sz="2000" i="1" dirty="0" smtClean="0"/>
              <a:t> </a:t>
            </a:r>
            <a:r>
              <a:rPr lang="en-US" sz="2000" i="1" dirty="0" err="1" smtClean="0"/>
              <a:t>sobre</a:t>
            </a:r>
            <a:r>
              <a:rPr lang="en-US" sz="2000" i="1" dirty="0" smtClean="0"/>
              <a:t> </a:t>
            </a:r>
            <a:r>
              <a:rPr lang="en-US" sz="2000" i="1" dirty="0" err="1" smtClean="0"/>
              <a:t>todo</a:t>
            </a:r>
            <a:r>
              <a:rPr lang="en-US" sz="2000" i="1" dirty="0" smtClean="0"/>
              <a:t> en </a:t>
            </a:r>
            <a:r>
              <a:rPr lang="en-US" sz="2000" i="1" dirty="0" err="1" smtClean="0"/>
              <a:t>escultura</a:t>
            </a:r>
            <a:r>
              <a:rPr lang="en-US" sz="2000" i="1" dirty="0" smtClean="0"/>
              <a:t>. </a:t>
            </a:r>
            <a:r>
              <a:rPr lang="en-US" sz="2000" i="1" dirty="0" err="1" smtClean="0"/>
              <a:t>Adonhiram</a:t>
            </a:r>
            <a:r>
              <a:rPr lang="en-US" sz="2000" i="1" dirty="0" smtClean="0"/>
              <a:t> </a:t>
            </a:r>
            <a:r>
              <a:rPr lang="en-US" sz="2000" i="1" dirty="0" err="1" smtClean="0"/>
              <a:t>fue</a:t>
            </a:r>
            <a:r>
              <a:rPr lang="en-US" sz="2000" i="1" dirty="0" smtClean="0"/>
              <a:t> </a:t>
            </a:r>
            <a:r>
              <a:rPr lang="en-US" sz="2000" i="1" dirty="0" err="1" smtClean="0"/>
              <a:t>elegido</a:t>
            </a:r>
            <a:r>
              <a:rPr lang="en-US" sz="2000" i="1" dirty="0" smtClean="0"/>
              <a:t> </a:t>
            </a:r>
            <a:r>
              <a:rPr lang="en-US" sz="2000" i="1" dirty="0" err="1" smtClean="0"/>
              <a:t>como</a:t>
            </a:r>
            <a:r>
              <a:rPr lang="en-US" sz="2000" i="1" dirty="0" smtClean="0"/>
              <a:t> el interlocutor entre los </a:t>
            </a:r>
            <a:r>
              <a:rPr lang="en-US" sz="2000" i="1" dirty="0" err="1" smtClean="0"/>
              <a:t>Giblim</a:t>
            </a:r>
            <a:r>
              <a:rPr lang="en-US" sz="2000" i="1" dirty="0" smtClean="0"/>
              <a:t> y los </a:t>
            </a:r>
            <a:r>
              <a:rPr lang="en-US" sz="2000" i="1" dirty="0" err="1" smtClean="0"/>
              <a:t>Tres</a:t>
            </a:r>
            <a:r>
              <a:rPr lang="en-US" sz="2000" i="1" dirty="0" smtClean="0"/>
              <a:t> </a:t>
            </a:r>
            <a:r>
              <a:rPr lang="en-US" sz="2000" i="1" dirty="0" err="1" smtClean="0"/>
              <a:t>Grandes</a:t>
            </a:r>
            <a:r>
              <a:rPr lang="en-US" sz="2000" i="1" dirty="0" smtClean="0"/>
              <a:t> Maestros, y </a:t>
            </a:r>
            <a:r>
              <a:rPr lang="en-US" sz="2000" i="1" dirty="0" err="1" smtClean="0"/>
              <a:t>Achishar</a:t>
            </a:r>
            <a:r>
              <a:rPr lang="en-US" sz="2000" i="1" dirty="0" smtClean="0"/>
              <a:t> </a:t>
            </a:r>
            <a:r>
              <a:rPr lang="en-US" sz="2000" i="1" dirty="0" err="1" smtClean="0"/>
              <a:t>fue</a:t>
            </a:r>
            <a:r>
              <a:rPr lang="en-US" sz="2000" i="1" dirty="0" smtClean="0"/>
              <a:t> </a:t>
            </a:r>
            <a:r>
              <a:rPr lang="en-US" sz="2000" i="1" dirty="0" err="1" smtClean="0"/>
              <a:t>designado</a:t>
            </a:r>
            <a:r>
              <a:rPr lang="en-US" sz="2000" i="1" dirty="0" smtClean="0"/>
              <a:t> </a:t>
            </a:r>
            <a:r>
              <a:rPr lang="en-US" sz="2000" i="1" dirty="0" err="1" smtClean="0"/>
              <a:t>para</a:t>
            </a:r>
            <a:r>
              <a:rPr lang="en-US" sz="2000" i="1" dirty="0" smtClean="0"/>
              <a:t> </a:t>
            </a:r>
            <a:r>
              <a:rPr lang="en-US" sz="2000" i="1" dirty="0" err="1" smtClean="0"/>
              <a:t>guardar</a:t>
            </a:r>
            <a:r>
              <a:rPr lang="en-US" sz="2000" i="1" dirty="0" smtClean="0"/>
              <a:t> los </a:t>
            </a:r>
            <a:r>
              <a:rPr lang="en-US" sz="2000" i="1" dirty="0" err="1" smtClean="0"/>
              <a:t>trabajos</a:t>
            </a:r>
            <a:r>
              <a:rPr lang="en-US" sz="2000" i="1" dirty="0" smtClean="0"/>
              <a:t>. Las </a:t>
            </a:r>
            <a:r>
              <a:rPr lang="en-US" sz="2000" i="1" dirty="0" err="1" smtClean="0"/>
              <a:t>horas</a:t>
            </a:r>
            <a:r>
              <a:rPr lang="en-US" sz="2000" i="1" dirty="0" smtClean="0"/>
              <a:t> de </a:t>
            </a:r>
            <a:r>
              <a:rPr lang="en-US" sz="2000" i="1" dirty="0" err="1" smtClean="0"/>
              <a:t>trabajo</a:t>
            </a:r>
            <a:r>
              <a:rPr lang="en-US" sz="2000" i="1" dirty="0" smtClean="0"/>
              <a:t> </a:t>
            </a:r>
            <a:r>
              <a:rPr lang="en-US" sz="2000" i="1" dirty="0" err="1" smtClean="0"/>
              <a:t>fueron</a:t>
            </a:r>
            <a:r>
              <a:rPr lang="en-US" sz="2000" i="1" dirty="0" smtClean="0"/>
              <a:t> </a:t>
            </a:r>
            <a:r>
              <a:rPr lang="en-US" sz="2000" i="1" dirty="0" err="1" smtClean="0"/>
              <a:t>desde</a:t>
            </a:r>
            <a:r>
              <a:rPr lang="en-US" sz="2000" i="1" dirty="0" smtClean="0"/>
              <a:t> </a:t>
            </a:r>
            <a:r>
              <a:rPr lang="en-US" sz="2000" i="1" dirty="0" err="1" smtClean="0"/>
              <a:t>las</a:t>
            </a:r>
            <a:r>
              <a:rPr lang="en-US" sz="2000" i="1" dirty="0" smtClean="0"/>
              <a:t> </a:t>
            </a:r>
            <a:r>
              <a:rPr lang="en-US" sz="2000" i="1" dirty="0" err="1" smtClean="0"/>
              <a:t>nueve</a:t>
            </a:r>
            <a:r>
              <a:rPr lang="en-US" sz="2000" i="1" dirty="0" smtClean="0"/>
              <a:t> de la </a:t>
            </a:r>
            <a:r>
              <a:rPr lang="en-US" sz="2000" i="1" dirty="0" err="1" smtClean="0"/>
              <a:t>noche</a:t>
            </a:r>
            <a:r>
              <a:rPr lang="en-US" sz="2000" i="1" dirty="0" smtClean="0"/>
              <a:t> hasta </a:t>
            </a:r>
            <a:r>
              <a:rPr lang="en-US" sz="2000" i="1" dirty="0" err="1" smtClean="0"/>
              <a:t>las</a:t>
            </a:r>
            <a:r>
              <a:rPr lang="en-US" sz="2000" i="1" dirty="0" smtClean="0"/>
              <a:t> </a:t>
            </a:r>
            <a:r>
              <a:rPr lang="en-US" sz="2000" i="1" dirty="0" err="1" smtClean="0"/>
              <a:t>doce</a:t>
            </a:r>
            <a:r>
              <a:rPr lang="en-US" sz="2000" i="1" dirty="0" smtClean="0"/>
              <a:t> del </a:t>
            </a:r>
            <a:r>
              <a:rPr lang="en-US" sz="2000" i="1" dirty="0" err="1" smtClean="0"/>
              <a:t>mediodía</a:t>
            </a:r>
            <a:r>
              <a:rPr lang="en-US" sz="2000" i="1" dirty="0" smtClean="0"/>
              <a:t> </a:t>
            </a:r>
            <a:r>
              <a:rPr lang="en-US" sz="2000" i="1" dirty="0" err="1" smtClean="0"/>
              <a:t>siguiente</a:t>
            </a:r>
            <a:r>
              <a:rPr lang="en-US" sz="2000" i="1" dirty="0" smtClean="0"/>
              <a:t>, </a:t>
            </a:r>
            <a:r>
              <a:rPr lang="en-US" sz="2000" i="1" dirty="0" err="1" smtClean="0"/>
              <a:t>es</a:t>
            </a:r>
            <a:r>
              <a:rPr lang="en-US" sz="2000" i="1" dirty="0" smtClean="0"/>
              <a:t> </a:t>
            </a:r>
            <a:r>
              <a:rPr lang="en-US" sz="2000" i="1" dirty="0" err="1" smtClean="0"/>
              <a:t>decir</a:t>
            </a:r>
            <a:r>
              <a:rPr lang="en-US" sz="2000" i="1" dirty="0" smtClean="0"/>
              <a:t>, </a:t>
            </a:r>
            <a:r>
              <a:rPr lang="en-US" sz="2000" i="1" dirty="0" err="1" smtClean="0"/>
              <a:t>cuando</a:t>
            </a:r>
            <a:r>
              <a:rPr lang="en-US" sz="2000" i="1" dirty="0" smtClean="0"/>
              <a:t> </a:t>
            </a:r>
            <a:r>
              <a:rPr lang="en-US" sz="2000" i="1" dirty="0" err="1" smtClean="0"/>
              <a:t>toda</a:t>
            </a:r>
            <a:r>
              <a:rPr lang="en-US" sz="2000" i="1" dirty="0" smtClean="0"/>
              <a:t> la </a:t>
            </a:r>
            <a:r>
              <a:rPr lang="en-US" sz="2000" i="1" dirty="0" err="1" smtClean="0"/>
              <a:t>naturaleza</a:t>
            </a:r>
            <a:r>
              <a:rPr lang="en-US" sz="2000" i="1" dirty="0" smtClean="0"/>
              <a:t> se </a:t>
            </a:r>
            <a:r>
              <a:rPr lang="en-US" sz="2000" i="1" dirty="0" err="1" smtClean="0"/>
              <a:t>encontraba</a:t>
            </a:r>
            <a:r>
              <a:rPr lang="en-US" sz="2000" i="1" dirty="0" smtClean="0"/>
              <a:t> </a:t>
            </a:r>
            <a:r>
              <a:rPr lang="en-US" sz="2000" i="1" dirty="0" err="1" smtClean="0"/>
              <a:t>dormida</a:t>
            </a:r>
            <a:r>
              <a:rPr lang="en-US" sz="2000" i="1" dirty="0" smtClean="0"/>
              <a:t>”. </a:t>
            </a:r>
            <a:r>
              <a:rPr lang="en-US" sz="2000" dirty="0" smtClean="0"/>
              <a:t/>
            </a:r>
            <a:br>
              <a:rPr lang="en-US" sz="2000" dirty="0" smtClean="0"/>
            </a:br>
            <a:endParaRPr lang="es-ES_tradnl" sz="2000" dirty="0" smtClean="0"/>
          </a:p>
        </p:txBody>
      </p:sp>
      <p:pic>
        <p:nvPicPr>
          <p:cNvPr id="5" name="Picture 4" descr="P"/>
          <p:cNvPicPr>
            <a:picLocks noChangeAspect="1" noChangeArrowheads="1"/>
          </p:cNvPicPr>
          <p:nvPr/>
        </p:nvPicPr>
        <p:blipFill>
          <a:blip r:embed="rId2"/>
          <a:srcRect/>
          <a:stretch>
            <a:fillRect/>
          </a:stretch>
        </p:blipFill>
        <p:spPr bwMode="auto">
          <a:xfrm>
            <a:off x="4286250" y="1989138"/>
            <a:ext cx="4714875" cy="3614737"/>
          </a:xfrm>
          <a:prstGeom prst="rect">
            <a:avLst/>
          </a:prstGeom>
          <a:noFill/>
          <a:ln w="9525">
            <a:noFill/>
            <a:miter lim="800000"/>
            <a:headEnd/>
            <a:tailEnd/>
          </a:ln>
        </p:spPr>
      </p:pic>
      <p:sp>
        <p:nvSpPr>
          <p:cNvPr id="6" name="Text Box 5"/>
          <p:cNvSpPr txBox="1">
            <a:spLocks noChangeArrowheads="1"/>
          </p:cNvSpPr>
          <p:nvPr/>
        </p:nvSpPr>
        <p:spPr bwMode="auto">
          <a:xfrm>
            <a:off x="5227638" y="5949950"/>
            <a:ext cx="2736850" cy="366713"/>
          </a:xfrm>
          <a:prstGeom prst="rect">
            <a:avLst/>
          </a:prstGeom>
          <a:noFill/>
          <a:ln w="9525">
            <a:noFill/>
            <a:miter lim="800000"/>
            <a:headEnd/>
            <a:tailEnd/>
          </a:ln>
        </p:spPr>
        <p:txBody>
          <a:bodyPr wrap="none">
            <a:spAutoFit/>
          </a:bodyPr>
          <a:lstStyle/>
          <a:p>
            <a:pPr algn="ctr"/>
            <a:r>
              <a:rPr lang="es-AR"/>
              <a:t>Un mandil de este grado.</a:t>
            </a:r>
            <a:endParaRPr lang="es-ES_tradnl"/>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7906"/>
                                        </p:tgtEl>
                                        <p:attrNameLst>
                                          <p:attrName>style.visibility</p:attrName>
                                        </p:attrNameLst>
                                      </p:cBhvr>
                                      <p:to>
                                        <p:strVal val="visible"/>
                                      </p:to>
                                    </p:set>
                                    <p:animEffect transition="in" filter="blinds(horizontal)">
                                      <p:cBhvr>
                                        <p:cTn id="7" dur="500"/>
                                        <p:tgtEl>
                                          <p:spTgt spid="1787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7907">
                                            <p:txEl>
                                              <p:pRg st="0" end="0"/>
                                            </p:txEl>
                                          </p:spTgt>
                                        </p:tgtEl>
                                        <p:attrNameLst>
                                          <p:attrName>style.visibility</p:attrName>
                                        </p:attrNameLst>
                                      </p:cBhvr>
                                      <p:to>
                                        <p:strVal val="visible"/>
                                      </p:to>
                                    </p:set>
                                    <p:animEffect transition="in" filter="blinds(horizontal)">
                                      <p:cBhvr>
                                        <p:cTn id="12" dur="500"/>
                                        <p:tgtEl>
                                          <p:spTgt spid="17879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06" grpId="0"/>
      <p:bldP spid="1787907" grpId="0"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4834" name="Rectangle 2"/>
          <p:cNvSpPr>
            <a:spLocks noGrp="1" noChangeArrowheads="1"/>
          </p:cNvSpPr>
          <p:nvPr>
            <p:ph type="title"/>
          </p:nvPr>
        </p:nvSpPr>
        <p:spPr/>
        <p:txBody>
          <a:bodyPr/>
          <a:lstStyle/>
          <a:p>
            <a:pPr eaLnBrk="1" hangingPunct="1"/>
            <a:r>
              <a:rPr lang="es-AR" smtClean="0"/>
              <a:t>Los 27</a:t>
            </a:r>
            <a:endParaRPr lang="es-ES_tradnl" smtClean="0"/>
          </a:p>
        </p:txBody>
      </p:sp>
      <p:sp>
        <p:nvSpPr>
          <p:cNvPr id="3" name="2 Marcador de contenido"/>
          <p:cNvSpPr>
            <a:spLocks noGrp="1"/>
          </p:cNvSpPr>
          <p:nvPr>
            <p:ph idx="1"/>
          </p:nvPr>
        </p:nvSpPr>
        <p:spPr/>
        <p:txBody>
          <a:bodyPr/>
          <a:lstStyle/>
          <a:p>
            <a:r>
              <a:rPr lang="es-ES" sz="2700" smtClean="0"/>
              <a:t>Por lo tanto, los 27 miembros originales del grado eran:</a:t>
            </a:r>
          </a:p>
          <a:p>
            <a:r>
              <a:rPr lang="es-ES" sz="2700" smtClean="0"/>
              <a:t>Los 3 Grandes Maestros.</a:t>
            </a:r>
          </a:p>
          <a:p>
            <a:r>
              <a:rPr lang="es-ES" sz="2700" smtClean="0"/>
              <a:t>Adonhiram y Achishar, este último luego reemplazado por Zabud.</a:t>
            </a:r>
          </a:p>
          <a:p>
            <a:r>
              <a:rPr lang="es-ES" sz="2700" smtClean="0"/>
              <a:t>Los 22 hombres de Gebal (los “Giblim” o “Giblemitas”).</a:t>
            </a:r>
          </a:p>
          <a:p>
            <a:r>
              <a:rPr lang="es-ES" sz="2700" smtClean="0"/>
              <a:t>A partir de la Leyenda, cada Consejo admite sólo un máximo de 27 miembros, pero son suficientes 9 para abrir los trabajos.</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4834"/>
                                        </p:tgtEl>
                                        <p:attrNameLst>
                                          <p:attrName>style.visibility</p:attrName>
                                        </p:attrNameLst>
                                      </p:cBhvr>
                                      <p:to>
                                        <p:strVal val="visible"/>
                                      </p:to>
                                    </p:set>
                                    <p:animEffect transition="in" filter="blinds(horizontal)">
                                      <p:cBhvr>
                                        <p:cTn id="7" dur="500"/>
                                        <p:tgtEl>
                                          <p:spTgt spid="178483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4834" grpId="0"/>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AR" smtClean="0"/>
              <a:t>La Leyenda – Primera Parte</a:t>
            </a:r>
            <a:endParaRPr lang="es-ES_tradnl" smtClean="0"/>
          </a:p>
        </p:txBody>
      </p:sp>
      <p:sp>
        <p:nvSpPr>
          <p:cNvPr id="1780739" name="Rectangle 3"/>
          <p:cNvSpPr>
            <a:spLocks noGrp="1" noChangeArrowheads="1"/>
          </p:cNvSpPr>
          <p:nvPr>
            <p:ph type="body" sz="half" idx="1"/>
          </p:nvPr>
        </p:nvSpPr>
        <p:spPr>
          <a:xfrm>
            <a:off x="228600" y="1524000"/>
            <a:ext cx="4267200" cy="4525963"/>
          </a:xfrm>
        </p:spPr>
        <p:txBody>
          <a:bodyPr/>
          <a:lstStyle/>
          <a:p>
            <a:pPr eaLnBrk="1" hangingPunct="1">
              <a:lnSpc>
                <a:spcPct val="80000"/>
              </a:lnSpc>
            </a:pPr>
            <a:r>
              <a:rPr lang="es-AR" sz="1600" smtClean="0"/>
              <a:t>Dependiendo de los Rituales, la Leyenda comienza con lo que casi es un paso de comedia.</a:t>
            </a:r>
          </a:p>
          <a:p>
            <a:pPr eaLnBrk="1" hangingPunct="1">
              <a:lnSpc>
                <a:spcPct val="80000"/>
              </a:lnSpc>
            </a:pPr>
            <a:r>
              <a:rPr lang="es-AR" sz="1600" smtClean="0"/>
              <a:t>Achishar se queja amargamente de su “vida de perros”, diciendo que debe estar de pie todas las noches, desde las nueve hasta el mediodía del día siguiente.</a:t>
            </a:r>
          </a:p>
          <a:p>
            <a:pPr eaLnBrk="1" hangingPunct="1">
              <a:lnSpc>
                <a:spcPct val="80000"/>
              </a:lnSpc>
            </a:pPr>
            <a:r>
              <a:rPr lang="es-AR" sz="1600" smtClean="0"/>
              <a:t>Esta queja llega a los oídos de Salomón, que lo calma diciendo que </a:t>
            </a:r>
            <a:r>
              <a:rPr lang="es-AR" sz="1600" i="1" smtClean="0"/>
              <a:t>“en el momento adecuado tendría su recompensa”.</a:t>
            </a:r>
          </a:p>
          <a:p>
            <a:pPr eaLnBrk="1" hangingPunct="1">
              <a:lnSpc>
                <a:spcPct val="80000"/>
              </a:lnSpc>
            </a:pPr>
            <a:r>
              <a:rPr lang="es-AR" sz="1600" smtClean="0"/>
              <a:t>Esta última frase es frecuente en los Rituales, y recuerda la respuesta dada por Hiram a los Asesinos, y por el mismo Hiram a Adonhiram, en el Maestro Real.</a:t>
            </a:r>
          </a:p>
          <a:p>
            <a:pPr eaLnBrk="1" hangingPunct="1">
              <a:lnSpc>
                <a:spcPct val="80000"/>
              </a:lnSpc>
            </a:pPr>
            <a:r>
              <a:rPr lang="es-AR" sz="1600" smtClean="0"/>
              <a:t>Es siempre la misma escena, repetida en diferentes circunstancias.</a:t>
            </a:r>
          </a:p>
          <a:p>
            <a:pPr eaLnBrk="1" hangingPunct="1">
              <a:lnSpc>
                <a:spcPct val="80000"/>
              </a:lnSpc>
            </a:pPr>
            <a:r>
              <a:rPr lang="es-AR" sz="1600" smtClean="0"/>
              <a:t>Como a la Cripta no concurría nadie que fuera uno de los 27, Achishar lamenta ser guardián de un lugar </a:t>
            </a:r>
            <a:r>
              <a:rPr lang="es-AR" sz="1600" i="1" smtClean="0"/>
              <a:t>“al que no asiste nadie”</a:t>
            </a:r>
            <a:r>
              <a:rPr lang="es-AR" sz="1600" smtClean="0"/>
              <a:t>.</a:t>
            </a:r>
          </a:p>
          <a:p>
            <a:pPr eaLnBrk="1" hangingPunct="1">
              <a:lnSpc>
                <a:spcPct val="80000"/>
              </a:lnSpc>
            </a:pPr>
            <a:r>
              <a:rPr lang="es-AR" sz="1600" smtClean="0"/>
              <a:t>Y después de dos largas horas de guardia cae dormido.</a:t>
            </a:r>
            <a:endParaRPr lang="es-ES_tradnl" sz="1600" smtClean="0"/>
          </a:p>
        </p:txBody>
      </p:sp>
      <p:sp>
        <p:nvSpPr>
          <p:cNvPr id="35844" name="Rectangle 4"/>
          <p:cNvSpPr>
            <a:spLocks noGrp="1" noChangeArrowheads="1"/>
          </p:cNvSpPr>
          <p:nvPr>
            <p:ph sz="half" idx="2"/>
          </p:nvPr>
        </p:nvSpPr>
        <p:spPr/>
        <p:txBody>
          <a:bodyPr/>
          <a:lstStyle/>
          <a:p>
            <a:pPr eaLnBrk="1" hangingPunct="1">
              <a:lnSpc>
                <a:spcPct val="80000"/>
              </a:lnSpc>
            </a:pPr>
            <a:endParaRPr lang="es-AR" sz="1400" smtClean="0"/>
          </a:p>
        </p:txBody>
      </p:sp>
      <p:pic>
        <p:nvPicPr>
          <p:cNvPr id="222210" name="Picture 2" descr="Resultado de imagen para guardia antiguo dormido"/>
          <p:cNvPicPr>
            <a:picLocks noChangeAspect="1" noChangeArrowheads="1"/>
          </p:cNvPicPr>
          <p:nvPr/>
        </p:nvPicPr>
        <p:blipFill>
          <a:blip r:embed="rId3"/>
          <a:srcRect/>
          <a:stretch>
            <a:fillRect/>
          </a:stretch>
        </p:blipFill>
        <p:spPr bwMode="auto">
          <a:xfrm>
            <a:off x="4643438" y="1554163"/>
            <a:ext cx="4071937" cy="4830762"/>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32" fill="hold" nodeType="clickEffect">
                                  <p:stCondLst>
                                    <p:cond delay="0"/>
                                  </p:stCondLst>
                                  <p:childTnLst>
                                    <p:set>
                                      <p:cBhvr>
                                        <p:cTn id="46" dur="1" fill="hold">
                                          <p:stCondLst>
                                            <p:cond delay="0"/>
                                          </p:stCondLst>
                                        </p:cTn>
                                        <p:tgtEl>
                                          <p:spTgt spid="222210"/>
                                        </p:tgtEl>
                                        <p:attrNameLst>
                                          <p:attrName>style.visibility</p:attrName>
                                        </p:attrNameLst>
                                      </p:cBhvr>
                                      <p:to>
                                        <p:strVal val="visible"/>
                                      </p:to>
                                    </p:set>
                                    <p:animEffect transition="in" filter="box(out)">
                                      <p:cBhvr>
                                        <p:cTn id="47" dur="2000"/>
                                        <p:tgtEl>
                                          <p:spTgt spid="222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2786" name="Rectangle 2"/>
          <p:cNvSpPr>
            <a:spLocks noGrp="1" noChangeArrowheads="1"/>
          </p:cNvSpPr>
          <p:nvPr>
            <p:ph type="title"/>
          </p:nvPr>
        </p:nvSpPr>
        <p:spPr/>
        <p:txBody>
          <a:bodyPr/>
          <a:lstStyle/>
          <a:p>
            <a:pPr eaLnBrk="1" hangingPunct="1"/>
            <a:r>
              <a:rPr lang="es-MX" smtClean="0"/>
              <a:t>La Leyenda – Primera Parte</a:t>
            </a:r>
            <a:endParaRPr lang="es-ES_tradnl" smtClean="0"/>
          </a:p>
        </p:txBody>
      </p:sp>
      <p:sp>
        <p:nvSpPr>
          <p:cNvPr id="1782787" name="Rectangle 3"/>
          <p:cNvSpPr>
            <a:spLocks noGrp="1" noChangeArrowheads="1"/>
          </p:cNvSpPr>
          <p:nvPr>
            <p:ph sz="half" idx="1"/>
          </p:nvPr>
        </p:nvSpPr>
        <p:spPr>
          <a:xfrm>
            <a:off x="214313" y="1571625"/>
            <a:ext cx="4210050" cy="4525963"/>
          </a:xfrm>
        </p:spPr>
        <p:txBody>
          <a:bodyPr/>
          <a:lstStyle/>
          <a:p>
            <a:pPr eaLnBrk="1" hangingPunct="1">
              <a:lnSpc>
                <a:spcPct val="90000"/>
              </a:lnSpc>
            </a:pPr>
            <a:r>
              <a:rPr lang="es-MX" sz="2000" smtClean="0"/>
              <a:t>Zabud (algunas veces referido como Izabud) era un amigo fiel y estimado por Salomón, en forma similar al Johaben del Rito Escocés.</a:t>
            </a:r>
          </a:p>
          <a:p>
            <a:pPr eaLnBrk="1" hangingPunct="1">
              <a:lnSpc>
                <a:spcPct val="90000"/>
              </a:lnSpc>
            </a:pPr>
            <a:r>
              <a:rPr lang="es-MX" sz="2000" smtClean="0"/>
              <a:t>Zabud había descubierto que existía un trabajo secreto, oculto para la mayoría del Gremio, consistente en la construcción de la Bóveda Secreta.</a:t>
            </a:r>
          </a:p>
          <a:p>
            <a:pPr eaLnBrk="1" hangingPunct="1">
              <a:lnSpc>
                <a:spcPct val="90000"/>
              </a:lnSpc>
            </a:pPr>
            <a:r>
              <a:rPr lang="es-MX" sz="2000" smtClean="0"/>
              <a:t>Consultó a Salomón sobre esto, pero el Rey le respondió que </a:t>
            </a:r>
            <a:r>
              <a:rPr lang="es-MX" sz="2000" i="1" smtClean="0"/>
              <a:t>“la puerta se abriría para él el día de su Recepción”</a:t>
            </a:r>
            <a:r>
              <a:rPr lang="es-MX" sz="2000" smtClean="0"/>
              <a:t>.</a:t>
            </a:r>
          </a:p>
          <a:p>
            <a:pPr eaLnBrk="1" hangingPunct="1">
              <a:lnSpc>
                <a:spcPct val="90000"/>
              </a:lnSpc>
            </a:pPr>
            <a:r>
              <a:rPr lang="es-MX" sz="2000" smtClean="0"/>
              <a:t>¡Hemos escuchado esta respuesta muchas veces! </a:t>
            </a:r>
          </a:p>
        </p:txBody>
      </p:sp>
      <p:pic>
        <p:nvPicPr>
          <p:cNvPr id="187394" name="Picture 2" descr="Resultado de imagen para cryptic rite"/>
          <p:cNvPicPr>
            <a:picLocks noChangeAspect="1" noChangeArrowheads="1"/>
          </p:cNvPicPr>
          <p:nvPr/>
        </p:nvPicPr>
        <p:blipFill>
          <a:blip r:embed="rId2"/>
          <a:srcRect/>
          <a:stretch>
            <a:fillRect/>
          </a:stretch>
        </p:blipFill>
        <p:spPr bwMode="auto">
          <a:xfrm>
            <a:off x="4572000" y="1785938"/>
            <a:ext cx="4286250" cy="4286250"/>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2786"/>
                                        </p:tgtEl>
                                        <p:attrNameLst>
                                          <p:attrName>style.visibility</p:attrName>
                                        </p:attrNameLst>
                                      </p:cBhvr>
                                      <p:to>
                                        <p:strVal val="visible"/>
                                      </p:to>
                                    </p:set>
                                    <p:animEffect transition="in" filter="fade">
                                      <p:cBhvr>
                                        <p:cTn id="7" dur="2000"/>
                                        <p:tgtEl>
                                          <p:spTgt spid="178278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2787">
                                            <p:txEl>
                                              <p:pRg st="0" end="0"/>
                                            </p:txEl>
                                          </p:spTgt>
                                        </p:tgtEl>
                                        <p:attrNameLst>
                                          <p:attrName>style.visibility</p:attrName>
                                        </p:attrNameLst>
                                      </p:cBhvr>
                                      <p:to>
                                        <p:strVal val="visible"/>
                                      </p:to>
                                    </p:set>
                                    <p:animEffect transition="in" filter="blinds(horizontal)">
                                      <p:cBhvr>
                                        <p:cTn id="12" dur="500"/>
                                        <p:tgtEl>
                                          <p:spTgt spid="17827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2787">
                                            <p:txEl>
                                              <p:pRg st="1" end="1"/>
                                            </p:txEl>
                                          </p:spTgt>
                                        </p:tgtEl>
                                        <p:attrNameLst>
                                          <p:attrName>style.visibility</p:attrName>
                                        </p:attrNameLst>
                                      </p:cBhvr>
                                      <p:to>
                                        <p:strVal val="visible"/>
                                      </p:to>
                                    </p:set>
                                    <p:animEffect transition="in" filter="blinds(horizontal)">
                                      <p:cBhvr>
                                        <p:cTn id="17" dur="500"/>
                                        <p:tgtEl>
                                          <p:spTgt spid="17827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2787">
                                            <p:txEl>
                                              <p:pRg st="2" end="2"/>
                                            </p:txEl>
                                          </p:spTgt>
                                        </p:tgtEl>
                                        <p:attrNameLst>
                                          <p:attrName>style.visibility</p:attrName>
                                        </p:attrNameLst>
                                      </p:cBhvr>
                                      <p:to>
                                        <p:strVal val="visible"/>
                                      </p:to>
                                    </p:set>
                                    <p:animEffect transition="in" filter="blinds(horizontal)">
                                      <p:cBhvr>
                                        <p:cTn id="22" dur="500"/>
                                        <p:tgtEl>
                                          <p:spTgt spid="178278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2787">
                                            <p:txEl>
                                              <p:pRg st="3" end="3"/>
                                            </p:txEl>
                                          </p:spTgt>
                                        </p:tgtEl>
                                        <p:attrNameLst>
                                          <p:attrName>style.visibility</p:attrName>
                                        </p:attrNameLst>
                                      </p:cBhvr>
                                      <p:to>
                                        <p:strVal val="visible"/>
                                      </p:to>
                                    </p:set>
                                    <p:animEffect transition="in" filter="blinds(horizontal)">
                                      <p:cBhvr>
                                        <p:cTn id="27" dur="500"/>
                                        <p:tgtEl>
                                          <p:spTgt spid="178278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87394"/>
                                        </p:tgtEl>
                                        <p:attrNameLst>
                                          <p:attrName>style.visibility</p:attrName>
                                        </p:attrNameLst>
                                      </p:cBhvr>
                                      <p:to>
                                        <p:strVal val="visible"/>
                                      </p:to>
                                    </p:set>
                                    <p:animEffect transition="in" filter="box(out)">
                                      <p:cBhvr>
                                        <p:cTn id="32" dur="2000"/>
                                        <p:tgtEl>
                                          <p:spTgt spid="187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2786" grpId="0"/>
      <p:bldP spid="178278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2786" name="Rectangle 2"/>
          <p:cNvSpPr>
            <a:spLocks noGrp="1" noChangeArrowheads="1"/>
          </p:cNvSpPr>
          <p:nvPr>
            <p:ph type="title"/>
          </p:nvPr>
        </p:nvSpPr>
        <p:spPr/>
        <p:txBody>
          <a:bodyPr/>
          <a:lstStyle/>
          <a:p>
            <a:pPr eaLnBrk="1" hangingPunct="1"/>
            <a:r>
              <a:rPr lang="es-MX" smtClean="0"/>
              <a:t>La Leyenda – Primera Parte</a:t>
            </a:r>
            <a:endParaRPr lang="es-ES_tradnl" smtClean="0"/>
          </a:p>
        </p:txBody>
      </p:sp>
      <p:sp>
        <p:nvSpPr>
          <p:cNvPr id="38914" name="Rectangle 3"/>
          <p:cNvSpPr>
            <a:spLocks noGrp="1" noChangeArrowheads="1"/>
          </p:cNvSpPr>
          <p:nvPr>
            <p:ph sz="half" idx="1"/>
          </p:nvPr>
        </p:nvSpPr>
        <p:spPr/>
        <p:txBody>
          <a:bodyPr/>
          <a:lstStyle/>
          <a:p>
            <a:pPr eaLnBrk="1" hangingPunct="1">
              <a:lnSpc>
                <a:spcPct val="90000"/>
              </a:lnSpc>
            </a:pPr>
            <a:r>
              <a:rPr lang="es-MX" sz="2000" smtClean="0"/>
              <a:t>Cierta noche, Zabud buscaba a Salomón por un asunto particular, pero no logró hallarlo porque éste se encontraba en la Cripta o Bóveda Secreta.</a:t>
            </a:r>
          </a:p>
          <a:p>
            <a:pPr eaLnBrk="1" hangingPunct="1">
              <a:lnSpc>
                <a:spcPct val="90000"/>
              </a:lnSpc>
            </a:pPr>
            <a:r>
              <a:rPr lang="es-MX" sz="2000" smtClean="0"/>
              <a:t>Vagando por los laberínticos pasillos que se encontraban por debajo del Templo, Zabud llegó casualmente a la puerta de la Cripta, y sintió una gran curiosidad de penetrar en ella.</a:t>
            </a:r>
          </a:p>
          <a:p>
            <a:pPr eaLnBrk="1" hangingPunct="1">
              <a:lnSpc>
                <a:spcPct val="90000"/>
              </a:lnSpc>
            </a:pPr>
            <a:r>
              <a:rPr lang="es-MX" sz="2000" smtClean="0"/>
              <a:t>Habiendo encontrado al guardia Achishar dormido, Zabud finalmente penetró en la Bóveda Secreta.</a:t>
            </a:r>
          </a:p>
        </p:txBody>
      </p:sp>
      <p:pic>
        <p:nvPicPr>
          <p:cNvPr id="3074" name="Picture 2" descr="Resultado de imagen para cryptic rite"/>
          <p:cNvPicPr>
            <a:picLocks noChangeAspect="1" noChangeArrowheads="1"/>
          </p:cNvPicPr>
          <p:nvPr/>
        </p:nvPicPr>
        <p:blipFill>
          <a:blip r:embed="rId2"/>
          <a:srcRect/>
          <a:stretch>
            <a:fillRect/>
          </a:stretch>
        </p:blipFill>
        <p:spPr bwMode="auto">
          <a:xfrm>
            <a:off x="4513263" y="1727200"/>
            <a:ext cx="4416425" cy="4416425"/>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2786"/>
                                        </p:tgtEl>
                                        <p:attrNameLst>
                                          <p:attrName>style.visibility</p:attrName>
                                        </p:attrNameLst>
                                      </p:cBhvr>
                                      <p:to>
                                        <p:strVal val="visible"/>
                                      </p:to>
                                    </p:set>
                                    <p:animEffect transition="in" filter="fade">
                                      <p:cBhvr>
                                        <p:cTn id="7" dur="2000"/>
                                        <p:tgtEl>
                                          <p:spTgt spid="17827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914">
                                            <p:txEl>
                                              <p:pRg st="0" end="0"/>
                                            </p:txEl>
                                          </p:spTgt>
                                        </p:tgtEl>
                                        <p:attrNameLst>
                                          <p:attrName>style.visibility</p:attrName>
                                        </p:attrNameLst>
                                      </p:cBhvr>
                                      <p:to>
                                        <p:strVal val="visible"/>
                                      </p:to>
                                    </p:set>
                                    <p:animEffect transition="in" filter="fade">
                                      <p:cBhvr>
                                        <p:cTn id="12" dur="2000"/>
                                        <p:tgtEl>
                                          <p:spTgt spid="389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914">
                                            <p:txEl>
                                              <p:pRg st="1" end="1"/>
                                            </p:txEl>
                                          </p:spTgt>
                                        </p:tgtEl>
                                        <p:attrNameLst>
                                          <p:attrName>style.visibility</p:attrName>
                                        </p:attrNameLst>
                                      </p:cBhvr>
                                      <p:to>
                                        <p:strVal val="visible"/>
                                      </p:to>
                                    </p:set>
                                    <p:animEffect transition="in" filter="fade">
                                      <p:cBhvr>
                                        <p:cTn id="17" dur="2000"/>
                                        <p:tgtEl>
                                          <p:spTgt spid="389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914">
                                            <p:txEl>
                                              <p:pRg st="2" end="2"/>
                                            </p:txEl>
                                          </p:spTgt>
                                        </p:tgtEl>
                                        <p:attrNameLst>
                                          <p:attrName>style.visibility</p:attrName>
                                        </p:attrNameLst>
                                      </p:cBhvr>
                                      <p:to>
                                        <p:strVal val="visible"/>
                                      </p:to>
                                    </p:set>
                                    <p:animEffect transition="in" filter="fade">
                                      <p:cBhvr>
                                        <p:cTn id="22" dur="2000"/>
                                        <p:tgtEl>
                                          <p:spTgt spid="389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3074"/>
                                        </p:tgtEl>
                                        <p:attrNameLst>
                                          <p:attrName>style.visibility</p:attrName>
                                        </p:attrNameLst>
                                      </p:cBhvr>
                                      <p:to>
                                        <p:strVal val="visible"/>
                                      </p:to>
                                    </p:set>
                                    <p:animEffect transition="in" filter="box(out)">
                                      <p:cBhvr>
                                        <p:cTn id="2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278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782786" name="Rectangle 2"/>
          <p:cNvSpPr>
            <a:spLocks noGrp="1" noChangeArrowheads="1"/>
          </p:cNvSpPr>
          <p:nvPr>
            <p:ph type="title"/>
          </p:nvPr>
        </p:nvSpPr>
        <p:spPr/>
        <p:txBody>
          <a:bodyPr/>
          <a:lstStyle/>
          <a:p>
            <a:pPr eaLnBrk="1" hangingPunct="1"/>
            <a:r>
              <a:rPr lang="es-AR" smtClean="0"/>
              <a:t>La Leyenda – Primera Parte</a:t>
            </a:r>
            <a:endParaRPr lang="es-ES_tradnl" smtClean="0"/>
          </a:p>
        </p:txBody>
      </p:sp>
      <p:sp>
        <p:nvSpPr>
          <p:cNvPr id="1782787" name="Rectangle 3"/>
          <p:cNvSpPr>
            <a:spLocks noGrp="1" noChangeArrowheads="1"/>
          </p:cNvSpPr>
          <p:nvPr>
            <p:ph type="body" idx="1"/>
          </p:nvPr>
        </p:nvSpPr>
        <p:spPr>
          <a:xfrm>
            <a:off x="0" y="1412875"/>
            <a:ext cx="9001125" cy="4525963"/>
          </a:xfrm>
        </p:spPr>
        <p:txBody>
          <a:bodyPr/>
          <a:lstStyle/>
          <a:p>
            <a:pPr eaLnBrk="1" hangingPunct="1">
              <a:lnSpc>
                <a:spcPct val="90000"/>
              </a:lnSpc>
            </a:pPr>
            <a:r>
              <a:rPr lang="es-MX" sz="2200" smtClean="0"/>
              <a:t>Zabud es condenado inmediatamente a muerte por Salomón, pero Adonhiram se interpone diciendo que </a:t>
            </a:r>
            <a:r>
              <a:rPr lang="es-MX" sz="2200" i="1" smtClean="0"/>
              <a:t>«el intruso no es otro que su amigo Zabud»</a:t>
            </a:r>
            <a:r>
              <a:rPr lang="es-MX" sz="2200" smtClean="0"/>
              <a:t>.</a:t>
            </a:r>
          </a:p>
          <a:p>
            <a:pPr eaLnBrk="1" hangingPunct="1">
              <a:lnSpc>
                <a:spcPct val="90000"/>
              </a:lnSpc>
            </a:pPr>
            <a:r>
              <a:rPr lang="es-MX" sz="2200" smtClean="0"/>
              <a:t>Los tres Grandes Maestros se retiran al Noveno Arco para deliberar y deciden condenar a muerte a Zabud.</a:t>
            </a:r>
          </a:p>
          <a:p>
            <a:pPr eaLnBrk="1" hangingPunct="1">
              <a:lnSpc>
                <a:spcPct val="90000"/>
              </a:lnSpc>
            </a:pPr>
            <a:r>
              <a:rPr lang="es-MX" sz="2200" smtClean="0"/>
              <a:t>Regresan al Primer Arco para comunicar su decisión, pero antes de que la orden se haga efectiva, Adonhiram (o el propio Hiram Abiff, según los Rituales) refiere la distracción de Achishar.</a:t>
            </a:r>
            <a:endParaRPr lang="es-ES_tradnl" sz="2200" smtClean="0"/>
          </a:p>
          <a:p>
            <a:pPr eaLnBrk="1" hangingPunct="1">
              <a:lnSpc>
                <a:spcPct val="90000"/>
              </a:lnSpc>
            </a:pPr>
            <a:r>
              <a:rPr lang="es-MX" sz="2200" smtClean="0"/>
              <a:t>Zabud es perdonado e Iniciado, Achishar es condenado e inmediatamente ejecutado.</a:t>
            </a:r>
          </a:p>
          <a:p>
            <a:pPr eaLnBrk="1" hangingPunct="1">
              <a:lnSpc>
                <a:spcPct val="90000"/>
              </a:lnSpc>
            </a:pPr>
            <a:r>
              <a:rPr lang="es-MX" sz="2200" smtClean="0"/>
              <a:t>Esta última parte de la Leyenda ha sido objetada por algunos Consejos, que la consideraron inverosímil y/o injusta para con el pobre Achishar.</a:t>
            </a:r>
          </a:p>
          <a:p>
            <a:pPr eaLnBrk="1" hangingPunct="1">
              <a:lnSpc>
                <a:spcPct val="90000"/>
              </a:lnSpc>
            </a:pPr>
            <a:r>
              <a:rPr lang="es-MX" sz="2200" smtClean="0"/>
              <a:t>¡Pero recordemos que se trata de una Leyenda!</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2786"/>
                                        </p:tgtEl>
                                        <p:attrNameLst>
                                          <p:attrName>style.visibility</p:attrName>
                                        </p:attrNameLst>
                                      </p:cBhvr>
                                      <p:to>
                                        <p:strVal val="visible"/>
                                      </p:to>
                                    </p:set>
                                    <p:animEffect transition="in" filter="fade">
                                      <p:cBhvr>
                                        <p:cTn id="7" dur="2000"/>
                                        <p:tgtEl>
                                          <p:spTgt spid="178278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2787">
                                            <p:txEl>
                                              <p:pRg st="0" end="0"/>
                                            </p:txEl>
                                          </p:spTgt>
                                        </p:tgtEl>
                                        <p:attrNameLst>
                                          <p:attrName>style.visibility</p:attrName>
                                        </p:attrNameLst>
                                      </p:cBhvr>
                                      <p:to>
                                        <p:strVal val="visible"/>
                                      </p:to>
                                    </p:set>
                                    <p:animEffect transition="in" filter="blinds(horizontal)">
                                      <p:cBhvr>
                                        <p:cTn id="12" dur="500"/>
                                        <p:tgtEl>
                                          <p:spTgt spid="17827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2787">
                                            <p:txEl>
                                              <p:pRg st="1" end="1"/>
                                            </p:txEl>
                                          </p:spTgt>
                                        </p:tgtEl>
                                        <p:attrNameLst>
                                          <p:attrName>style.visibility</p:attrName>
                                        </p:attrNameLst>
                                      </p:cBhvr>
                                      <p:to>
                                        <p:strVal val="visible"/>
                                      </p:to>
                                    </p:set>
                                    <p:animEffect transition="in" filter="blinds(horizontal)">
                                      <p:cBhvr>
                                        <p:cTn id="17" dur="500"/>
                                        <p:tgtEl>
                                          <p:spTgt spid="17827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2787">
                                            <p:txEl>
                                              <p:pRg st="2" end="2"/>
                                            </p:txEl>
                                          </p:spTgt>
                                        </p:tgtEl>
                                        <p:attrNameLst>
                                          <p:attrName>style.visibility</p:attrName>
                                        </p:attrNameLst>
                                      </p:cBhvr>
                                      <p:to>
                                        <p:strVal val="visible"/>
                                      </p:to>
                                    </p:set>
                                    <p:animEffect transition="in" filter="blinds(horizontal)">
                                      <p:cBhvr>
                                        <p:cTn id="22" dur="500"/>
                                        <p:tgtEl>
                                          <p:spTgt spid="178278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2787">
                                            <p:txEl>
                                              <p:pRg st="3" end="3"/>
                                            </p:txEl>
                                          </p:spTgt>
                                        </p:tgtEl>
                                        <p:attrNameLst>
                                          <p:attrName>style.visibility</p:attrName>
                                        </p:attrNameLst>
                                      </p:cBhvr>
                                      <p:to>
                                        <p:strVal val="visible"/>
                                      </p:to>
                                    </p:set>
                                    <p:animEffect transition="in" filter="blinds(horizontal)">
                                      <p:cBhvr>
                                        <p:cTn id="27" dur="500"/>
                                        <p:tgtEl>
                                          <p:spTgt spid="178278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2787">
                                            <p:txEl>
                                              <p:pRg st="4" end="4"/>
                                            </p:txEl>
                                          </p:spTgt>
                                        </p:tgtEl>
                                        <p:attrNameLst>
                                          <p:attrName>style.visibility</p:attrName>
                                        </p:attrNameLst>
                                      </p:cBhvr>
                                      <p:to>
                                        <p:strVal val="visible"/>
                                      </p:to>
                                    </p:set>
                                    <p:animEffect transition="in" filter="blinds(horizontal)">
                                      <p:cBhvr>
                                        <p:cTn id="32" dur="500"/>
                                        <p:tgtEl>
                                          <p:spTgt spid="178278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2787">
                                            <p:txEl>
                                              <p:pRg st="5" end="5"/>
                                            </p:txEl>
                                          </p:spTgt>
                                        </p:tgtEl>
                                        <p:attrNameLst>
                                          <p:attrName>style.visibility</p:attrName>
                                        </p:attrNameLst>
                                      </p:cBhvr>
                                      <p:to>
                                        <p:strVal val="visible"/>
                                      </p:to>
                                    </p:set>
                                    <p:animEffect transition="in" filter="blinds(horizontal)">
                                      <p:cBhvr>
                                        <p:cTn id="37" dur="500"/>
                                        <p:tgtEl>
                                          <p:spTgt spid="17827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2786" grpId="0"/>
      <p:bldP spid="178278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 name="Picture 2" descr="http://hiram3330.i.h.f.unblog.fr/files/2009/04/image4mq.jpg"/>
          <p:cNvPicPr>
            <a:picLocks noChangeAspect="1" noChangeArrowheads="1"/>
          </p:cNvPicPr>
          <p:nvPr/>
        </p:nvPicPr>
        <p:blipFill>
          <a:blip r:embed="rId2"/>
          <a:srcRect/>
          <a:stretch>
            <a:fillRect/>
          </a:stretch>
        </p:blipFill>
        <p:spPr bwMode="auto">
          <a:xfrm>
            <a:off x="0" y="152400"/>
            <a:ext cx="9144000" cy="6572250"/>
          </a:xfrm>
          <a:prstGeom prst="rect">
            <a:avLst/>
          </a:prstGeom>
          <a:noFill/>
          <a:ln w="9525">
            <a:noFill/>
            <a:miter lim="800000"/>
            <a:headEnd/>
            <a:tailEnd/>
          </a:ln>
        </p:spPr>
      </p:pic>
      <p:sp>
        <p:nvSpPr>
          <p:cNvPr id="7" name="6 CuadroTexto"/>
          <p:cNvSpPr txBox="1">
            <a:spLocks noChangeArrowheads="1"/>
          </p:cNvSpPr>
          <p:nvPr/>
        </p:nvSpPr>
        <p:spPr bwMode="auto">
          <a:xfrm>
            <a:off x="2863850" y="571500"/>
            <a:ext cx="3279775" cy="369888"/>
          </a:xfrm>
          <a:prstGeom prst="rect">
            <a:avLst/>
          </a:prstGeom>
          <a:noFill/>
          <a:ln w="9525">
            <a:noFill/>
            <a:miter lim="800000"/>
            <a:headEnd/>
            <a:tailEnd/>
          </a:ln>
        </p:spPr>
        <p:txBody>
          <a:bodyPr wrap="none">
            <a:spAutoFit/>
          </a:bodyPr>
          <a:lstStyle/>
          <a:p>
            <a:r>
              <a:rPr lang="es-ES"/>
              <a:t>“LA CRIPTA y EL UNIVERSO”</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7906" name="Rectangle 2"/>
          <p:cNvSpPr>
            <a:spLocks noGrp="1" noChangeArrowheads="1"/>
          </p:cNvSpPr>
          <p:nvPr>
            <p:ph type="title"/>
          </p:nvPr>
        </p:nvSpPr>
        <p:spPr/>
        <p:txBody>
          <a:bodyPr/>
          <a:lstStyle/>
          <a:p>
            <a:pPr eaLnBrk="1" hangingPunct="1"/>
            <a:r>
              <a:rPr lang="es-AR" smtClean="0"/>
              <a:t>La Segunda Parte</a:t>
            </a:r>
            <a:endParaRPr lang="es-ES_tradnl" smtClean="0"/>
          </a:p>
        </p:txBody>
      </p:sp>
      <p:sp>
        <p:nvSpPr>
          <p:cNvPr id="1787907" name="Rectangle 3"/>
          <p:cNvSpPr>
            <a:spLocks noGrp="1" noChangeArrowheads="1"/>
          </p:cNvSpPr>
          <p:nvPr>
            <p:ph type="body" sz="half" idx="1"/>
          </p:nvPr>
        </p:nvSpPr>
        <p:spPr>
          <a:xfrm>
            <a:off x="381000" y="1571625"/>
            <a:ext cx="4267200" cy="4525963"/>
          </a:xfrm>
        </p:spPr>
        <p:txBody>
          <a:bodyPr/>
          <a:lstStyle/>
          <a:p>
            <a:pPr eaLnBrk="1" hangingPunct="1">
              <a:lnSpc>
                <a:spcPct val="90000"/>
              </a:lnSpc>
            </a:pPr>
            <a:r>
              <a:rPr lang="es-MX" sz="2200" dirty="0" smtClean="0"/>
              <a:t>Probablemente, esta sea la parte más profundamente iniciática de la Leyenda. </a:t>
            </a:r>
          </a:p>
          <a:p>
            <a:pPr eaLnBrk="1" hangingPunct="1">
              <a:lnSpc>
                <a:spcPct val="90000"/>
              </a:lnSpc>
            </a:pPr>
            <a:r>
              <a:rPr lang="es-MX" sz="2200" dirty="0" smtClean="0"/>
              <a:t>Consiste en la realización de dos depósitos: el del Arca Substituta, y el de la Palabra, ambos en el mismo año y siendo parte del mismo acto. </a:t>
            </a:r>
          </a:p>
          <a:p>
            <a:pPr eaLnBrk="1" hangingPunct="1">
              <a:lnSpc>
                <a:spcPct val="90000"/>
              </a:lnSpc>
            </a:pPr>
            <a:r>
              <a:rPr lang="es-MX" sz="2200" dirty="0" smtClean="0"/>
              <a:t>El depósito del Arca fue hecho por los Tres Grandes Maestros y el de la Palabra sólo por Hiram </a:t>
            </a:r>
            <a:r>
              <a:rPr lang="es-MX" sz="2200" dirty="0" err="1" smtClean="0"/>
              <a:t>Abiff</a:t>
            </a:r>
            <a:r>
              <a:rPr lang="es-MX" sz="2200" dirty="0" smtClean="0"/>
              <a:t>.</a:t>
            </a:r>
          </a:p>
          <a:p>
            <a:pPr eaLnBrk="1" hangingPunct="1">
              <a:lnSpc>
                <a:spcPct val="90000"/>
              </a:lnSpc>
            </a:pPr>
            <a:r>
              <a:rPr lang="es-MX" sz="2200" dirty="0" smtClean="0"/>
              <a:t>Según </a:t>
            </a:r>
            <a:r>
              <a:rPr lang="es-MX" sz="2200" dirty="0" err="1" smtClean="0"/>
              <a:t>Mackey</a:t>
            </a:r>
            <a:r>
              <a:rPr lang="es-MX" sz="2200" dirty="0" smtClean="0"/>
              <a:t>, estos dos depósitos suelen confundirse, pero en realidad son diferentes.</a:t>
            </a:r>
          </a:p>
          <a:p>
            <a:pPr eaLnBrk="1" hangingPunct="1">
              <a:lnSpc>
                <a:spcPct val="90000"/>
              </a:lnSpc>
            </a:pPr>
            <a:endParaRPr lang="es-ES_tradnl" sz="2400" dirty="0" smtClean="0"/>
          </a:p>
          <a:p>
            <a:pPr eaLnBrk="1" hangingPunct="1">
              <a:lnSpc>
                <a:spcPct val="90000"/>
              </a:lnSpc>
            </a:pPr>
            <a:endParaRPr lang="es-ES_tradnl" sz="2400" dirty="0" smtClean="0"/>
          </a:p>
        </p:txBody>
      </p:sp>
      <p:pic>
        <p:nvPicPr>
          <p:cNvPr id="184323" name="Picture 3"/>
          <p:cNvPicPr>
            <a:picLocks noChangeAspect="1" noChangeArrowheads="1"/>
          </p:cNvPicPr>
          <p:nvPr/>
        </p:nvPicPr>
        <p:blipFill>
          <a:blip r:embed="rId2"/>
          <a:srcRect/>
          <a:stretch>
            <a:fillRect/>
          </a:stretch>
        </p:blipFill>
        <p:spPr bwMode="auto">
          <a:xfrm>
            <a:off x="5000625" y="1633538"/>
            <a:ext cx="3643313" cy="515302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7906"/>
                                        </p:tgtEl>
                                        <p:attrNameLst>
                                          <p:attrName>style.visibility</p:attrName>
                                        </p:attrNameLst>
                                      </p:cBhvr>
                                      <p:to>
                                        <p:strVal val="visible"/>
                                      </p:to>
                                    </p:set>
                                    <p:animEffect transition="in" filter="blinds(horizontal)">
                                      <p:cBhvr>
                                        <p:cTn id="7" dur="500"/>
                                        <p:tgtEl>
                                          <p:spTgt spid="178790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7907">
                                            <p:txEl>
                                              <p:pRg st="0" end="0"/>
                                            </p:txEl>
                                          </p:spTgt>
                                        </p:tgtEl>
                                        <p:attrNameLst>
                                          <p:attrName>style.visibility</p:attrName>
                                        </p:attrNameLst>
                                      </p:cBhvr>
                                      <p:to>
                                        <p:strVal val="visible"/>
                                      </p:to>
                                    </p:set>
                                    <p:animEffect transition="in" filter="blinds(horizontal)">
                                      <p:cBhvr>
                                        <p:cTn id="12" dur="500"/>
                                        <p:tgtEl>
                                          <p:spTgt spid="17879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7907">
                                            <p:txEl>
                                              <p:pRg st="1" end="1"/>
                                            </p:txEl>
                                          </p:spTgt>
                                        </p:tgtEl>
                                        <p:attrNameLst>
                                          <p:attrName>style.visibility</p:attrName>
                                        </p:attrNameLst>
                                      </p:cBhvr>
                                      <p:to>
                                        <p:strVal val="visible"/>
                                      </p:to>
                                    </p:set>
                                    <p:animEffect transition="in" filter="blinds(horizontal)">
                                      <p:cBhvr>
                                        <p:cTn id="17" dur="500"/>
                                        <p:tgtEl>
                                          <p:spTgt spid="17879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7907">
                                            <p:txEl>
                                              <p:pRg st="2" end="2"/>
                                            </p:txEl>
                                          </p:spTgt>
                                        </p:tgtEl>
                                        <p:attrNameLst>
                                          <p:attrName>style.visibility</p:attrName>
                                        </p:attrNameLst>
                                      </p:cBhvr>
                                      <p:to>
                                        <p:strVal val="visible"/>
                                      </p:to>
                                    </p:set>
                                    <p:animEffect transition="in" filter="blinds(horizontal)">
                                      <p:cBhvr>
                                        <p:cTn id="22" dur="500"/>
                                        <p:tgtEl>
                                          <p:spTgt spid="178790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7907">
                                            <p:txEl>
                                              <p:pRg st="3" end="3"/>
                                            </p:txEl>
                                          </p:spTgt>
                                        </p:tgtEl>
                                        <p:attrNameLst>
                                          <p:attrName>style.visibility</p:attrName>
                                        </p:attrNameLst>
                                      </p:cBhvr>
                                      <p:to>
                                        <p:strVal val="visible"/>
                                      </p:to>
                                    </p:set>
                                    <p:animEffect transition="in" filter="blinds(horizontal)">
                                      <p:cBhvr>
                                        <p:cTn id="27" dur="500"/>
                                        <p:tgtEl>
                                          <p:spTgt spid="178790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84323"/>
                                        </p:tgtEl>
                                        <p:attrNameLst>
                                          <p:attrName>style.visibility</p:attrName>
                                        </p:attrNameLst>
                                      </p:cBhvr>
                                      <p:to>
                                        <p:strVal val="visible"/>
                                      </p:to>
                                    </p:set>
                                    <p:animEffect transition="in" filter="box(out)">
                                      <p:cBhvr>
                                        <p:cTn id="32" dur="2000"/>
                                        <p:tgtEl>
                                          <p:spTgt spid="184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7906" grpId="0"/>
      <p:bldP spid="178790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26981" name="Picture 5" descr="103509"/>
          <p:cNvPicPr>
            <a:picLocks noChangeAspect="1" noChangeArrowheads="1"/>
          </p:cNvPicPr>
          <p:nvPr/>
        </p:nvPicPr>
        <p:blipFill>
          <a:blip r:embed="rId2"/>
          <a:srcRect/>
          <a:stretch>
            <a:fillRect/>
          </a:stretch>
        </p:blipFill>
        <p:spPr bwMode="auto">
          <a:xfrm>
            <a:off x="0" y="-22225"/>
            <a:ext cx="9144000" cy="6902450"/>
          </a:xfrm>
          <a:prstGeom prst="rect">
            <a:avLst/>
          </a:prstGeom>
          <a:noFill/>
          <a:ln w="9525">
            <a:noFill/>
            <a:miter lim="800000"/>
            <a:headEnd/>
            <a:tailEnd/>
          </a:ln>
        </p:spPr>
      </p:pic>
      <p:pic>
        <p:nvPicPr>
          <p:cNvPr id="2050" name="Picture 2" descr="Resultado de imagen para sacred vault freemasonry"/>
          <p:cNvPicPr>
            <a:picLocks noChangeAspect="1" noChangeArrowheads="1"/>
          </p:cNvPicPr>
          <p:nvPr/>
        </p:nvPicPr>
        <p:blipFill>
          <a:blip r:embed="rId3"/>
          <a:srcRect/>
          <a:stretch>
            <a:fillRect/>
          </a:stretch>
        </p:blipFill>
        <p:spPr bwMode="auto">
          <a:xfrm>
            <a:off x="571500" y="0"/>
            <a:ext cx="7981950" cy="684847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6981"/>
                                        </p:tgtEl>
                                        <p:attrNameLst>
                                          <p:attrName>style.visibility</p:attrName>
                                        </p:attrNameLst>
                                      </p:cBhvr>
                                      <p:to>
                                        <p:strVal val="visible"/>
                                      </p:to>
                                    </p:set>
                                    <p:animEffect transition="in" filter="box(out)">
                                      <p:cBhvr>
                                        <p:cTn id="7" dur="2000"/>
                                        <p:tgtEl>
                                          <p:spTgt spid="1269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xit" presetSubtype="0" fill="hold" nodeType="clickEffect">
                                  <p:stCondLst>
                                    <p:cond delay="0"/>
                                  </p:stCondLst>
                                  <p:childTnLst>
                                    <p:animEffect transition="out" filter="wedge">
                                      <p:cBhvr>
                                        <p:cTn id="11" dur="2000"/>
                                        <p:tgtEl>
                                          <p:spTgt spid="126981"/>
                                        </p:tgtEl>
                                      </p:cBhvr>
                                    </p:animEffect>
                                    <p:set>
                                      <p:cBhvr>
                                        <p:cTn id="12" dur="1" fill="hold">
                                          <p:stCondLst>
                                            <p:cond delay="1999"/>
                                          </p:stCondLst>
                                        </p:cTn>
                                        <p:tgtEl>
                                          <p:spTgt spid="12698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box(out)">
                                      <p:cBhvr>
                                        <p:cTn id="1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3810" name="Rectangle 2"/>
          <p:cNvSpPr>
            <a:spLocks noGrp="1" noChangeArrowheads="1"/>
          </p:cNvSpPr>
          <p:nvPr>
            <p:ph type="title"/>
          </p:nvPr>
        </p:nvSpPr>
        <p:spPr/>
        <p:txBody>
          <a:bodyPr/>
          <a:lstStyle/>
          <a:p>
            <a:pPr eaLnBrk="1" hangingPunct="1"/>
            <a:r>
              <a:rPr lang="es-MX" smtClean="0"/>
              <a:t>La Leyenda – Segunda Parte</a:t>
            </a:r>
            <a:endParaRPr lang="es-ES_tradnl" smtClean="0"/>
          </a:p>
        </p:txBody>
      </p:sp>
      <p:sp>
        <p:nvSpPr>
          <p:cNvPr id="1783811" name="Rectangle 3"/>
          <p:cNvSpPr>
            <a:spLocks noGrp="1" noChangeArrowheads="1"/>
          </p:cNvSpPr>
          <p:nvPr>
            <p:ph type="body" idx="1"/>
          </p:nvPr>
        </p:nvSpPr>
        <p:spPr>
          <a:xfrm>
            <a:off x="142875" y="1484313"/>
            <a:ext cx="8858250" cy="4525962"/>
          </a:xfrm>
        </p:spPr>
        <p:txBody>
          <a:bodyPr/>
          <a:lstStyle/>
          <a:p>
            <a:pPr eaLnBrk="1" hangingPunct="1">
              <a:lnSpc>
                <a:spcPct val="80000"/>
              </a:lnSpc>
            </a:pPr>
            <a:r>
              <a:rPr lang="en-US" sz="1800" i="1" dirty="0" smtClean="0"/>
              <a:t>“</a:t>
            </a:r>
            <a:r>
              <a:rPr lang="en-US" sz="1800" i="1" dirty="0" err="1" smtClean="0"/>
              <a:t>Cuando</a:t>
            </a:r>
            <a:r>
              <a:rPr lang="en-US" sz="1800" i="1" dirty="0" smtClean="0"/>
              <a:t> el Arco </a:t>
            </a:r>
            <a:r>
              <a:rPr lang="en-US" sz="1800" i="1" dirty="0" err="1" smtClean="0"/>
              <a:t>Noveno</a:t>
            </a:r>
            <a:r>
              <a:rPr lang="en-US" sz="1800" i="1" dirty="0" smtClean="0"/>
              <a:t> </a:t>
            </a:r>
            <a:r>
              <a:rPr lang="en-US" sz="1800" i="1" dirty="0" err="1" smtClean="0"/>
              <a:t>fue</a:t>
            </a:r>
            <a:r>
              <a:rPr lang="en-US" sz="1800" i="1" dirty="0" smtClean="0"/>
              <a:t> </a:t>
            </a:r>
            <a:r>
              <a:rPr lang="en-US" sz="1800" i="1" dirty="0" err="1" smtClean="0"/>
              <a:t>completado</a:t>
            </a:r>
            <a:r>
              <a:rPr lang="en-US" sz="1800" i="1" dirty="0" smtClean="0"/>
              <a:t>, </a:t>
            </a:r>
            <a:r>
              <a:rPr lang="en-US" sz="1800" i="1" dirty="0" err="1" smtClean="0"/>
              <a:t>nuestros</a:t>
            </a:r>
            <a:r>
              <a:rPr lang="en-US" sz="1800" i="1" dirty="0" smtClean="0"/>
              <a:t> </a:t>
            </a:r>
            <a:r>
              <a:rPr lang="en-US" sz="1800" i="1" dirty="0" err="1" smtClean="0"/>
              <a:t>Tres</a:t>
            </a:r>
            <a:r>
              <a:rPr lang="en-US" sz="1800" i="1" dirty="0" smtClean="0"/>
              <a:t> </a:t>
            </a:r>
            <a:r>
              <a:rPr lang="en-US" sz="1800" i="1" dirty="0" err="1" smtClean="0"/>
              <a:t>Grandes</a:t>
            </a:r>
            <a:r>
              <a:rPr lang="en-US" sz="1800" i="1" dirty="0" smtClean="0"/>
              <a:t> Maestros </a:t>
            </a:r>
            <a:r>
              <a:rPr lang="en-US" sz="1800" i="1" dirty="0" err="1" smtClean="0"/>
              <a:t>depositaron</a:t>
            </a:r>
            <a:r>
              <a:rPr lang="en-US" sz="1800" i="1" dirty="0" smtClean="0"/>
              <a:t> el </a:t>
            </a:r>
            <a:r>
              <a:rPr lang="en-US" sz="1800" i="1" dirty="0" err="1" smtClean="0"/>
              <a:t>él</a:t>
            </a:r>
            <a:r>
              <a:rPr lang="en-US" sz="1800" i="1" dirty="0" smtClean="0"/>
              <a:t> </a:t>
            </a:r>
            <a:r>
              <a:rPr lang="en-US" sz="1800" i="1" dirty="0" err="1" smtClean="0"/>
              <a:t>una</a:t>
            </a:r>
            <a:r>
              <a:rPr lang="en-US" sz="1800" i="1" dirty="0" smtClean="0"/>
              <a:t> </a:t>
            </a:r>
            <a:r>
              <a:rPr lang="en-US" sz="1800" i="1" dirty="0" err="1" smtClean="0"/>
              <a:t>copia</a:t>
            </a:r>
            <a:r>
              <a:rPr lang="en-US" sz="1800" i="1" dirty="0" smtClean="0"/>
              <a:t> exacta del </a:t>
            </a:r>
            <a:r>
              <a:rPr lang="en-US" sz="1800" i="1" dirty="0" err="1" smtClean="0"/>
              <a:t>Arca</a:t>
            </a:r>
            <a:r>
              <a:rPr lang="en-US" sz="1800" i="1" dirty="0" smtClean="0"/>
              <a:t> de la </a:t>
            </a:r>
            <a:r>
              <a:rPr lang="en-US" sz="1800" i="1" dirty="0" err="1" smtClean="0"/>
              <a:t>Alianza</a:t>
            </a:r>
            <a:r>
              <a:rPr lang="en-US" sz="1800" i="1" dirty="0" smtClean="0"/>
              <a:t>, </a:t>
            </a:r>
            <a:r>
              <a:rPr lang="en-US" sz="1800" i="1" dirty="0" err="1" smtClean="0"/>
              <a:t>que</a:t>
            </a:r>
            <a:r>
              <a:rPr lang="en-US" sz="1800" i="1" dirty="0" smtClean="0"/>
              <a:t> </a:t>
            </a:r>
            <a:r>
              <a:rPr lang="en-US" sz="1800" i="1" dirty="0" err="1" smtClean="0"/>
              <a:t>fue</a:t>
            </a:r>
            <a:r>
              <a:rPr lang="en-US" sz="1800" i="1" dirty="0" smtClean="0"/>
              <a:t> </a:t>
            </a:r>
            <a:r>
              <a:rPr lang="en-US" sz="1800" i="1" dirty="0" err="1" smtClean="0"/>
              <a:t>conocida</a:t>
            </a:r>
            <a:r>
              <a:rPr lang="en-US" sz="1800" i="1" dirty="0" smtClean="0"/>
              <a:t> </a:t>
            </a:r>
            <a:r>
              <a:rPr lang="en-US" sz="1800" i="1" dirty="0" err="1" smtClean="0"/>
              <a:t>como</a:t>
            </a:r>
            <a:r>
              <a:rPr lang="en-US" sz="1800" i="1" dirty="0" smtClean="0"/>
              <a:t> el </a:t>
            </a:r>
            <a:r>
              <a:rPr lang="en-US" sz="1800" i="1" dirty="0" err="1" smtClean="0"/>
              <a:t>Arca</a:t>
            </a:r>
            <a:r>
              <a:rPr lang="en-US" sz="1800" i="1" dirty="0" smtClean="0"/>
              <a:t> </a:t>
            </a:r>
            <a:r>
              <a:rPr lang="en-US" sz="1800" i="1" dirty="0" err="1" smtClean="0"/>
              <a:t>Substituta</a:t>
            </a:r>
            <a:r>
              <a:rPr lang="en-US" sz="1800" i="1" dirty="0" smtClean="0"/>
              <a:t>. </a:t>
            </a:r>
            <a:r>
              <a:rPr lang="en-US" sz="1800" i="1" dirty="0" err="1" smtClean="0"/>
              <a:t>Colocaron</a:t>
            </a:r>
            <a:r>
              <a:rPr lang="en-US" sz="1800" i="1" dirty="0" smtClean="0"/>
              <a:t> en </a:t>
            </a:r>
            <a:r>
              <a:rPr lang="en-US" sz="1800" i="1" dirty="0" err="1" smtClean="0"/>
              <a:t>su</a:t>
            </a:r>
            <a:r>
              <a:rPr lang="en-US" sz="1800" i="1" dirty="0" smtClean="0"/>
              <a:t> interior </a:t>
            </a:r>
            <a:r>
              <a:rPr lang="en-US" sz="1800" i="1" dirty="0" err="1" smtClean="0"/>
              <a:t>réplicas</a:t>
            </a:r>
            <a:r>
              <a:rPr lang="en-US" sz="1800" i="1" dirty="0" smtClean="0"/>
              <a:t> de </a:t>
            </a:r>
            <a:r>
              <a:rPr lang="en-US" sz="1800" i="1" dirty="0" err="1" smtClean="0"/>
              <a:t>todos</a:t>
            </a:r>
            <a:r>
              <a:rPr lang="en-US" sz="1800" i="1" dirty="0" smtClean="0"/>
              <a:t> los </a:t>
            </a:r>
            <a:r>
              <a:rPr lang="en-US" sz="1800" i="1" dirty="0" err="1" smtClean="0"/>
              <a:t>objetos</a:t>
            </a:r>
            <a:r>
              <a:rPr lang="en-US" sz="1800" i="1" dirty="0" smtClean="0"/>
              <a:t> </a:t>
            </a:r>
            <a:r>
              <a:rPr lang="en-US" sz="1800" i="1" dirty="0" err="1" smtClean="0"/>
              <a:t>incluidos</a:t>
            </a:r>
            <a:r>
              <a:rPr lang="en-US" sz="1800" i="1" dirty="0" smtClean="0"/>
              <a:t> en el </a:t>
            </a:r>
            <a:r>
              <a:rPr lang="en-US" sz="1800" i="1" dirty="0" err="1" smtClean="0"/>
              <a:t>Arca</a:t>
            </a:r>
            <a:r>
              <a:rPr lang="en-US" sz="1800" i="1" dirty="0" smtClean="0"/>
              <a:t>: </a:t>
            </a:r>
            <a:r>
              <a:rPr lang="en-US" sz="1800" i="1" dirty="0" err="1" smtClean="0"/>
              <a:t>las</a:t>
            </a:r>
            <a:r>
              <a:rPr lang="en-US" sz="1800" i="1" dirty="0" smtClean="0"/>
              <a:t> </a:t>
            </a:r>
            <a:r>
              <a:rPr lang="en-US" sz="1800" i="1" dirty="0" err="1" smtClean="0"/>
              <a:t>Tablas</a:t>
            </a:r>
            <a:r>
              <a:rPr lang="en-US" sz="1800" i="1" dirty="0" smtClean="0"/>
              <a:t> de la Ley, el </a:t>
            </a:r>
            <a:r>
              <a:rPr lang="en-US" sz="1800" i="1" dirty="0" err="1" smtClean="0"/>
              <a:t>Vaso</a:t>
            </a:r>
            <a:r>
              <a:rPr lang="en-US" sz="1800" i="1" dirty="0" smtClean="0"/>
              <a:t> de </a:t>
            </a:r>
            <a:r>
              <a:rPr lang="en-US" sz="1800" i="1" dirty="0" err="1" smtClean="0"/>
              <a:t>Maná</a:t>
            </a:r>
            <a:r>
              <a:rPr lang="en-US" sz="1800" i="1" dirty="0" smtClean="0"/>
              <a:t> y la </a:t>
            </a:r>
            <a:r>
              <a:rPr lang="en-US" sz="1800" i="1" dirty="0" err="1" smtClean="0"/>
              <a:t>Vara</a:t>
            </a:r>
            <a:r>
              <a:rPr lang="en-US" sz="1800" i="1" dirty="0" smtClean="0"/>
              <a:t> de </a:t>
            </a:r>
            <a:r>
              <a:rPr lang="en-US" sz="1800" i="1" dirty="0" err="1" smtClean="0"/>
              <a:t>Aarón</a:t>
            </a:r>
            <a:r>
              <a:rPr lang="en-US" sz="1800" i="1" dirty="0" smtClean="0"/>
              <a:t>.”</a:t>
            </a:r>
          </a:p>
          <a:p>
            <a:pPr eaLnBrk="1" hangingPunct="1">
              <a:lnSpc>
                <a:spcPct val="80000"/>
              </a:lnSpc>
            </a:pPr>
            <a:r>
              <a:rPr lang="en-US" sz="1800" i="1" dirty="0" smtClean="0"/>
              <a:t>“</a:t>
            </a:r>
            <a:r>
              <a:rPr lang="en-US" sz="1800" i="1" dirty="0" err="1" smtClean="0"/>
              <a:t>Agregaron</a:t>
            </a:r>
            <a:r>
              <a:rPr lang="en-US" sz="1800" i="1" dirty="0" smtClean="0"/>
              <a:t> </a:t>
            </a:r>
            <a:r>
              <a:rPr lang="en-US" sz="1800" i="1" dirty="0" err="1" smtClean="0"/>
              <a:t>también</a:t>
            </a:r>
            <a:r>
              <a:rPr lang="en-US" sz="1800" i="1" dirty="0" smtClean="0"/>
              <a:t> </a:t>
            </a:r>
            <a:r>
              <a:rPr lang="en-US" sz="1800" i="1" dirty="0" err="1" smtClean="0"/>
              <a:t>una</a:t>
            </a:r>
            <a:r>
              <a:rPr lang="en-US" sz="1800" i="1" dirty="0" smtClean="0"/>
              <a:t> </a:t>
            </a:r>
            <a:r>
              <a:rPr lang="en-US" sz="1800" i="1" dirty="0" err="1" smtClean="0"/>
              <a:t>copia</a:t>
            </a:r>
            <a:r>
              <a:rPr lang="en-US" sz="1800" i="1" dirty="0" smtClean="0"/>
              <a:t> del </a:t>
            </a:r>
            <a:r>
              <a:rPr lang="en-US" sz="1800" i="1" dirty="0" err="1" smtClean="0"/>
              <a:t>Génesis</a:t>
            </a:r>
            <a:r>
              <a:rPr lang="en-US" sz="1800" i="1" dirty="0" smtClean="0"/>
              <a:t> de </a:t>
            </a:r>
            <a:r>
              <a:rPr lang="en-US" sz="1800" i="1" dirty="0" err="1" smtClean="0"/>
              <a:t>Moisés</a:t>
            </a:r>
            <a:r>
              <a:rPr lang="en-US" sz="1800" i="1" dirty="0" smtClean="0"/>
              <a:t>”.</a:t>
            </a:r>
            <a:r>
              <a:rPr lang="en-US" sz="1800" dirty="0" smtClean="0"/>
              <a:t> </a:t>
            </a:r>
          </a:p>
          <a:p>
            <a:pPr eaLnBrk="1" hangingPunct="1">
              <a:lnSpc>
                <a:spcPct val="80000"/>
              </a:lnSpc>
            </a:pPr>
            <a:r>
              <a:rPr lang="en-US" sz="1800" dirty="0" err="1" smtClean="0"/>
              <a:t>Nosotros</a:t>
            </a:r>
            <a:r>
              <a:rPr lang="en-US" sz="1800" dirty="0" smtClean="0"/>
              <a:t> </a:t>
            </a:r>
            <a:r>
              <a:rPr lang="en-US" sz="1800" dirty="0" err="1" smtClean="0"/>
              <a:t>podemos</a:t>
            </a:r>
            <a:r>
              <a:rPr lang="en-US" sz="1800" dirty="0" smtClean="0"/>
              <a:t> </a:t>
            </a:r>
            <a:r>
              <a:rPr lang="en-US" sz="1800" dirty="0" err="1" smtClean="0"/>
              <a:t>interpretar</a:t>
            </a:r>
            <a:r>
              <a:rPr lang="en-US" sz="1800" dirty="0" smtClean="0"/>
              <a:t> </a:t>
            </a:r>
            <a:r>
              <a:rPr lang="en-US" sz="1800" dirty="0" err="1" smtClean="0"/>
              <a:t>que</a:t>
            </a:r>
            <a:r>
              <a:rPr lang="en-US" sz="1800" dirty="0" smtClean="0"/>
              <a:t> se </a:t>
            </a:r>
            <a:r>
              <a:rPr lang="en-US" sz="1800" dirty="0" err="1" smtClean="0"/>
              <a:t>trataba</a:t>
            </a:r>
            <a:r>
              <a:rPr lang="en-US" sz="1800" dirty="0" smtClean="0"/>
              <a:t> de </a:t>
            </a:r>
            <a:r>
              <a:rPr lang="en-US" sz="1800" dirty="0" err="1" smtClean="0"/>
              <a:t>una</a:t>
            </a:r>
            <a:r>
              <a:rPr lang="en-US" sz="1800" dirty="0" smtClean="0"/>
              <a:t> </a:t>
            </a:r>
            <a:r>
              <a:rPr lang="en-US" sz="1800" dirty="0" err="1" smtClean="0"/>
              <a:t>versión</a:t>
            </a:r>
            <a:r>
              <a:rPr lang="en-US" sz="1800" dirty="0" smtClean="0"/>
              <a:t> </a:t>
            </a:r>
            <a:r>
              <a:rPr lang="en-US" sz="1800" dirty="0" err="1" smtClean="0"/>
              <a:t>esotérica</a:t>
            </a:r>
            <a:r>
              <a:rPr lang="en-US" sz="1800" dirty="0" smtClean="0"/>
              <a:t> de </a:t>
            </a:r>
            <a:r>
              <a:rPr lang="en-US" sz="1800" dirty="0" err="1" smtClean="0"/>
              <a:t>dicho</a:t>
            </a:r>
            <a:r>
              <a:rPr lang="en-US" sz="1800" dirty="0" smtClean="0"/>
              <a:t> </a:t>
            </a:r>
            <a:r>
              <a:rPr lang="en-US" sz="1800" dirty="0" err="1" smtClean="0"/>
              <a:t>Libro</a:t>
            </a:r>
            <a:r>
              <a:rPr lang="en-US" sz="1800" dirty="0" smtClean="0"/>
              <a:t>.</a:t>
            </a:r>
          </a:p>
          <a:p>
            <a:pPr eaLnBrk="1" hangingPunct="1">
              <a:lnSpc>
                <a:spcPct val="80000"/>
              </a:lnSpc>
            </a:pPr>
            <a:r>
              <a:rPr lang="en-US" sz="1800" i="1" dirty="0" smtClean="0"/>
              <a:t>Y </a:t>
            </a:r>
            <a:r>
              <a:rPr lang="en-US" sz="1800" i="1" dirty="0" err="1" smtClean="0"/>
              <a:t>para</a:t>
            </a:r>
            <a:r>
              <a:rPr lang="en-US" sz="1800" i="1" dirty="0" smtClean="0"/>
              <a:t> </a:t>
            </a:r>
            <a:r>
              <a:rPr lang="en-US" sz="1800" i="1" dirty="0" err="1" smtClean="0"/>
              <a:t>que</a:t>
            </a:r>
            <a:r>
              <a:rPr lang="en-US" sz="1800" i="1" dirty="0" smtClean="0"/>
              <a:t> se </a:t>
            </a:r>
            <a:r>
              <a:rPr lang="en-US" sz="1800" i="1" dirty="0" err="1" smtClean="0"/>
              <a:t>supiera</a:t>
            </a:r>
            <a:r>
              <a:rPr lang="en-US" sz="1800" i="1" dirty="0" smtClean="0"/>
              <a:t> </a:t>
            </a:r>
            <a:r>
              <a:rPr lang="en-US" sz="1800" i="1" dirty="0" err="1" smtClean="0"/>
              <a:t>quien</a:t>
            </a:r>
            <a:r>
              <a:rPr lang="en-US" sz="1800" i="1" dirty="0" smtClean="0"/>
              <a:t> </a:t>
            </a:r>
            <a:r>
              <a:rPr lang="en-US" sz="1800" i="1" dirty="0" err="1" smtClean="0"/>
              <a:t>había</a:t>
            </a:r>
            <a:r>
              <a:rPr lang="en-US" sz="1800" i="1" dirty="0" smtClean="0"/>
              <a:t> </a:t>
            </a:r>
            <a:r>
              <a:rPr lang="en-US" sz="1800" i="1" dirty="0" err="1" smtClean="0"/>
              <a:t>efectuado</a:t>
            </a:r>
            <a:r>
              <a:rPr lang="en-US" sz="1800" i="1" dirty="0" smtClean="0"/>
              <a:t> el </a:t>
            </a:r>
            <a:r>
              <a:rPr lang="en-US" sz="1800" i="1" dirty="0" err="1" smtClean="0"/>
              <a:t>depósito</a:t>
            </a:r>
            <a:r>
              <a:rPr lang="en-US" sz="1800" i="1" dirty="0" smtClean="0"/>
              <a:t> </a:t>
            </a:r>
            <a:r>
              <a:rPr lang="en-US" sz="1800" i="1" dirty="0" err="1" smtClean="0"/>
              <a:t>inscribieron</a:t>
            </a:r>
            <a:r>
              <a:rPr lang="en-US" sz="1800" i="1" dirty="0" smtClean="0"/>
              <a:t> </a:t>
            </a:r>
            <a:r>
              <a:rPr lang="en-US" sz="1800" i="1" dirty="0" err="1" smtClean="0"/>
              <a:t>sus</a:t>
            </a:r>
            <a:r>
              <a:rPr lang="en-US" sz="1800" i="1" dirty="0" smtClean="0"/>
              <a:t> </a:t>
            </a:r>
            <a:r>
              <a:rPr lang="en-US" sz="1800" i="1" dirty="0" err="1" smtClean="0"/>
              <a:t>nombres</a:t>
            </a:r>
            <a:r>
              <a:rPr lang="en-US" sz="1800" i="1" dirty="0" smtClean="0"/>
              <a:t> en </a:t>
            </a:r>
            <a:r>
              <a:rPr lang="en-US" sz="1800" i="1" dirty="0" err="1" smtClean="0"/>
              <a:t>tres</a:t>
            </a:r>
            <a:r>
              <a:rPr lang="en-US" sz="1800" i="1" dirty="0" smtClean="0"/>
              <a:t> </a:t>
            </a:r>
            <a:r>
              <a:rPr lang="en-US" sz="1800" i="1" dirty="0" err="1" smtClean="0"/>
              <a:t>lados</a:t>
            </a:r>
            <a:r>
              <a:rPr lang="en-US" sz="1800" i="1" dirty="0" smtClean="0"/>
              <a:t> del </a:t>
            </a:r>
            <a:r>
              <a:rPr lang="en-US" sz="1800" i="1" dirty="0" err="1" smtClean="0"/>
              <a:t>Arca</a:t>
            </a:r>
            <a:r>
              <a:rPr lang="en-US" sz="1800" i="1" dirty="0" smtClean="0"/>
              <a:t>, y en el </a:t>
            </a:r>
            <a:r>
              <a:rPr lang="en-US" sz="1800" i="1" dirty="0" err="1" smtClean="0"/>
              <a:t>cuarto</a:t>
            </a:r>
            <a:r>
              <a:rPr lang="en-US" sz="1800" i="1" dirty="0" smtClean="0"/>
              <a:t> </a:t>
            </a:r>
            <a:r>
              <a:rPr lang="en-US" sz="1800" i="1" dirty="0" err="1" smtClean="0"/>
              <a:t>inscribieron</a:t>
            </a:r>
            <a:r>
              <a:rPr lang="en-US" sz="1800" i="1" dirty="0" smtClean="0"/>
              <a:t> la </a:t>
            </a:r>
            <a:r>
              <a:rPr lang="en-US" sz="1800" i="1" dirty="0" err="1" smtClean="0"/>
              <a:t>fecha</a:t>
            </a:r>
            <a:r>
              <a:rPr lang="en-US" sz="1800" i="1" dirty="0" smtClean="0"/>
              <a:t> del </a:t>
            </a:r>
            <a:r>
              <a:rPr lang="en-US" sz="1800" i="1" dirty="0" err="1" smtClean="0"/>
              <a:t>depósito</a:t>
            </a:r>
            <a:r>
              <a:rPr lang="en-US" sz="1800" i="1" dirty="0" smtClean="0"/>
              <a:t>, de forma </a:t>
            </a:r>
            <a:r>
              <a:rPr lang="en-US" sz="1800" i="1" dirty="0" err="1" smtClean="0"/>
              <a:t>que</a:t>
            </a:r>
            <a:r>
              <a:rPr lang="en-US" sz="1800" i="1" dirty="0" smtClean="0"/>
              <a:t> </a:t>
            </a:r>
            <a:r>
              <a:rPr lang="en-US" sz="1800" i="1" dirty="0" err="1" smtClean="0"/>
              <a:t>todo</a:t>
            </a:r>
            <a:r>
              <a:rPr lang="en-US" sz="1800" i="1" dirty="0" smtClean="0"/>
              <a:t> </a:t>
            </a:r>
            <a:r>
              <a:rPr lang="en-US" sz="1800" i="1" dirty="0" err="1" smtClean="0"/>
              <a:t>significaba</a:t>
            </a:r>
            <a:r>
              <a:rPr lang="en-US" sz="1800" i="1" dirty="0" smtClean="0"/>
              <a:t>: </a:t>
            </a:r>
            <a:r>
              <a:rPr lang="en-US" sz="1800" b="1" i="1" dirty="0" smtClean="0"/>
              <a:t>“</a:t>
            </a:r>
            <a:r>
              <a:rPr lang="en-US" sz="1800" b="1" i="1" dirty="0" err="1" smtClean="0"/>
              <a:t>Depositado</a:t>
            </a:r>
            <a:r>
              <a:rPr lang="en-US" sz="1800" b="1" i="1" dirty="0" smtClean="0"/>
              <a:t> en el </a:t>
            </a:r>
            <a:r>
              <a:rPr lang="en-US" sz="1800" b="1" i="1" dirty="0" err="1" smtClean="0"/>
              <a:t>año</a:t>
            </a:r>
            <a:r>
              <a:rPr lang="en-US" sz="1800" b="1" i="1" dirty="0" smtClean="0"/>
              <a:t> de la Luz 3000, </a:t>
            </a:r>
            <a:r>
              <a:rPr lang="en-US" sz="1800" b="1" i="1" dirty="0" err="1" smtClean="0"/>
              <a:t>por</a:t>
            </a:r>
            <a:r>
              <a:rPr lang="en-US" sz="1800" b="1" i="1" dirty="0" smtClean="0"/>
              <a:t> </a:t>
            </a:r>
            <a:r>
              <a:rPr lang="en-US" sz="1800" b="1" i="1" dirty="0" err="1" smtClean="0"/>
              <a:t>Salomón</a:t>
            </a:r>
            <a:r>
              <a:rPr lang="en-US" sz="1800" b="1" i="1" dirty="0" smtClean="0"/>
              <a:t>, Rey de Israel; Hiram, Rey de </a:t>
            </a:r>
            <a:r>
              <a:rPr lang="en-US" sz="1800" b="1" i="1" dirty="0" err="1" smtClean="0"/>
              <a:t>Tiro</a:t>
            </a:r>
            <a:r>
              <a:rPr lang="en-US" sz="1800" b="1" i="1" dirty="0" smtClean="0"/>
              <a:t> e Hiram </a:t>
            </a:r>
            <a:r>
              <a:rPr lang="en-US" sz="1800" b="1" i="1" dirty="0" err="1" smtClean="0"/>
              <a:t>Abiff</a:t>
            </a:r>
            <a:r>
              <a:rPr lang="en-US" sz="1800" b="1" i="1" dirty="0" smtClean="0"/>
              <a:t>, </a:t>
            </a:r>
            <a:r>
              <a:rPr lang="en-US" sz="1800" b="1" i="1" dirty="0" err="1" smtClean="0"/>
              <a:t>para</a:t>
            </a:r>
            <a:r>
              <a:rPr lang="en-US" sz="1800" b="1" i="1" dirty="0" smtClean="0"/>
              <a:t> el </a:t>
            </a:r>
            <a:r>
              <a:rPr lang="en-US" sz="1800" b="1" i="1" dirty="0" err="1" smtClean="0"/>
              <a:t>beneficio</a:t>
            </a:r>
            <a:r>
              <a:rPr lang="en-US" sz="1800" b="1" i="1" dirty="0" smtClean="0"/>
              <a:t> del </a:t>
            </a:r>
            <a:r>
              <a:rPr lang="en-US" sz="1800" b="1" i="1" dirty="0" err="1" smtClean="0"/>
              <a:t>Gremio</a:t>
            </a:r>
            <a:r>
              <a:rPr lang="en-US" sz="1800" b="1" i="1" dirty="0" smtClean="0"/>
              <a:t> en general”.</a:t>
            </a:r>
          </a:p>
          <a:p>
            <a:pPr eaLnBrk="1" hangingPunct="1">
              <a:lnSpc>
                <a:spcPct val="80000"/>
              </a:lnSpc>
            </a:pPr>
            <a:r>
              <a:rPr lang="en-US" sz="1800" i="1" dirty="0" smtClean="0"/>
              <a:t>“La </a:t>
            </a:r>
            <a:r>
              <a:rPr lang="en-US" sz="1800" i="1" dirty="0" err="1" smtClean="0"/>
              <a:t>Palabra</a:t>
            </a:r>
            <a:r>
              <a:rPr lang="en-US" sz="1800" i="1" dirty="0" smtClean="0"/>
              <a:t> </a:t>
            </a:r>
            <a:r>
              <a:rPr lang="en-US" sz="1800" i="1" dirty="0" err="1" smtClean="0"/>
              <a:t>Verdadera</a:t>
            </a:r>
            <a:r>
              <a:rPr lang="en-US" sz="1800" i="1" dirty="0" smtClean="0"/>
              <a:t>, la </a:t>
            </a:r>
            <a:r>
              <a:rPr lang="en-US" sz="1800" i="1" dirty="0" err="1" smtClean="0"/>
              <a:t>Palabra</a:t>
            </a:r>
            <a:r>
              <a:rPr lang="en-US" sz="1800" i="1" dirty="0" smtClean="0"/>
              <a:t> de Maestro, </a:t>
            </a:r>
            <a:r>
              <a:rPr lang="en-US" sz="1800" i="1" dirty="0" err="1" smtClean="0"/>
              <a:t>fue</a:t>
            </a:r>
            <a:r>
              <a:rPr lang="en-US" sz="1800" i="1" dirty="0" smtClean="0"/>
              <a:t> </a:t>
            </a:r>
            <a:r>
              <a:rPr lang="en-US" sz="1800" i="1" dirty="0" err="1" smtClean="0"/>
              <a:t>inscripta</a:t>
            </a:r>
            <a:r>
              <a:rPr lang="en-US" sz="1800" i="1" dirty="0" smtClean="0"/>
              <a:t> </a:t>
            </a:r>
            <a:r>
              <a:rPr lang="en-US" sz="1800" i="1" dirty="0" err="1" smtClean="0"/>
              <a:t>por</a:t>
            </a:r>
            <a:r>
              <a:rPr lang="en-US" sz="1800" i="1" dirty="0" smtClean="0"/>
              <a:t> Hiram </a:t>
            </a:r>
            <a:r>
              <a:rPr lang="en-US" sz="1800" i="1" dirty="0" err="1" smtClean="0"/>
              <a:t>Abiff</a:t>
            </a:r>
            <a:r>
              <a:rPr lang="en-US" sz="1800" i="1" dirty="0" smtClean="0"/>
              <a:t> en la parte superior del </a:t>
            </a:r>
            <a:r>
              <a:rPr lang="en-US" sz="1800" i="1" dirty="0" err="1" smtClean="0"/>
              <a:t>Arca</a:t>
            </a:r>
            <a:r>
              <a:rPr lang="en-US" sz="1800" i="1" dirty="0" smtClean="0"/>
              <a:t>, </a:t>
            </a:r>
            <a:r>
              <a:rPr lang="en-US" sz="1800" i="1" dirty="0" err="1" smtClean="0"/>
              <a:t>grabada</a:t>
            </a:r>
            <a:r>
              <a:rPr lang="en-US" sz="1800" i="1" dirty="0" smtClean="0"/>
              <a:t> </a:t>
            </a:r>
            <a:r>
              <a:rPr lang="en-US" sz="1800" i="1" dirty="0" err="1" smtClean="0"/>
              <a:t>sobre</a:t>
            </a:r>
            <a:r>
              <a:rPr lang="en-US" sz="1800" i="1" dirty="0" smtClean="0"/>
              <a:t> </a:t>
            </a:r>
            <a:r>
              <a:rPr lang="en-US" sz="1800" i="1" dirty="0" err="1" smtClean="0"/>
              <a:t>una</a:t>
            </a:r>
            <a:r>
              <a:rPr lang="en-US" sz="1800" i="1" dirty="0" smtClean="0"/>
              <a:t> </a:t>
            </a:r>
            <a:r>
              <a:rPr lang="en-US" sz="1800" i="1" dirty="0" err="1" smtClean="0"/>
              <a:t>placa</a:t>
            </a:r>
            <a:r>
              <a:rPr lang="en-US" sz="1800" i="1" dirty="0" smtClean="0"/>
              <a:t> triangular de </a:t>
            </a:r>
            <a:r>
              <a:rPr lang="en-US" sz="1800" i="1" dirty="0" err="1" smtClean="0"/>
              <a:t>oro</a:t>
            </a:r>
            <a:r>
              <a:rPr lang="en-US" sz="1800" i="1" dirty="0" smtClean="0"/>
              <a:t>, en </a:t>
            </a:r>
            <a:r>
              <a:rPr lang="en-US" sz="1800" i="1" dirty="0" err="1" smtClean="0"/>
              <a:t>cuyos</a:t>
            </a:r>
            <a:r>
              <a:rPr lang="en-US" sz="1800" i="1" dirty="0" smtClean="0"/>
              <a:t> </a:t>
            </a:r>
            <a:r>
              <a:rPr lang="en-US" sz="1800" i="1" dirty="0" err="1" smtClean="0"/>
              <a:t>lados</a:t>
            </a:r>
            <a:r>
              <a:rPr lang="en-US" sz="1800" i="1" dirty="0" smtClean="0"/>
              <a:t> se </a:t>
            </a:r>
            <a:r>
              <a:rPr lang="en-US" sz="1800" i="1" dirty="0" err="1" smtClean="0"/>
              <a:t>grabaron</a:t>
            </a:r>
            <a:r>
              <a:rPr lang="en-US" sz="1800" i="1" dirty="0" smtClean="0"/>
              <a:t> los </a:t>
            </a:r>
            <a:r>
              <a:rPr lang="en-US" sz="1800" i="1" dirty="0" err="1" smtClean="0"/>
              <a:t>caracteres</a:t>
            </a:r>
            <a:r>
              <a:rPr lang="en-US" sz="1800" i="1" dirty="0" smtClean="0"/>
              <a:t> </a:t>
            </a:r>
            <a:r>
              <a:rPr lang="en-US" sz="1800" i="1" dirty="0" err="1" smtClean="0"/>
              <a:t>misteriosos</a:t>
            </a:r>
            <a:r>
              <a:rPr lang="en-US" sz="1800" i="1" dirty="0" smtClean="0"/>
              <a:t> a </a:t>
            </a:r>
            <a:r>
              <a:rPr lang="en-US" sz="1800" i="1" dirty="0" err="1" smtClean="0"/>
              <a:t>través</a:t>
            </a:r>
            <a:r>
              <a:rPr lang="en-US" sz="1800" i="1" dirty="0" smtClean="0"/>
              <a:t> de los </a:t>
            </a:r>
            <a:r>
              <a:rPr lang="en-US" sz="1800" i="1" dirty="0" err="1" smtClean="0"/>
              <a:t>cuales</a:t>
            </a:r>
            <a:r>
              <a:rPr lang="en-US" sz="1800" i="1" dirty="0" smtClean="0"/>
              <a:t> la </a:t>
            </a:r>
            <a:r>
              <a:rPr lang="en-US" sz="1800" i="1" dirty="0" err="1" smtClean="0"/>
              <a:t>Palabra</a:t>
            </a:r>
            <a:r>
              <a:rPr lang="en-US" sz="1800" i="1" dirty="0" smtClean="0"/>
              <a:t> </a:t>
            </a:r>
            <a:r>
              <a:rPr lang="en-US" sz="1800" i="1" dirty="0" err="1" smtClean="0"/>
              <a:t>podía</a:t>
            </a:r>
            <a:r>
              <a:rPr lang="en-US" sz="1800" i="1" dirty="0" smtClean="0"/>
              <a:t> </a:t>
            </a:r>
            <a:r>
              <a:rPr lang="en-US" sz="1800" i="1" dirty="0" err="1" smtClean="0"/>
              <a:t>ser</a:t>
            </a:r>
            <a:r>
              <a:rPr lang="en-US" sz="1800" i="1" dirty="0" smtClean="0"/>
              <a:t> </a:t>
            </a:r>
            <a:r>
              <a:rPr lang="en-US" sz="1800" i="1" dirty="0" err="1" smtClean="0"/>
              <a:t>revelada</a:t>
            </a:r>
            <a:r>
              <a:rPr lang="en-US" sz="1800" i="1" dirty="0" smtClean="0"/>
              <a:t>”. </a:t>
            </a:r>
          </a:p>
          <a:p>
            <a:pPr eaLnBrk="1" hangingPunct="1">
              <a:lnSpc>
                <a:spcPct val="80000"/>
              </a:lnSpc>
            </a:pPr>
            <a:r>
              <a:rPr lang="en-US" sz="1800" i="1" dirty="0" smtClean="0"/>
              <a:t>“Y </a:t>
            </a:r>
            <a:r>
              <a:rPr lang="en-US" sz="1800" i="1" dirty="0" err="1" smtClean="0"/>
              <a:t>agregaron</a:t>
            </a:r>
            <a:r>
              <a:rPr lang="en-US" sz="1800" i="1" dirty="0" smtClean="0"/>
              <a:t>, en </a:t>
            </a:r>
            <a:r>
              <a:rPr lang="en-US" sz="1800" i="1" dirty="0" err="1" smtClean="0"/>
              <a:t>cada</a:t>
            </a:r>
            <a:r>
              <a:rPr lang="en-US" sz="1800" i="1" dirty="0" smtClean="0"/>
              <a:t> </a:t>
            </a:r>
            <a:r>
              <a:rPr lang="en-US" sz="1800" i="1" dirty="0" err="1" smtClean="0"/>
              <a:t>lado</a:t>
            </a:r>
            <a:r>
              <a:rPr lang="en-US" sz="1800" i="1" dirty="0" smtClean="0"/>
              <a:t> del </a:t>
            </a:r>
            <a:r>
              <a:rPr lang="en-US" sz="1800" i="1" dirty="0" err="1" smtClean="0"/>
              <a:t>triángulo</a:t>
            </a:r>
            <a:r>
              <a:rPr lang="en-US" sz="1800" i="1" dirty="0" smtClean="0"/>
              <a:t>, </a:t>
            </a:r>
            <a:r>
              <a:rPr lang="en-US" sz="1800" i="1" dirty="0" err="1" smtClean="0"/>
              <a:t>una</a:t>
            </a:r>
            <a:r>
              <a:rPr lang="en-US" sz="1800" i="1" dirty="0" smtClean="0"/>
              <a:t> </a:t>
            </a:r>
            <a:r>
              <a:rPr lang="en-US" sz="1800" i="1" dirty="0" err="1" smtClean="0"/>
              <a:t>joya</a:t>
            </a:r>
            <a:r>
              <a:rPr lang="en-US" sz="1800" i="1" dirty="0" smtClean="0"/>
              <a:t>, </a:t>
            </a:r>
            <a:r>
              <a:rPr lang="en-US" sz="1800" i="1" dirty="0" err="1" smtClean="0"/>
              <a:t>que</a:t>
            </a:r>
            <a:r>
              <a:rPr lang="en-US" sz="1800" i="1" dirty="0" smtClean="0"/>
              <a:t> hoy </a:t>
            </a:r>
            <a:r>
              <a:rPr lang="en-US" sz="1800" i="1" dirty="0" err="1" smtClean="0"/>
              <a:t>conocemos</a:t>
            </a:r>
            <a:r>
              <a:rPr lang="en-US" sz="1800" i="1" dirty="0" smtClean="0"/>
              <a:t> </a:t>
            </a:r>
            <a:r>
              <a:rPr lang="en-US" sz="1800" i="1" dirty="0" err="1" smtClean="0"/>
              <a:t>como</a:t>
            </a:r>
            <a:r>
              <a:rPr lang="en-US" sz="1800" i="1" dirty="0" smtClean="0"/>
              <a:t> la </a:t>
            </a:r>
            <a:r>
              <a:rPr lang="en-US" sz="1800" i="1" dirty="0" err="1" smtClean="0"/>
              <a:t>escuadra</a:t>
            </a:r>
            <a:r>
              <a:rPr lang="en-US" sz="1800" i="1" dirty="0" smtClean="0"/>
              <a:t> del Maestro. </a:t>
            </a:r>
            <a:r>
              <a:rPr lang="en-US" sz="1800" i="1" dirty="0" err="1" smtClean="0"/>
              <a:t>Así</a:t>
            </a:r>
            <a:r>
              <a:rPr lang="en-US" sz="1800" i="1" dirty="0" smtClean="0"/>
              <a:t> </a:t>
            </a:r>
            <a:r>
              <a:rPr lang="en-US" sz="1800" i="1" dirty="0" err="1" smtClean="0"/>
              <a:t>fue</a:t>
            </a:r>
            <a:r>
              <a:rPr lang="en-US" sz="1800" i="1" dirty="0" smtClean="0"/>
              <a:t> </a:t>
            </a:r>
            <a:r>
              <a:rPr lang="en-US" sz="1800" i="1" dirty="0" err="1" smtClean="0"/>
              <a:t>preservada</a:t>
            </a:r>
            <a:r>
              <a:rPr lang="en-US" sz="1800" i="1" dirty="0" smtClean="0"/>
              <a:t> la </a:t>
            </a:r>
            <a:r>
              <a:rPr lang="en-US" sz="1800" i="1" dirty="0" err="1" smtClean="0"/>
              <a:t>por</a:t>
            </a:r>
            <a:r>
              <a:rPr lang="en-US" sz="1800" i="1" dirty="0" smtClean="0"/>
              <a:t> largo </a:t>
            </a:r>
            <a:r>
              <a:rPr lang="en-US" sz="1800" i="1" dirty="0" err="1" smtClean="0"/>
              <a:t>tiempo</a:t>
            </a:r>
            <a:r>
              <a:rPr lang="en-US" sz="1800" i="1" dirty="0" smtClean="0"/>
              <a:t> </a:t>
            </a:r>
            <a:r>
              <a:rPr lang="en-US" sz="1800" i="1" dirty="0" err="1" smtClean="0"/>
              <a:t>Perdida</a:t>
            </a:r>
            <a:r>
              <a:rPr lang="en-US" sz="1800" i="1" dirty="0" smtClean="0"/>
              <a:t> </a:t>
            </a:r>
            <a:r>
              <a:rPr lang="en-US" sz="1800" i="1" dirty="0" err="1" smtClean="0"/>
              <a:t>Palabra</a:t>
            </a:r>
            <a:r>
              <a:rPr lang="en-US" sz="1800" i="1" dirty="0" smtClean="0"/>
              <a:t> del Maestro, la Gran </a:t>
            </a:r>
            <a:r>
              <a:rPr lang="en-US" sz="1800" i="1" dirty="0" err="1" smtClean="0"/>
              <a:t>Palabra</a:t>
            </a:r>
            <a:r>
              <a:rPr lang="en-US" sz="1800" i="1" dirty="0" smtClean="0"/>
              <a:t> </a:t>
            </a:r>
            <a:r>
              <a:rPr lang="en-US" sz="1800" i="1" dirty="0" err="1" smtClean="0"/>
              <a:t>Omnífica</a:t>
            </a:r>
            <a:r>
              <a:rPr lang="en-US" sz="1800" i="1" dirty="0" smtClean="0"/>
              <a:t>, el Gran y </a:t>
            </a:r>
            <a:r>
              <a:rPr lang="en-US" sz="1800" i="1" dirty="0" err="1" smtClean="0"/>
              <a:t>Sagrado</a:t>
            </a:r>
            <a:r>
              <a:rPr lang="en-US" sz="1800" i="1" dirty="0" smtClean="0"/>
              <a:t> </a:t>
            </a:r>
            <a:r>
              <a:rPr lang="en-US" sz="1800" i="1" dirty="0" err="1" smtClean="0"/>
              <a:t>Nombre</a:t>
            </a:r>
            <a:r>
              <a:rPr lang="en-US" sz="1800" i="1" dirty="0" smtClean="0"/>
              <a:t>, </a:t>
            </a:r>
            <a:r>
              <a:rPr lang="en-US" sz="1800" i="1" dirty="0" err="1" smtClean="0"/>
              <a:t>que</a:t>
            </a:r>
            <a:r>
              <a:rPr lang="en-US" sz="1800" i="1" dirty="0" smtClean="0"/>
              <a:t> </a:t>
            </a:r>
            <a:r>
              <a:rPr lang="en-US" sz="1800" i="1" dirty="0" err="1" smtClean="0"/>
              <a:t>sería</a:t>
            </a:r>
            <a:r>
              <a:rPr lang="en-US" sz="1800" i="1" dirty="0" smtClean="0"/>
              <a:t> </a:t>
            </a:r>
            <a:r>
              <a:rPr lang="en-US" sz="1800" i="1" dirty="0" err="1" smtClean="0"/>
              <a:t>hallado</a:t>
            </a:r>
            <a:r>
              <a:rPr lang="en-US" sz="1800" i="1" dirty="0" smtClean="0"/>
              <a:t> </a:t>
            </a:r>
            <a:r>
              <a:rPr lang="en-US" sz="1800" i="1" dirty="0" err="1" smtClean="0"/>
              <a:t>siglos</a:t>
            </a:r>
            <a:r>
              <a:rPr lang="en-US" sz="1800" i="1" dirty="0" smtClean="0"/>
              <a:t> </a:t>
            </a:r>
            <a:r>
              <a:rPr lang="en-US" sz="1800" i="1" dirty="0" err="1" smtClean="0"/>
              <a:t>después</a:t>
            </a:r>
            <a:r>
              <a:rPr lang="en-US" sz="1800" i="1" dirty="0" smtClean="0"/>
              <a:t> </a:t>
            </a:r>
            <a:r>
              <a:rPr lang="en-US" sz="1800" i="1" dirty="0" err="1" smtClean="0"/>
              <a:t>por</a:t>
            </a:r>
            <a:r>
              <a:rPr lang="en-US" sz="1800" i="1" dirty="0" smtClean="0"/>
              <a:t> </a:t>
            </a:r>
            <a:r>
              <a:rPr lang="en-US" sz="1800" i="1" dirty="0" err="1" smtClean="0"/>
              <a:t>Zorobabel</a:t>
            </a:r>
            <a:r>
              <a:rPr lang="en-US" sz="1800" i="1" dirty="0" smtClean="0"/>
              <a:t>, </a:t>
            </a:r>
            <a:r>
              <a:rPr lang="en-US" sz="1800" i="1" dirty="0" err="1" smtClean="0"/>
              <a:t>durante</a:t>
            </a:r>
            <a:r>
              <a:rPr lang="en-US" sz="1800" i="1" dirty="0" smtClean="0"/>
              <a:t> la </a:t>
            </a:r>
            <a:r>
              <a:rPr lang="en-US" sz="1800" i="1" dirty="0" err="1" smtClean="0"/>
              <a:t>edificación</a:t>
            </a:r>
            <a:r>
              <a:rPr lang="en-US" sz="1800" i="1" dirty="0" smtClean="0"/>
              <a:t> del Segundo </a:t>
            </a:r>
            <a:r>
              <a:rPr lang="en-US" sz="1800" i="1" dirty="0" err="1" smtClean="0"/>
              <a:t>Templo</a:t>
            </a:r>
            <a:r>
              <a:rPr lang="en-US" sz="1800" i="1" dirty="0" smtClean="0"/>
              <a:t>.”</a:t>
            </a:r>
            <a:r>
              <a:rPr lang="en-US" sz="1800" dirty="0" smtClean="0"/>
              <a:t/>
            </a:r>
            <a:br>
              <a:rPr lang="en-US" sz="1800" dirty="0" smtClean="0"/>
            </a:br>
            <a:endParaRPr lang="es-ES_tradnl" sz="1800" dirty="0" smtClean="0"/>
          </a:p>
          <a:p>
            <a:pPr eaLnBrk="1" hangingPunct="1">
              <a:lnSpc>
                <a:spcPct val="80000"/>
              </a:lnSpc>
            </a:pPr>
            <a:endParaRPr lang="es-AR" sz="1800" dirty="0" smtClean="0"/>
          </a:p>
          <a:p>
            <a:pPr eaLnBrk="1" hangingPunct="1">
              <a:lnSpc>
                <a:spcPct val="80000"/>
              </a:lnSpc>
            </a:pPr>
            <a:endParaRPr lang="en-US" sz="1800" b="1" i="1" dirty="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3810"/>
                                        </p:tgtEl>
                                        <p:attrNameLst>
                                          <p:attrName>style.visibility</p:attrName>
                                        </p:attrNameLst>
                                      </p:cBhvr>
                                      <p:to>
                                        <p:strVal val="visible"/>
                                      </p:to>
                                    </p:set>
                                    <p:animEffect transition="in" filter="blinds(horizontal)">
                                      <p:cBhvr>
                                        <p:cTn id="7" dur="500"/>
                                        <p:tgtEl>
                                          <p:spTgt spid="1783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3811">
                                            <p:txEl>
                                              <p:pRg st="0" end="0"/>
                                            </p:txEl>
                                          </p:spTgt>
                                        </p:tgtEl>
                                        <p:attrNameLst>
                                          <p:attrName>style.visibility</p:attrName>
                                        </p:attrNameLst>
                                      </p:cBhvr>
                                      <p:to>
                                        <p:strVal val="visible"/>
                                      </p:to>
                                    </p:set>
                                    <p:animEffect transition="in" filter="blinds(horizontal)">
                                      <p:cBhvr>
                                        <p:cTn id="12" dur="500"/>
                                        <p:tgtEl>
                                          <p:spTgt spid="17838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3811">
                                            <p:txEl>
                                              <p:pRg st="1" end="1"/>
                                            </p:txEl>
                                          </p:spTgt>
                                        </p:tgtEl>
                                        <p:attrNameLst>
                                          <p:attrName>style.visibility</p:attrName>
                                        </p:attrNameLst>
                                      </p:cBhvr>
                                      <p:to>
                                        <p:strVal val="visible"/>
                                      </p:to>
                                    </p:set>
                                    <p:animEffect transition="in" filter="blinds(horizontal)">
                                      <p:cBhvr>
                                        <p:cTn id="17" dur="500"/>
                                        <p:tgtEl>
                                          <p:spTgt spid="17838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3811">
                                            <p:txEl>
                                              <p:pRg st="2" end="2"/>
                                            </p:txEl>
                                          </p:spTgt>
                                        </p:tgtEl>
                                        <p:attrNameLst>
                                          <p:attrName>style.visibility</p:attrName>
                                        </p:attrNameLst>
                                      </p:cBhvr>
                                      <p:to>
                                        <p:strVal val="visible"/>
                                      </p:to>
                                    </p:set>
                                    <p:animEffect transition="in" filter="blinds(horizontal)">
                                      <p:cBhvr>
                                        <p:cTn id="22" dur="500"/>
                                        <p:tgtEl>
                                          <p:spTgt spid="17838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3811">
                                            <p:txEl>
                                              <p:pRg st="3" end="3"/>
                                            </p:txEl>
                                          </p:spTgt>
                                        </p:tgtEl>
                                        <p:attrNameLst>
                                          <p:attrName>style.visibility</p:attrName>
                                        </p:attrNameLst>
                                      </p:cBhvr>
                                      <p:to>
                                        <p:strVal val="visible"/>
                                      </p:to>
                                    </p:set>
                                    <p:animEffect transition="in" filter="blinds(horizontal)">
                                      <p:cBhvr>
                                        <p:cTn id="27" dur="500"/>
                                        <p:tgtEl>
                                          <p:spTgt spid="17838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3811">
                                            <p:txEl>
                                              <p:pRg st="4" end="4"/>
                                            </p:txEl>
                                          </p:spTgt>
                                        </p:tgtEl>
                                        <p:attrNameLst>
                                          <p:attrName>style.visibility</p:attrName>
                                        </p:attrNameLst>
                                      </p:cBhvr>
                                      <p:to>
                                        <p:strVal val="visible"/>
                                      </p:to>
                                    </p:set>
                                    <p:animEffect transition="in" filter="blinds(horizontal)">
                                      <p:cBhvr>
                                        <p:cTn id="32" dur="500"/>
                                        <p:tgtEl>
                                          <p:spTgt spid="178381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3811">
                                            <p:txEl>
                                              <p:pRg st="5" end="5"/>
                                            </p:txEl>
                                          </p:spTgt>
                                        </p:tgtEl>
                                        <p:attrNameLst>
                                          <p:attrName>style.visibility</p:attrName>
                                        </p:attrNameLst>
                                      </p:cBhvr>
                                      <p:to>
                                        <p:strVal val="visible"/>
                                      </p:to>
                                    </p:set>
                                    <p:animEffect transition="in" filter="blinds(horizontal)">
                                      <p:cBhvr>
                                        <p:cTn id="37" dur="500"/>
                                        <p:tgtEl>
                                          <p:spTgt spid="17838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3810" grpId="0"/>
      <p:bldP spid="178381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1442" name="Picture 2" descr="C:\Users\jorge\Pictures\clip_image002.jpg"/>
          <p:cNvPicPr>
            <a:picLocks noChangeAspect="1" noChangeArrowheads="1"/>
          </p:cNvPicPr>
          <p:nvPr/>
        </p:nvPicPr>
        <p:blipFill>
          <a:blip r:embed="rId2"/>
          <a:srcRect/>
          <a:stretch>
            <a:fillRect/>
          </a:stretch>
        </p:blipFill>
        <p:spPr bwMode="auto">
          <a:xfrm>
            <a:off x="2133600" y="0"/>
            <a:ext cx="4965700" cy="6858000"/>
          </a:xfrm>
          <a:prstGeom prst="rect">
            <a:avLst/>
          </a:prstGeom>
          <a:noFill/>
          <a:ln w="9525">
            <a:noFill/>
            <a:miter lim="800000"/>
            <a:headEnd/>
            <a:tailEnd/>
          </a:ln>
        </p:spPr>
      </p:pic>
      <p:sp>
        <p:nvSpPr>
          <p:cNvPr id="3" name="2 CuadroTexto"/>
          <p:cNvSpPr txBox="1">
            <a:spLocks noChangeArrowheads="1"/>
          </p:cNvSpPr>
          <p:nvPr/>
        </p:nvSpPr>
        <p:spPr bwMode="auto">
          <a:xfrm>
            <a:off x="500063" y="1928813"/>
            <a:ext cx="1441450" cy="1200150"/>
          </a:xfrm>
          <a:prstGeom prst="rect">
            <a:avLst/>
          </a:prstGeom>
          <a:noFill/>
          <a:ln w="9525">
            <a:noFill/>
            <a:miter lim="800000"/>
            <a:headEnd/>
            <a:tailEnd/>
          </a:ln>
        </p:spPr>
        <p:txBody>
          <a:bodyPr wrap="none">
            <a:spAutoFit/>
          </a:bodyPr>
          <a:lstStyle/>
          <a:p>
            <a:r>
              <a:rPr lang="es-ES"/>
              <a:t>La Cripta,</a:t>
            </a:r>
          </a:p>
          <a:p>
            <a:r>
              <a:rPr lang="es-ES"/>
              <a:t>conteniendo</a:t>
            </a:r>
          </a:p>
          <a:p>
            <a:r>
              <a:rPr lang="es-ES"/>
              <a:t>el Arca</a:t>
            </a:r>
          </a:p>
          <a:p>
            <a:r>
              <a:rPr lang="es-ES"/>
              <a:t>Substituta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box(out)">
                                      <p:cBhvr>
                                        <p:cTn id="7" dur="2000"/>
                                        <p:tgtEl>
                                          <p:spTgt spid="614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179202" name="Picture 2" descr="Resultado de imagen para ark of the covenant freemasonry"/>
          <p:cNvPicPr>
            <a:picLocks noChangeAspect="1" noChangeArrowheads="1"/>
          </p:cNvPicPr>
          <p:nvPr/>
        </p:nvPicPr>
        <p:blipFill>
          <a:blip r:embed="rId2"/>
          <a:srcRect/>
          <a:stretch>
            <a:fillRect/>
          </a:stretch>
        </p:blipFill>
        <p:spPr bwMode="auto">
          <a:xfrm>
            <a:off x="1428750" y="231775"/>
            <a:ext cx="6143625" cy="2889250"/>
          </a:xfrm>
          <a:prstGeom prst="rect">
            <a:avLst/>
          </a:prstGeom>
          <a:noFill/>
          <a:ln w="9525">
            <a:noFill/>
            <a:miter lim="800000"/>
            <a:headEnd/>
            <a:tailEnd/>
          </a:ln>
        </p:spPr>
      </p:pic>
      <p:sp>
        <p:nvSpPr>
          <p:cNvPr id="7" name="6 CuadroTexto"/>
          <p:cNvSpPr txBox="1">
            <a:spLocks noChangeArrowheads="1"/>
          </p:cNvSpPr>
          <p:nvPr/>
        </p:nvSpPr>
        <p:spPr bwMode="auto">
          <a:xfrm>
            <a:off x="1357313" y="3429000"/>
            <a:ext cx="6122987" cy="369888"/>
          </a:xfrm>
          <a:prstGeom prst="rect">
            <a:avLst/>
          </a:prstGeom>
          <a:noFill/>
          <a:ln w="9525">
            <a:noFill/>
            <a:miter lim="800000"/>
            <a:headEnd/>
            <a:tailEnd/>
          </a:ln>
        </p:spPr>
        <p:txBody>
          <a:bodyPr wrap="none">
            <a:spAutoFit/>
          </a:bodyPr>
          <a:lstStyle/>
          <a:p>
            <a:r>
              <a:rPr lang="es-ES"/>
              <a:t>El Arca Substituta, mostrando las inscripciones simbólicas</a:t>
            </a:r>
          </a:p>
        </p:txBody>
      </p:sp>
      <p:pic>
        <p:nvPicPr>
          <p:cNvPr id="179204" name="Picture 4" descr="Imagen relacionada"/>
          <p:cNvPicPr>
            <a:picLocks noChangeAspect="1" noChangeArrowheads="1"/>
          </p:cNvPicPr>
          <p:nvPr/>
        </p:nvPicPr>
        <p:blipFill>
          <a:blip r:embed="rId3"/>
          <a:srcRect/>
          <a:stretch>
            <a:fillRect/>
          </a:stretch>
        </p:blipFill>
        <p:spPr bwMode="auto">
          <a:xfrm>
            <a:off x="1441450" y="4143375"/>
            <a:ext cx="6130925" cy="26098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79202"/>
                                        </p:tgtEl>
                                        <p:attrNameLst>
                                          <p:attrName>style.visibility</p:attrName>
                                        </p:attrNameLst>
                                      </p:cBhvr>
                                      <p:to>
                                        <p:strVal val="visible"/>
                                      </p:to>
                                    </p:set>
                                    <p:animEffect transition="in" filter="box(out)">
                                      <p:cBhvr>
                                        <p:cTn id="7" dur="2000"/>
                                        <p:tgtEl>
                                          <p:spTgt spid="17920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79204"/>
                                        </p:tgtEl>
                                        <p:attrNameLst>
                                          <p:attrName>style.visibility</p:attrName>
                                        </p:attrNameLst>
                                      </p:cBhvr>
                                      <p:to>
                                        <p:strVal val="visible"/>
                                      </p:to>
                                    </p:set>
                                    <p:animEffect transition="in" filter="box(out)">
                                      <p:cBhvr>
                                        <p:cTn id="17" dur="2000"/>
                                        <p:tgtEl>
                                          <p:spTgt spid="179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8178" name="Picture 2" descr="Resultado de imagen para ark of the covenant freemasonry"/>
          <p:cNvPicPr>
            <a:picLocks noChangeAspect="1" noChangeArrowheads="1"/>
          </p:cNvPicPr>
          <p:nvPr/>
        </p:nvPicPr>
        <p:blipFill>
          <a:blip r:embed="rId2"/>
          <a:srcRect/>
          <a:stretch>
            <a:fillRect/>
          </a:stretch>
        </p:blipFill>
        <p:spPr bwMode="auto">
          <a:xfrm>
            <a:off x="34925" y="44450"/>
            <a:ext cx="9144000" cy="6858000"/>
          </a:xfrm>
          <a:prstGeom prst="rect">
            <a:avLst/>
          </a:prstGeom>
          <a:noFill/>
          <a:ln w="9525">
            <a:noFill/>
            <a:miter lim="800000"/>
            <a:headEnd/>
            <a:tailEnd/>
          </a:ln>
        </p:spPr>
      </p:pic>
      <p:sp>
        <p:nvSpPr>
          <p:cNvPr id="7" name="6 CuadroTexto"/>
          <p:cNvSpPr txBox="1">
            <a:spLocks noChangeArrowheads="1"/>
          </p:cNvSpPr>
          <p:nvPr/>
        </p:nvSpPr>
        <p:spPr bwMode="auto">
          <a:xfrm>
            <a:off x="71438" y="71438"/>
            <a:ext cx="2663825" cy="2862262"/>
          </a:xfrm>
          <a:prstGeom prst="rect">
            <a:avLst/>
          </a:prstGeom>
          <a:noFill/>
          <a:ln w="9525">
            <a:noFill/>
            <a:miter lim="800000"/>
            <a:headEnd/>
            <a:tailEnd/>
          </a:ln>
        </p:spPr>
        <p:txBody>
          <a:bodyPr wrap="none">
            <a:spAutoFit/>
          </a:bodyPr>
          <a:lstStyle/>
          <a:p>
            <a:r>
              <a:rPr lang="es-ES"/>
              <a:t>En la parte inferior,</a:t>
            </a:r>
          </a:p>
          <a:p>
            <a:r>
              <a:rPr lang="es-ES"/>
              <a:t>el Arca Substituta.</a:t>
            </a:r>
          </a:p>
          <a:p>
            <a:r>
              <a:rPr lang="es-ES"/>
              <a:t>En la parte media, el</a:t>
            </a:r>
          </a:p>
          <a:p>
            <a:r>
              <a:rPr lang="es-ES"/>
              <a:t>símbolo incluido en el</a:t>
            </a:r>
          </a:p>
          <a:p>
            <a:r>
              <a:rPr lang="es-ES"/>
              <a:t>triángulo resulta de</a:t>
            </a:r>
          </a:p>
          <a:p>
            <a:r>
              <a:rPr lang="es-ES"/>
              <a:t>unir las joyas o </a:t>
            </a:r>
          </a:p>
          <a:p>
            <a:r>
              <a:rPr lang="es-ES"/>
              <a:t>“escuadras” de los</a:t>
            </a:r>
          </a:p>
          <a:p>
            <a:r>
              <a:rPr lang="es-ES"/>
              <a:t>Tres Grandes Maestros.</a:t>
            </a:r>
          </a:p>
          <a:p>
            <a:r>
              <a:rPr lang="es-ES"/>
              <a:t>En la parte superior,</a:t>
            </a:r>
          </a:p>
          <a:p>
            <a:r>
              <a:rPr lang="es-ES"/>
              <a:t>la Piedra Clave.</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78178"/>
                                        </p:tgtEl>
                                        <p:attrNameLst>
                                          <p:attrName>style.visibility</p:attrName>
                                        </p:attrNameLst>
                                      </p:cBhvr>
                                      <p:to>
                                        <p:strVal val="visible"/>
                                      </p:to>
                                    </p:set>
                                    <p:animEffect transition="in" filter="box(out)">
                                      <p:cBhvr>
                                        <p:cTn id="7" dur="2000"/>
                                        <p:tgtEl>
                                          <p:spTgt spid="1781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177154" name="Picture 2" descr="Resultado de imagen para royal arch jahbulon"/>
          <p:cNvPicPr>
            <a:picLocks noChangeAspect="1" noChangeArrowheads="1"/>
          </p:cNvPicPr>
          <p:nvPr/>
        </p:nvPicPr>
        <p:blipFill>
          <a:blip r:embed="rId2"/>
          <a:srcRect/>
          <a:stretch>
            <a:fillRect/>
          </a:stretch>
        </p:blipFill>
        <p:spPr bwMode="auto">
          <a:xfrm>
            <a:off x="857250" y="-15875"/>
            <a:ext cx="7559675" cy="6873875"/>
          </a:xfrm>
          <a:prstGeom prst="rect">
            <a:avLst/>
          </a:prstGeom>
          <a:noFill/>
          <a:ln w="9525">
            <a:noFill/>
            <a:miter lim="800000"/>
            <a:headEnd/>
            <a:tailEnd/>
          </a:ln>
        </p:spPr>
      </p:pic>
      <p:sp>
        <p:nvSpPr>
          <p:cNvPr id="7" name="6 CuadroTexto"/>
          <p:cNvSpPr txBox="1">
            <a:spLocks noChangeArrowheads="1"/>
          </p:cNvSpPr>
          <p:nvPr/>
        </p:nvSpPr>
        <p:spPr bwMode="auto">
          <a:xfrm>
            <a:off x="3670300" y="4640263"/>
            <a:ext cx="2044700" cy="646112"/>
          </a:xfrm>
          <a:prstGeom prst="rect">
            <a:avLst/>
          </a:prstGeom>
          <a:solidFill>
            <a:srgbClr val="FF0000"/>
          </a:solidFill>
          <a:ln w="9525">
            <a:noFill/>
            <a:miter lim="800000"/>
            <a:headEnd/>
            <a:tailEnd/>
          </a:ln>
        </p:spPr>
        <p:txBody>
          <a:bodyPr wrap="none">
            <a:spAutoFit/>
          </a:bodyPr>
          <a:lstStyle/>
          <a:p>
            <a:r>
              <a:rPr lang="es-ES" b="1">
                <a:solidFill>
                  <a:schemeClr val="tx1"/>
                </a:solidFill>
              </a:rPr>
              <a:t>La placa con el</a:t>
            </a:r>
          </a:p>
          <a:p>
            <a:r>
              <a:rPr lang="es-ES" b="1">
                <a:solidFill>
                  <a:schemeClr val="tx1"/>
                </a:solidFill>
              </a:rPr>
              <a:t>Nombre Sagrado</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77154"/>
                                        </p:tgtEl>
                                        <p:attrNameLst>
                                          <p:attrName>style.visibility</p:attrName>
                                        </p:attrNameLst>
                                      </p:cBhvr>
                                      <p:to>
                                        <p:strVal val="visible"/>
                                      </p:to>
                                    </p:set>
                                    <p:animEffect transition="in" filter="box(out)">
                                      <p:cBhvr>
                                        <p:cTn id="7" dur="2000"/>
                                        <p:tgtEl>
                                          <p:spTgt spid="1771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5106" name="Picture 2" descr="Imagen relacionada"/>
          <p:cNvPicPr>
            <a:picLocks noChangeAspect="1" noChangeArrowheads="1"/>
          </p:cNvPicPr>
          <p:nvPr/>
        </p:nvPicPr>
        <p:blipFill>
          <a:blip r:embed="rId2"/>
          <a:srcRect/>
          <a:stretch>
            <a:fillRect/>
          </a:stretch>
        </p:blipFill>
        <p:spPr bwMode="auto">
          <a:xfrm>
            <a:off x="260350" y="-14288"/>
            <a:ext cx="8488363" cy="6872288"/>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75106"/>
                                        </p:tgtEl>
                                        <p:attrNameLst>
                                          <p:attrName>style.visibility</p:attrName>
                                        </p:attrNameLst>
                                      </p:cBhvr>
                                      <p:to>
                                        <p:strVal val="visible"/>
                                      </p:to>
                                    </p:set>
                                    <p:animEffect transition="in" filter="box(in)">
                                      <p:cBhvr>
                                        <p:cTn id="7" dur="2000"/>
                                        <p:tgtEl>
                                          <p:spTgt spid="175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7" name="Picture 3"/>
          <p:cNvPicPr>
            <a:picLocks noChangeAspect="1" noChangeArrowheads="1"/>
          </p:cNvPicPr>
          <p:nvPr/>
        </p:nvPicPr>
        <p:blipFill>
          <a:blip r:embed="rId2"/>
          <a:srcRect/>
          <a:stretch>
            <a:fillRect/>
          </a:stretch>
        </p:blipFill>
        <p:spPr bwMode="auto">
          <a:xfrm>
            <a:off x="608013" y="0"/>
            <a:ext cx="7964487" cy="6858000"/>
          </a:xfrm>
          <a:prstGeom prst="rect">
            <a:avLst/>
          </a:prstGeom>
          <a:noFill/>
          <a:ln w="9525">
            <a:noFill/>
            <a:miter lim="800000"/>
            <a:headEnd/>
            <a:tailEnd/>
          </a:ln>
        </p:spPr>
      </p:pic>
      <p:sp>
        <p:nvSpPr>
          <p:cNvPr id="8" name="7 CuadroTexto"/>
          <p:cNvSpPr txBox="1">
            <a:spLocks noChangeArrowheads="1"/>
          </p:cNvSpPr>
          <p:nvPr/>
        </p:nvSpPr>
        <p:spPr bwMode="auto">
          <a:xfrm>
            <a:off x="1571625" y="5988050"/>
            <a:ext cx="6207125" cy="369888"/>
          </a:xfrm>
          <a:prstGeom prst="rect">
            <a:avLst/>
          </a:prstGeom>
          <a:noFill/>
          <a:ln w="9525">
            <a:noFill/>
            <a:miter lim="800000"/>
            <a:headEnd/>
            <a:tailEnd/>
          </a:ln>
        </p:spPr>
        <p:txBody>
          <a:bodyPr wrap="none">
            <a:spAutoFit/>
          </a:bodyPr>
          <a:lstStyle/>
          <a:p>
            <a:r>
              <a:rPr lang="es-ES"/>
              <a:t>Un Templo masónico actual, con forma de Cripta o Bóveda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80227"/>
                                        </p:tgtEl>
                                        <p:attrNameLst>
                                          <p:attrName>style.visibility</p:attrName>
                                        </p:attrNameLst>
                                      </p:cBhvr>
                                      <p:to>
                                        <p:strVal val="visible"/>
                                      </p:to>
                                    </p:set>
                                    <p:animEffect transition="in" filter="box(out)">
                                      <p:cBhvr>
                                        <p:cTn id="7" dur="2000"/>
                                        <p:tgtEl>
                                          <p:spTgt spid="1802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99683" name="Picture 3" descr="s-l1600"/>
          <p:cNvPicPr>
            <a:picLocks noChangeAspect="1" noChangeArrowheads="1"/>
          </p:cNvPicPr>
          <p:nvPr/>
        </p:nvPicPr>
        <p:blipFill>
          <a:blip r:embed="rId2"/>
          <a:srcRect/>
          <a:stretch>
            <a:fillRect/>
          </a:stretch>
        </p:blipFill>
        <p:spPr bwMode="auto">
          <a:xfrm>
            <a:off x="304800" y="-22225"/>
            <a:ext cx="8534400" cy="6877050"/>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199683"/>
                                        </p:tgtEl>
                                        <p:attrNameLst>
                                          <p:attrName>style.visibility</p:attrName>
                                        </p:attrNameLst>
                                      </p:cBhvr>
                                      <p:to>
                                        <p:strVal val="visible"/>
                                      </p:to>
                                    </p:set>
                                    <p:animEffect transition="in" filter="wedge">
                                      <p:cBhvr>
                                        <p:cTn id="7" dur="2000"/>
                                        <p:tgtEl>
                                          <p:spTgt spid="199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type="title"/>
          </p:nvPr>
        </p:nvSpPr>
        <p:spPr/>
        <p:txBody>
          <a:bodyPr/>
          <a:lstStyle/>
          <a:p>
            <a:pPr eaLnBrk="1" hangingPunct="1"/>
            <a:r>
              <a:rPr lang="es-AR" sz="4000" i="1" smtClean="0"/>
              <a:t>Los objetivos exotéricos </a:t>
            </a:r>
            <a:br>
              <a:rPr lang="es-AR" sz="4000" i="1" smtClean="0"/>
            </a:br>
            <a:r>
              <a:rPr lang="es-AR" sz="4000" i="1" smtClean="0"/>
              <a:t>del grado son…</a:t>
            </a:r>
            <a:endParaRPr lang="es-ES_tradnl" sz="4000" i="1" smtClean="0"/>
          </a:p>
        </p:txBody>
      </p:sp>
      <p:sp>
        <p:nvSpPr>
          <p:cNvPr id="534531" name="Rectangle 3"/>
          <p:cNvSpPr>
            <a:spLocks noGrp="1" noChangeArrowheads="1"/>
          </p:cNvSpPr>
          <p:nvPr>
            <p:ph type="body" idx="1"/>
          </p:nvPr>
        </p:nvSpPr>
        <p:spPr>
          <a:xfrm>
            <a:off x="457200" y="1722438"/>
            <a:ext cx="8229600" cy="4525962"/>
          </a:xfrm>
        </p:spPr>
        <p:txBody>
          <a:bodyPr/>
          <a:lstStyle/>
          <a:p>
            <a:pPr algn="just" eaLnBrk="1" hangingPunct="1"/>
            <a:r>
              <a:rPr lang="es-ES" sz="2700" smtClean="0"/>
              <a:t>Reconocer que el secreto y el silencio son las virtudes cardinales del Iniciado en este grado, desde un punto de vista exotérico.</a:t>
            </a:r>
          </a:p>
          <a:p>
            <a:pPr algn="just" eaLnBrk="1" hangingPunct="1"/>
            <a:r>
              <a:rPr lang="es-ES" sz="2700" smtClean="0"/>
              <a:t>Combatir el fanatismo y la intolerancia religiosa.</a:t>
            </a:r>
          </a:p>
          <a:p>
            <a:pPr algn="just" eaLnBrk="1" hangingPunct="1"/>
            <a:r>
              <a:rPr lang="es-ES" sz="2700" smtClean="0"/>
              <a:t>Promover la libertad de cultos, de creencias y de consciencia.</a:t>
            </a:r>
          </a:p>
          <a:p>
            <a:pPr algn="just" eaLnBrk="1" hangingPunct="1"/>
            <a:r>
              <a:rPr lang="es-ES" sz="2700" smtClean="0"/>
              <a:t>Estudiar lo que nos ha legado la sabiduría de los antiguos.</a:t>
            </a:r>
          </a:p>
          <a:p>
            <a:pPr algn="just" eaLnBrk="1" hangingPunct="1"/>
            <a:r>
              <a:rPr lang="es-ES" sz="2700" smtClean="0"/>
              <a:t>Trazar puentes y vínculos entre el Rito Críptico y las Logias de Perfección del Rito Escocés.</a:t>
            </a:r>
          </a:p>
          <a:p>
            <a:pPr algn="just" eaLnBrk="1" hangingPunct="1"/>
            <a:endParaRPr lang="es-ES" sz="2700"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4530"/>
                                        </p:tgtEl>
                                        <p:attrNameLst>
                                          <p:attrName>style.visibility</p:attrName>
                                        </p:attrNameLst>
                                      </p:cBhvr>
                                      <p:to>
                                        <p:strVal val="visible"/>
                                      </p:to>
                                    </p:set>
                                    <p:animEffect transition="in" filter="blinds(horizontal)">
                                      <p:cBhvr>
                                        <p:cTn id="7" dur="500"/>
                                        <p:tgtEl>
                                          <p:spTgt spid="534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4531">
                                            <p:txEl>
                                              <p:pRg st="0" end="0"/>
                                            </p:txEl>
                                          </p:spTgt>
                                        </p:tgtEl>
                                        <p:attrNameLst>
                                          <p:attrName>style.visibility</p:attrName>
                                        </p:attrNameLst>
                                      </p:cBhvr>
                                      <p:to>
                                        <p:strVal val="visible"/>
                                      </p:to>
                                    </p:set>
                                    <p:animEffect transition="in" filter="blinds(horizontal)">
                                      <p:cBhvr>
                                        <p:cTn id="12" dur="500"/>
                                        <p:tgtEl>
                                          <p:spTgt spid="5345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4531">
                                            <p:txEl>
                                              <p:pRg st="1" end="1"/>
                                            </p:txEl>
                                          </p:spTgt>
                                        </p:tgtEl>
                                        <p:attrNameLst>
                                          <p:attrName>style.visibility</p:attrName>
                                        </p:attrNameLst>
                                      </p:cBhvr>
                                      <p:to>
                                        <p:strVal val="visible"/>
                                      </p:to>
                                    </p:set>
                                    <p:animEffect transition="in" filter="blinds(horizontal)">
                                      <p:cBhvr>
                                        <p:cTn id="17" dur="500"/>
                                        <p:tgtEl>
                                          <p:spTgt spid="5345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4531">
                                            <p:txEl>
                                              <p:pRg st="2" end="2"/>
                                            </p:txEl>
                                          </p:spTgt>
                                        </p:tgtEl>
                                        <p:attrNameLst>
                                          <p:attrName>style.visibility</p:attrName>
                                        </p:attrNameLst>
                                      </p:cBhvr>
                                      <p:to>
                                        <p:strVal val="visible"/>
                                      </p:to>
                                    </p:set>
                                    <p:animEffect transition="in" filter="blinds(horizontal)">
                                      <p:cBhvr>
                                        <p:cTn id="22" dur="500"/>
                                        <p:tgtEl>
                                          <p:spTgt spid="5345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4531">
                                            <p:txEl>
                                              <p:pRg st="3" end="3"/>
                                            </p:txEl>
                                          </p:spTgt>
                                        </p:tgtEl>
                                        <p:attrNameLst>
                                          <p:attrName>style.visibility</p:attrName>
                                        </p:attrNameLst>
                                      </p:cBhvr>
                                      <p:to>
                                        <p:strVal val="visible"/>
                                      </p:to>
                                    </p:set>
                                    <p:animEffect transition="in" filter="blinds(horizontal)">
                                      <p:cBhvr>
                                        <p:cTn id="27" dur="500"/>
                                        <p:tgtEl>
                                          <p:spTgt spid="5345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4531">
                                            <p:txEl>
                                              <p:pRg st="4" end="4"/>
                                            </p:txEl>
                                          </p:spTgt>
                                        </p:tgtEl>
                                        <p:attrNameLst>
                                          <p:attrName>style.visibility</p:attrName>
                                        </p:attrNameLst>
                                      </p:cBhvr>
                                      <p:to>
                                        <p:strVal val="visible"/>
                                      </p:to>
                                    </p:set>
                                    <p:animEffect transition="in" filter="blinds(horizontal)">
                                      <p:cBhvr>
                                        <p:cTn id="32" dur="500"/>
                                        <p:tgtEl>
                                          <p:spTgt spid="534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530" grpId="0"/>
      <p:bldP spid="53453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35554" name="Rectangle 2"/>
          <p:cNvSpPr>
            <a:spLocks noGrp="1" noChangeArrowheads="1"/>
          </p:cNvSpPr>
          <p:nvPr>
            <p:ph type="title"/>
          </p:nvPr>
        </p:nvSpPr>
        <p:spPr/>
        <p:txBody>
          <a:bodyPr/>
          <a:lstStyle/>
          <a:p>
            <a:pPr eaLnBrk="1" hangingPunct="1"/>
            <a:r>
              <a:rPr lang="es-AR" sz="4000" i="1" smtClean="0"/>
              <a:t>Los objetivos esotéricos </a:t>
            </a:r>
            <a:br>
              <a:rPr lang="es-AR" sz="4000" i="1" smtClean="0"/>
            </a:br>
            <a:r>
              <a:rPr lang="es-AR" sz="4000" i="1" smtClean="0"/>
              <a:t>del grado son…</a:t>
            </a:r>
            <a:endParaRPr lang="es-ES_tradnl" sz="4000" i="1" smtClean="0"/>
          </a:p>
        </p:txBody>
      </p:sp>
      <p:sp>
        <p:nvSpPr>
          <p:cNvPr id="535555" name="Rectangle 3"/>
          <p:cNvSpPr>
            <a:spLocks noGrp="1" noChangeArrowheads="1"/>
          </p:cNvSpPr>
          <p:nvPr>
            <p:ph type="body" idx="1"/>
          </p:nvPr>
        </p:nvSpPr>
        <p:spPr>
          <a:xfrm>
            <a:off x="457200" y="1798638"/>
            <a:ext cx="8229600" cy="4654550"/>
          </a:xfrm>
        </p:spPr>
        <p:txBody>
          <a:bodyPr/>
          <a:lstStyle/>
          <a:p>
            <a:pPr algn="just" eaLnBrk="1" hangingPunct="1"/>
            <a:r>
              <a:rPr lang="es-ES" sz="2600" smtClean="0"/>
              <a:t>Reconocer que el secreto y el silencio son las virtudes cardinales del Iniciado en este grado, desde un punto de vista esotérico.</a:t>
            </a:r>
          </a:p>
          <a:p>
            <a:pPr algn="just" eaLnBrk="1" hangingPunct="1"/>
            <a:r>
              <a:rPr lang="es-ES" sz="2600" smtClean="0"/>
              <a:t>Estudiar el simbolismo esotérico del número 27.</a:t>
            </a:r>
          </a:p>
          <a:p>
            <a:pPr algn="just" eaLnBrk="1" hangingPunct="1"/>
            <a:r>
              <a:rPr lang="es-ES" sz="2600" smtClean="0"/>
              <a:t>Representar al Compañero en la búsqueda de la Verdad.</a:t>
            </a:r>
          </a:p>
          <a:p>
            <a:pPr algn="just" eaLnBrk="1" hangingPunct="1"/>
            <a:r>
              <a:rPr lang="es-ES" sz="2600" smtClean="0"/>
              <a:t>Buscar incesantemente la Palabra Perdida.</a:t>
            </a:r>
          </a:p>
          <a:p>
            <a:pPr algn="just" eaLnBrk="1" hangingPunct="1"/>
            <a:r>
              <a:rPr lang="es-ES" sz="2600" smtClean="0"/>
              <a:t>Preservar los tesoros de la Cripta.</a:t>
            </a:r>
          </a:p>
          <a:p>
            <a:pPr algn="just" eaLnBrk="1" hangingPunct="1"/>
            <a:r>
              <a:rPr lang="es-ES" sz="2600" smtClean="0"/>
              <a:t>Cerrar el “Círculo de Perfección” de la Antigua Masonería.</a:t>
            </a:r>
          </a:p>
          <a:p>
            <a:pPr algn="just" eaLnBrk="1" hangingPunct="1"/>
            <a:r>
              <a:rPr lang="es-ES" sz="2600" smtClean="0"/>
              <a:t>Construir la Cripta en el interior de su Ser.</a:t>
            </a: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5554"/>
                                        </p:tgtEl>
                                        <p:attrNameLst>
                                          <p:attrName>style.visibility</p:attrName>
                                        </p:attrNameLst>
                                      </p:cBhvr>
                                      <p:to>
                                        <p:strVal val="visible"/>
                                      </p:to>
                                    </p:set>
                                    <p:animEffect transition="in" filter="blinds(horizontal)">
                                      <p:cBhvr>
                                        <p:cTn id="7" dur="500"/>
                                        <p:tgtEl>
                                          <p:spTgt spid="53555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5555">
                                            <p:txEl>
                                              <p:pRg st="0" end="0"/>
                                            </p:txEl>
                                          </p:spTgt>
                                        </p:tgtEl>
                                        <p:attrNameLst>
                                          <p:attrName>style.visibility</p:attrName>
                                        </p:attrNameLst>
                                      </p:cBhvr>
                                      <p:to>
                                        <p:strVal val="visible"/>
                                      </p:to>
                                    </p:set>
                                    <p:animEffect transition="in" filter="blinds(horizontal)">
                                      <p:cBhvr>
                                        <p:cTn id="12" dur="500"/>
                                        <p:tgtEl>
                                          <p:spTgt spid="5355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5555">
                                            <p:txEl>
                                              <p:pRg st="1" end="1"/>
                                            </p:txEl>
                                          </p:spTgt>
                                        </p:tgtEl>
                                        <p:attrNameLst>
                                          <p:attrName>style.visibility</p:attrName>
                                        </p:attrNameLst>
                                      </p:cBhvr>
                                      <p:to>
                                        <p:strVal val="visible"/>
                                      </p:to>
                                    </p:set>
                                    <p:animEffect transition="in" filter="blinds(horizontal)">
                                      <p:cBhvr>
                                        <p:cTn id="17" dur="500"/>
                                        <p:tgtEl>
                                          <p:spTgt spid="5355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5555">
                                            <p:txEl>
                                              <p:pRg st="2" end="2"/>
                                            </p:txEl>
                                          </p:spTgt>
                                        </p:tgtEl>
                                        <p:attrNameLst>
                                          <p:attrName>style.visibility</p:attrName>
                                        </p:attrNameLst>
                                      </p:cBhvr>
                                      <p:to>
                                        <p:strVal val="visible"/>
                                      </p:to>
                                    </p:set>
                                    <p:animEffect transition="in" filter="blinds(horizontal)">
                                      <p:cBhvr>
                                        <p:cTn id="22" dur="500"/>
                                        <p:tgtEl>
                                          <p:spTgt spid="5355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5555">
                                            <p:txEl>
                                              <p:pRg st="3" end="3"/>
                                            </p:txEl>
                                          </p:spTgt>
                                        </p:tgtEl>
                                        <p:attrNameLst>
                                          <p:attrName>style.visibility</p:attrName>
                                        </p:attrNameLst>
                                      </p:cBhvr>
                                      <p:to>
                                        <p:strVal val="visible"/>
                                      </p:to>
                                    </p:set>
                                    <p:animEffect transition="in" filter="blinds(horizontal)">
                                      <p:cBhvr>
                                        <p:cTn id="27" dur="500"/>
                                        <p:tgtEl>
                                          <p:spTgt spid="53555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5555">
                                            <p:txEl>
                                              <p:pRg st="4" end="4"/>
                                            </p:txEl>
                                          </p:spTgt>
                                        </p:tgtEl>
                                        <p:attrNameLst>
                                          <p:attrName>style.visibility</p:attrName>
                                        </p:attrNameLst>
                                      </p:cBhvr>
                                      <p:to>
                                        <p:strVal val="visible"/>
                                      </p:to>
                                    </p:set>
                                    <p:animEffect transition="in" filter="blinds(horizontal)">
                                      <p:cBhvr>
                                        <p:cTn id="32" dur="500"/>
                                        <p:tgtEl>
                                          <p:spTgt spid="53555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35555">
                                            <p:txEl>
                                              <p:pRg st="5" end="5"/>
                                            </p:txEl>
                                          </p:spTgt>
                                        </p:tgtEl>
                                        <p:attrNameLst>
                                          <p:attrName>style.visibility</p:attrName>
                                        </p:attrNameLst>
                                      </p:cBhvr>
                                      <p:to>
                                        <p:strVal val="visible"/>
                                      </p:to>
                                    </p:set>
                                    <p:animEffect transition="in" filter="blinds(horizontal)">
                                      <p:cBhvr>
                                        <p:cTn id="37" dur="500"/>
                                        <p:tgtEl>
                                          <p:spTgt spid="53555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35555">
                                            <p:txEl>
                                              <p:pRg st="6" end="6"/>
                                            </p:txEl>
                                          </p:spTgt>
                                        </p:tgtEl>
                                        <p:attrNameLst>
                                          <p:attrName>style.visibility</p:attrName>
                                        </p:attrNameLst>
                                      </p:cBhvr>
                                      <p:to>
                                        <p:strVal val="visible"/>
                                      </p:to>
                                    </p:set>
                                    <p:animEffect transition="in" filter="blinds(horizontal)">
                                      <p:cBhvr>
                                        <p:cTn id="42" dur="500"/>
                                        <p:tgtEl>
                                          <p:spTgt spid="5355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554" grpId="0"/>
      <p:bldP spid="53555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a:xfrm>
            <a:off x="533400" y="228600"/>
            <a:ext cx="8229600" cy="1139825"/>
          </a:xfrm>
        </p:spPr>
        <p:txBody>
          <a:bodyPr/>
          <a:lstStyle/>
          <a:p>
            <a:pPr eaLnBrk="1" hangingPunct="1"/>
            <a:r>
              <a:rPr lang="es-AR" dirty="0" smtClean="0"/>
              <a:t>2. El Templo</a:t>
            </a:r>
            <a:endParaRPr lang="es-ES_tradnl" dirty="0" smtClean="0"/>
          </a:p>
        </p:txBody>
      </p:sp>
      <p:sp>
        <p:nvSpPr>
          <p:cNvPr id="54274" name="1 CuadroTexto"/>
          <p:cNvSpPr txBox="1">
            <a:spLocks noChangeArrowheads="1"/>
          </p:cNvSpPr>
          <p:nvPr/>
        </p:nvSpPr>
        <p:spPr bwMode="auto">
          <a:xfrm>
            <a:off x="395288" y="2924175"/>
            <a:ext cx="2376487" cy="1465263"/>
          </a:xfrm>
          <a:prstGeom prst="rect">
            <a:avLst/>
          </a:prstGeom>
          <a:noFill/>
          <a:ln w="9525">
            <a:noFill/>
            <a:miter lim="800000"/>
            <a:headEnd/>
            <a:tailEnd/>
          </a:ln>
        </p:spPr>
        <p:txBody>
          <a:bodyPr>
            <a:spAutoFit/>
          </a:bodyPr>
          <a:lstStyle/>
          <a:p>
            <a:r>
              <a:rPr lang="es-MX" i="1"/>
              <a:t>«La Bóveda Sagrada, donde reinan el silencio, el secreto y la obscuridad.»</a:t>
            </a:r>
            <a:endParaRPr lang="es-AR" i="1"/>
          </a:p>
        </p:txBody>
      </p:sp>
      <p:pic>
        <p:nvPicPr>
          <p:cNvPr id="54276" name="Picture 4" descr="Resultado de imagen para cryptic rite vault"/>
          <p:cNvPicPr>
            <a:picLocks noChangeAspect="1" noChangeArrowheads="1"/>
          </p:cNvPicPr>
          <p:nvPr/>
        </p:nvPicPr>
        <p:blipFill>
          <a:blip r:embed="rId2"/>
          <a:srcRect/>
          <a:stretch>
            <a:fillRect/>
          </a:stretch>
        </p:blipFill>
        <p:spPr bwMode="auto">
          <a:xfrm>
            <a:off x="2700338" y="1341438"/>
            <a:ext cx="4189412" cy="5445125"/>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5906"/>
                                        </p:tgtEl>
                                        <p:attrNameLst>
                                          <p:attrName>style.visibility</p:attrName>
                                        </p:attrNameLst>
                                      </p:cBhvr>
                                      <p:to>
                                        <p:strVal val="visible"/>
                                      </p:to>
                                    </p:set>
                                    <p:animEffect transition="in" filter="blinds(horizontal)">
                                      <p:cBhvr>
                                        <p:cTn id="7" dur="500"/>
                                        <p:tgtEl>
                                          <p:spTgt spid="63590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54276"/>
                                        </p:tgtEl>
                                        <p:attrNameLst>
                                          <p:attrName>style.visibility</p:attrName>
                                        </p:attrNameLst>
                                      </p:cBhvr>
                                      <p:to>
                                        <p:strVal val="visible"/>
                                      </p:to>
                                    </p:set>
                                    <p:animEffect transition="in" filter="box(out)">
                                      <p:cBhvr>
                                        <p:cTn id="12" dur="2000"/>
                                        <p:tgtEl>
                                          <p:spTgt spid="5427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4274"/>
                                        </p:tgtEl>
                                        <p:attrNameLst>
                                          <p:attrName>style.visibility</p:attrName>
                                        </p:attrNameLst>
                                      </p:cBhvr>
                                      <p:to>
                                        <p:strVal val="visible"/>
                                      </p:to>
                                    </p:set>
                                    <p:animEffect transition="in" filter="fade">
                                      <p:cBhvr>
                                        <p:cTn id="17" dur="2000"/>
                                        <p:tgtEl>
                                          <p:spTgt spid="54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6" grpId="0"/>
      <p:bldP spid="5427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smtClean="0">
                <a:solidFill>
                  <a:schemeClr val="tx1"/>
                </a:solidFill>
              </a:rPr>
              <a:t>Rojo y negro</a:t>
            </a:r>
            <a:endParaRPr lang="es-ES_tradnl" smtClean="0">
              <a:solidFill>
                <a:schemeClr val="tx1"/>
              </a:solidFill>
            </a:endParaRPr>
          </a:p>
        </p:txBody>
      </p:sp>
      <p:sp>
        <p:nvSpPr>
          <p:cNvPr id="1323011" name="Rectangle 3"/>
          <p:cNvSpPr>
            <a:spLocks noGrp="1" noChangeArrowheads="1"/>
          </p:cNvSpPr>
          <p:nvPr>
            <p:ph sz="half" idx="1"/>
          </p:nvPr>
        </p:nvSpPr>
        <p:spPr>
          <a:xfrm>
            <a:off x="250825" y="1484313"/>
            <a:ext cx="4176713" cy="4525962"/>
          </a:xfrm>
        </p:spPr>
        <p:txBody>
          <a:bodyPr/>
          <a:lstStyle/>
          <a:p>
            <a:pPr eaLnBrk="1" hangingPunct="1">
              <a:lnSpc>
                <a:spcPct val="90000"/>
              </a:lnSpc>
            </a:pPr>
            <a:r>
              <a:rPr lang="es-MX" sz="1900" smtClean="0"/>
              <a:t>Los colores simbólicos del grado vuelven a ser el rojo y el negro, pero su simbolismo es distinto que en el Maestro Real.</a:t>
            </a:r>
          </a:p>
          <a:p>
            <a:pPr eaLnBrk="1" hangingPunct="1">
              <a:lnSpc>
                <a:spcPct val="90000"/>
              </a:lnSpc>
            </a:pPr>
            <a:r>
              <a:rPr lang="es-MX" sz="1900" smtClean="0"/>
              <a:t>Aquí el negro representa el secreto, el silencio y el trabajo realizado en las horas de la obscuridad profana, mientras que el rojo simboliza el Deseo y el fervor por conocer la Palabra Verdadera.</a:t>
            </a:r>
          </a:p>
          <a:p>
            <a:pPr eaLnBrk="1" hangingPunct="1">
              <a:lnSpc>
                <a:spcPct val="90000"/>
              </a:lnSpc>
            </a:pPr>
            <a:r>
              <a:rPr lang="es-MX" sz="1900" smtClean="0"/>
              <a:t>Además, indica que el grado debe colocarse entre el Arco Real, caracterizado por el color rojo, y los grados Templarios, definidos por el negro.</a:t>
            </a:r>
          </a:p>
          <a:p>
            <a:pPr eaLnBrk="1" hangingPunct="1">
              <a:lnSpc>
                <a:spcPct val="90000"/>
              </a:lnSpc>
            </a:pPr>
            <a:r>
              <a:rPr lang="es-MX" sz="1900" smtClean="0"/>
              <a:t>El rojo y el negro, por lo tanto, sitúan el grado dentro del conjunto del Rito York.</a:t>
            </a:r>
            <a:endParaRPr lang="es-ES_tradnl" sz="1900" smtClean="0"/>
          </a:p>
        </p:txBody>
      </p:sp>
      <p:pic>
        <p:nvPicPr>
          <p:cNvPr id="58372" name="Picture 4" descr="Resultado de imagen para cryptic rite vault"/>
          <p:cNvPicPr>
            <a:picLocks noChangeAspect="1" noChangeArrowheads="1"/>
          </p:cNvPicPr>
          <p:nvPr/>
        </p:nvPicPr>
        <p:blipFill>
          <a:blip r:embed="rId2"/>
          <a:srcRect/>
          <a:stretch>
            <a:fillRect/>
          </a:stretch>
        </p:blipFill>
        <p:spPr bwMode="auto">
          <a:xfrm>
            <a:off x="4529138" y="1514475"/>
            <a:ext cx="4364037" cy="5299075"/>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3011">
                                            <p:txEl>
                                              <p:pRg st="3" end="3"/>
                                            </p:txEl>
                                          </p:spTgt>
                                        </p:tgtEl>
                                        <p:attrNameLst>
                                          <p:attrName>style.visibility</p:attrName>
                                        </p:attrNameLst>
                                      </p:cBhvr>
                                      <p:to>
                                        <p:strVal val="visible"/>
                                      </p:to>
                                    </p:set>
                                    <p:animEffect transition="in" filter="blinds(horizontal)">
                                      <p:cBhvr>
                                        <p:cTn id="27" dur="500"/>
                                        <p:tgtEl>
                                          <p:spTgt spid="13230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58372"/>
                                        </p:tgtEl>
                                        <p:attrNameLst>
                                          <p:attrName>style.visibility</p:attrName>
                                        </p:attrNameLst>
                                      </p:cBhvr>
                                      <p:to>
                                        <p:strVal val="visible"/>
                                      </p:to>
                                    </p:set>
                                    <p:animEffect transition="in" filter="box(out)">
                                      <p:cBhvr>
                                        <p:cTn id="32" dur="2000"/>
                                        <p:tgtEl>
                                          <p:spTgt spid="58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C00CC"/>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MX" dirty="0" smtClean="0"/>
              <a:t>El color púrpura</a:t>
            </a:r>
            <a:endParaRPr lang="es-ES_tradnl" i="1" dirty="0" smtClean="0"/>
          </a:p>
        </p:txBody>
      </p:sp>
      <p:sp>
        <p:nvSpPr>
          <p:cNvPr id="223236" name="Rectangle 4"/>
          <p:cNvSpPr>
            <a:spLocks noGrp="1" noChangeArrowheads="1"/>
          </p:cNvSpPr>
          <p:nvPr>
            <p:ph type="body" sz="half" idx="1"/>
          </p:nvPr>
        </p:nvSpPr>
        <p:spPr/>
        <p:txBody>
          <a:bodyPr/>
          <a:lstStyle/>
          <a:p>
            <a:pPr>
              <a:lnSpc>
                <a:spcPct val="80000"/>
              </a:lnSpc>
            </a:pPr>
            <a:r>
              <a:rPr lang="es-ES" sz="2000" smtClean="0"/>
              <a:t>Según otras opiniones, el color simbólico de este grado sería el púrpura.</a:t>
            </a:r>
          </a:p>
          <a:p>
            <a:pPr>
              <a:lnSpc>
                <a:spcPct val="80000"/>
              </a:lnSpc>
            </a:pPr>
            <a:r>
              <a:rPr lang="es-ES" sz="2000" smtClean="0"/>
              <a:t>Siendo este el resultado de combinar el azul (Grados Simbólicos) con el rojo (Arco Real) representa que el Maestro Selecto se originó dentro del grado de Compañero y finalmente la revelación de la Palabra ocurre en el Arco Real.</a:t>
            </a:r>
          </a:p>
          <a:p>
            <a:pPr>
              <a:lnSpc>
                <a:spcPct val="80000"/>
              </a:lnSpc>
            </a:pPr>
            <a:r>
              <a:rPr lang="es-ES" sz="2000" smtClean="0"/>
              <a:t>En este trabajo, sin embargo, nos hemos mantenido en la versión clásica que considera el rojo y el negro como los colores simbólicos del grado.</a:t>
            </a:r>
          </a:p>
        </p:txBody>
      </p:sp>
      <p:pic>
        <p:nvPicPr>
          <p:cNvPr id="223238" name="Picture 6" descr="Resultado de imagen para cryptic rite vault"/>
          <p:cNvPicPr>
            <a:picLocks noChangeAspect="1" noChangeArrowheads="1"/>
          </p:cNvPicPr>
          <p:nvPr/>
        </p:nvPicPr>
        <p:blipFill>
          <a:blip r:embed="rId2"/>
          <a:srcRect/>
          <a:stretch>
            <a:fillRect/>
          </a:stretch>
        </p:blipFill>
        <p:spPr bwMode="auto">
          <a:xfrm>
            <a:off x="4646613" y="1557338"/>
            <a:ext cx="4318000" cy="4464050"/>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3236">
                                            <p:txEl>
                                              <p:pRg st="0" end="0"/>
                                            </p:txEl>
                                          </p:spTgt>
                                        </p:tgtEl>
                                        <p:attrNameLst>
                                          <p:attrName>style.visibility</p:attrName>
                                        </p:attrNameLst>
                                      </p:cBhvr>
                                      <p:to>
                                        <p:strVal val="visible"/>
                                      </p:to>
                                    </p:set>
                                    <p:animEffect transition="in" filter="blinds(horizontal)">
                                      <p:cBhvr>
                                        <p:cTn id="12" dur="500"/>
                                        <p:tgtEl>
                                          <p:spTgt spid="223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3236">
                                            <p:txEl>
                                              <p:pRg st="1" end="1"/>
                                            </p:txEl>
                                          </p:spTgt>
                                        </p:tgtEl>
                                        <p:attrNameLst>
                                          <p:attrName>style.visibility</p:attrName>
                                        </p:attrNameLst>
                                      </p:cBhvr>
                                      <p:to>
                                        <p:strVal val="visible"/>
                                      </p:to>
                                    </p:set>
                                    <p:animEffect transition="in" filter="blinds(horizontal)">
                                      <p:cBhvr>
                                        <p:cTn id="17" dur="500"/>
                                        <p:tgtEl>
                                          <p:spTgt spid="22323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3236">
                                            <p:txEl>
                                              <p:pRg st="2" end="2"/>
                                            </p:txEl>
                                          </p:spTgt>
                                        </p:tgtEl>
                                        <p:attrNameLst>
                                          <p:attrName>style.visibility</p:attrName>
                                        </p:attrNameLst>
                                      </p:cBhvr>
                                      <p:to>
                                        <p:strVal val="visible"/>
                                      </p:to>
                                    </p:set>
                                    <p:animEffect transition="in" filter="blinds(horizontal)">
                                      <p:cBhvr>
                                        <p:cTn id="22" dur="500"/>
                                        <p:tgtEl>
                                          <p:spTgt spid="22323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223238"/>
                                        </p:tgtEl>
                                        <p:attrNameLst>
                                          <p:attrName>style.visibility</p:attrName>
                                        </p:attrNameLst>
                                      </p:cBhvr>
                                      <p:to>
                                        <p:strVal val="visible"/>
                                      </p:to>
                                    </p:set>
                                    <p:animEffect transition="in" filter="box(out)">
                                      <p:cBhvr>
                                        <p:cTn id="27" dur="2000"/>
                                        <p:tgtEl>
                                          <p:spTgt spid="223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22323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smtClean="0">
                <a:solidFill>
                  <a:schemeClr val="tx1"/>
                </a:solidFill>
              </a:rPr>
              <a:t>El Templo</a:t>
            </a:r>
            <a:endParaRPr lang="es-ES_tradnl" smtClean="0">
              <a:solidFill>
                <a:schemeClr val="tx1"/>
              </a:solidFill>
            </a:endParaRPr>
          </a:p>
        </p:txBody>
      </p:sp>
      <p:sp>
        <p:nvSpPr>
          <p:cNvPr id="1323011" name="Rectangle 3"/>
          <p:cNvSpPr>
            <a:spLocks noGrp="1" noChangeArrowheads="1"/>
          </p:cNvSpPr>
          <p:nvPr>
            <p:ph sz="half" idx="1"/>
          </p:nvPr>
        </p:nvSpPr>
        <p:spPr>
          <a:xfrm>
            <a:off x="528638" y="1571625"/>
            <a:ext cx="8329612" cy="4525963"/>
          </a:xfrm>
        </p:spPr>
        <p:txBody>
          <a:bodyPr/>
          <a:lstStyle/>
          <a:p>
            <a:pPr eaLnBrk="1" hangingPunct="1">
              <a:lnSpc>
                <a:spcPct val="90000"/>
              </a:lnSpc>
            </a:pPr>
            <a:r>
              <a:rPr lang="es-MX" sz="2200" smtClean="0"/>
              <a:t>Prácticamente, existen tantas formas distintas de decorar el Templo como Rituales hemos consultado.</a:t>
            </a:r>
          </a:p>
          <a:p>
            <a:pPr eaLnBrk="1" hangingPunct="1">
              <a:lnSpc>
                <a:spcPct val="90000"/>
              </a:lnSpc>
            </a:pPr>
            <a:r>
              <a:rPr lang="es-MX" sz="2200" smtClean="0"/>
              <a:t>En general, el Templo, de una forma u otra, debe representar la Cripta o Bóveda Secreta, de donde este es el grado críptico </a:t>
            </a:r>
            <a:r>
              <a:rPr lang="es-MX" sz="2200" i="1" smtClean="0"/>
              <a:t>“por excelencia”</a:t>
            </a:r>
            <a:r>
              <a:rPr lang="es-MX" sz="2200" smtClean="0"/>
              <a:t>.</a:t>
            </a:r>
          </a:p>
          <a:p>
            <a:pPr eaLnBrk="1" hangingPunct="1">
              <a:lnSpc>
                <a:spcPct val="90000"/>
              </a:lnSpc>
            </a:pPr>
            <a:r>
              <a:rPr lang="es-MX" sz="2200" smtClean="0"/>
              <a:t>Podemos distinguir tres grandes “aspectos” en el Templo, a saber:</a:t>
            </a:r>
          </a:p>
          <a:p>
            <a:pPr eaLnBrk="1" hangingPunct="1">
              <a:lnSpc>
                <a:spcPct val="90000"/>
              </a:lnSpc>
            </a:pPr>
            <a:r>
              <a:rPr lang="es-MX" sz="2200" smtClean="0"/>
              <a:t>el Oriente, con las tres mesas triangulares,</a:t>
            </a:r>
          </a:p>
          <a:p>
            <a:pPr eaLnBrk="1" hangingPunct="1">
              <a:lnSpc>
                <a:spcPct val="90000"/>
              </a:lnSpc>
            </a:pPr>
            <a:r>
              <a:rPr lang="es-MX" sz="2200" smtClean="0"/>
              <a:t>los Nueve Arcos y,</a:t>
            </a:r>
          </a:p>
          <a:p>
            <a:pPr eaLnBrk="1" hangingPunct="1">
              <a:lnSpc>
                <a:spcPct val="90000"/>
              </a:lnSpc>
            </a:pPr>
            <a:r>
              <a:rPr lang="es-MX" sz="2200" smtClean="0"/>
              <a:t>el Altar.</a:t>
            </a:r>
          </a:p>
          <a:p>
            <a:pPr eaLnBrk="1" hangingPunct="1">
              <a:lnSpc>
                <a:spcPct val="90000"/>
              </a:lnSpc>
            </a:pPr>
            <a:r>
              <a:rPr lang="es-MX" sz="2200" smtClean="0"/>
              <a:t>Los Nueve Arcos no son obligatorios durante los trabajos ordinarios, pero sí cuando se realiza una Iniciación.</a:t>
            </a:r>
          </a:p>
          <a:p>
            <a:pPr eaLnBrk="1" hangingPunct="1">
              <a:lnSpc>
                <a:spcPct val="90000"/>
              </a:lnSpc>
            </a:pPr>
            <a:r>
              <a:rPr lang="es-MX" sz="2200" smtClean="0"/>
              <a:t>Del mismo modo, en esta última se modifica la posición del Altar.</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3011">
                                            <p:txEl>
                                              <p:pRg st="3" end="3"/>
                                            </p:txEl>
                                          </p:spTgt>
                                        </p:tgtEl>
                                        <p:attrNameLst>
                                          <p:attrName>style.visibility</p:attrName>
                                        </p:attrNameLst>
                                      </p:cBhvr>
                                      <p:to>
                                        <p:strVal val="visible"/>
                                      </p:to>
                                    </p:set>
                                    <p:animEffect transition="in" filter="blinds(horizontal)">
                                      <p:cBhvr>
                                        <p:cTn id="27" dur="500"/>
                                        <p:tgtEl>
                                          <p:spTgt spid="13230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23011">
                                            <p:txEl>
                                              <p:pRg st="4" end="4"/>
                                            </p:txEl>
                                          </p:spTgt>
                                        </p:tgtEl>
                                        <p:attrNameLst>
                                          <p:attrName>style.visibility</p:attrName>
                                        </p:attrNameLst>
                                      </p:cBhvr>
                                      <p:to>
                                        <p:strVal val="visible"/>
                                      </p:to>
                                    </p:set>
                                    <p:animEffect transition="in" filter="blinds(horizontal)">
                                      <p:cBhvr>
                                        <p:cTn id="32" dur="500"/>
                                        <p:tgtEl>
                                          <p:spTgt spid="132301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23011">
                                            <p:txEl>
                                              <p:pRg st="5" end="5"/>
                                            </p:txEl>
                                          </p:spTgt>
                                        </p:tgtEl>
                                        <p:attrNameLst>
                                          <p:attrName>style.visibility</p:attrName>
                                        </p:attrNameLst>
                                      </p:cBhvr>
                                      <p:to>
                                        <p:strVal val="visible"/>
                                      </p:to>
                                    </p:set>
                                    <p:animEffect transition="in" filter="blinds(horizontal)">
                                      <p:cBhvr>
                                        <p:cTn id="37" dur="500"/>
                                        <p:tgtEl>
                                          <p:spTgt spid="132301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23011">
                                            <p:txEl>
                                              <p:pRg st="6" end="6"/>
                                            </p:txEl>
                                          </p:spTgt>
                                        </p:tgtEl>
                                        <p:attrNameLst>
                                          <p:attrName>style.visibility</p:attrName>
                                        </p:attrNameLst>
                                      </p:cBhvr>
                                      <p:to>
                                        <p:strVal val="visible"/>
                                      </p:to>
                                    </p:set>
                                    <p:animEffect transition="in" filter="blinds(horizontal)">
                                      <p:cBhvr>
                                        <p:cTn id="42" dur="500"/>
                                        <p:tgtEl>
                                          <p:spTgt spid="1323011">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23011">
                                            <p:txEl>
                                              <p:pRg st="7" end="7"/>
                                            </p:txEl>
                                          </p:spTgt>
                                        </p:tgtEl>
                                        <p:attrNameLst>
                                          <p:attrName>style.visibility</p:attrName>
                                        </p:attrNameLst>
                                      </p:cBhvr>
                                      <p:to>
                                        <p:strVal val="visible"/>
                                      </p:to>
                                    </p:set>
                                    <p:animEffect transition="in" filter="blinds(horizontal)">
                                      <p:cBhvr>
                                        <p:cTn id="47" dur="500"/>
                                        <p:tgtEl>
                                          <p:spTgt spid="13230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02435" name="Picture 5" descr="Image44"/>
          <p:cNvPicPr>
            <a:picLocks noChangeAspect="1" noChangeArrowheads="1"/>
          </p:cNvPicPr>
          <p:nvPr/>
        </p:nvPicPr>
        <p:blipFill>
          <a:blip r:embed="rId2"/>
          <a:srcRect/>
          <a:stretch>
            <a:fillRect/>
          </a:stretch>
        </p:blipFill>
        <p:spPr bwMode="auto">
          <a:xfrm>
            <a:off x="34925" y="0"/>
            <a:ext cx="9144000" cy="6858000"/>
          </a:xfrm>
          <a:prstGeom prst="rect">
            <a:avLst/>
          </a:prstGeom>
          <a:noFill/>
          <a:ln w="9525">
            <a:noFill/>
            <a:miter lim="800000"/>
            <a:headEnd/>
            <a:tailEnd/>
          </a:ln>
        </p:spPr>
      </p:pic>
      <p:sp>
        <p:nvSpPr>
          <p:cNvPr id="402436" name="Text Box 4"/>
          <p:cNvSpPr txBox="1">
            <a:spLocks noChangeArrowheads="1"/>
          </p:cNvSpPr>
          <p:nvPr/>
        </p:nvSpPr>
        <p:spPr bwMode="auto">
          <a:xfrm>
            <a:off x="5572125" y="1657350"/>
            <a:ext cx="3532188" cy="1200150"/>
          </a:xfrm>
          <a:prstGeom prst="rect">
            <a:avLst/>
          </a:prstGeom>
          <a:noFill/>
          <a:ln w="9525">
            <a:noFill/>
            <a:miter lim="800000"/>
            <a:headEnd/>
            <a:tailEnd/>
          </a:ln>
        </p:spPr>
        <p:txBody>
          <a:bodyPr wrap="none">
            <a:spAutoFit/>
          </a:bodyPr>
          <a:lstStyle/>
          <a:p>
            <a:r>
              <a:rPr lang="es-AR" b="1">
                <a:solidFill>
                  <a:srgbClr val="FF3300"/>
                </a:solidFill>
              </a:rPr>
              <a:t>Diagrama del</a:t>
            </a:r>
          </a:p>
          <a:p>
            <a:r>
              <a:rPr lang="es-AR" b="1">
                <a:solidFill>
                  <a:srgbClr val="FF3300"/>
                </a:solidFill>
              </a:rPr>
              <a:t>Templo del Maestro Selecto,</a:t>
            </a:r>
          </a:p>
          <a:p>
            <a:r>
              <a:rPr lang="es-AR" b="1">
                <a:solidFill>
                  <a:srgbClr val="FF3300"/>
                </a:solidFill>
              </a:rPr>
              <a:t>según el Ritual del Consejo de</a:t>
            </a:r>
          </a:p>
          <a:p>
            <a:r>
              <a:rPr lang="es-AR" b="1">
                <a:solidFill>
                  <a:srgbClr val="FF3300"/>
                </a:solidFill>
              </a:rPr>
              <a:t>Iowa, U.S.A.</a:t>
            </a:r>
            <a:endParaRPr lang="es-ES_tradnl" b="1">
              <a:solidFill>
                <a:srgbClr val="FF33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2435"/>
                                        </p:tgtEl>
                                        <p:attrNameLst>
                                          <p:attrName>style.visibility</p:attrName>
                                        </p:attrNameLst>
                                      </p:cBhvr>
                                      <p:to>
                                        <p:strVal val="visible"/>
                                      </p:to>
                                    </p:set>
                                    <p:animEffect transition="in" filter="box(out)">
                                      <p:cBhvr>
                                        <p:cTn id="7" dur="2000"/>
                                        <p:tgtEl>
                                          <p:spTgt spid="4024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2436"/>
                                        </p:tgtEl>
                                        <p:attrNameLst>
                                          <p:attrName>style.visibility</p:attrName>
                                        </p:attrNameLst>
                                      </p:cBhvr>
                                      <p:to>
                                        <p:strVal val="visible"/>
                                      </p:to>
                                    </p:set>
                                    <p:animEffect transition="in" filter="fade">
                                      <p:cBhvr>
                                        <p:cTn id="12" dur="2000"/>
                                        <p:tgtEl>
                                          <p:spTgt spid="402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6" name="Text Box 4"/>
          <p:cNvSpPr txBox="1">
            <a:spLocks noChangeArrowheads="1"/>
          </p:cNvSpPr>
          <p:nvPr/>
        </p:nvSpPr>
        <p:spPr bwMode="auto">
          <a:xfrm>
            <a:off x="323850" y="1341438"/>
            <a:ext cx="2016125" cy="3416300"/>
          </a:xfrm>
          <a:prstGeom prst="rect">
            <a:avLst/>
          </a:prstGeom>
          <a:noFill/>
          <a:ln w="9525">
            <a:noFill/>
            <a:miter lim="800000"/>
            <a:headEnd/>
            <a:tailEnd/>
          </a:ln>
        </p:spPr>
        <p:txBody>
          <a:bodyPr>
            <a:spAutoFit/>
          </a:bodyPr>
          <a:lstStyle/>
          <a:p>
            <a:r>
              <a:rPr lang="es-MX" b="1">
                <a:solidFill>
                  <a:schemeClr val="tx1"/>
                </a:solidFill>
              </a:rPr>
              <a:t>Una variante de lo anterior, dada por el mismo Supremo Consejo, posiblemente en un Ritual de época posterior.</a:t>
            </a:r>
          </a:p>
          <a:p>
            <a:r>
              <a:rPr lang="es-MX" b="1">
                <a:solidFill>
                  <a:schemeClr val="tx1"/>
                </a:solidFill>
              </a:rPr>
              <a:t>Esta disposición </a:t>
            </a:r>
          </a:p>
          <a:p>
            <a:r>
              <a:rPr lang="es-MX" b="1">
                <a:solidFill>
                  <a:schemeClr val="tx1"/>
                </a:solidFill>
              </a:rPr>
              <a:t>corresponde al</a:t>
            </a:r>
          </a:p>
          <a:p>
            <a:r>
              <a:rPr lang="es-MX" b="1">
                <a:solidFill>
                  <a:schemeClr val="tx1"/>
                </a:solidFill>
              </a:rPr>
              <a:t>Ritual de Apertura.</a:t>
            </a:r>
            <a:endParaRPr lang="es-AR" b="1">
              <a:solidFill>
                <a:schemeClr val="tx1"/>
              </a:solidFill>
            </a:endParaRPr>
          </a:p>
        </p:txBody>
      </p:sp>
      <p:pic>
        <p:nvPicPr>
          <p:cNvPr id="8194" name="Picture 2"/>
          <p:cNvPicPr>
            <a:picLocks noChangeAspect="1" noChangeArrowheads="1"/>
          </p:cNvPicPr>
          <p:nvPr/>
        </p:nvPicPr>
        <p:blipFill>
          <a:blip r:embed="rId2"/>
          <a:srcRect/>
          <a:stretch>
            <a:fillRect/>
          </a:stretch>
        </p:blipFill>
        <p:spPr bwMode="auto">
          <a:xfrm>
            <a:off x="2779713" y="0"/>
            <a:ext cx="5321300" cy="6884988"/>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ox(out)">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2436"/>
                                        </p:tgtEl>
                                        <p:attrNameLst>
                                          <p:attrName>style.visibility</p:attrName>
                                        </p:attrNameLst>
                                      </p:cBhvr>
                                      <p:to>
                                        <p:strVal val="visible"/>
                                      </p:to>
                                    </p:set>
                                    <p:animEffect transition="in" filter="fade">
                                      <p:cBhvr>
                                        <p:cTn id="12" dur="2000"/>
                                        <p:tgtEl>
                                          <p:spTgt spid="402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6"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02436" name="Text Box 4"/>
          <p:cNvSpPr txBox="1">
            <a:spLocks noChangeArrowheads="1"/>
          </p:cNvSpPr>
          <p:nvPr/>
        </p:nvSpPr>
        <p:spPr bwMode="auto">
          <a:xfrm>
            <a:off x="323850" y="1341438"/>
            <a:ext cx="2016125" cy="2862262"/>
          </a:xfrm>
          <a:prstGeom prst="rect">
            <a:avLst/>
          </a:prstGeom>
          <a:noFill/>
          <a:ln w="9525">
            <a:noFill/>
            <a:miter lim="800000"/>
            <a:headEnd/>
            <a:tailEnd/>
          </a:ln>
        </p:spPr>
        <p:txBody>
          <a:bodyPr>
            <a:spAutoFit/>
          </a:bodyPr>
          <a:lstStyle/>
          <a:p>
            <a:r>
              <a:rPr lang="es-MX" b="1">
                <a:solidFill>
                  <a:schemeClr val="tx1"/>
                </a:solidFill>
              </a:rPr>
              <a:t>En el mismo </a:t>
            </a:r>
          </a:p>
          <a:p>
            <a:r>
              <a:rPr lang="es-MX" b="1">
                <a:solidFill>
                  <a:schemeClr val="tx1"/>
                </a:solidFill>
              </a:rPr>
              <a:t>Ritual, la disposición del Templo cuando va a conferirse la Iniciación.</a:t>
            </a:r>
          </a:p>
          <a:p>
            <a:r>
              <a:rPr lang="es-MX" b="1">
                <a:solidFill>
                  <a:schemeClr val="tx1"/>
                </a:solidFill>
              </a:rPr>
              <a:t>Nótese que aquí los Nueve Arcos tienen que estar presentes.</a:t>
            </a:r>
            <a:endParaRPr lang="es-AR" b="1">
              <a:solidFill>
                <a:schemeClr val="tx1"/>
              </a:solidFill>
            </a:endParaRPr>
          </a:p>
        </p:txBody>
      </p:sp>
      <p:pic>
        <p:nvPicPr>
          <p:cNvPr id="11266" name="Picture 2"/>
          <p:cNvPicPr>
            <a:picLocks noChangeAspect="1" noChangeArrowheads="1"/>
          </p:cNvPicPr>
          <p:nvPr/>
        </p:nvPicPr>
        <p:blipFill>
          <a:blip r:embed="rId2"/>
          <a:srcRect/>
          <a:stretch>
            <a:fillRect/>
          </a:stretch>
        </p:blipFill>
        <p:spPr bwMode="auto">
          <a:xfrm>
            <a:off x="2663825" y="9525"/>
            <a:ext cx="5292725" cy="68484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box(out)">
                                      <p:cBhvr>
                                        <p:cTn id="7" dur="20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2436"/>
                                        </p:tgtEl>
                                        <p:attrNameLst>
                                          <p:attrName>style.visibility</p:attrName>
                                        </p:attrNameLst>
                                      </p:cBhvr>
                                      <p:to>
                                        <p:strVal val="visible"/>
                                      </p:to>
                                    </p:set>
                                    <p:animEffect transition="in" filter="fade">
                                      <p:cBhvr>
                                        <p:cTn id="12" dur="2000"/>
                                        <p:tgtEl>
                                          <p:spTgt spid="402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0194" name="Picture 2" descr="00000085"/>
          <p:cNvPicPr>
            <a:picLocks noChangeAspect="1" noChangeArrowheads="1"/>
          </p:cNvPicPr>
          <p:nvPr/>
        </p:nvPicPr>
        <p:blipFill>
          <a:blip r:embed="rId2"/>
          <a:srcRect/>
          <a:stretch>
            <a:fillRect/>
          </a:stretch>
        </p:blipFill>
        <p:spPr bwMode="auto">
          <a:xfrm>
            <a:off x="2686050" y="0"/>
            <a:ext cx="4324350" cy="6858000"/>
          </a:xfrm>
          <a:prstGeom prst="rect">
            <a:avLst/>
          </a:prstGeom>
          <a:noFill/>
          <a:ln w="9525">
            <a:noFill/>
            <a:miter lim="800000"/>
            <a:headEnd/>
            <a:tailEnd/>
          </a:ln>
        </p:spPr>
      </p:pic>
      <p:sp>
        <p:nvSpPr>
          <p:cNvPr id="1800195" name="Text Box 3"/>
          <p:cNvSpPr txBox="1">
            <a:spLocks noChangeArrowheads="1"/>
          </p:cNvSpPr>
          <p:nvPr/>
        </p:nvSpPr>
        <p:spPr bwMode="auto">
          <a:xfrm>
            <a:off x="136525" y="2192338"/>
            <a:ext cx="2546350" cy="2014537"/>
          </a:xfrm>
          <a:prstGeom prst="rect">
            <a:avLst/>
          </a:prstGeom>
          <a:noFill/>
          <a:ln w="9525">
            <a:noFill/>
            <a:miter lim="800000"/>
            <a:headEnd/>
            <a:tailEnd/>
          </a:ln>
        </p:spPr>
        <p:txBody>
          <a:bodyPr wrap="none">
            <a:spAutoFit/>
          </a:bodyPr>
          <a:lstStyle/>
          <a:p>
            <a:r>
              <a:rPr lang="es-AR"/>
              <a:t>El Templo del Maestro</a:t>
            </a:r>
          </a:p>
          <a:p>
            <a:r>
              <a:rPr lang="es-AR"/>
              <a:t>Selecto, según el</a:t>
            </a:r>
          </a:p>
          <a:p>
            <a:r>
              <a:rPr lang="es-AR"/>
              <a:t>Monitor de Richardson,</a:t>
            </a:r>
          </a:p>
          <a:p>
            <a:r>
              <a:rPr lang="es-AR"/>
              <a:t>en el que se</a:t>
            </a:r>
          </a:p>
          <a:p>
            <a:r>
              <a:rPr lang="es-AR"/>
              <a:t>aprecia la </a:t>
            </a:r>
          </a:p>
          <a:p>
            <a:r>
              <a:rPr lang="es-AR"/>
              <a:t>representación de los</a:t>
            </a:r>
          </a:p>
          <a:p>
            <a:r>
              <a:rPr lang="es-AR"/>
              <a:t>Nueve Arcos.</a:t>
            </a:r>
            <a:endParaRPr lang="es-ES_tradnl"/>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00194"/>
                                        </p:tgtEl>
                                        <p:attrNameLst>
                                          <p:attrName>style.visibility</p:attrName>
                                        </p:attrNameLst>
                                      </p:cBhvr>
                                      <p:to>
                                        <p:strVal val="visible"/>
                                      </p:to>
                                    </p:set>
                                    <p:animEffect transition="in" filter="fade">
                                      <p:cBhvr>
                                        <p:cTn id="7" dur="2000"/>
                                        <p:tgtEl>
                                          <p:spTgt spid="1800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00195"/>
                                        </p:tgtEl>
                                        <p:attrNameLst>
                                          <p:attrName>style.visibility</p:attrName>
                                        </p:attrNameLst>
                                      </p:cBhvr>
                                      <p:to>
                                        <p:strVal val="visible"/>
                                      </p:to>
                                    </p:set>
                                    <p:animEffect transition="in" filter="dissolve">
                                      <p:cBhvr>
                                        <p:cTn id="12" dur="500"/>
                                        <p:tgtEl>
                                          <p:spTgt spid="1800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0195"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1251" name="Picture 2" descr="http://www.brookingsyorkrite.org/IMG_0234%20(Medium).JPG"/>
          <p:cNvPicPr>
            <a:picLocks noChangeAspect="1" noChangeArrowheads="1"/>
          </p:cNvPicPr>
          <p:nvPr/>
        </p:nvPicPr>
        <p:blipFill>
          <a:blip r:embed="rId2"/>
          <a:srcRect/>
          <a:stretch>
            <a:fillRect/>
          </a:stretch>
        </p:blipFill>
        <p:spPr bwMode="auto">
          <a:xfrm>
            <a:off x="2171700" y="0"/>
            <a:ext cx="5143500" cy="6858000"/>
          </a:xfrm>
          <a:prstGeom prst="rect">
            <a:avLst/>
          </a:prstGeom>
          <a:noFill/>
          <a:ln w="9525">
            <a:noFill/>
            <a:miter lim="800000"/>
            <a:headEnd/>
            <a:tailEnd/>
          </a:ln>
        </p:spPr>
      </p:pic>
      <p:sp>
        <p:nvSpPr>
          <p:cNvPr id="181252" name="Text Box 4"/>
          <p:cNvSpPr txBox="1">
            <a:spLocks noChangeArrowheads="1"/>
          </p:cNvSpPr>
          <p:nvPr/>
        </p:nvSpPr>
        <p:spPr bwMode="auto">
          <a:xfrm>
            <a:off x="136525" y="1560513"/>
            <a:ext cx="2018501" cy="2862322"/>
          </a:xfrm>
          <a:prstGeom prst="rect">
            <a:avLst/>
          </a:prstGeom>
          <a:noFill/>
          <a:ln w="9525">
            <a:noFill/>
            <a:miter lim="800000"/>
            <a:headEnd/>
            <a:tailEnd/>
          </a:ln>
        </p:spPr>
        <p:txBody>
          <a:bodyPr wrap="none">
            <a:spAutoFit/>
          </a:bodyPr>
          <a:lstStyle/>
          <a:p>
            <a:r>
              <a:rPr lang="es-AR" b="1" dirty="0"/>
              <a:t>Cámara del</a:t>
            </a:r>
          </a:p>
          <a:p>
            <a:r>
              <a:rPr lang="es-AR" b="1" dirty="0"/>
              <a:t>Maestro Selecto,</a:t>
            </a:r>
          </a:p>
          <a:p>
            <a:r>
              <a:rPr lang="es-AR" b="1" dirty="0"/>
              <a:t>mostrando los</a:t>
            </a:r>
          </a:p>
          <a:p>
            <a:r>
              <a:rPr lang="es-AR" b="1" dirty="0"/>
              <a:t>Nueve </a:t>
            </a:r>
            <a:r>
              <a:rPr lang="es-AR" b="1" dirty="0" smtClean="0"/>
              <a:t>Arcos</a:t>
            </a:r>
          </a:p>
          <a:p>
            <a:r>
              <a:rPr lang="es-MX" b="1" dirty="0" smtClean="0"/>
              <a:t>(los ocho </a:t>
            </a:r>
          </a:p>
          <a:p>
            <a:r>
              <a:rPr lang="es-MX" b="1" dirty="0"/>
              <a:t>p</a:t>
            </a:r>
            <a:r>
              <a:rPr lang="es-MX" b="1" dirty="0" smtClean="0"/>
              <a:t>rimeros </a:t>
            </a:r>
          </a:p>
          <a:p>
            <a:r>
              <a:rPr lang="es-MX" b="1" dirty="0"/>
              <a:t>i</a:t>
            </a:r>
            <a:r>
              <a:rPr lang="es-MX" b="1" dirty="0" smtClean="0"/>
              <a:t>ncompletos y</a:t>
            </a:r>
          </a:p>
          <a:p>
            <a:r>
              <a:rPr lang="es-MX" b="1" dirty="0"/>
              <a:t>e</a:t>
            </a:r>
            <a:r>
              <a:rPr lang="es-MX" b="1" dirty="0" smtClean="0"/>
              <a:t>l Noveno</a:t>
            </a:r>
          </a:p>
          <a:p>
            <a:r>
              <a:rPr lang="es-MX" b="1" dirty="0"/>
              <a:t>t</a:t>
            </a:r>
            <a:r>
              <a:rPr lang="es-MX" b="1" dirty="0" smtClean="0"/>
              <a:t>erminado, con</a:t>
            </a:r>
          </a:p>
          <a:p>
            <a:r>
              <a:rPr lang="es-MX" b="1" dirty="0"/>
              <a:t>s</a:t>
            </a:r>
            <a:r>
              <a:rPr lang="es-MX" b="1" dirty="0" smtClean="0"/>
              <a:t>u Piedra Clave)</a:t>
            </a:r>
            <a:endParaRPr lang="es-ES_tradnl" b="1"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1251"/>
                                        </p:tgtEl>
                                        <p:attrNameLst>
                                          <p:attrName>style.visibility</p:attrName>
                                        </p:attrNameLst>
                                      </p:cBhvr>
                                      <p:to>
                                        <p:strVal val="visible"/>
                                      </p:to>
                                    </p:set>
                                    <p:animEffect transition="in" filter="box(out)">
                                      <p:cBhvr>
                                        <p:cTn id="7" dur="2000"/>
                                        <p:tgtEl>
                                          <p:spTgt spid="1812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1252"/>
                                        </p:tgtEl>
                                        <p:attrNameLst>
                                          <p:attrName>style.visibility</p:attrName>
                                        </p:attrNameLst>
                                      </p:cBhvr>
                                      <p:to>
                                        <p:strVal val="visible"/>
                                      </p:to>
                                    </p:set>
                                    <p:animEffect transition="in" filter="fade">
                                      <p:cBhvr>
                                        <p:cTn id="12" dur="2000"/>
                                        <p:tgtEl>
                                          <p:spTgt spid="181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idx="4294967295"/>
          </p:nvPr>
        </p:nvSpPr>
        <p:spPr/>
        <p:txBody>
          <a:bodyPr/>
          <a:lstStyle/>
          <a:p>
            <a:pPr eaLnBrk="1" hangingPunct="1"/>
            <a:r>
              <a:rPr lang="es-MX" smtClean="0"/>
              <a:t>Las tres mesas del Oriente</a:t>
            </a:r>
            <a:endParaRPr lang="es-ES_tradnl" i="1" smtClean="0"/>
          </a:p>
        </p:txBody>
      </p:sp>
      <p:sp>
        <p:nvSpPr>
          <p:cNvPr id="1788931" name="Rectangle 3"/>
          <p:cNvSpPr>
            <a:spLocks noGrp="1" noChangeArrowheads="1"/>
          </p:cNvSpPr>
          <p:nvPr>
            <p:ph sz="half" idx="4294967295"/>
          </p:nvPr>
        </p:nvSpPr>
        <p:spPr>
          <a:xfrm>
            <a:off x="179388" y="1484313"/>
            <a:ext cx="4392612" cy="4525962"/>
          </a:xfrm>
        </p:spPr>
        <p:txBody>
          <a:bodyPr/>
          <a:lstStyle/>
          <a:p>
            <a:pPr eaLnBrk="1" hangingPunct="1">
              <a:lnSpc>
                <a:spcPct val="90000"/>
              </a:lnSpc>
            </a:pPr>
            <a:r>
              <a:rPr lang="es-MX" sz="2200" smtClean="0"/>
              <a:t>En el Oriente del Templo, ubicado a la misma altura que el resto del piso, habrá tres mesas de forma triangular, una para cada uno de los tres Oficiales principales, de donde el Oriente estará adornado por </a:t>
            </a:r>
            <a:r>
              <a:rPr lang="es-MX" sz="2200" i="1" smtClean="0"/>
              <a:t>«tres veces tres».</a:t>
            </a:r>
          </a:p>
          <a:p>
            <a:pPr eaLnBrk="1" hangingPunct="1">
              <a:lnSpc>
                <a:spcPct val="90000"/>
              </a:lnSpc>
            </a:pPr>
            <a:r>
              <a:rPr lang="es-MX" sz="2200" smtClean="0"/>
              <a:t>Sobre cada una de las mesas habrá tres velas encendidas, formando un triángulo con el vértice hacia el Oriente.</a:t>
            </a:r>
          </a:p>
          <a:p>
            <a:pPr eaLnBrk="1" hangingPunct="1">
              <a:lnSpc>
                <a:spcPct val="90000"/>
              </a:lnSpc>
            </a:pPr>
            <a:r>
              <a:rPr lang="es-MX" sz="2200" smtClean="0"/>
              <a:t>Y hacia la derecha de cada mesa una gran vela encendida, lo que completa 12 luces en total.</a:t>
            </a:r>
          </a:p>
          <a:p>
            <a:pPr eaLnBrk="1" hangingPunct="1">
              <a:lnSpc>
                <a:spcPct val="90000"/>
              </a:lnSpc>
            </a:pPr>
            <a:endParaRPr lang="es-MX" sz="2200" smtClean="0"/>
          </a:p>
          <a:p>
            <a:pPr eaLnBrk="1" hangingPunct="1">
              <a:lnSpc>
                <a:spcPct val="90000"/>
              </a:lnSpc>
            </a:pPr>
            <a:endParaRPr lang="es-ES_tradnl" sz="2200" smtClean="0"/>
          </a:p>
        </p:txBody>
      </p:sp>
      <p:pic>
        <p:nvPicPr>
          <p:cNvPr id="56327" name="Picture 7" descr="Image result for estrella de nueve puntas"/>
          <p:cNvPicPr>
            <a:picLocks noChangeAspect="1" noChangeArrowheads="1"/>
          </p:cNvPicPr>
          <p:nvPr/>
        </p:nvPicPr>
        <p:blipFill>
          <a:blip r:embed="rId2"/>
          <a:srcRect/>
          <a:stretch>
            <a:fillRect/>
          </a:stretch>
        </p:blipFill>
        <p:spPr bwMode="auto">
          <a:xfrm>
            <a:off x="4643438" y="1628775"/>
            <a:ext cx="4283075" cy="4392613"/>
          </a:xfrm>
          <a:prstGeom prst="rect">
            <a:avLst/>
          </a:prstGeom>
          <a:noFill/>
          <a:ln w="9525">
            <a:noFill/>
            <a:miter lim="800000"/>
            <a:headEnd/>
            <a:tailEnd/>
          </a:ln>
        </p:spPr>
      </p:pic>
      <p:sp>
        <p:nvSpPr>
          <p:cNvPr id="56328" name="Text Box 8"/>
          <p:cNvSpPr txBox="1">
            <a:spLocks noChangeArrowheads="1"/>
          </p:cNvSpPr>
          <p:nvPr/>
        </p:nvSpPr>
        <p:spPr bwMode="auto">
          <a:xfrm>
            <a:off x="5056188" y="6113463"/>
            <a:ext cx="3663950" cy="641350"/>
          </a:xfrm>
          <a:prstGeom prst="rect">
            <a:avLst/>
          </a:prstGeom>
          <a:noFill/>
          <a:ln w="9525">
            <a:noFill/>
            <a:miter lim="800000"/>
            <a:headEnd/>
            <a:tailEnd/>
          </a:ln>
        </p:spPr>
        <p:txBody>
          <a:bodyPr wrap="none">
            <a:spAutoFit/>
          </a:bodyPr>
          <a:lstStyle/>
          <a:p>
            <a:r>
              <a:rPr lang="es-ES" i="1"/>
              <a:t>“Por tres veces tres”</a:t>
            </a:r>
            <a:r>
              <a:rPr lang="es-ES"/>
              <a:t>: la estrella de</a:t>
            </a:r>
          </a:p>
          <a:p>
            <a:r>
              <a:rPr lang="es-ES"/>
              <a:t>nueve puntas</a:t>
            </a:r>
            <a:endParaRPr lang="es-ES" i="1"/>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56327"/>
                                        </p:tgtEl>
                                        <p:attrNameLst>
                                          <p:attrName>style.visibility</p:attrName>
                                        </p:attrNameLst>
                                      </p:cBhvr>
                                      <p:to>
                                        <p:strVal val="visible"/>
                                      </p:to>
                                    </p:set>
                                    <p:animEffect transition="in" filter="box(out)">
                                      <p:cBhvr>
                                        <p:cTn id="27" dur="2000"/>
                                        <p:tgtEl>
                                          <p:spTgt spid="5632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6328"/>
                                        </p:tgtEl>
                                        <p:attrNameLst>
                                          <p:attrName>style.visibility</p:attrName>
                                        </p:attrNameLst>
                                      </p:cBhvr>
                                      <p:to>
                                        <p:strVal val="visible"/>
                                      </p:to>
                                    </p:set>
                                    <p:animEffect transition="in" filter="fade">
                                      <p:cBhvr>
                                        <p:cTn id="32" dur="2000"/>
                                        <p:tgtEl>
                                          <p:spTgt spid="56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P spid="56328"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96099" name="Text Box 3"/>
          <p:cNvSpPr txBox="1">
            <a:spLocks noChangeArrowheads="1"/>
          </p:cNvSpPr>
          <p:nvPr/>
        </p:nvSpPr>
        <p:spPr bwMode="auto">
          <a:xfrm>
            <a:off x="1011238" y="5661025"/>
            <a:ext cx="7016750" cy="641350"/>
          </a:xfrm>
          <a:prstGeom prst="rect">
            <a:avLst/>
          </a:prstGeom>
          <a:noFill/>
          <a:ln w="9525">
            <a:noFill/>
            <a:miter lim="800000"/>
            <a:headEnd/>
            <a:tailEnd/>
          </a:ln>
        </p:spPr>
        <p:txBody>
          <a:bodyPr>
            <a:spAutoFit/>
          </a:bodyPr>
          <a:lstStyle/>
          <a:p>
            <a:r>
              <a:rPr lang="es-ES" dirty="0"/>
              <a:t>Las tres mesas del Oriente, según el Monitor de Richardson, cada una con un triángulo </a:t>
            </a:r>
            <a:r>
              <a:rPr lang="es-ES" dirty="0" smtClean="0"/>
              <a:t>central </a:t>
            </a:r>
            <a:r>
              <a:rPr lang="es-ES" dirty="0"/>
              <a:t>y tres triángulos secundarios</a:t>
            </a:r>
            <a:endParaRPr lang="es-MX" dirty="0"/>
          </a:p>
        </p:txBody>
      </p:sp>
      <p:pic>
        <p:nvPicPr>
          <p:cNvPr id="228355" name="Picture 2"/>
          <p:cNvPicPr>
            <a:picLocks noChangeAspect="1" noChangeArrowheads="1"/>
          </p:cNvPicPr>
          <p:nvPr/>
        </p:nvPicPr>
        <p:blipFill>
          <a:blip r:embed="rId2"/>
          <a:srcRect/>
          <a:stretch>
            <a:fillRect/>
          </a:stretch>
        </p:blipFill>
        <p:spPr bwMode="auto">
          <a:xfrm>
            <a:off x="0" y="836613"/>
            <a:ext cx="9144000" cy="41973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28355"/>
                                        </p:tgtEl>
                                        <p:attrNameLst>
                                          <p:attrName>style.visibility</p:attrName>
                                        </p:attrNameLst>
                                      </p:cBhvr>
                                      <p:to>
                                        <p:strVal val="visible"/>
                                      </p:to>
                                    </p:set>
                                    <p:animEffect transition="in" filter="box(out)">
                                      <p:cBhvr>
                                        <p:cTn id="7" dur="2000"/>
                                        <p:tgtEl>
                                          <p:spTgt spid="22835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6099"/>
                                        </p:tgtEl>
                                        <p:attrNameLst>
                                          <p:attrName>style.visibility</p:attrName>
                                        </p:attrNameLst>
                                      </p:cBhvr>
                                      <p:to>
                                        <p:strVal val="visible"/>
                                      </p:to>
                                    </p:set>
                                    <p:animEffect transition="in" filter="dissolve">
                                      <p:cBhvr>
                                        <p:cTn id="12" dur="500"/>
                                        <p:tgtEl>
                                          <p:spTgt spid="1796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6099"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idx="4294967295"/>
          </p:nvPr>
        </p:nvSpPr>
        <p:spPr/>
        <p:txBody>
          <a:bodyPr/>
          <a:lstStyle/>
          <a:p>
            <a:pPr eaLnBrk="1" hangingPunct="1"/>
            <a:r>
              <a:rPr lang="es-MX" smtClean="0"/>
              <a:t>La mesa de Hiram Abiff</a:t>
            </a:r>
            <a:endParaRPr lang="es-ES_tradnl" i="1" smtClean="0"/>
          </a:p>
        </p:txBody>
      </p:sp>
      <p:sp>
        <p:nvSpPr>
          <p:cNvPr id="1788931" name="Rectangle 3"/>
          <p:cNvSpPr>
            <a:spLocks noGrp="1" noChangeArrowheads="1"/>
          </p:cNvSpPr>
          <p:nvPr>
            <p:ph sz="half" idx="4294967295"/>
          </p:nvPr>
        </p:nvSpPr>
        <p:spPr>
          <a:xfrm>
            <a:off x="323850" y="1628775"/>
            <a:ext cx="3240088" cy="4525963"/>
          </a:xfrm>
        </p:spPr>
        <p:txBody>
          <a:bodyPr/>
          <a:lstStyle/>
          <a:p>
            <a:pPr eaLnBrk="1" hangingPunct="1">
              <a:lnSpc>
                <a:spcPct val="90000"/>
              </a:lnSpc>
            </a:pPr>
            <a:r>
              <a:rPr lang="es-MX" sz="2200" smtClean="0"/>
              <a:t>Sobre la mesa correspondiente a Hiram Abiff se coloca una placa triangular de oro o dorada, con el Nombre Inefable inscripto en su centro.</a:t>
            </a:r>
          </a:p>
          <a:p>
            <a:pPr eaLnBrk="1" hangingPunct="1">
              <a:lnSpc>
                <a:spcPct val="90000"/>
              </a:lnSpc>
            </a:pPr>
            <a:r>
              <a:rPr lang="es-MX" sz="2200" smtClean="0"/>
              <a:t>También se podría colocar una placa más completa, con la Palabra Omnífica en sus tres partes, y los símbolos que la acompañan.</a:t>
            </a:r>
          </a:p>
          <a:p>
            <a:pPr eaLnBrk="1" hangingPunct="1">
              <a:lnSpc>
                <a:spcPct val="90000"/>
              </a:lnSpc>
            </a:pPr>
            <a:endParaRPr lang="es-MX" sz="2200" smtClean="0"/>
          </a:p>
          <a:p>
            <a:pPr eaLnBrk="1" hangingPunct="1">
              <a:lnSpc>
                <a:spcPct val="90000"/>
              </a:lnSpc>
            </a:pPr>
            <a:endParaRPr lang="es-ES_tradnl" sz="2200" smtClean="0"/>
          </a:p>
        </p:txBody>
      </p:sp>
      <p:pic>
        <p:nvPicPr>
          <p:cNvPr id="63495" name="Picture 7" descr="Resultado de imagen para royal arch word"/>
          <p:cNvPicPr>
            <a:picLocks noChangeAspect="1" noChangeArrowheads="1"/>
          </p:cNvPicPr>
          <p:nvPr/>
        </p:nvPicPr>
        <p:blipFill>
          <a:blip r:embed="rId2"/>
          <a:srcRect/>
          <a:stretch>
            <a:fillRect/>
          </a:stretch>
        </p:blipFill>
        <p:spPr bwMode="auto">
          <a:xfrm>
            <a:off x="3844925" y="1557338"/>
            <a:ext cx="4471988" cy="4895850"/>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63495"/>
                                        </p:tgtEl>
                                        <p:attrNameLst>
                                          <p:attrName>style.visibility</p:attrName>
                                        </p:attrNameLst>
                                      </p:cBhvr>
                                      <p:to>
                                        <p:strVal val="visible"/>
                                      </p:to>
                                    </p:set>
                                    <p:animEffect transition="in" filter="box(out)">
                                      <p:cBhvr>
                                        <p:cTn id="22" dur="2000"/>
                                        <p:tgtEl>
                                          <p:spTgt spid="63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230188" y="3429000"/>
            <a:ext cx="8445500" cy="641350"/>
          </a:xfrm>
          <a:prstGeom prst="rect">
            <a:avLst/>
          </a:prstGeom>
          <a:noFill/>
          <a:ln w="9525">
            <a:noFill/>
            <a:miter lim="800000"/>
            <a:headEnd/>
            <a:tailEnd/>
          </a:ln>
        </p:spPr>
        <p:txBody>
          <a:bodyPr>
            <a:spAutoFit/>
          </a:bodyPr>
          <a:lstStyle/>
          <a:p>
            <a:pPr algn="ctr"/>
            <a:r>
              <a:rPr lang="es-MX" b="1"/>
              <a:t>Las tres mesas del Oriente, cubiertas con tela púrpura </a:t>
            </a:r>
          </a:p>
          <a:p>
            <a:pPr algn="ctr"/>
            <a:r>
              <a:rPr lang="es-MX" b="1"/>
              <a:t>sobre la que descansan los respectivos mazos</a:t>
            </a:r>
            <a:endParaRPr lang="es-AR" b="1"/>
          </a:p>
        </p:txBody>
      </p:sp>
      <p:pic>
        <p:nvPicPr>
          <p:cNvPr id="229379" name="Picture 3" descr="Resultado de imagen para cryptic rite council"/>
          <p:cNvPicPr>
            <a:picLocks noChangeAspect="1" noChangeArrowheads="1"/>
          </p:cNvPicPr>
          <p:nvPr/>
        </p:nvPicPr>
        <p:blipFill>
          <a:blip r:embed="rId2"/>
          <a:srcRect/>
          <a:stretch>
            <a:fillRect/>
          </a:stretch>
        </p:blipFill>
        <p:spPr bwMode="auto">
          <a:xfrm>
            <a:off x="0" y="260350"/>
            <a:ext cx="9144000" cy="3025775"/>
          </a:xfrm>
          <a:prstGeom prst="rect">
            <a:avLst/>
          </a:prstGeom>
          <a:noFill/>
          <a:ln w="9525">
            <a:noFill/>
            <a:miter lim="800000"/>
            <a:headEnd/>
            <a:tailEnd/>
          </a:ln>
        </p:spPr>
      </p:pic>
      <p:pic>
        <p:nvPicPr>
          <p:cNvPr id="229380" name="Picture 4" descr="Resultado de imagen para cryptic rite purple"/>
          <p:cNvPicPr>
            <a:picLocks noChangeAspect="1" noChangeArrowheads="1"/>
          </p:cNvPicPr>
          <p:nvPr/>
        </p:nvPicPr>
        <p:blipFill>
          <a:blip r:embed="rId3"/>
          <a:srcRect/>
          <a:stretch>
            <a:fillRect/>
          </a:stretch>
        </p:blipFill>
        <p:spPr bwMode="auto">
          <a:xfrm>
            <a:off x="250825" y="4186238"/>
            <a:ext cx="1970088" cy="2627312"/>
          </a:xfrm>
          <a:prstGeom prst="rect">
            <a:avLst/>
          </a:prstGeom>
          <a:noFill/>
          <a:ln w="9525">
            <a:noFill/>
            <a:miter lim="800000"/>
            <a:headEnd/>
            <a:tailEnd/>
          </a:ln>
        </p:spPr>
      </p:pic>
      <p:pic>
        <p:nvPicPr>
          <p:cNvPr id="229381" name="Picture 5" descr="Resultado de imagen para cryptic rite purple"/>
          <p:cNvPicPr>
            <a:picLocks noChangeAspect="1" noChangeArrowheads="1"/>
          </p:cNvPicPr>
          <p:nvPr/>
        </p:nvPicPr>
        <p:blipFill>
          <a:blip r:embed="rId4"/>
          <a:srcRect/>
          <a:stretch>
            <a:fillRect/>
          </a:stretch>
        </p:blipFill>
        <p:spPr bwMode="auto">
          <a:xfrm>
            <a:off x="3059113" y="4221163"/>
            <a:ext cx="2514600" cy="2514600"/>
          </a:xfrm>
          <a:prstGeom prst="rect">
            <a:avLst/>
          </a:prstGeom>
          <a:noFill/>
          <a:ln w="9525">
            <a:noFill/>
            <a:miter lim="800000"/>
            <a:headEnd/>
            <a:tailEnd/>
          </a:ln>
        </p:spPr>
      </p:pic>
      <p:pic>
        <p:nvPicPr>
          <p:cNvPr id="229382" name="Picture 6" descr="Resultado de imagen para cryptic rite purple"/>
          <p:cNvPicPr>
            <a:picLocks noChangeAspect="1" noChangeArrowheads="1"/>
          </p:cNvPicPr>
          <p:nvPr/>
        </p:nvPicPr>
        <p:blipFill>
          <a:blip r:embed="rId5"/>
          <a:srcRect/>
          <a:stretch>
            <a:fillRect/>
          </a:stretch>
        </p:blipFill>
        <p:spPr bwMode="auto">
          <a:xfrm>
            <a:off x="6372225" y="4232275"/>
            <a:ext cx="2581275" cy="2581275"/>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29379"/>
                                        </p:tgtEl>
                                        <p:attrNameLst>
                                          <p:attrName>style.visibility</p:attrName>
                                        </p:attrNameLst>
                                      </p:cBhvr>
                                      <p:to>
                                        <p:strVal val="visible"/>
                                      </p:to>
                                    </p:set>
                                    <p:animEffect transition="in" filter="box(out)">
                                      <p:cBhvr>
                                        <p:cTn id="7" dur="2000"/>
                                        <p:tgtEl>
                                          <p:spTgt spid="2293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229380"/>
                                        </p:tgtEl>
                                        <p:attrNameLst>
                                          <p:attrName>style.visibility</p:attrName>
                                        </p:attrNameLst>
                                      </p:cBhvr>
                                      <p:to>
                                        <p:strVal val="visible"/>
                                      </p:to>
                                    </p:set>
                                    <p:animEffect transition="in" filter="wedge">
                                      <p:cBhvr>
                                        <p:cTn id="17" dur="2000"/>
                                        <p:tgtEl>
                                          <p:spTgt spid="229380"/>
                                        </p:tgtEl>
                                      </p:cBhvr>
                                    </p:animEffect>
                                  </p:childTnLst>
                                </p:cTn>
                              </p:par>
                              <p:par>
                                <p:cTn id="18" presetID="20" presetClass="entr" presetSubtype="0" fill="hold" nodeType="withEffect">
                                  <p:stCondLst>
                                    <p:cond delay="0"/>
                                  </p:stCondLst>
                                  <p:childTnLst>
                                    <p:set>
                                      <p:cBhvr>
                                        <p:cTn id="19" dur="1" fill="hold">
                                          <p:stCondLst>
                                            <p:cond delay="0"/>
                                          </p:stCondLst>
                                        </p:cTn>
                                        <p:tgtEl>
                                          <p:spTgt spid="229381"/>
                                        </p:tgtEl>
                                        <p:attrNameLst>
                                          <p:attrName>style.visibility</p:attrName>
                                        </p:attrNameLst>
                                      </p:cBhvr>
                                      <p:to>
                                        <p:strVal val="visible"/>
                                      </p:to>
                                    </p:set>
                                    <p:animEffect transition="in" filter="wedge">
                                      <p:cBhvr>
                                        <p:cTn id="20" dur="2000"/>
                                        <p:tgtEl>
                                          <p:spTgt spid="229381"/>
                                        </p:tgtEl>
                                      </p:cBhvr>
                                    </p:animEffect>
                                  </p:childTnLst>
                                </p:cTn>
                              </p:par>
                              <p:par>
                                <p:cTn id="21" presetID="20" presetClass="entr" presetSubtype="0" fill="hold" nodeType="withEffect">
                                  <p:stCondLst>
                                    <p:cond delay="0"/>
                                  </p:stCondLst>
                                  <p:childTnLst>
                                    <p:set>
                                      <p:cBhvr>
                                        <p:cTn id="22" dur="1" fill="hold">
                                          <p:stCondLst>
                                            <p:cond delay="0"/>
                                          </p:stCondLst>
                                        </p:cTn>
                                        <p:tgtEl>
                                          <p:spTgt spid="229382"/>
                                        </p:tgtEl>
                                        <p:attrNameLst>
                                          <p:attrName>style.visibility</p:attrName>
                                        </p:attrNameLst>
                                      </p:cBhvr>
                                      <p:to>
                                        <p:strVal val="visible"/>
                                      </p:to>
                                    </p:set>
                                    <p:animEffect transition="in" filter="wedge">
                                      <p:cBhvr>
                                        <p:cTn id="23" dur="2000"/>
                                        <p:tgtEl>
                                          <p:spTgt spid="2293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8" name="Picture 8" descr="Resultado de imagen para cryptic freemasonry"/>
          <p:cNvPicPr>
            <a:picLocks noChangeAspect="1" noChangeArrowheads="1"/>
          </p:cNvPicPr>
          <p:nvPr/>
        </p:nvPicPr>
        <p:blipFill>
          <a:blip r:embed="rId2"/>
          <a:srcRect/>
          <a:stretch>
            <a:fillRect/>
          </a:stretch>
        </p:blipFill>
        <p:spPr bwMode="auto">
          <a:xfrm>
            <a:off x="0" y="692150"/>
            <a:ext cx="9144000" cy="4184650"/>
          </a:xfrm>
          <a:prstGeom prst="rect">
            <a:avLst/>
          </a:prstGeom>
          <a:noFill/>
          <a:ln w="9525">
            <a:noFill/>
            <a:miter lim="800000"/>
            <a:headEnd/>
            <a:tailEnd/>
          </a:ln>
        </p:spPr>
      </p:pic>
      <p:sp>
        <p:nvSpPr>
          <p:cNvPr id="235529" name="Text Box 9"/>
          <p:cNvSpPr txBox="1">
            <a:spLocks noChangeArrowheads="1"/>
          </p:cNvSpPr>
          <p:nvPr/>
        </p:nvSpPr>
        <p:spPr bwMode="auto">
          <a:xfrm>
            <a:off x="323850" y="5510213"/>
            <a:ext cx="8299450" cy="366712"/>
          </a:xfrm>
          <a:prstGeom prst="rect">
            <a:avLst/>
          </a:prstGeom>
          <a:noFill/>
          <a:ln w="9525">
            <a:noFill/>
            <a:miter lim="800000"/>
            <a:headEnd/>
            <a:tailEnd/>
          </a:ln>
        </p:spPr>
        <p:txBody>
          <a:bodyPr wrap="none">
            <a:spAutoFit/>
          </a:bodyPr>
          <a:lstStyle/>
          <a:p>
            <a:r>
              <a:rPr lang="es-ES" b="1"/>
              <a:t>La placa dorada con la Palabra Omnífica, colocada sobre el Altar y el Libro</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35528"/>
                                        </p:tgtEl>
                                        <p:attrNameLst>
                                          <p:attrName>style.visibility</p:attrName>
                                        </p:attrNameLst>
                                      </p:cBhvr>
                                      <p:to>
                                        <p:strVal val="visible"/>
                                      </p:to>
                                    </p:set>
                                    <p:animEffect transition="in" filter="box(out)">
                                      <p:cBhvr>
                                        <p:cTn id="7" dur="2000"/>
                                        <p:tgtEl>
                                          <p:spTgt spid="2355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29"/>
                                        </p:tgtEl>
                                        <p:attrNameLst>
                                          <p:attrName>style.visibility</p:attrName>
                                        </p:attrNameLst>
                                      </p:cBhvr>
                                      <p:to>
                                        <p:strVal val="visible"/>
                                      </p:to>
                                    </p:set>
                                    <p:animEffect transition="in" filter="fade">
                                      <p:cBhvr>
                                        <p:cTn id="12" dur="2000"/>
                                        <p:tgtEl>
                                          <p:spTgt spid="235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9"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idx="4294967295"/>
          </p:nvPr>
        </p:nvSpPr>
        <p:spPr/>
        <p:txBody>
          <a:bodyPr/>
          <a:lstStyle/>
          <a:p>
            <a:pPr eaLnBrk="1" hangingPunct="1"/>
            <a:r>
              <a:rPr lang="es-MX" sz="4000" smtClean="0">
                <a:solidFill>
                  <a:schemeClr val="tx1"/>
                </a:solidFill>
              </a:rPr>
              <a:t>Los Nueve Arcos </a:t>
            </a:r>
            <a:endParaRPr lang="es-ES_tradnl" sz="4000" smtClean="0">
              <a:solidFill>
                <a:schemeClr val="tx1"/>
              </a:solidFill>
            </a:endParaRPr>
          </a:p>
        </p:txBody>
      </p:sp>
      <p:sp>
        <p:nvSpPr>
          <p:cNvPr id="4" name="3 Marcador de contenido"/>
          <p:cNvSpPr>
            <a:spLocks noGrp="1"/>
          </p:cNvSpPr>
          <p:nvPr>
            <p:ph sz="half" idx="4294967295"/>
          </p:nvPr>
        </p:nvSpPr>
        <p:spPr>
          <a:xfrm>
            <a:off x="142875" y="1571625"/>
            <a:ext cx="4284663" cy="4525963"/>
          </a:xfrm>
        </p:spPr>
        <p:txBody>
          <a:bodyPr/>
          <a:lstStyle/>
          <a:p>
            <a:r>
              <a:rPr lang="es-ES" sz="1900" smtClean="0"/>
              <a:t>Distintos Rituales prescriben la representación de los Nueve Arcos dentro del Templo.</a:t>
            </a:r>
          </a:p>
          <a:p>
            <a:r>
              <a:rPr lang="es-ES" sz="1900" smtClean="0"/>
              <a:t>En tal caso los Nueve Arcos no estarían concluidos, sino aún en proceso de completarse, para ser coherentes con la Leyenda.</a:t>
            </a:r>
          </a:p>
          <a:p>
            <a:r>
              <a:rPr lang="es-ES" sz="1900" smtClean="0"/>
              <a:t>O, eventualmente, podría considerarse concluido sólo el Arco Noveno.</a:t>
            </a:r>
          </a:p>
          <a:p>
            <a:r>
              <a:rPr lang="es-ES" sz="1900" smtClean="0"/>
              <a:t>De todas formas, es muy difícil representar esto en un Templo real, por lo que muchas veces los Arcos se simulan con cortinas.</a:t>
            </a:r>
          </a:p>
          <a:p>
            <a:r>
              <a:rPr lang="es-ES" sz="1900" smtClean="0"/>
              <a:t>El Primer Arco se ubica al Oeste, y el Noveno al Este.</a:t>
            </a:r>
          </a:p>
        </p:txBody>
      </p:sp>
      <p:pic>
        <p:nvPicPr>
          <p:cNvPr id="230404" name="Picture 4" descr="Resultado de imagen para cryptic rite purple"/>
          <p:cNvPicPr>
            <a:picLocks noChangeAspect="1" noChangeArrowheads="1"/>
          </p:cNvPicPr>
          <p:nvPr/>
        </p:nvPicPr>
        <p:blipFill>
          <a:blip r:embed="rId2"/>
          <a:srcRect/>
          <a:stretch>
            <a:fillRect/>
          </a:stretch>
        </p:blipFill>
        <p:spPr bwMode="auto">
          <a:xfrm>
            <a:off x="4781550" y="1419225"/>
            <a:ext cx="3894138" cy="5322888"/>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linds(horizont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linds(horizontal)">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linds(horizontal)">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blinds(horizontal)">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230404"/>
                                        </p:tgtEl>
                                        <p:attrNameLst>
                                          <p:attrName>style.visibility</p:attrName>
                                        </p:attrNameLst>
                                      </p:cBhvr>
                                      <p:to>
                                        <p:strVal val="visible"/>
                                      </p:to>
                                    </p:set>
                                    <p:animEffect transition="in" filter="box(out)">
                                      <p:cBhvr>
                                        <p:cTn id="37" dur="2000"/>
                                        <p:tgtEl>
                                          <p:spTgt spid="230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2" descr="http://i416.photobucket.com/albums/pp241/neetmok/ten/rkt7.jpg~original"/>
          <p:cNvPicPr>
            <a:picLocks noChangeAspect="1" noChangeArrowheads="1"/>
          </p:cNvPicPr>
          <p:nvPr/>
        </p:nvPicPr>
        <p:blipFill>
          <a:blip r:embed="rId2"/>
          <a:srcRect/>
          <a:stretch>
            <a:fillRect/>
          </a:stretch>
        </p:blipFill>
        <p:spPr bwMode="auto">
          <a:xfrm>
            <a:off x="2393950" y="0"/>
            <a:ext cx="4625975" cy="6884988"/>
          </a:xfrm>
          <a:prstGeom prst="rect">
            <a:avLst/>
          </a:prstGeom>
          <a:noFill/>
          <a:ln w="9525">
            <a:noFill/>
            <a:miter lim="800000"/>
            <a:headEnd/>
            <a:tailEnd/>
          </a:ln>
        </p:spPr>
      </p:pic>
      <p:sp>
        <p:nvSpPr>
          <p:cNvPr id="231427" name="Text Box 3"/>
          <p:cNvSpPr txBox="1">
            <a:spLocks noChangeArrowheads="1"/>
          </p:cNvSpPr>
          <p:nvPr/>
        </p:nvSpPr>
        <p:spPr bwMode="auto">
          <a:xfrm>
            <a:off x="303213" y="1720850"/>
            <a:ext cx="1898650" cy="1739900"/>
          </a:xfrm>
          <a:prstGeom prst="rect">
            <a:avLst/>
          </a:prstGeom>
          <a:noFill/>
          <a:ln w="9525">
            <a:noFill/>
            <a:miter lim="800000"/>
            <a:headEnd/>
            <a:tailEnd/>
          </a:ln>
        </p:spPr>
        <p:txBody>
          <a:bodyPr wrap="none">
            <a:spAutoFit/>
          </a:bodyPr>
          <a:lstStyle/>
          <a:p>
            <a:r>
              <a:rPr lang="es-ES"/>
              <a:t>El Templo del</a:t>
            </a:r>
          </a:p>
          <a:p>
            <a:r>
              <a:rPr lang="es-ES"/>
              <a:t>Maestro Selecto,</a:t>
            </a:r>
          </a:p>
          <a:p>
            <a:r>
              <a:rPr lang="es-ES"/>
              <a:t>con los Nueve</a:t>
            </a:r>
          </a:p>
          <a:p>
            <a:r>
              <a:rPr lang="es-ES"/>
              <a:t>Arcos, en un</a:t>
            </a:r>
          </a:p>
          <a:p>
            <a:r>
              <a:rPr lang="es-ES"/>
              <a:t>Monitor del siglo</a:t>
            </a:r>
          </a:p>
          <a:p>
            <a:r>
              <a:rPr lang="es-ES"/>
              <a:t>XIX</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31426"/>
                                        </p:tgtEl>
                                        <p:attrNameLst>
                                          <p:attrName>style.visibility</p:attrName>
                                        </p:attrNameLst>
                                      </p:cBhvr>
                                      <p:to>
                                        <p:strVal val="visible"/>
                                      </p:to>
                                    </p:set>
                                    <p:animEffect transition="in" filter="box(out)">
                                      <p:cBhvr>
                                        <p:cTn id="7" dur="2000"/>
                                        <p:tgtEl>
                                          <p:spTgt spid="2314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1427"/>
                                        </p:tgtEl>
                                        <p:attrNameLst>
                                          <p:attrName>style.visibility</p:attrName>
                                        </p:attrNameLst>
                                      </p:cBhvr>
                                      <p:to>
                                        <p:strVal val="visible"/>
                                      </p:to>
                                    </p:set>
                                    <p:animEffect transition="in" filter="fade">
                                      <p:cBhvr>
                                        <p:cTn id="12" dur="2000"/>
                                        <p:tgtEl>
                                          <p:spTgt spid="231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7"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32450" name="1 Título"/>
          <p:cNvSpPr>
            <a:spLocks noGrp="1"/>
          </p:cNvSpPr>
          <p:nvPr>
            <p:ph type="title" idx="4294967295"/>
          </p:nvPr>
        </p:nvSpPr>
        <p:spPr/>
        <p:txBody>
          <a:bodyPr/>
          <a:lstStyle/>
          <a:p>
            <a:r>
              <a:rPr lang="es-MX" smtClean="0"/>
              <a:t>El Altar</a:t>
            </a:r>
            <a:endParaRPr lang="es-AR" smtClean="0"/>
          </a:p>
        </p:txBody>
      </p:sp>
      <p:sp>
        <p:nvSpPr>
          <p:cNvPr id="232451" name="2 Marcador de contenido"/>
          <p:cNvSpPr>
            <a:spLocks noGrp="1"/>
          </p:cNvSpPr>
          <p:nvPr>
            <p:ph idx="4294967295"/>
          </p:nvPr>
        </p:nvSpPr>
        <p:spPr/>
        <p:txBody>
          <a:bodyPr/>
          <a:lstStyle/>
          <a:p>
            <a:r>
              <a:rPr lang="es-MX" smtClean="0"/>
              <a:t>Entre las distintas opciones dadas para el Templo en este grado, mencionamos la de Mackey para el Altar.</a:t>
            </a:r>
          </a:p>
          <a:p>
            <a:r>
              <a:rPr lang="es-MX" smtClean="0"/>
              <a:t>De acuerdo con este autor, el Altar representa la piedra de fundación del Templo, debe ser se forma cúbica y servir de pedestal para el Arca Substituta.</a:t>
            </a:r>
          </a:p>
          <a:p>
            <a:r>
              <a:rPr lang="es-MX" smtClean="0"/>
              <a:t>Y debería colocarse debajo del Noveno Arco, y no en el centro del Templo.</a:t>
            </a:r>
            <a:endParaRPr lang="es-AR"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2450"/>
                                        </p:tgtEl>
                                        <p:attrNameLst>
                                          <p:attrName>style.visibility</p:attrName>
                                        </p:attrNameLst>
                                      </p:cBhvr>
                                      <p:to>
                                        <p:strVal val="visible"/>
                                      </p:to>
                                    </p:set>
                                    <p:animEffect transition="in" filter="blinds(horizontal)">
                                      <p:cBhvr>
                                        <p:cTn id="7" dur="500"/>
                                        <p:tgtEl>
                                          <p:spTgt spid="2324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2451">
                                            <p:txEl>
                                              <p:pRg st="0" end="0"/>
                                            </p:txEl>
                                          </p:spTgt>
                                        </p:tgtEl>
                                        <p:attrNameLst>
                                          <p:attrName>style.visibility</p:attrName>
                                        </p:attrNameLst>
                                      </p:cBhvr>
                                      <p:to>
                                        <p:strVal val="visible"/>
                                      </p:to>
                                    </p:set>
                                    <p:animEffect transition="in" filter="fade">
                                      <p:cBhvr>
                                        <p:cTn id="12" dur="2000"/>
                                        <p:tgtEl>
                                          <p:spTgt spid="23245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2451">
                                            <p:txEl>
                                              <p:pRg st="1" end="1"/>
                                            </p:txEl>
                                          </p:spTgt>
                                        </p:tgtEl>
                                        <p:attrNameLst>
                                          <p:attrName>style.visibility</p:attrName>
                                        </p:attrNameLst>
                                      </p:cBhvr>
                                      <p:to>
                                        <p:strVal val="visible"/>
                                      </p:to>
                                    </p:set>
                                    <p:animEffect transition="in" filter="fade">
                                      <p:cBhvr>
                                        <p:cTn id="17" dur="2000"/>
                                        <p:tgtEl>
                                          <p:spTgt spid="23245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2451">
                                            <p:txEl>
                                              <p:pRg st="2" end="2"/>
                                            </p:txEl>
                                          </p:spTgt>
                                        </p:tgtEl>
                                        <p:attrNameLst>
                                          <p:attrName>style.visibility</p:attrName>
                                        </p:attrNameLst>
                                      </p:cBhvr>
                                      <p:to>
                                        <p:strVal val="visible"/>
                                      </p:to>
                                    </p:set>
                                    <p:animEffect transition="in" filter="fade">
                                      <p:cBhvr>
                                        <p:cTn id="22" dur="2000"/>
                                        <p:tgtEl>
                                          <p:spTgt spid="2324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2"/>
          <p:cNvPicPr>
            <a:picLocks noChangeAspect="1" noChangeArrowheads="1"/>
          </p:cNvPicPr>
          <p:nvPr/>
        </p:nvPicPr>
        <p:blipFill>
          <a:blip r:embed="rId2"/>
          <a:srcRect/>
          <a:stretch>
            <a:fillRect/>
          </a:stretch>
        </p:blipFill>
        <p:spPr bwMode="auto">
          <a:xfrm>
            <a:off x="2230438" y="-26988"/>
            <a:ext cx="4933950" cy="6858001"/>
          </a:xfrm>
          <a:prstGeom prst="rect">
            <a:avLst/>
          </a:prstGeom>
          <a:noFill/>
          <a:ln w="9525">
            <a:noFill/>
            <a:miter lim="800000"/>
            <a:headEnd/>
            <a:tailEnd/>
          </a:ln>
        </p:spPr>
      </p:pic>
      <p:sp>
        <p:nvSpPr>
          <p:cNvPr id="233475" name="Text Box 3"/>
          <p:cNvSpPr txBox="1">
            <a:spLocks noChangeArrowheads="1"/>
          </p:cNvSpPr>
          <p:nvPr/>
        </p:nvSpPr>
        <p:spPr bwMode="auto">
          <a:xfrm>
            <a:off x="17463" y="2238375"/>
            <a:ext cx="2178050" cy="1190625"/>
          </a:xfrm>
          <a:prstGeom prst="rect">
            <a:avLst/>
          </a:prstGeom>
          <a:noFill/>
          <a:ln w="9525">
            <a:noFill/>
            <a:miter lim="800000"/>
            <a:headEnd/>
            <a:tailEnd/>
          </a:ln>
        </p:spPr>
        <p:txBody>
          <a:bodyPr wrap="none">
            <a:spAutoFit/>
          </a:bodyPr>
          <a:lstStyle/>
          <a:p>
            <a:r>
              <a:rPr lang="es-ES"/>
              <a:t>El Altar del Templo,</a:t>
            </a:r>
          </a:p>
          <a:p>
            <a:r>
              <a:rPr lang="es-ES"/>
              <a:t>o la Piedra de</a:t>
            </a:r>
          </a:p>
          <a:p>
            <a:r>
              <a:rPr lang="es-ES"/>
              <a:t>Fundación, según</a:t>
            </a:r>
          </a:p>
          <a:p>
            <a:r>
              <a:rPr lang="es-ES"/>
              <a:t>Mackey</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33474"/>
                                        </p:tgtEl>
                                        <p:attrNameLst>
                                          <p:attrName>style.visibility</p:attrName>
                                        </p:attrNameLst>
                                      </p:cBhvr>
                                      <p:to>
                                        <p:strVal val="visible"/>
                                      </p:to>
                                    </p:set>
                                    <p:animEffect transition="in" filter="box(out)">
                                      <p:cBhvr>
                                        <p:cTn id="7" dur="2000"/>
                                        <p:tgtEl>
                                          <p:spTgt spid="2334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3475"/>
                                        </p:tgtEl>
                                        <p:attrNameLst>
                                          <p:attrName>style.visibility</p:attrName>
                                        </p:attrNameLst>
                                      </p:cBhvr>
                                      <p:to>
                                        <p:strVal val="visible"/>
                                      </p:to>
                                    </p:set>
                                    <p:animEffect transition="in" filter="fade">
                                      <p:cBhvr>
                                        <p:cTn id="12" dur="2000"/>
                                        <p:tgtEl>
                                          <p:spTgt spid="233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5"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2707" name="Rectangle 3"/>
          <p:cNvSpPr>
            <a:spLocks noGrp="1" noChangeArrowheads="1"/>
          </p:cNvSpPr>
          <p:nvPr>
            <p:ph type="title" idx="4294967295"/>
          </p:nvPr>
        </p:nvSpPr>
        <p:spPr>
          <a:xfrm>
            <a:off x="468313" y="274638"/>
            <a:ext cx="8229600" cy="1143000"/>
          </a:xfrm>
        </p:spPr>
        <p:txBody>
          <a:bodyPr/>
          <a:lstStyle/>
          <a:p>
            <a:r>
              <a:rPr lang="es-ES" smtClean="0"/>
              <a:t>El Altar</a:t>
            </a:r>
          </a:p>
        </p:txBody>
      </p:sp>
      <p:sp>
        <p:nvSpPr>
          <p:cNvPr id="72708" name="Rectangle 4"/>
          <p:cNvSpPr>
            <a:spLocks noGrp="1" noChangeArrowheads="1"/>
          </p:cNvSpPr>
          <p:nvPr>
            <p:ph type="body" sz="half" idx="4294967295"/>
          </p:nvPr>
        </p:nvSpPr>
        <p:spPr>
          <a:xfrm>
            <a:off x="241300" y="1600200"/>
            <a:ext cx="3754438" cy="4525963"/>
          </a:xfrm>
        </p:spPr>
        <p:txBody>
          <a:bodyPr/>
          <a:lstStyle/>
          <a:p>
            <a:pPr>
              <a:lnSpc>
                <a:spcPct val="90000"/>
              </a:lnSpc>
            </a:pPr>
            <a:r>
              <a:rPr lang="es-ES" sz="2400" smtClean="0"/>
              <a:t>Otros, por el contrario, eligen una forma más “clásica”, con el Altar en el centro del Templo y sobre él la escuadra, el compás, la llana y la espada.</a:t>
            </a:r>
          </a:p>
          <a:p>
            <a:pPr>
              <a:lnSpc>
                <a:spcPct val="90000"/>
              </a:lnSpc>
            </a:pPr>
            <a:r>
              <a:rPr lang="es-ES" sz="2400" smtClean="0"/>
              <a:t>Y otros, lo colocan en el centro durante los Rituales ordinarios y en la esquina sudoeste del Templo durante la Iniciación.</a:t>
            </a:r>
          </a:p>
        </p:txBody>
      </p:sp>
      <p:pic>
        <p:nvPicPr>
          <p:cNvPr id="72712" name="Picture 8"/>
          <p:cNvPicPr>
            <a:picLocks noChangeAspect="1" noChangeArrowheads="1"/>
          </p:cNvPicPr>
          <p:nvPr/>
        </p:nvPicPr>
        <p:blipFill>
          <a:blip r:embed="rId2"/>
          <a:srcRect/>
          <a:stretch>
            <a:fillRect/>
          </a:stretch>
        </p:blipFill>
        <p:spPr bwMode="auto">
          <a:xfrm>
            <a:off x="4351338" y="1557338"/>
            <a:ext cx="4613275" cy="4681537"/>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2707"/>
                                        </p:tgtEl>
                                        <p:attrNameLst>
                                          <p:attrName>style.visibility</p:attrName>
                                        </p:attrNameLst>
                                      </p:cBhvr>
                                      <p:to>
                                        <p:strVal val="visible"/>
                                      </p:to>
                                    </p:set>
                                    <p:animEffect transition="in" filter="blinds(horizontal)">
                                      <p:cBhvr>
                                        <p:cTn id="7" dur="500"/>
                                        <p:tgtEl>
                                          <p:spTgt spid="7270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2708">
                                            <p:txEl>
                                              <p:pRg st="0" end="0"/>
                                            </p:txEl>
                                          </p:spTgt>
                                        </p:tgtEl>
                                        <p:attrNameLst>
                                          <p:attrName>style.visibility</p:attrName>
                                        </p:attrNameLst>
                                      </p:cBhvr>
                                      <p:to>
                                        <p:strVal val="visible"/>
                                      </p:to>
                                    </p:set>
                                    <p:animEffect transition="in" filter="blinds(horizontal)">
                                      <p:cBhvr>
                                        <p:cTn id="12" dur="500"/>
                                        <p:tgtEl>
                                          <p:spTgt spid="7270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2708">
                                            <p:txEl>
                                              <p:pRg st="1" end="1"/>
                                            </p:txEl>
                                          </p:spTgt>
                                        </p:tgtEl>
                                        <p:attrNameLst>
                                          <p:attrName>style.visibility</p:attrName>
                                        </p:attrNameLst>
                                      </p:cBhvr>
                                      <p:to>
                                        <p:strVal val="visible"/>
                                      </p:to>
                                    </p:set>
                                    <p:animEffect transition="in" filter="blinds(horizontal)">
                                      <p:cBhvr>
                                        <p:cTn id="17" dur="500"/>
                                        <p:tgtEl>
                                          <p:spTgt spid="7270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72712"/>
                                        </p:tgtEl>
                                        <p:attrNameLst>
                                          <p:attrName>style.visibility</p:attrName>
                                        </p:attrNameLst>
                                      </p:cBhvr>
                                      <p:to>
                                        <p:strVal val="visible"/>
                                      </p:to>
                                    </p:set>
                                    <p:animEffect transition="in" filter="box(out)">
                                      <p:cBhvr>
                                        <p:cTn id="22" dur="2000"/>
                                        <p:tgtEl>
                                          <p:spTgt spid="727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p:bldP spid="72708"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403225" y="-6350"/>
            <a:ext cx="8345488" cy="6864350"/>
          </a:xfrm>
          <a:prstGeom prst="rect">
            <a:avLst/>
          </a:prstGeom>
          <a:noFill/>
          <a:ln w="9525">
            <a:noFill/>
            <a:miter lim="800000"/>
            <a:headEnd/>
            <a:tailEnd/>
          </a:ln>
        </p:spPr>
      </p:pic>
      <p:sp>
        <p:nvSpPr>
          <p:cNvPr id="4" name="3 CuadroTexto"/>
          <p:cNvSpPr txBox="1">
            <a:spLocks noChangeArrowheads="1"/>
          </p:cNvSpPr>
          <p:nvPr/>
        </p:nvSpPr>
        <p:spPr bwMode="auto">
          <a:xfrm>
            <a:off x="415925" y="476250"/>
            <a:ext cx="3724275" cy="1754188"/>
          </a:xfrm>
          <a:prstGeom prst="rect">
            <a:avLst/>
          </a:prstGeom>
          <a:solidFill>
            <a:schemeClr val="tx1"/>
          </a:solidFill>
          <a:ln w="9525">
            <a:noFill/>
            <a:miter lim="800000"/>
            <a:headEnd/>
            <a:tailEnd/>
          </a:ln>
        </p:spPr>
        <p:txBody>
          <a:bodyPr wrap="none">
            <a:spAutoFit/>
          </a:bodyPr>
          <a:lstStyle/>
          <a:p>
            <a:r>
              <a:rPr lang="es-MX" b="1">
                <a:solidFill>
                  <a:srgbClr val="FF0000"/>
                </a:solidFill>
              </a:rPr>
              <a:t>La forma de colocar el Libro,</a:t>
            </a:r>
          </a:p>
          <a:p>
            <a:r>
              <a:rPr lang="es-MX" b="1">
                <a:solidFill>
                  <a:srgbClr val="FF0000"/>
                </a:solidFill>
              </a:rPr>
              <a:t>la escuadra, el compás, la</a:t>
            </a:r>
          </a:p>
          <a:p>
            <a:r>
              <a:rPr lang="es-MX" b="1">
                <a:solidFill>
                  <a:srgbClr val="FF0000"/>
                </a:solidFill>
              </a:rPr>
              <a:t>llana (representada por un</a:t>
            </a:r>
          </a:p>
          <a:p>
            <a:r>
              <a:rPr lang="es-MX" b="1">
                <a:solidFill>
                  <a:srgbClr val="FF0000"/>
                </a:solidFill>
              </a:rPr>
              <a:t>triángulo) y la espada, según el</a:t>
            </a:r>
          </a:p>
          <a:p>
            <a:r>
              <a:rPr lang="es-MX" b="1">
                <a:solidFill>
                  <a:srgbClr val="FF0000"/>
                </a:solidFill>
              </a:rPr>
              <a:t>Ritual de la Jurisdicción Este de</a:t>
            </a:r>
          </a:p>
          <a:p>
            <a:r>
              <a:rPr lang="es-MX" b="1">
                <a:solidFill>
                  <a:srgbClr val="FF0000"/>
                </a:solidFill>
              </a:rPr>
              <a:t>Canadá (2004).</a:t>
            </a:r>
            <a:endParaRPr lang="es-AR" b="1">
              <a:solidFill>
                <a:srgbClr val="FF0000"/>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ox(out)">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403225" y="-6350"/>
            <a:ext cx="8345488" cy="6864350"/>
          </a:xfrm>
          <a:prstGeom prst="rect">
            <a:avLst/>
          </a:prstGeom>
          <a:noFill/>
          <a:ln w="9525">
            <a:noFill/>
            <a:miter lim="800000"/>
            <a:headEnd/>
            <a:tailEnd/>
          </a:ln>
        </p:spPr>
      </p:pic>
      <p:sp>
        <p:nvSpPr>
          <p:cNvPr id="5" name="4 CuadroTexto"/>
          <p:cNvSpPr txBox="1">
            <a:spLocks noChangeArrowheads="1"/>
          </p:cNvSpPr>
          <p:nvPr/>
        </p:nvSpPr>
        <p:spPr bwMode="auto">
          <a:xfrm>
            <a:off x="250825" y="333375"/>
            <a:ext cx="3689350" cy="1465263"/>
          </a:xfrm>
          <a:prstGeom prst="rect">
            <a:avLst/>
          </a:prstGeom>
          <a:solidFill>
            <a:schemeClr val="tx1"/>
          </a:solidFill>
          <a:ln w="9525">
            <a:noFill/>
            <a:miter lim="800000"/>
            <a:headEnd/>
            <a:tailEnd/>
          </a:ln>
        </p:spPr>
        <p:txBody>
          <a:bodyPr wrap="none">
            <a:spAutoFit/>
          </a:bodyPr>
          <a:lstStyle/>
          <a:p>
            <a:r>
              <a:rPr lang="es-MX" b="1">
                <a:solidFill>
                  <a:srgbClr val="FF0000"/>
                </a:solidFill>
              </a:rPr>
              <a:t>La forma de colocar el Libro,</a:t>
            </a:r>
          </a:p>
          <a:p>
            <a:r>
              <a:rPr lang="es-MX" b="1">
                <a:solidFill>
                  <a:srgbClr val="FF0000"/>
                </a:solidFill>
              </a:rPr>
              <a:t>llana y la espada, según el</a:t>
            </a:r>
          </a:p>
          <a:p>
            <a:r>
              <a:rPr lang="es-MX" b="1">
                <a:solidFill>
                  <a:srgbClr val="FF0000"/>
                </a:solidFill>
              </a:rPr>
              <a:t>Ritual de la Jurisdicción Este de</a:t>
            </a:r>
          </a:p>
          <a:p>
            <a:r>
              <a:rPr lang="es-MX" b="1">
                <a:solidFill>
                  <a:srgbClr val="FF0000"/>
                </a:solidFill>
              </a:rPr>
              <a:t>Canadá, cuando los trabajos</a:t>
            </a:r>
          </a:p>
          <a:p>
            <a:r>
              <a:rPr lang="es-MX" b="1">
                <a:solidFill>
                  <a:srgbClr val="FF0000"/>
                </a:solidFill>
              </a:rPr>
              <a:t>se clausuran.</a:t>
            </a:r>
            <a:endParaRPr lang="es-AR" b="1">
              <a:solidFill>
                <a:srgbClr val="FF0000"/>
              </a:solidFill>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out)">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MX" smtClean="0"/>
              <a:t>El Arca Substituta</a:t>
            </a:r>
            <a:endParaRPr lang="es-ES_tradnl" i="1" smtClean="0"/>
          </a:p>
        </p:txBody>
      </p:sp>
      <p:sp>
        <p:nvSpPr>
          <p:cNvPr id="1788931" name="Rectangle 3"/>
          <p:cNvSpPr>
            <a:spLocks noGrp="1" noChangeArrowheads="1"/>
          </p:cNvSpPr>
          <p:nvPr>
            <p:ph sz="half" idx="1"/>
          </p:nvPr>
        </p:nvSpPr>
        <p:spPr>
          <a:xfrm>
            <a:off x="457200" y="1700213"/>
            <a:ext cx="3898900" cy="4525962"/>
          </a:xfrm>
        </p:spPr>
        <p:txBody>
          <a:bodyPr/>
          <a:lstStyle/>
          <a:p>
            <a:pPr eaLnBrk="1" hangingPunct="1">
              <a:lnSpc>
                <a:spcPct val="90000"/>
              </a:lnSpc>
            </a:pPr>
            <a:r>
              <a:rPr lang="es-MX" sz="2400" smtClean="0"/>
              <a:t>Como dijimos, lo habitual es colocar sobre el Altar, sobre la Piedra, el Arca Substituta.</a:t>
            </a:r>
          </a:p>
          <a:p>
            <a:pPr eaLnBrk="1" hangingPunct="1">
              <a:lnSpc>
                <a:spcPct val="90000"/>
              </a:lnSpc>
            </a:pPr>
            <a:r>
              <a:rPr lang="es-MX" sz="2400" smtClean="0"/>
              <a:t>Dependiendo de los distintos Rituales, generalmente se prescribe que, antes de comenzar con la Apertura, o bien en el principio de la Iniciación, la misma se oculte tras un velo púrpura.</a:t>
            </a:r>
            <a:endParaRPr lang="es-ES_tradnl" sz="2400" smtClean="0"/>
          </a:p>
        </p:txBody>
      </p:sp>
      <p:pic>
        <p:nvPicPr>
          <p:cNvPr id="64517" name="Picture 5" descr="Resultado de imagen para cryptic rite ark of the covenant"/>
          <p:cNvPicPr>
            <a:picLocks noChangeAspect="1" noChangeArrowheads="1"/>
          </p:cNvPicPr>
          <p:nvPr/>
        </p:nvPicPr>
        <p:blipFill>
          <a:blip r:embed="rId2"/>
          <a:srcRect/>
          <a:stretch>
            <a:fillRect/>
          </a:stretch>
        </p:blipFill>
        <p:spPr bwMode="auto">
          <a:xfrm>
            <a:off x="4787900" y="1628775"/>
            <a:ext cx="3038475" cy="4824413"/>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64517"/>
                                        </p:tgtEl>
                                        <p:attrNameLst>
                                          <p:attrName>style.visibility</p:attrName>
                                        </p:attrNameLst>
                                      </p:cBhvr>
                                      <p:to>
                                        <p:strVal val="visible"/>
                                      </p:to>
                                    </p:set>
                                    <p:animEffect transition="in" filter="box(out)">
                                      <p:cBhvr>
                                        <p:cTn id="22" dur="2000"/>
                                        <p:tgtEl>
                                          <p:spTgt spid="64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4758" name="Picture 6" descr="Resultado de imagen para cryptic rite ark of the covenant"/>
          <p:cNvPicPr>
            <a:picLocks noChangeAspect="1" noChangeArrowheads="1"/>
          </p:cNvPicPr>
          <p:nvPr/>
        </p:nvPicPr>
        <p:blipFill>
          <a:blip r:embed="rId2"/>
          <a:srcRect/>
          <a:stretch>
            <a:fillRect/>
          </a:stretch>
        </p:blipFill>
        <p:spPr bwMode="auto">
          <a:xfrm>
            <a:off x="0" y="26988"/>
            <a:ext cx="9144000" cy="6858000"/>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4758"/>
                                        </p:tgtEl>
                                        <p:attrNameLst>
                                          <p:attrName>style.visibility</p:attrName>
                                        </p:attrNameLst>
                                      </p:cBhvr>
                                      <p:to>
                                        <p:strVal val="visible"/>
                                      </p:to>
                                    </p:set>
                                    <p:animEffect transition="in" filter="box(out)">
                                      <p:cBhvr>
                                        <p:cTn id="7" dur="2000"/>
                                        <p:tgtEl>
                                          <p:spTgt spid="74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7" name="Picture 5"/>
          <p:cNvPicPr>
            <a:picLocks noChangeAspect="1" noChangeArrowheads="1"/>
          </p:cNvPicPr>
          <p:nvPr/>
        </p:nvPicPr>
        <p:blipFill>
          <a:blip r:embed="rId2"/>
          <a:srcRect/>
          <a:stretch>
            <a:fillRect/>
          </a:stretch>
        </p:blipFill>
        <p:spPr bwMode="auto">
          <a:xfrm>
            <a:off x="684213" y="12700"/>
            <a:ext cx="7848600" cy="68961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9877"/>
                                        </p:tgtEl>
                                        <p:attrNameLst>
                                          <p:attrName>style.visibility</p:attrName>
                                        </p:attrNameLst>
                                      </p:cBhvr>
                                      <p:to>
                                        <p:strVal val="visible"/>
                                      </p:to>
                                    </p:set>
                                    <p:animEffect transition="in" filter="box(out)">
                                      <p:cBhvr>
                                        <p:cTn id="7" dur="2000"/>
                                        <p:tgtEl>
                                          <p:spTgt spid="79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80901" name="Picture 5"/>
          <p:cNvPicPr>
            <a:picLocks noChangeAspect="1" noChangeArrowheads="1"/>
          </p:cNvPicPr>
          <p:nvPr/>
        </p:nvPicPr>
        <p:blipFill>
          <a:blip r:embed="rId2"/>
          <a:srcRect/>
          <a:stretch>
            <a:fillRect/>
          </a:stretch>
        </p:blipFill>
        <p:spPr bwMode="auto">
          <a:xfrm>
            <a:off x="2176463" y="0"/>
            <a:ext cx="4987925" cy="6934200"/>
          </a:xfrm>
          <a:prstGeom prst="rect">
            <a:avLst/>
          </a:prstGeom>
          <a:noFill/>
          <a:ln w="9525">
            <a:noFill/>
            <a:miter lim="800000"/>
            <a:headEnd/>
            <a:tailEnd/>
          </a:ln>
        </p:spPr>
      </p:pic>
      <p:sp>
        <p:nvSpPr>
          <p:cNvPr id="80902" name="Text Box 6"/>
          <p:cNvSpPr txBox="1">
            <a:spLocks noChangeArrowheads="1"/>
          </p:cNvSpPr>
          <p:nvPr/>
        </p:nvSpPr>
        <p:spPr bwMode="auto">
          <a:xfrm>
            <a:off x="303213" y="2152650"/>
            <a:ext cx="1263650" cy="1190625"/>
          </a:xfrm>
          <a:prstGeom prst="rect">
            <a:avLst/>
          </a:prstGeom>
          <a:noFill/>
          <a:ln w="9525">
            <a:noFill/>
            <a:miter lim="800000"/>
            <a:headEnd/>
            <a:tailEnd/>
          </a:ln>
        </p:spPr>
        <p:txBody>
          <a:bodyPr wrap="none">
            <a:spAutoFit/>
          </a:bodyPr>
          <a:lstStyle/>
          <a:p>
            <a:r>
              <a:rPr lang="es-ES"/>
              <a:t>El Arca</a:t>
            </a:r>
          </a:p>
          <a:p>
            <a:r>
              <a:rPr lang="es-ES"/>
              <a:t>Substituta,</a:t>
            </a:r>
          </a:p>
          <a:p>
            <a:r>
              <a:rPr lang="es-ES"/>
              <a:t>según</a:t>
            </a:r>
          </a:p>
          <a:p>
            <a:r>
              <a:rPr lang="es-ES"/>
              <a:t>Mackey</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0901"/>
                                        </p:tgtEl>
                                        <p:attrNameLst>
                                          <p:attrName>style.visibility</p:attrName>
                                        </p:attrNameLst>
                                      </p:cBhvr>
                                      <p:to>
                                        <p:strVal val="visible"/>
                                      </p:to>
                                    </p:set>
                                    <p:animEffect transition="in" filter="box(out)">
                                      <p:cBhvr>
                                        <p:cTn id="7" dur="2000"/>
                                        <p:tgtEl>
                                          <p:spTgt spid="809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0902"/>
                                        </p:tgtEl>
                                        <p:attrNameLst>
                                          <p:attrName>style.visibility</p:attrName>
                                        </p:attrNameLst>
                                      </p:cBhvr>
                                      <p:to>
                                        <p:strVal val="visible"/>
                                      </p:to>
                                    </p:set>
                                    <p:animEffect transition="in" filter="fade">
                                      <p:cBhvr>
                                        <p:cTn id="12" dur="2000"/>
                                        <p:tgtEl>
                                          <p:spTgt spid="809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Resultado de imagen para the substitute ark freemasonry"/>
          <p:cNvPicPr>
            <a:picLocks noChangeAspect="1" noChangeArrowheads="1"/>
          </p:cNvPicPr>
          <p:nvPr/>
        </p:nvPicPr>
        <p:blipFill>
          <a:blip r:embed="rId2"/>
          <a:srcRect/>
          <a:stretch>
            <a:fillRect/>
          </a:stretch>
        </p:blipFill>
        <p:spPr bwMode="auto">
          <a:xfrm>
            <a:off x="1187450" y="33338"/>
            <a:ext cx="6840538" cy="6840537"/>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1922"/>
                                        </p:tgtEl>
                                        <p:attrNameLst>
                                          <p:attrName>style.visibility</p:attrName>
                                        </p:attrNameLst>
                                      </p:cBhvr>
                                      <p:to>
                                        <p:strVal val="visible"/>
                                      </p:to>
                                    </p:set>
                                    <p:animEffect transition="in" filter="box(out)">
                                      <p:cBhvr>
                                        <p:cTn id="7" dur="2000"/>
                                        <p:tgtEl>
                                          <p:spTgt spid="81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7825" name="Picture 3" descr="Resultado de imagen para cryptic masonry"/>
          <p:cNvPicPr>
            <a:picLocks noChangeAspect="1" noChangeArrowheads="1"/>
          </p:cNvPicPr>
          <p:nvPr/>
        </p:nvPicPr>
        <p:blipFill>
          <a:blip r:embed="rId3"/>
          <a:srcRect/>
          <a:stretch>
            <a:fillRect/>
          </a:stretch>
        </p:blipFill>
        <p:spPr bwMode="auto">
          <a:xfrm>
            <a:off x="0" y="-26988"/>
            <a:ext cx="9144000" cy="3381376"/>
          </a:xfrm>
          <a:prstGeom prst="rect">
            <a:avLst/>
          </a:prstGeom>
          <a:noFill/>
          <a:ln w="9525">
            <a:noFill/>
            <a:miter lim="800000"/>
            <a:headEnd/>
            <a:tailEnd/>
          </a:ln>
        </p:spPr>
      </p:pic>
      <p:pic>
        <p:nvPicPr>
          <p:cNvPr id="77827" name="Picture 3" descr="Resultado de imagen para select master cryptic"/>
          <p:cNvPicPr>
            <a:picLocks noChangeAspect="1" noChangeArrowheads="1"/>
          </p:cNvPicPr>
          <p:nvPr/>
        </p:nvPicPr>
        <p:blipFill>
          <a:blip r:embed="rId4"/>
          <a:srcRect/>
          <a:stretch>
            <a:fillRect/>
          </a:stretch>
        </p:blipFill>
        <p:spPr bwMode="auto">
          <a:xfrm>
            <a:off x="1476375" y="3429000"/>
            <a:ext cx="6191250" cy="3333750"/>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77827"/>
                                        </p:tgtEl>
                                        <p:attrNameLst>
                                          <p:attrName>style.visibility</p:attrName>
                                        </p:attrNameLst>
                                      </p:cBhvr>
                                      <p:to>
                                        <p:strVal val="visible"/>
                                      </p:to>
                                    </p:set>
                                    <p:animEffect transition="in" filter="wedge">
                                      <p:cBhvr>
                                        <p:cTn id="7" dur="2000"/>
                                        <p:tgtEl>
                                          <p:spTgt spid="77827"/>
                                        </p:tgtEl>
                                      </p:cBhvr>
                                    </p:animEffect>
                                  </p:childTnLst>
                                </p:cTn>
                              </p:par>
                              <p:par>
                                <p:cTn id="8" presetID="20" presetClass="entr" presetSubtype="0" fill="hold" nodeType="withEffect">
                                  <p:stCondLst>
                                    <p:cond delay="0"/>
                                  </p:stCondLst>
                                  <p:childTnLst>
                                    <p:set>
                                      <p:cBhvr>
                                        <p:cTn id="9" dur="1" fill="hold">
                                          <p:stCondLst>
                                            <p:cond delay="0"/>
                                          </p:stCondLst>
                                        </p:cTn>
                                        <p:tgtEl>
                                          <p:spTgt spid="77825"/>
                                        </p:tgtEl>
                                        <p:attrNameLst>
                                          <p:attrName>style.visibility</p:attrName>
                                        </p:attrNameLst>
                                      </p:cBhvr>
                                      <p:to>
                                        <p:strVal val="visible"/>
                                      </p:to>
                                    </p:set>
                                    <p:animEffect transition="in" filter="wedge">
                                      <p:cBhvr>
                                        <p:cTn id="10" dur="2000"/>
                                        <p:tgtEl>
                                          <p:spTgt spid="778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596418" name="Rectangle 2"/>
          <p:cNvSpPr>
            <a:spLocks noGrp="1" noChangeArrowheads="1"/>
          </p:cNvSpPr>
          <p:nvPr>
            <p:ph type="title"/>
          </p:nvPr>
        </p:nvSpPr>
        <p:spPr/>
        <p:txBody>
          <a:bodyPr/>
          <a:lstStyle/>
          <a:p>
            <a:pPr eaLnBrk="1" hangingPunct="1"/>
            <a:r>
              <a:rPr lang="es-AR" sz="4000" dirty="0" smtClean="0"/>
              <a:t>3. Oficiales, títulos y decoraciones</a:t>
            </a:r>
            <a:endParaRPr lang="es-ES_tradnl" sz="4000" dirty="0" smtClean="0"/>
          </a:p>
        </p:txBody>
      </p:sp>
      <p:pic>
        <p:nvPicPr>
          <p:cNvPr id="3" name="Picture 4" descr="thrice+front"/>
          <p:cNvPicPr>
            <a:picLocks noChangeAspect="1" noChangeArrowheads="1"/>
          </p:cNvPicPr>
          <p:nvPr/>
        </p:nvPicPr>
        <p:blipFill>
          <a:blip r:embed="rId2"/>
          <a:srcRect/>
          <a:stretch>
            <a:fillRect/>
          </a:stretch>
        </p:blipFill>
        <p:spPr bwMode="auto">
          <a:xfrm>
            <a:off x="2916238" y="1341438"/>
            <a:ext cx="3476625" cy="5380037"/>
          </a:xfrm>
          <a:prstGeom prst="rect">
            <a:avLst/>
          </a:prstGeom>
          <a:noFill/>
          <a:ln w="9525">
            <a:noFill/>
            <a:miter lim="800000"/>
            <a:headEnd/>
            <a:tailEnd/>
          </a:ln>
        </p:spPr>
      </p:pic>
      <p:sp>
        <p:nvSpPr>
          <p:cNvPr id="4" name="Text Box 5"/>
          <p:cNvSpPr txBox="1">
            <a:spLocks noChangeArrowheads="1"/>
          </p:cNvSpPr>
          <p:nvPr/>
        </p:nvSpPr>
        <p:spPr bwMode="auto">
          <a:xfrm>
            <a:off x="588963" y="3017838"/>
            <a:ext cx="2038350" cy="915987"/>
          </a:xfrm>
          <a:prstGeom prst="rect">
            <a:avLst/>
          </a:prstGeom>
          <a:noFill/>
          <a:ln w="9525">
            <a:noFill/>
            <a:miter lim="800000"/>
            <a:headEnd/>
            <a:tailEnd/>
          </a:ln>
        </p:spPr>
        <p:txBody>
          <a:bodyPr wrap="none">
            <a:spAutoFit/>
          </a:bodyPr>
          <a:lstStyle/>
          <a:p>
            <a:r>
              <a:rPr lang="es-AR" b="1"/>
              <a:t>Joya del Maestro</a:t>
            </a:r>
          </a:p>
          <a:p>
            <a:r>
              <a:rPr lang="es-AR" b="1"/>
              <a:t>en un Consejo</a:t>
            </a:r>
          </a:p>
          <a:p>
            <a:r>
              <a:rPr lang="es-AR" b="1"/>
              <a:t>Críptico</a:t>
            </a:r>
            <a:endParaRPr lang="es-ES_tradnl" b="1"/>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96418"/>
                                        </p:tgtEl>
                                        <p:attrNameLst>
                                          <p:attrName>style.visibility</p:attrName>
                                        </p:attrNameLst>
                                      </p:cBhvr>
                                      <p:to>
                                        <p:strVal val="visible"/>
                                      </p:to>
                                    </p:set>
                                    <p:animEffect transition="in" filter="blinds(horizontal)">
                                      <p:cBhvr>
                                        <p:cTn id="7" dur="500"/>
                                        <p:tgtEl>
                                          <p:spTgt spid="15964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6418" grpId="0"/>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idx="4294967295"/>
          </p:nvPr>
        </p:nvSpPr>
        <p:spPr/>
        <p:txBody>
          <a:bodyPr/>
          <a:lstStyle/>
          <a:p>
            <a:pPr eaLnBrk="1" hangingPunct="1"/>
            <a:r>
              <a:rPr lang="es-AR" smtClean="0"/>
              <a:t>Los Oficiales</a:t>
            </a:r>
            <a:endParaRPr lang="es-ES_tradnl" i="1" smtClean="0"/>
          </a:p>
        </p:txBody>
      </p:sp>
      <p:sp>
        <p:nvSpPr>
          <p:cNvPr id="1788931" name="Rectangle 3"/>
          <p:cNvSpPr>
            <a:spLocks noGrp="1" noChangeArrowheads="1"/>
          </p:cNvSpPr>
          <p:nvPr>
            <p:ph idx="4294967295"/>
          </p:nvPr>
        </p:nvSpPr>
        <p:spPr/>
        <p:txBody>
          <a:bodyPr/>
          <a:lstStyle/>
          <a:p>
            <a:pPr eaLnBrk="1" hangingPunct="1">
              <a:lnSpc>
                <a:spcPct val="90000"/>
              </a:lnSpc>
            </a:pPr>
            <a:r>
              <a:rPr lang="es-AR" sz="2300" smtClean="0"/>
              <a:t>En la nomenclatura y distribución de los Oficiales prácticamente hay tantas variaciones como Rituales.</a:t>
            </a:r>
          </a:p>
          <a:p>
            <a:pPr eaLnBrk="1" hangingPunct="1">
              <a:lnSpc>
                <a:spcPct val="90000"/>
              </a:lnSpc>
            </a:pPr>
            <a:r>
              <a:rPr lang="es-MX" sz="2300" smtClean="0"/>
              <a:t>En general, sin embargo, existe acuerdo en que hay tres Oficiales principales:</a:t>
            </a:r>
          </a:p>
          <a:p>
            <a:pPr eaLnBrk="1" hangingPunct="1">
              <a:lnSpc>
                <a:spcPct val="90000"/>
              </a:lnSpc>
            </a:pPr>
            <a:r>
              <a:rPr lang="es-MX" sz="2300" smtClean="0"/>
              <a:t>Ilustre Maestro, que representa a Salomón, a veces denominado Muy Ilustre o Tres Veces Ilustre. Mackey lo califica de “Tres Veces Ilustre Gran Maestro”.</a:t>
            </a:r>
          </a:p>
          <a:p>
            <a:pPr eaLnBrk="1" hangingPunct="1">
              <a:lnSpc>
                <a:spcPct val="90000"/>
              </a:lnSpc>
            </a:pPr>
            <a:r>
              <a:rPr lang="es-MX" sz="2300" smtClean="0"/>
              <a:t>Ilustre Maestro Diputado, que representa a Hiram, Rey de Tiro.</a:t>
            </a:r>
          </a:p>
          <a:p>
            <a:pPr eaLnBrk="1" hangingPunct="1">
              <a:lnSpc>
                <a:spcPct val="90000"/>
              </a:lnSpc>
            </a:pPr>
            <a:r>
              <a:rPr lang="es-MX" sz="2300" smtClean="0"/>
              <a:t>Ilustre Conductor Principal de las Obras, que representa a Hiram Abiff.</a:t>
            </a:r>
          </a:p>
          <a:p>
            <a:pPr eaLnBrk="1" hangingPunct="1">
              <a:lnSpc>
                <a:spcPct val="90000"/>
              </a:lnSpc>
            </a:pPr>
            <a:r>
              <a:rPr lang="es-MX" sz="2300" smtClean="0"/>
              <a:t>Los personajes simbólicos representados por los Oficiales generalmente se indican por sus siglas en inglés: KS (por </a:t>
            </a:r>
            <a:r>
              <a:rPr lang="es-MX" sz="2300" i="1" smtClean="0"/>
              <a:t>King Solomon)</a:t>
            </a:r>
            <a:r>
              <a:rPr lang="es-MX" sz="2300" smtClean="0"/>
              <a:t>; HKT (por </a:t>
            </a:r>
            <a:r>
              <a:rPr lang="es-MX" sz="2300" i="1" smtClean="0"/>
              <a:t>Hiram King of Tire</a:t>
            </a:r>
            <a:r>
              <a:rPr lang="es-MX" sz="2300" smtClean="0"/>
              <a:t>) y HAB.</a:t>
            </a:r>
            <a:endParaRPr lang="es-ES_tradnl" sz="2300"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8931">
                                            <p:txEl>
                                              <p:pRg st="3" end="3"/>
                                            </p:txEl>
                                          </p:spTgt>
                                        </p:tgtEl>
                                        <p:attrNameLst>
                                          <p:attrName>style.visibility</p:attrName>
                                        </p:attrNameLst>
                                      </p:cBhvr>
                                      <p:to>
                                        <p:strVal val="visible"/>
                                      </p:to>
                                    </p:set>
                                    <p:animEffect transition="in" filter="blinds(horizontal)">
                                      <p:cBhvr>
                                        <p:cTn id="27" dur="500"/>
                                        <p:tgtEl>
                                          <p:spTgt spid="17889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8931">
                                            <p:txEl>
                                              <p:pRg st="4" end="4"/>
                                            </p:txEl>
                                          </p:spTgt>
                                        </p:tgtEl>
                                        <p:attrNameLst>
                                          <p:attrName>style.visibility</p:attrName>
                                        </p:attrNameLst>
                                      </p:cBhvr>
                                      <p:to>
                                        <p:strVal val="visible"/>
                                      </p:to>
                                    </p:set>
                                    <p:animEffect transition="in" filter="blinds(horizontal)">
                                      <p:cBhvr>
                                        <p:cTn id="32" dur="500"/>
                                        <p:tgtEl>
                                          <p:spTgt spid="178893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8931">
                                            <p:txEl>
                                              <p:pRg st="5" end="5"/>
                                            </p:txEl>
                                          </p:spTgt>
                                        </p:tgtEl>
                                        <p:attrNameLst>
                                          <p:attrName>style.visibility</p:attrName>
                                        </p:attrNameLst>
                                      </p:cBhvr>
                                      <p:to>
                                        <p:strVal val="visible"/>
                                      </p:to>
                                    </p:set>
                                    <p:animEffect transition="in" filter="blinds(horizontal)">
                                      <p:cBhvr>
                                        <p:cTn id="37" dur="500"/>
                                        <p:tgtEl>
                                          <p:spTgt spid="17889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smtClean="0"/>
              <a:t>Los Oficiales</a:t>
            </a:r>
            <a:endParaRPr lang="es-ES_tradnl" i="1" smtClean="0"/>
          </a:p>
        </p:txBody>
      </p:sp>
      <p:sp>
        <p:nvSpPr>
          <p:cNvPr id="1788931" name="Rectangle 3"/>
          <p:cNvSpPr>
            <a:spLocks noGrp="1" noChangeArrowheads="1"/>
          </p:cNvSpPr>
          <p:nvPr>
            <p:ph idx="1"/>
          </p:nvPr>
        </p:nvSpPr>
        <p:spPr>
          <a:xfrm>
            <a:off x="457200" y="1428750"/>
            <a:ext cx="8229600" cy="4525963"/>
          </a:xfrm>
        </p:spPr>
        <p:txBody>
          <a:bodyPr/>
          <a:lstStyle/>
          <a:p>
            <a:pPr eaLnBrk="1" hangingPunct="1">
              <a:lnSpc>
                <a:spcPct val="90000"/>
              </a:lnSpc>
            </a:pPr>
            <a:r>
              <a:rPr lang="es-ES_tradnl" sz="2000" dirty="0" smtClean="0"/>
              <a:t>Un conjunto de Oficiales para este grado podría remitir al número simbólico de 12, y consistir esencialmente en los mismos Oficiales que los del Maestro Real, es decir:</a:t>
            </a:r>
          </a:p>
          <a:p>
            <a:pPr eaLnBrk="1" hangingPunct="1">
              <a:lnSpc>
                <a:spcPct val="90000"/>
              </a:lnSpc>
            </a:pPr>
            <a:r>
              <a:rPr lang="es-ES_tradnl" sz="2000" dirty="0" smtClean="0"/>
              <a:t>Muy Ilustre Maestro</a:t>
            </a:r>
          </a:p>
          <a:p>
            <a:pPr eaLnBrk="1" hangingPunct="1">
              <a:lnSpc>
                <a:spcPct val="90000"/>
              </a:lnSpc>
            </a:pPr>
            <a:r>
              <a:rPr lang="es-ES_tradnl" sz="2000" dirty="0" smtClean="0"/>
              <a:t>Ilustre Maestro Diputado</a:t>
            </a:r>
          </a:p>
          <a:p>
            <a:pPr eaLnBrk="1" hangingPunct="1">
              <a:lnSpc>
                <a:spcPct val="90000"/>
              </a:lnSpc>
            </a:pPr>
            <a:r>
              <a:rPr lang="es-ES_tradnl" sz="2000" dirty="0" smtClean="0"/>
              <a:t>Ilustre Conductor Principal de las Obras. Luego de la muerte de Hiram </a:t>
            </a:r>
            <a:r>
              <a:rPr lang="es-ES_tradnl" sz="2000" dirty="0" err="1" smtClean="0"/>
              <a:t>Abif</a:t>
            </a:r>
            <a:r>
              <a:rPr lang="es-ES_tradnl" sz="2000" dirty="0" smtClean="0"/>
              <a:t> este puesto fue ocupado por </a:t>
            </a:r>
            <a:r>
              <a:rPr lang="es-MX" sz="2000" dirty="0" err="1" smtClean="0"/>
              <a:t>Adonhiram</a:t>
            </a:r>
            <a:r>
              <a:rPr lang="es-MX" sz="2000" dirty="0" smtClean="0"/>
              <a:t>.</a:t>
            </a:r>
          </a:p>
          <a:p>
            <a:pPr eaLnBrk="1" hangingPunct="1">
              <a:lnSpc>
                <a:spcPct val="90000"/>
              </a:lnSpc>
            </a:pPr>
            <a:r>
              <a:rPr lang="es-MX" sz="2000" dirty="0" smtClean="0"/>
              <a:t>Secretario</a:t>
            </a:r>
            <a:endParaRPr lang="es-ES_tradnl" sz="2000" dirty="0" smtClean="0"/>
          </a:p>
          <a:p>
            <a:pPr eaLnBrk="1" hangingPunct="1">
              <a:lnSpc>
                <a:spcPct val="90000"/>
              </a:lnSpc>
            </a:pPr>
            <a:r>
              <a:rPr lang="es-ES_tradnl" sz="2000" dirty="0" smtClean="0"/>
              <a:t>Archivero</a:t>
            </a:r>
          </a:p>
          <a:p>
            <a:pPr eaLnBrk="1" hangingPunct="1">
              <a:lnSpc>
                <a:spcPct val="90000"/>
              </a:lnSpc>
            </a:pPr>
            <a:r>
              <a:rPr lang="es-ES_tradnl" sz="2000" dirty="0" smtClean="0"/>
              <a:t>Tesorero (Maestro de Finanzas)</a:t>
            </a:r>
          </a:p>
          <a:p>
            <a:pPr eaLnBrk="1" hangingPunct="1">
              <a:lnSpc>
                <a:spcPct val="90000"/>
              </a:lnSpc>
            </a:pPr>
            <a:r>
              <a:rPr lang="es-ES_tradnl" sz="2000" dirty="0" smtClean="0"/>
              <a:t>Primer Experto</a:t>
            </a:r>
          </a:p>
          <a:p>
            <a:pPr eaLnBrk="1" hangingPunct="1">
              <a:lnSpc>
                <a:spcPct val="90000"/>
              </a:lnSpc>
            </a:pPr>
            <a:r>
              <a:rPr lang="es-ES_tradnl" sz="2000" dirty="0" smtClean="0"/>
              <a:t>Segundo Experto</a:t>
            </a:r>
          </a:p>
          <a:p>
            <a:pPr eaLnBrk="1" hangingPunct="1">
              <a:lnSpc>
                <a:spcPct val="90000"/>
              </a:lnSpc>
            </a:pPr>
            <a:r>
              <a:rPr lang="es-ES_tradnl" sz="2000" dirty="0" smtClean="0"/>
              <a:t>Director de Ceremonias</a:t>
            </a:r>
          </a:p>
          <a:p>
            <a:pPr eaLnBrk="1" hangingPunct="1">
              <a:lnSpc>
                <a:spcPct val="90000"/>
              </a:lnSpc>
            </a:pPr>
            <a:r>
              <a:rPr lang="es-ES_tradnl" sz="2000" dirty="0" smtClean="0"/>
              <a:t>Conductor del Consejo, que representa inicialmente a </a:t>
            </a:r>
            <a:r>
              <a:rPr lang="es-ES_tradnl" sz="2000" dirty="0" err="1" smtClean="0"/>
              <a:t>Adonhiram</a:t>
            </a:r>
            <a:endParaRPr lang="es-ES_tradnl" sz="2000" dirty="0" smtClean="0"/>
          </a:p>
          <a:p>
            <a:pPr eaLnBrk="1" hangingPunct="1">
              <a:lnSpc>
                <a:spcPct val="90000"/>
              </a:lnSpc>
            </a:pPr>
            <a:r>
              <a:rPr lang="es-ES_tradnl" sz="2000" dirty="0" smtClean="0"/>
              <a:t>Capitán de Guardias, que representa a Azarías, hijo de </a:t>
            </a:r>
            <a:r>
              <a:rPr lang="es-ES_tradnl" sz="2000" dirty="0" err="1" smtClean="0"/>
              <a:t>Nathan</a:t>
            </a:r>
            <a:endParaRPr lang="es-ES_tradnl" sz="2000" dirty="0" smtClean="0"/>
          </a:p>
          <a:p>
            <a:pPr eaLnBrk="1" hangingPunct="1">
              <a:lnSpc>
                <a:spcPct val="90000"/>
              </a:lnSpc>
            </a:pPr>
            <a:r>
              <a:rPr lang="es-ES_tradnl" sz="2000" dirty="0" smtClean="0"/>
              <a:t>Centinela, que representa a </a:t>
            </a:r>
            <a:r>
              <a:rPr lang="es-ES_tradnl" sz="2000" dirty="0" err="1" smtClean="0"/>
              <a:t>Achishar</a:t>
            </a:r>
            <a:endParaRPr lang="es-ES_tradnl" sz="2000" dirty="0"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8931">
                                            <p:txEl>
                                              <p:pRg st="3" end="3"/>
                                            </p:txEl>
                                          </p:spTgt>
                                        </p:tgtEl>
                                        <p:attrNameLst>
                                          <p:attrName>style.visibility</p:attrName>
                                        </p:attrNameLst>
                                      </p:cBhvr>
                                      <p:to>
                                        <p:strVal val="visible"/>
                                      </p:to>
                                    </p:set>
                                    <p:animEffect transition="in" filter="blinds(horizontal)">
                                      <p:cBhvr>
                                        <p:cTn id="27" dur="500"/>
                                        <p:tgtEl>
                                          <p:spTgt spid="17889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8931">
                                            <p:txEl>
                                              <p:pRg st="4" end="4"/>
                                            </p:txEl>
                                          </p:spTgt>
                                        </p:tgtEl>
                                        <p:attrNameLst>
                                          <p:attrName>style.visibility</p:attrName>
                                        </p:attrNameLst>
                                      </p:cBhvr>
                                      <p:to>
                                        <p:strVal val="visible"/>
                                      </p:to>
                                    </p:set>
                                    <p:animEffect transition="in" filter="blinds(horizontal)">
                                      <p:cBhvr>
                                        <p:cTn id="32" dur="500"/>
                                        <p:tgtEl>
                                          <p:spTgt spid="178893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8931">
                                            <p:txEl>
                                              <p:pRg st="5" end="5"/>
                                            </p:txEl>
                                          </p:spTgt>
                                        </p:tgtEl>
                                        <p:attrNameLst>
                                          <p:attrName>style.visibility</p:attrName>
                                        </p:attrNameLst>
                                      </p:cBhvr>
                                      <p:to>
                                        <p:strVal val="visible"/>
                                      </p:to>
                                    </p:set>
                                    <p:animEffect transition="in" filter="blinds(horizontal)">
                                      <p:cBhvr>
                                        <p:cTn id="37" dur="500"/>
                                        <p:tgtEl>
                                          <p:spTgt spid="178893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8931">
                                            <p:txEl>
                                              <p:pRg st="6" end="6"/>
                                            </p:txEl>
                                          </p:spTgt>
                                        </p:tgtEl>
                                        <p:attrNameLst>
                                          <p:attrName>style.visibility</p:attrName>
                                        </p:attrNameLst>
                                      </p:cBhvr>
                                      <p:to>
                                        <p:strVal val="visible"/>
                                      </p:to>
                                    </p:set>
                                    <p:animEffect transition="in" filter="blinds(horizontal)">
                                      <p:cBhvr>
                                        <p:cTn id="42" dur="500"/>
                                        <p:tgtEl>
                                          <p:spTgt spid="1788931">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8931">
                                            <p:txEl>
                                              <p:pRg st="7" end="7"/>
                                            </p:txEl>
                                          </p:spTgt>
                                        </p:tgtEl>
                                        <p:attrNameLst>
                                          <p:attrName>style.visibility</p:attrName>
                                        </p:attrNameLst>
                                      </p:cBhvr>
                                      <p:to>
                                        <p:strVal val="visible"/>
                                      </p:to>
                                    </p:set>
                                    <p:animEffect transition="in" filter="blinds(horizontal)">
                                      <p:cBhvr>
                                        <p:cTn id="47" dur="500"/>
                                        <p:tgtEl>
                                          <p:spTgt spid="1788931">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88931">
                                            <p:txEl>
                                              <p:pRg st="8" end="8"/>
                                            </p:txEl>
                                          </p:spTgt>
                                        </p:tgtEl>
                                        <p:attrNameLst>
                                          <p:attrName>style.visibility</p:attrName>
                                        </p:attrNameLst>
                                      </p:cBhvr>
                                      <p:to>
                                        <p:strVal val="visible"/>
                                      </p:to>
                                    </p:set>
                                    <p:animEffect transition="in" filter="blinds(horizontal)">
                                      <p:cBhvr>
                                        <p:cTn id="52" dur="500"/>
                                        <p:tgtEl>
                                          <p:spTgt spid="1788931">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88931">
                                            <p:txEl>
                                              <p:pRg st="9" end="9"/>
                                            </p:txEl>
                                          </p:spTgt>
                                        </p:tgtEl>
                                        <p:attrNameLst>
                                          <p:attrName>style.visibility</p:attrName>
                                        </p:attrNameLst>
                                      </p:cBhvr>
                                      <p:to>
                                        <p:strVal val="visible"/>
                                      </p:to>
                                    </p:set>
                                    <p:animEffect transition="in" filter="blinds(horizontal)">
                                      <p:cBhvr>
                                        <p:cTn id="57" dur="500"/>
                                        <p:tgtEl>
                                          <p:spTgt spid="1788931">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788931">
                                            <p:txEl>
                                              <p:pRg st="10" end="10"/>
                                            </p:txEl>
                                          </p:spTgt>
                                        </p:tgtEl>
                                        <p:attrNameLst>
                                          <p:attrName>style.visibility</p:attrName>
                                        </p:attrNameLst>
                                      </p:cBhvr>
                                      <p:to>
                                        <p:strVal val="visible"/>
                                      </p:to>
                                    </p:set>
                                    <p:animEffect transition="in" filter="blinds(horizontal)">
                                      <p:cBhvr>
                                        <p:cTn id="62" dur="500"/>
                                        <p:tgtEl>
                                          <p:spTgt spid="1788931">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88931">
                                            <p:txEl>
                                              <p:pRg st="11" end="11"/>
                                            </p:txEl>
                                          </p:spTgt>
                                        </p:tgtEl>
                                        <p:attrNameLst>
                                          <p:attrName>style.visibility</p:attrName>
                                        </p:attrNameLst>
                                      </p:cBhvr>
                                      <p:to>
                                        <p:strVal val="visible"/>
                                      </p:to>
                                    </p:set>
                                    <p:animEffect transition="in" filter="blinds(horizontal)">
                                      <p:cBhvr>
                                        <p:cTn id="67" dur="500"/>
                                        <p:tgtEl>
                                          <p:spTgt spid="1788931">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788931">
                                            <p:txEl>
                                              <p:pRg st="12" end="12"/>
                                            </p:txEl>
                                          </p:spTgt>
                                        </p:tgtEl>
                                        <p:attrNameLst>
                                          <p:attrName>style.visibility</p:attrName>
                                        </p:attrNameLst>
                                      </p:cBhvr>
                                      <p:to>
                                        <p:strVal val="visible"/>
                                      </p:to>
                                    </p:set>
                                    <p:animEffect transition="in" filter="blinds(horizontal)">
                                      <p:cBhvr>
                                        <p:cTn id="72" dur="500"/>
                                        <p:tgtEl>
                                          <p:spTgt spid="178893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smtClean="0"/>
              <a:t>Los Oficiales</a:t>
            </a:r>
            <a:endParaRPr lang="es-ES_tradnl" i="1" smtClean="0"/>
          </a:p>
        </p:txBody>
      </p:sp>
      <p:sp>
        <p:nvSpPr>
          <p:cNvPr id="1788931" name="Rectangle 3"/>
          <p:cNvSpPr>
            <a:spLocks noGrp="1" noChangeArrowheads="1"/>
          </p:cNvSpPr>
          <p:nvPr>
            <p:ph idx="1"/>
          </p:nvPr>
        </p:nvSpPr>
        <p:spPr>
          <a:xfrm>
            <a:off x="457200" y="1428750"/>
            <a:ext cx="8229600" cy="4525963"/>
          </a:xfrm>
        </p:spPr>
        <p:txBody>
          <a:bodyPr/>
          <a:lstStyle/>
          <a:p>
            <a:pPr eaLnBrk="1" hangingPunct="1">
              <a:lnSpc>
                <a:spcPct val="90000"/>
              </a:lnSpc>
            </a:pPr>
            <a:r>
              <a:rPr lang="es-ES" sz="2100" smtClean="0"/>
              <a:t>P.: </a:t>
            </a:r>
            <a:r>
              <a:rPr lang="es-ES" sz="2100" i="1" smtClean="0"/>
              <a:t>Ilustre Compañero Conductor Principal de las Obras, ¿cuál es tu deber?</a:t>
            </a:r>
          </a:p>
          <a:p>
            <a:pPr eaLnBrk="1" hangingPunct="1">
              <a:lnSpc>
                <a:spcPct val="90000"/>
              </a:lnSpc>
            </a:pPr>
            <a:r>
              <a:rPr lang="es-ES" sz="2100" smtClean="0"/>
              <a:t>R: </a:t>
            </a:r>
            <a:r>
              <a:rPr lang="es-ES" sz="2100" i="1" smtClean="0"/>
              <a:t>Ser el representante de nuestro Gran Maestro Hiram Abiff, cuya gran habilidad en las artes y las ciencias hizo que fuera seleccionado como la persona más adecuada para llevar a cabo los planes para la construcción del Templo. </a:t>
            </a:r>
          </a:p>
          <a:p>
            <a:pPr eaLnBrk="1" hangingPunct="1">
              <a:lnSpc>
                <a:spcPct val="90000"/>
              </a:lnSpc>
            </a:pPr>
            <a:r>
              <a:rPr lang="es-ES" sz="2100" smtClean="0"/>
              <a:t>P.: </a:t>
            </a:r>
            <a:r>
              <a:rPr lang="es-ES" sz="2100" i="1" smtClean="0"/>
              <a:t>Ilustre Maestro Diputado, ¿cuál es tu deber?</a:t>
            </a:r>
          </a:p>
          <a:p>
            <a:pPr eaLnBrk="1" hangingPunct="1">
              <a:lnSpc>
                <a:spcPct val="90000"/>
              </a:lnSpc>
            </a:pPr>
            <a:r>
              <a:rPr lang="es-ES" sz="2100" smtClean="0"/>
              <a:t>R.: </a:t>
            </a:r>
            <a:r>
              <a:rPr lang="es-ES" sz="2100" i="1" smtClean="0"/>
              <a:t>Ser el represente de Hiram, Rey de Tiro, manifestar  la confraternidad de los reyes y asistir al Tres Veces Ilustre Maestro con apoyos y consejos.</a:t>
            </a:r>
          </a:p>
          <a:p>
            <a:pPr eaLnBrk="1" hangingPunct="1">
              <a:lnSpc>
                <a:spcPct val="90000"/>
              </a:lnSpc>
            </a:pPr>
            <a:r>
              <a:rPr lang="es-ES" sz="2100" smtClean="0"/>
              <a:t>P.: </a:t>
            </a:r>
            <a:r>
              <a:rPr lang="es-ES" sz="2100" i="1" smtClean="0"/>
              <a:t>¿Cuál es el deber del Tres Veces Ilustre Maestro?</a:t>
            </a:r>
            <a:endParaRPr lang="es-ES" sz="2100" smtClean="0"/>
          </a:p>
          <a:p>
            <a:pPr eaLnBrk="1" hangingPunct="1">
              <a:lnSpc>
                <a:spcPct val="90000"/>
              </a:lnSpc>
            </a:pPr>
            <a:r>
              <a:rPr lang="es-ES" sz="2100" smtClean="0"/>
              <a:t>R.: </a:t>
            </a:r>
            <a:r>
              <a:rPr lang="es-ES" sz="2100" i="1" smtClean="0"/>
              <a:t>Ser el representante del Rey Salomón, para recitar las tradiciones secretas, ilustrar la filosofía de la orden y esforzarse por instruir a los Maestros Selectos con ideas inspiradas en la Sabiduría de los antiguos.</a:t>
            </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8931">
                                            <p:txEl>
                                              <p:pRg st="3" end="3"/>
                                            </p:txEl>
                                          </p:spTgt>
                                        </p:tgtEl>
                                        <p:attrNameLst>
                                          <p:attrName>style.visibility</p:attrName>
                                        </p:attrNameLst>
                                      </p:cBhvr>
                                      <p:to>
                                        <p:strVal val="visible"/>
                                      </p:to>
                                    </p:set>
                                    <p:animEffect transition="in" filter="blinds(horizontal)">
                                      <p:cBhvr>
                                        <p:cTn id="27" dur="500"/>
                                        <p:tgtEl>
                                          <p:spTgt spid="17889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8931">
                                            <p:txEl>
                                              <p:pRg st="4" end="4"/>
                                            </p:txEl>
                                          </p:spTgt>
                                        </p:tgtEl>
                                        <p:attrNameLst>
                                          <p:attrName>style.visibility</p:attrName>
                                        </p:attrNameLst>
                                      </p:cBhvr>
                                      <p:to>
                                        <p:strVal val="visible"/>
                                      </p:to>
                                    </p:set>
                                    <p:animEffect transition="in" filter="blinds(horizontal)">
                                      <p:cBhvr>
                                        <p:cTn id="32" dur="500"/>
                                        <p:tgtEl>
                                          <p:spTgt spid="178893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8931">
                                            <p:txEl>
                                              <p:pRg st="5" end="5"/>
                                            </p:txEl>
                                          </p:spTgt>
                                        </p:tgtEl>
                                        <p:attrNameLst>
                                          <p:attrName>style.visibility</p:attrName>
                                        </p:attrNameLst>
                                      </p:cBhvr>
                                      <p:to>
                                        <p:strVal val="visible"/>
                                      </p:to>
                                    </p:set>
                                    <p:animEffect transition="in" filter="blinds(horizontal)">
                                      <p:cBhvr>
                                        <p:cTn id="37" dur="500"/>
                                        <p:tgtEl>
                                          <p:spTgt spid="17889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pic>
        <p:nvPicPr>
          <p:cNvPr id="5" name="Picture 5" descr="Resultado de imagen para royal and select master"/>
          <p:cNvPicPr>
            <a:picLocks noChangeAspect="1" noChangeArrowheads="1"/>
          </p:cNvPicPr>
          <p:nvPr/>
        </p:nvPicPr>
        <p:blipFill>
          <a:blip r:embed="rId2"/>
          <a:srcRect/>
          <a:stretch>
            <a:fillRect/>
          </a:stretch>
        </p:blipFill>
        <p:spPr bwMode="auto">
          <a:xfrm>
            <a:off x="241300" y="7938"/>
            <a:ext cx="8651875" cy="6850062"/>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46530" name="Rectangle 2"/>
          <p:cNvSpPr>
            <a:spLocks noGrp="1" noChangeArrowheads="1"/>
          </p:cNvSpPr>
          <p:nvPr>
            <p:ph type="title" idx="4294967295"/>
          </p:nvPr>
        </p:nvSpPr>
        <p:spPr/>
        <p:txBody>
          <a:bodyPr/>
          <a:lstStyle/>
          <a:p>
            <a:pPr eaLnBrk="1" hangingPunct="1"/>
            <a:r>
              <a:rPr lang="es-ES" sz="4800" smtClean="0"/>
              <a:t>El Centinela</a:t>
            </a:r>
            <a:endParaRPr lang="es-ES_tradnl" sz="4800" smtClean="0"/>
          </a:p>
        </p:txBody>
      </p:sp>
      <p:sp>
        <p:nvSpPr>
          <p:cNvPr id="1046531" name="Rectangle 3"/>
          <p:cNvSpPr>
            <a:spLocks noGrp="1" noChangeArrowheads="1"/>
          </p:cNvSpPr>
          <p:nvPr>
            <p:ph type="body" idx="4294967295"/>
          </p:nvPr>
        </p:nvSpPr>
        <p:spPr>
          <a:xfrm>
            <a:off x="533400" y="1570038"/>
            <a:ext cx="8229600" cy="4525962"/>
          </a:xfrm>
        </p:spPr>
        <p:txBody>
          <a:bodyPr/>
          <a:lstStyle/>
          <a:p>
            <a:pPr eaLnBrk="1" hangingPunct="1"/>
            <a:r>
              <a:rPr lang="es-ES_tradnl" sz="2800" smtClean="0"/>
              <a:t>Está provisto de una espada y representa a Achishar.</a:t>
            </a:r>
          </a:p>
          <a:p>
            <a:pPr eaLnBrk="1" hangingPunct="1"/>
            <a:r>
              <a:rPr lang="es-ES_tradnl" sz="2800" smtClean="0"/>
              <a:t>Este último desempeñaba en la corte del Rey Salomón funciones de chambelán, una posición muy importante en el Oriente.</a:t>
            </a:r>
          </a:p>
          <a:p>
            <a:pPr eaLnBrk="1" hangingPunct="1"/>
            <a:r>
              <a:rPr lang="es-ES_tradnl" sz="2800" smtClean="0"/>
              <a:t>Achishar tiene la «peor parte» en la Leyenda de este grado, y su final se nos ocurre un tanto exagerado.</a:t>
            </a:r>
          </a:p>
          <a:p>
            <a:pPr eaLnBrk="1" hangingPunct="1"/>
            <a:r>
              <a:rPr lang="es-ES_tradnl" sz="2800" smtClean="0"/>
              <a:t>De todas formas, se trata de una Leyenda, y no de un discurso con pretensiones edificantes o de enseñanza jurídica.</a:t>
            </a:r>
          </a:p>
          <a:p>
            <a:pPr eaLnBrk="1" hangingPunct="1"/>
            <a:endParaRPr lang="es-ES_tradnl" sz="28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6530"/>
                                        </p:tgtEl>
                                        <p:attrNameLst>
                                          <p:attrName>style.visibility</p:attrName>
                                        </p:attrNameLst>
                                      </p:cBhvr>
                                      <p:to>
                                        <p:strVal val="visible"/>
                                      </p:to>
                                    </p:set>
                                    <p:animEffect transition="in" filter="blinds(horizontal)">
                                      <p:cBhvr>
                                        <p:cTn id="7" dur="500"/>
                                        <p:tgtEl>
                                          <p:spTgt spid="1046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6531">
                                            <p:txEl>
                                              <p:pRg st="0" end="0"/>
                                            </p:txEl>
                                          </p:spTgt>
                                        </p:tgtEl>
                                        <p:attrNameLst>
                                          <p:attrName>style.visibility</p:attrName>
                                        </p:attrNameLst>
                                      </p:cBhvr>
                                      <p:to>
                                        <p:strVal val="visible"/>
                                      </p:to>
                                    </p:set>
                                    <p:animEffect transition="in" filter="blinds(horizontal)">
                                      <p:cBhvr>
                                        <p:cTn id="12" dur="500"/>
                                        <p:tgtEl>
                                          <p:spTgt spid="10465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6531">
                                            <p:txEl>
                                              <p:pRg st="1" end="1"/>
                                            </p:txEl>
                                          </p:spTgt>
                                        </p:tgtEl>
                                        <p:attrNameLst>
                                          <p:attrName>style.visibility</p:attrName>
                                        </p:attrNameLst>
                                      </p:cBhvr>
                                      <p:to>
                                        <p:strVal val="visible"/>
                                      </p:to>
                                    </p:set>
                                    <p:animEffect transition="in" filter="blinds(horizontal)">
                                      <p:cBhvr>
                                        <p:cTn id="17" dur="500"/>
                                        <p:tgtEl>
                                          <p:spTgt spid="10465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46531">
                                            <p:txEl>
                                              <p:pRg st="2" end="2"/>
                                            </p:txEl>
                                          </p:spTgt>
                                        </p:tgtEl>
                                        <p:attrNameLst>
                                          <p:attrName>style.visibility</p:attrName>
                                        </p:attrNameLst>
                                      </p:cBhvr>
                                      <p:to>
                                        <p:strVal val="visible"/>
                                      </p:to>
                                    </p:set>
                                    <p:animEffect transition="in" filter="blinds(horizontal)">
                                      <p:cBhvr>
                                        <p:cTn id="22" dur="500"/>
                                        <p:tgtEl>
                                          <p:spTgt spid="10465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46531">
                                            <p:txEl>
                                              <p:pRg st="3" end="3"/>
                                            </p:txEl>
                                          </p:spTgt>
                                        </p:tgtEl>
                                        <p:attrNameLst>
                                          <p:attrName>style.visibility</p:attrName>
                                        </p:attrNameLst>
                                      </p:cBhvr>
                                      <p:to>
                                        <p:strVal val="visible"/>
                                      </p:to>
                                    </p:set>
                                    <p:animEffect transition="in" filter="blinds(horizontal)">
                                      <p:cBhvr>
                                        <p:cTn id="27" dur="500"/>
                                        <p:tgtEl>
                                          <p:spTgt spid="1046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6530" grpId="0"/>
      <p:bldP spid="1046531"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2903538" y="0"/>
            <a:ext cx="4621212" cy="6858000"/>
          </a:xfrm>
          <a:prstGeom prst="rect">
            <a:avLst/>
          </a:prstGeom>
          <a:noFill/>
          <a:ln w="9525">
            <a:noFill/>
            <a:miter lim="800000"/>
            <a:headEnd/>
            <a:tailEnd/>
          </a:ln>
        </p:spPr>
      </p:pic>
      <p:sp>
        <p:nvSpPr>
          <p:cNvPr id="4" name="3 CuadroTexto"/>
          <p:cNvSpPr txBox="1">
            <a:spLocks noChangeArrowheads="1"/>
          </p:cNvSpPr>
          <p:nvPr/>
        </p:nvSpPr>
        <p:spPr bwMode="auto">
          <a:xfrm>
            <a:off x="142875" y="1916113"/>
            <a:ext cx="2608263" cy="2308225"/>
          </a:xfrm>
          <a:prstGeom prst="rect">
            <a:avLst/>
          </a:prstGeom>
          <a:noFill/>
          <a:ln w="9525">
            <a:noFill/>
            <a:miter lim="800000"/>
            <a:headEnd/>
            <a:tailEnd/>
          </a:ln>
        </p:spPr>
        <p:txBody>
          <a:bodyPr wrap="none">
            <a:spAutoFit/>
          </a:bodyPr>
          <a:lstStyle/>
          <a:p>
            <a:r>
              <a:rPr lang="es-MX"/>
              <a:t>Joyas de los Oficiales,</a:t>
            </a:r>
          </a:p>
          <a:p>
            <a:r>
              <a:rPr lang="es-MX"/>
              <a:t>según el Ritual del</a:t>
            </a:r>
          </a:p>
          <a:p>
            <a:r>
              <a:rPr lang="es-MX"/>
              <a:t>Consejo de Iowa</a:t>
            </a:r>
          </a:p>
          <a:p>
            <a:r>
              <a:rPr lang="es-MX"/>
              <a:t>(2015). Nótese que son</a:t>
            </a:r>
          </a:p>
          <a:p>
            <a:r>
              <a:rPr lang="es-MX"/>
              <a:t>similares a las joyas de</a:t>
            </a:r>
          </a:p>
          <a:p>
            <a:r>
              <a:rPr lang="es-MX"/>
              <a:t>la Logia Simbólica,</a:t>
            </a:r>
          </a:p>
          <a:p>
            <a:r>
              <a:rPr lang="es-MX"/>
              <a:t>con el agregado de la</a:t>
            </a:r>
          </a:p>
          <a:p>
            <a:r>
              <a:rPr lang="es-MX"/>
              <a:t>llana.</a:t>
            </a:r>
            <a:endParaRPr lang="es-AR"/>
          </a:p>
        </p:txBody>
      </p:sp>
      <p:pic>
        <p:nvPicPr>
          <p:cNvPr id="6147" name="Picture 3"/>
          <p:cNvPicPr>
            <a:picLocks noChangeAspect="1" noChangeArrowheads="1"/>
          </p:cNvPicPr>
          <p:nvPr/>
        </p:nvPicPr>
        <p:blipFill>
          <a:blip r:embed="rId3"/>
          <a:srcRect/>
          <a:stretch>
            <a:fillRect/>
          </a:stretch>
        </p:blipFill>
        <p:spPr bwMode="auto">
          <a:xfrm>
            <a:off x="2987675" y="0"/>
            <a:ext cx="4465638" cy="6846888"/>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out)">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xit" presetSubtype="0" fill="hold" nodeType="clickEffect">
                                  <p:stCondLst>
                                    <p:cond delay="0"/>
                                  </p:stCondLst>
                                  <p:childTnLst>
                                    <p:animEffect transition="out" filter="wedge">
                                      <p:cBhvr>
                                        <p:cTn id="16" dur="2000"/>
                                        <p:tgtEl>
                                          <p:spTgt spid="6146"/>
                                        </p:tgtEl>
                                      </p:cBhvr>
                                    </p:animEffect>
                                    <p:set>
                                      <p:cBhvr>
                                        <p:cTn id="17" dur="1" fill="hold">
                                          <p:stCondLst>
                                            <p:cond delay="1999"/>
                                          </p:stCondLst>
                                        </p:cTn>
                                        <p:tgtEl>
                                          <p:spTgt spid="614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6147"/>
                                        </p:tgtEl>
                                        <p:attrNameLst>
                                          <p:attrName>style.visibility</p:attrName>
                                        </p:attrNameLst>
                                      </p:cBhvr>
                                      <p:to>
                                        <p:strVal val="visible"/>
                                      </p:to>
                                    </p:set>
                                    <p:animEffect transition="in" filter="box(out)">
                                      <p:cBhvr>
                                        <p:cTn id="22" dur="2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4450" name="1 Título"/>
          <p:cNvSpPr>
            <a:spLocks noGrp="1"/>
          </p:cNvSpPr>
          <p:nvPr>
            <p:ph type="title"/>
          </p:nvPr>
        </p:nvSpPr>
        <p:spPr/>
        <p:txBody>
          <a:bodyPr/>
          <a:lstStyle/>
          <a:p>
            <a:r>
              <a:rPr lang="es-ES" smtClean="0"/>
              <a:t>La joya</a:t>
            </a:r>
          </a:p>
        </p:txBody>
      </p:sp>
      <p:sp>
        <p:nvSpPr>
          <p:cNvPr id="3" name="2 Marcador de contenido"/>
          <p:cNvSpPr>
            <a:spLocks noGrp="1"/>
          </p:cNvSpPr>
          <p:nvPr>
            <p:ph idx="1"/>
          </p:nvPr>
        </p:nvSpPr>
        <p:spPr>
          <a:xfrm>
            <a:off x="395288" y="1600200"/>
            <a:ext cx="8229600" cy="4525963"/>
          </a:xfrm>
        </p:spPr>
        <p:txBody>
          <a:bodyPr/>
          <a:lstStyle/>
          <a:p>
            <a:r>
              <a:rPr lang="es-MX" smtClean="0"/>
              <a:t>Dentro de las variaciones existentes, la joya en este grado es casi siempre una llana de plata dentro de un triángulo, suspendida de un collar que varía según si se trata de un miembro o de un Oficial, y según la función de este último.</a:t>
            </a:r>
          </a:p>
          <a:p>
            <a:r>
              <a:rPr lang="es-MX" smtClean="0"/>
              <a:t>El collar del Maestro, por ejemplo, suele ser dorado.</a:t>
            </a:r>
            <a:endParaRPr lang="es-AR"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450"/>
                                        </p:tgtEl>
                                        <p:attrNameLst>
                                          <p:attrName>style.visibility</p:attrName>
                                        </p:attrNameLst>
                                      </p:cBhvr>
                                      <p:to>
                                        <p:strVal val="visible"/>
                                      </p:to>
                                    </p:set>
                                    <p:animEffect transition="in" filter="blinds(horizontal)">
                                      <p:cBhvr>
                                        <p:cTn id="7" dur="500"/>
                                        <p:tgtEl>
                                          <p:spTgt spid="1044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sultado de imagen para &quot;select master&quot; apron"/>
          <p:cNvPicPr>
            <a:picLocks noChangeAspect="1" noChangeArrowheads="1"/>
          </p:cNvPicPr>
          <p:nvPr/>
        </p:nvPicPr>
        <p:blipFill>
          <a:blip r:embed="rId2"/>
          <a:srcRect/>
          <a:stretch>
            <a:fillRect/>
          </a:stretch>
        </p:blipFill>
        <p:spPr bwMode="auto">
          <a:xfrm>
            <a:off x="0" y="25400"/>
            <a:ext cx="9144000" cy="3567113"/>
          </a:xfrm>
          <a:prstGeom prst="rect">
            <a:avLst/>
          </a:prstGeom>
          <a:noFill/>
          <a:ln w="9525">
            <a:noFill/>
            <a:miter lim="800000"/>
            <a:headEnd/>
            <a:tailEnd/>
          </a:ln>
        </p:spPr>
      </p:pic>
      <p:pic>
        <p:nvPicPr>
          <p:cNvPr id="3076" name="Picture 4" descr="Resultado de imagen para &quot;select master&quot; apron"/>
          <p:cNvPicPr>
            <a:picLocks noChangeAspect="1" noChangeArrowheads="1"/>
          </p:cNvPicPr>
          <p:nvPr/>
        </p:nvPicPr>
        <p:blipFill>
          <a:blip r:embed="rId3"/>
          <a:srcRect/>
          <a:stretch>
            <a:fillRect/>
          </a:stretch>
        </p:blipFill>
        <p:spPr bwMode="auto">
          <a:xfrm>
            <a:off x="2051050" y="3592513"/>
            <a:ext cx="4972050" cy="3221037"/>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box(out)">
                                      <p:cBhvr>
                                        <p:cTn id="12"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63843" name="Picture 3"/>
          <p:cNvPicPr>
            <a:picLocks noChangeAspect="1" noChangeArrowheads="1"/>
          </p:cNvPicPr>
          <p:nvPr/>
        </p:nvPicPr>
        <p:blipFill>
          <a:blip r:embed="rId2"/>
          <a:srcRect/>
          <a:stretch>
            <a:fillRect/>
          </a:stretch>
        </p:blipFill>
        <p:spPr bwMode="auto">
          <a:xfrm>
            <a:off x="2071688" y="-31750"/>
            <a:ext cx="5141912" cy="6889750"/>
          </a:xfrm>
          <a:prstGeom prst="rect">
            <a:avLst/>
          </a:prstGeom>
          <a:noFill/>
          <a:ln w="9525">
            <a:noFill/>
            <a:miter lim="800000"/>
            <a:headEnd/>
            <a:tailEnd/>
          </a:ln>
        </p:spPr>
      </p:pic>
      <p:sp>
        <p:nvSpPr>
          <p:cNvPr id="6" name="5 CuadroTexto"/>
          <p:cNvSpPr txBox="1">
            <a:spLocks noChangeArrowheads="1"/>
          </p:cNvSpPr>
          <p:nvPr/>
        </p:nvSpPr>
        <p:spPr bwMode="auto">
          <a:xfrm>
            <a:off x="233363" y="642938"/>
            <a:ext cx="2338387" cy="923925"/>
          </a:xfrm>
          <a:prstGeom prst="rect">
            <a:avLst/>
          </a:prstGeom>
          <a:solidFill>
            <a:srgbClr val="FF0000"/>
          </a:solidFill>
          <a:ln w="9525">
            <a:noFill/>
            <a:miter lim="800000"/>
            <a:headEnd/>
            <a:tailEnd/>
          </a:ln>
        </p:spPr>
        <p:txBody>
          <a:bodyPr wrap="none">
            <a:spAutoFit/>
          </a:bodyPr>
          <a:lstStyle/>
          <a:p>
            <a:r>
              <a:rPr lang="es-ES"/>
              <a:t>Collar utilizado por el</a:t>
            </a:r>
          </a:p>
          <a:p>
            <a:r>
              <a:rPr lang="es-ES"/>
              <a:t>Maestro en algunos</a:t>
            </a:r>
          </a:p>
          <a:p>
            <a:r>
              <a:rPr lang="es-ES"/>
              <a:t>Consejos</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63843"/>
                                        </p:tgtEl>
                                        <p:attrNameLst>
                                          <p:attrName>style.visibility</p:attrName>
                                        </p:attrNameLst>
                                      </p:cBhvr>
                                      <p:to>
                                        <p:strVal val="visible"/>
                                      </p:to>
                                    </p:set>
                                    <p:animEffect transition="in" filter="box(out)">
                                      <p:cBhvr>
                                        <p:cTn id="7" dur="2000"/>
                                        <p:tgtEl>
                                          <p:spTgt spid="1638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MX" smtClean="0"/>
              <a:t>Túnicas y colores</a:t>
            </a:r>
            <a:endParaRPr lang="es-ES_tradnl" i="1" smtClean="0"/>
          </a:p>
        </p:txBody>
      </p:sp>
      <p:sp>
        <p:nvSpPr>
          <p:cNvPr id="1788931" name="Rectangle 3"/>
          <p:cNvSpPr>
            <a:spLocks noGrp="1" noChangeArrowheads="1"/>
          </p:cNvSpPr>
          <p:nvPr>
            <p:ph idx="1"/>
          </p:nvPr>
        </p:nvSpPr>
        <p:spPr>
          <a:xfrm>
            <a:off x="323850" y="1484313"/>
            <a:ext cx="8424863" cy="4525962"/>
          </a:xfrm>
        </p:spPr>
        <p:txBody>
          <a:bodyPr/>
          <a:lstStyle/>
          <a:p>
            <a:pPr eaLnBrk="1" hangingPunct="1">
              <a:lnSpc>
                <a:spcPct val="90000"/>
              </a:lnSpc>
            </a:pPr>
            <a:r>
              <a:rPr lang="es-MX" sz="2000" smtClean="0"/>
              <a:t>En general, se prescribe que durante la Iniciación los Oficiales vistan la regalía del grado del Arco Real.</a:t>
            </a:r>
          </a:p>
          <a:p>
            <a:pPr eaLnBrk="1" hangingPunct="1">
              <a:lnSpc>
                <a:spcPct val="90000"/>
              </a:lnSpc>
            </a:pPr>
            <a:r>
              <a:rPr lang="es-MX" sz="2000" smtClean="0"/>
              <a:t>Algunos Rituales prescriben que los Oficiales vistan una túnica, con los siguientes colores:</a:t>
            </a:r>
          </a:p>
          <a:p>
            <a:pPr eaLnBrk="1" hangingPunct="1">
              <a:lnSpc>
                <a:spcPct val="90000"/>
              </a:lnSpc>
            </a:pPr>
            <a:r>
              <a:rPr lang="es-MX" sz="2000" smtClean="0"/>
              <a:t>Maestro: túnica real de púrpura. Lleva un cetro en su mano y una corona dorada.</a:t>
            </a:r>
          </a:p>
          <a:p>
            <a:pPr eaLnBrk="1" hangingPunct="1">
              <a:lnSpc>
                <a:spcPct val="90000"/>
              </a:lnSpc>
            </a:pPr>
            <a:r>
              <a:rPr lang="es-MX" sz="2000" smtClean="0"/>
              <a:t>Maestro Diputado: túnica real roja o púrpura, también con cetro y corona.</a:t>
            </a:r>
          </a:p>
          <a:p>
            <a:pPr eaLnBrk="1" hangingPunct="1">
              <a:lnSpc>
                <a:spcPct val="90000"/>
              </a:lnSpc>
            </a:pPr>
            <a:r>
              <a:rPr lang="es-MX" sz="2000" smtClean="0"/>
              <a:t>Conductor Principal de las Obras: túnica azul o amarilla, collar azul, lleva un mazo dorado en su mano.</a:t>
            </a:r>
          </a:p>
          <a:p>
            <a:pPr eaLnBrk="1" hangingPunct="1">
              <a:lnSpc>
                <a:spcPct val="90000"/>
              </a:lnSpc>
            </a:pPr>
            <a:r>
              <a:rPr lang="es-MX" sz="2000" smtClean="0"/>
              <a:t>Capitán de Guardias y Centinela: túnica negra, ambos deben llevar espada.</a:t>
            </a:r>
          </a:p>
          <a:p>
            <a:pPr eaLnBrk="1" hangingPunct="1">
              <a:lnSpc>
                <a:spcPct val="90000"/>
              </a:lnSpc>
            </a:pPr>
            <a:r>
              <a:rPr lang="es-MX" sz="2000" smtClean="0"/>
              <a:t>Conductor del Consejo: túnica escarlata.</a:t>
            </a:r>
          </a:p>
          <a:p>
            <a:pPr eaLnBrk="1" hangingPunct="1">
              <a:lnSpc>
                <a:spcPct val="90000"/>
              </a:lnSpc>
            </a:pPr>
            <a:r>
              <a:rPr lang="es-MX" sz="2000" smtClean="0"/>
              <a:t>Cuando se utilizan túnicas, el Ritual prescribe que no deben colocarse mandiles sobre las mismas.</a:t>
            </a:r>
            <a:endParaRPr lang="es-ES_tradnl" sz="2000" smtClean="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8931">
                                            <p:txEl>
                                              <p:pRg st="3" end="3"/>
                                            </p:txEl>
                                          </p:spTgt>
                                        </p:tgtEl>
                                        <p:attrNameLst>
                                          <p:attrName>style.visibility</p:attrName>
                                        </p:attrNameLst>
                                      </p:cBhvr>
                                      <p:to>
                                        <p:strVal val="visible"/>
                                      </p:to>
                                    </p:set>
                                    <p:animEffect transition="in" filter="blinds(horizontal)">
                                      <p:cBhvr>
                                        <p:cTn id="27" dur="500"/>
                                        <p:tgtEl>
                                          <p:spTgt spid="17889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8931">
                                            <p:txEl>
                                              <p:pRg st="4" end="4"/>
                                            </p:txEl>
                                          </p:spTgt>
                                        </p:tgtEl>
                                        <p:attrNameLst>
                                          <p:attrName>style.visibility</p:attrName>
                                        </p:attrNameLst>
                                      </p:cBhvr>
                                      <p:to>
                                        <p:strVal val="visible"/>
                                      </p:to>
                                    </p:set>
                                    <p:animEffect transition="in" filter="blinds(horizontal)">
                                      <p:cBhvr>
                                        <p:cTn id="32" dur="500"/>
                                        <p:tgtEl>
                                          <p:spTgt spid="178893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8931">
                                            <p:txEl>
                                              <p:pRg st="5" end="5"/>
                                            </p:txEl>
                                          </p:spTgt>
                                        </p:tgtEl>
                                        <p:attrNameLst>
                                          <p:attrName>style.visibility</p:attrName>
                                        </p:attrNameLst>
                                      </p:cBhvr>
                                      <p:to>
                                        <p:strVal val="visible"/>
                                      </p:to>
                                    </p:set>
                                    <p:animEffect transition="in" filter="blinds(horizontal)">
                                      <p:cBhvr>
                                        <p:cTn id="37" dur="500"/>
                                        <p:tgtEl>
                                          <p:spTgt spid="178893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8931">
                                            <p:txEl>
                                              <p:pRg st="6" end="6"/>
                                            </p:txEl>
                                          </p:spTgt>
                                        </p:tgtEl>
                                        <p:attrNameLst>
                                          <p:attrName>style.visibility</p:attrName>
                                        </p:attrNameLst>
                                      </p:cBhvr>
                                      <p:to>
                                        <p:strVal val="visible"/>
                                      </p:to>
                                    </p:set>
                                    <p:animEffect transition="in" filter="blinds(horizontal)">
                                      <p:cBhvr>
                                        <p:cTn id="42" dur="500"/>
                                        <p:tgtEl>
                                          <p:spTgt spid="1788931">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8931">
                                            <p:txEl>
                                              <p:pRg st="7" end="7"/>
                                            </p:txEl>
                                          </p:spTgt>
                                        </p:tgtEl>
                                        <p:attrNameLst>
                                          <p:attrName>style.visibility</p:attrName>
                                        </p:attrNameLst>
                                      </p:cBhvr>
                                      <p:to>
                                        <p:strVal val="visible"/>
                                      </p:to>
                                    </p:set>
                                    <p:animEffect transition="in" filter="blinds(horizontal)">
                                      <p:cBhvr>
                                        <p:cTn id="47" dur="500"/>
                                        <p:tgtEl>
                                          <p:spTgt spid="17889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smtClean="0"/>
              <a:t>El mandil</a:t>
            </a:r>
            <a:endParaRPr lang="es-ES_tradnl" smtClean="0"/>
          </a:p>
        </p:txBody>
      </p:sp>
      <p:sp>
        <p:nvSpPr>
          <p:cNvPr id="1323011" name="Rectangle 3"/>
          <p:cNvSpPr>
            <a:spLocks noGrp="1" noChangeArrowheads="1"/>
          </p:cNvSpPr>
          <p:nvPr>
            <p:ph type="body" sz="half" idx="1"/>
          </p:nvPr>
        </p:nvSpPr>
        <p:spPr>
          <a:xfrm>
            <a:off x="250825" y="1484313"/>
            <a:ext cx="8642350" cy="4829175"/>
          </a:xfrm>
        </p:spPr>
        <p:txBody>
          <a:bodyPr/>
          <a:lstStyle/>
          <a:p>
            <a:pPr eaLnBrk="1" hangingPunct="1">
              <a:lnSpc>
                <a:spcPct val="90000"/>
              </a:lnSpc>
            </a:pPr>
            <a:r>
              <a:rPr lang="es-MX" sz="2200" smtClean="0"/>
              <a:t>Así como en el diseño del Templo y la decoración de los Oficiales, hay una absoluta dispersión en los mandiles y bandas prescriptos para este grado.</a:t>
            </a:r>
          </a:p>
          <a:p>
            <a:pPr eaLnBrk="1" hangingPunct="1">
              <a:lnSpc>
                <a:spcPct val="90000"/>
              </a:lnSpc>
            </a:pPr>
            <a:r>
              <a:rPr lang="es-MX" sz="2200" smtClean="0"/>
              <a:t>Algunos Rituales prescriben un mandil blanco de forma rectangular o cuadrada, forrado y ribeteado de púrpura.</a:t>
            </a:r>
          </a:p>
          <a:p>
            <a:pPr eaLnBrk="1" hangingPunct="1">
              <a:lnSpc>
                <a:spcPct val="90000"/>
              </a:lnSpc>
            </a:pPr>
            <a:r>
              <a:rPr lang="es-MX" sz="2200" smtClean="0"/>
              <a:t>En este caso, el blanco simboliza la pureza del mandil del Aprendiz, y el púrpura la nobleza de espíritu del Maestro Selecto, uniendo de esa forma los dos extremos de la escala iniciática del Rito York, y justificando la denominación de </a:t>
            </a:r>
            <a:r>
              <a:rPr lang="es-MX" sz="2200" i="1" smtClean="0"/>
              <a:t>Círculo de Perfección</a:t>
            </a:r>
            <a:r>
              <a:rPr lang="es-MX" sz="2200" smtClean="0"/>
              <a:t>.</a:t>
            </a:r>
          </a:p>
          <a:p>
            <a:pPr eaLnBrk="1" hangingPunct="1">
              <a:lnSpc>
                <a:spcPct val="90000"/>
              </a:lnSpc>
            </a:pPr>
            <a:r>
              <a:rPr lang="es-MX" sz="2200" smtClean="0"/>
              <a:t>Por el contrario, Mackey prescribe mandil y banda negros forrados y ribeteados de rojo, siendo el mandil de forma triangular para recordar el Delta Sagrado.</a:t>
            </a:r>
          </a:p>
          <a:p>
            <a:pPr eaLnBrk="1" hangingPunct="1">
              <a:lnSpc>
                <a:spcPct val="90000"/>
              </a:lnSpc>
            </a:pPr>
            <a:r>
              <a:rPr lang="es-MX" sz="2200" smtClean="0"/>
              <a:t>Agrega que en algunos Consejos el mandil se decora además con nueve estrellas, tres en cada ángulo del mandil, para representar una vez más el triple ternario.</a:t>
            </a:r>
            <a:endParaRPr lang="es-ES_tradnl" sz="2200" smtClean="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3011">
                                            <p:txEl>
                                              <p:pRg st="3" end="3"/>
                                            </p:txEl>
                                          </p:spTgt>
                                        </p:tgtEl>
                                        <p:attrNameLst>
                                          <p:attrName>style.visibility</p:attrName>
                                        </p:attrNameLst>
                                      </p:cBhvr>
                                      <p:to>
                                        <p:strVal val="visible"/>
                                      </p:to>
                                    </p:set>
                                    <p:animEffect transition="in" filter="blinds(horizontal)">
                                      <p:cBhvr>
                                        <p:cTn id="27" dur="500"/>
                                        <p:tgtEl>
                                          <p:spTgt spid="13230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23011">
                                            <p:txEl>
                                              <p:pRg st="4" end="4"/>
                                            </p:txEl>
                                          </p:spTgt>
                                        </p:tgtEl>
                                        <p:attrNameLst>
                                          <p:attrName>style.visibility</p:attrName>
                                        </p:attrNameLst>
                                      </p:cBhvr>
                                      <p:to>
                                        <p:strVal val="visible"/>
                                      </p:to>
                                    </p:set>
                                    <p:animEffect transition="in" filter="blinds(horizontal)">
                                      <p:cBhvr>
                                        <p:cTn id="32" dur="500"/>
                                        <p:tgtEl>
                                          <p:spTgt spid="13230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1 Título"/>
          <p:cNvSpPr>
            <a:spLocks noGrp="1"/>
          </p:cNvSpPr>
          <p:nvPr>
            <p:ph type="title"/>
          </p:nvPr>
        </p:nvSpPr>
        <p:spPr/>
        <p:txBody>
          <a:bodyPr/>
          <a:lstStyle/>
          <a:p>
            <a:r>
              <a:rPr lang="es-ES" smtClean="0"/>
              <a:t>El mandil</a:t>
            </a:r>
          </a:p>
        </p:txBody>
      </p:sp>
      <p:sp>
        <p:nvSpPr>
          <p:cNvPr id="97282" name="2 Marcador de contenido"/>
          <p:cNvSpPr>
            <a:spLocks noGrp="1"/>
          </p:cNvSpPr>
          <p:nvPr>
            <p:ph idx="1"/>
          </p:nvPr>
        </p:nvSpPr>
        <p:spPr/>
        <p:txBody>
          <a:bodyPr/>
          <a:lstStyle/>
          <a:p>
            <a:r>
              <a:rPr lang="en-US" sz="2400" smtClean="0"/>
              <a:t>En algunos Rituales encontramos esta lectura cuando se coloca el mandil al nuevo Iniciado: </a:t>
            </a:r>
            <a:r>
              <a:rPr lang="en-US" sz="2400" i="1" smtClean="0"/>
              <a:t>“Ahora te presento el mandil de Maestro Selecto. Su color es blanco forrado con púrpura. El blanco es en la Antigua Masonería el recordatorio de la pureza de vida simbolizada en el primer mandil que recibiste en tu Iniciación como Aprendiz Admitido, mientras que el púrpura, el color de los reyes, te exhorta a regular tu vida en conformidad con los ideales que manifiestan la nobleza de aquellos que practican el Arte Real…”</a:t>
            </a:r>
          </a:p>
          <a:p>
            <a:r>
              <a:rPr lang="en-US" sz="2400" i="1" smtClean="0"/>
              <a:t>“La espada nos designa como guardianes, cuyo peculiar deber es la preservacíón de aquellos sagrados tesoros que constituyen nuestra herencia masónica…” </a:t>
            </a:r>
            <a:endParaRPr lang="en-US" sz="24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7281"/>
                                        </p:tgtEl>
                                        <p:attrNameLst>
                                          <p:attrName>style.visibility</p:attrName>
                                        </p:attrNameLst>
                                      </p:cBhvr>
                                      <p:to>
                                        <p:strVal val="visible"/>
                                      </p:to>
                                    </p:set>
                                    <p:animEffect transition="in" filter="blinds(horizontal)">
                                      <p:cBhvr>
                                        <p:cTn id="7" dur="500"/>
                                        <p:tgtEl>
                                          <p:spTgt spid="9728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7282">
                                            <p:txEl>
                                              <p:pRg st="0" end="0"/>
                                            </p:txEl>
                                          </p:spTgt>
                                        </p:tgtEl>
                                        <p:attrNameLst>
                                          <p:attrName>style.visibility</p:attrName>
                                        </p:attrNameLst>
                                      </p:cBhvr>
                                      <p:to>
                                        <p:strVal val="visible"/>
                                      </p:to>
                                    </p:set>
                                    <p:animEffect transition="in" filter="blinds(horizontal)">
                                      <p:cBhvr>
                                        <p:cTn id="12" dur="500"/>
                                        <p:tgtEl>
                                          <p:spTgt spid="9728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7282">
                                            <p:txEl>
                                              <p:pRg st="1" end="1"/>
                                            </p:txEl>
                                          </p:spTgt>
                                        </p:tgtEl>
                                        <p:attrNameLst>
                                          <p:attrName>style.visibility</p:attrName>
                                        </p:attrNameLst>
                                      </p:cBhvr>
                                      <p:to>
                                        <p:strVal val="visible"/>
                                      </p:to>
                                    </p:set>
                                    <p:animEffect transition="in" filter="blinds(horizontal)">
                                      <p:cBhvr>
                                        <p:cTn id="17" dur="500"/>
                                        <p:tgtEl>
                                          <p:spTgt spid="9728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1" grpId="0"/>
      <p:bldP spid="97282"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La lectura</a:t>
            </a:r>
            <a:endParaRPr lang="es-AR" smtClean="0"/>
          </a:p>
        </p:txBody>
      </p:sp>
      <p:sp>
        <p:nvSpPr>
          <p:cNvPr id="3" name="2 Marcador de contenido"/>
          <p:cNvSpPr>
            <a:spLocks noGrp="1"/>
          </p:cNvSpPr>
          <p:nvPr>
            <p:ph idx="1"/>
          </p:nvPr>
        </p:nvSpPr>
        <p:spPr/>
        <p:txBody>
          <a:bodyPr/>
          <a:lstStyle/>
          <a:p>
            <a:r>
              <a:rPr lang="en-US" sz="2200" i="1" smtClean="0"/>
              <a:t>“La trulla nos recuerda que somos constructores, cuyas vidas deben ser constructivas en su influencia sobre la Hermandad y sobre el Mundo…”</a:t>
            </a:r>
            <a:endParaRPr lang="en-US" sz="2200" smtClean="0"/>
          </a:p>
          <a:p>
            <a:r>
              <a:rPr lang="en-US" sz="2200" i="1" smtClean="0"/>
              <a:t>“El triángulo roto nos habla de nuestra mortalidad, de la incerteza acerca del fin de nuestra vida, de la importancia del uso industrioso del tiempo y de nuestras facultades, mientras caminamos por el pavimento de cuadros blancos y negros de la Vida hacia la Puerta de la Muerte…”</a:t>
            </a:r>
          </a:p>
          <a:p>
            <a:r>
              <a:rPr lang="en-US" sz="2200" i="1" smtClean="0"/>
              <a:t>“El triángulo completo es el símbolo de una de las leyes más fundamentales del Universo, aquella que indica que son necesarios tanto el polo positivo como el negativo para generar finalmente una manifestación…”</a:t>
            </a:r>
            <a:endParaRPr lang="en-US" sz="2200" smtClean="0"/>
          </a:p>
          <a:p>
            <a:r>
              <a:rPr lang="en-US" sz="2200" i="1" smtClean="0"/>
              <a:t>“Pueda este mandil distinguirte siempre como un Masón que es justamente calificado de ´Maestro Selecto´…”</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 Box 4"/>
          <p:cNvSpPr txBox="1">
            <a:spLocks noChangeArrowheads="1"/>
          </p:cNvSpPr>
          <p:nvPr/>
        </p:nvSpPr>
        <p:spPr bwMode="auto">
          <a:xfrm>
            <a:off x="3175" y="1981200"/>
            <a:ext cx="2260600" cy="2308225"/>
          </a:xfrm>
          <a:prstGeom prst="rect">
            <a:avLst/>
          </a:prstGeom>
          <a:noFill/>
          <a:ln w="9525">
            <a:noFill/>
            <a:miter lim="800000"/>
            <a:headEnd/>
            <a:tailEnd/>
          </a:ln>
        </p:spPr>
        <p:txBody>
          <a:bodyPr wrap="none">
            <a:spAutoFit/>
          </a:bodyPr>
          <a:lstStyle/>
          <a:p>
            <a:pPr algn="ctr"/>
            <a:r>
              <a:rPr lang="es-AR" b="1"/>
              <a:t>Mandil del Maestro</a:t>
            </a:r>
          </a:p>
          <a:p>
            <a:pPr algn="ctr"/>
            <a:r>
              <a:rPr lang="es-MX" b="1"/>
              <a:t>Selecto, </a:t>
            </a:r>
          </a:p>
          <a:p>
            <a:pPr algn="ctr"/>
            <a:r>
              <a:rPr lang="es-MX" b="1"/>
              <a:t>desarrollado por</a:t>
            </a:r>
            <a:endParaRPr lang="es-AR" b="1"/>
          </a:p>
          <a:p>
            <a:pPr algn="ctr"/>
            <a:r>
              <a:rPr lang="es-ES_tradnl" b="1"/>
              <a:t>Amos Doolittle y</a:t>
            </a:r>
          </a:p>
          <a:p>
            <a:pPr algn="ctr"/>
            <a:r>
              <a:rPr lang="es-ES_tradnl" b="1"/>
              <a:t>Jeremy Cross, con</a:t>
            </a:r>
          </a:p>
          <a:p>
            <a:pPr algn="ctr"/>
            <a:r>
              <a:rPr lang="es-ES_tradnl" b="1"/>
              <a:t>adiciones </a:t>
            </a:r>
          </a:p>
          <a:p>
            <a:pPr algn="ctr"/>
            <a:r>
              <a:rPr lang="es-ES_tradnl" b="1"/>
              <a:t>posteriores </a:t>
            </a:r>
          </a:p>
          <a:p>
            <a:pPr algn="ctr"/>
            <a:r>
              <a:rPr lang="es-ES_tradnl" b="1"/>
              <a:t>(E.U.A., siglo XVIII)</a:t>
            </a:r>
            <a:endParaRPr lang="es-AR" b="1"/>
          </a:p>
        </p:txBody>
      </p:sp>
      <p:pic>
        <p:nvPicPr>
          <p:cNvPr id="4" name="Picture 5" descr="shapeimage_3"/>
          <p:cNvPicPr>
            <a:picLocks noChangeAspect="1" noChangeArrowheads="1"/>
          </p:cNvPicPr>
          <p:nvPr/>
        </p:nvPicPr>
        <p:blipFill>
          <a:blip r:embed="rId2"/>
          <a:srcRect/>
          <a:stretch>
            <a:fillRect/>
          </a:stretch>
        </p:blipFill>
        <p:spPr bwMode="auto">
          <a:xfrm>
            <a:off x="2209800" y="152400"/>
            <a:ext cx="6799263" cy="64643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117764"/>
                                        </p:tgtEl>
                                        <p:attrNameLst>
                                          <p:attrName>style.visibility</p:attrName>
                                        </p:attrNameLst>
                                      </p:cBhvr>
                                      <p:to>
                                        <p:strVal val="visible"/>
                                      </p:to>
                                    </p:set>
                                    <p:animEffect transition="in" filter="wedge">
                                      <p:cBhvr>
                                        <p:cTn id="12" dur="2000"/>
                                        <p:tgtEl>
                                          <p:spTgt spid="117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4"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7" descr="$_3-1"/>
          <p:cNvPicPr>
            <a:picLocks noChangeAspect="1" noChangeArrowheads="1"/>
          </p:cNvPicPr>
          <p:nvPr/>
        </p:nvPicPr>
        <p:blipFill>
          <a:blip r:embed="rId2"/>
          <a:srcRect/>
          <a:stretch>
            <a:fillRect/>
          </a:stretch>
        </p:blipFill>
        <p:spPr bwMode="auto">
          <a:xfrm>
            <a:off x="-1588" y="152400"/>
            <a:ext cx="9145588" cy="6589713"/>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C:\Users\jorge\Downloads\MANDIL  png.PNG"/>
          <p:cNvPicPr>
            <a:picLocks noChangeAspect="1" noChangeArrowheads="1"/>
          </p:cNvPicPr>
          <p:nvPr/>
        </p:nvPicPr>
        <p:blipFill>
          <a:blip r:embed="rId2"/>
          <a:srcRect/>
          <a:stretch>
            <a:fillRect/>
          </a:stretch>
        </p:blipFill>
        <p:spPr bwMode="auto">
          <a:xfrm>
            <a:off x="989013" y="-11113"/>
            <a:ext cx="7164387" cy="6869113"/>
          </a:xfrm>
          <a:prstGeom prst="rect">
            <a:avLst/>
          </a:prstGeom>
          <a:noFill/>
          <a:ln w="9525">
            <a:noFill/>
            <a:miter lim="800000"/>
            <a:headEnd/>
            <a:tailEnd/>
          </a:ln>
        </p:spPr>
      </p:pic>
      <p:sp>
        <p:nvSpPr>
          <p:cNvPr id="2" name="1 CuadroTexto"/>
          <p:cNvSpPr txBox="1">
            <a:spLocks noChangeArrowheads="1"/>
          </p:cNvSpPr>
          <p:nvPr/>
        </p:nvSpPr>
        <p:spPr bwMode="auto">
          <a:xfrm>
            <a:off x="228600" y="3962400"/>
            <a:ext cx="3532188" cy="1477963"/>
          </a:xfrm>
          <a:prstGeom prst="rect">
            <a:avLst/>
          </a:prstGeom>
          <a:solidFill>
            <a:srgbClr val="FF0000"/>
          </a:solidFill>
          <a:ln w="9525">
            <a:noFill/>
            <a:miter lim="800000"/>
            <a:headEnd/>
            <a:tailEnd/>
          </a:ln>
        </p:spPr>
        <p:txBody>
          <a:bodyPr wrap="none">
            <a:spAutoFit/>
          </a:bodyPr>
          <a:lstStyle/>
          <a:p>
            <a:r>
              <a:rPr lang="es-MX"/>
              <a:t>Mandil del Maestro Selecto</a:t>
            </a:r>
          </a:p>
          <a:p>
            <a:r>
              <a:rPr lang="es-MX"/>
              <a:t>empleado en el Arco Real</a:t>
            </a:r>
          </a:p>
          <a:p>
            <a:r>
              <a:rPr lang="es-MX"/>
              <a:t>de Escocia. Las nueve estrellas</a:t>
            </a:r>
          </a:p>
          <a:p>
            <a:r>
              <a:rPr lang="es-MX" i="1"/>
              <a:t>«aluden a los Nueve Arcos que</a:t>
            </a:r>
          </a:p>
          <a:p>
            <a:r>
              <a:rPr lang="es-MX" i="1"/>
              <a:t>conducen a la Bóveda Sagrada»</a:t>
            </a:r>
            <a:endParaRPr lang="es-AR" i="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57698"/>
                                        </p:tgtEl>
                                        <p:attrNameLst>
                                          <p:attrName>style.visibility</p:attrName>
                                        </p:attrNameLst>
                                      </p:cBhvr>
                                      <p:to>
                                        <p:strVal val="visible"/>
                                      </p:to>
                                    </p:set>
                                    <p:animEffect transition="in" filter="box(out)">
                                      <p:cBhvr>
                                        <p:cTn id="7" dur="2000"/>
                                        <p:tgtEl>
                                          <p:spTgt spid="157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69988" name="Picture 4"/>
          <p:cNvPicPr>
            <a:picLocks noChangeAspect="1" noChangeArrowheads="1"/>
          </p:cNvPicPr>
          <p:nvPr/>
        </p:nvPicPr>
        <p:blipFill>
          <a:blip r:embed="rId2"/>
          <a:srcRect/>
          <a:stretch>
            <a:fillRect/>
          </a:stretch>
        </p:blipFill>
        <p:spPr bwMode="auto">
          <a:xfrm>
            <a:off x="36513" y="6350"/>
            <a:ext cx="9144000" cy="685482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69988"/>
                                        </p:tgtEl>
                                        <p:attrNameLst>
                                          <p:attrName>style.visibility</p:attrName>
                                        </p:attrNameLst>
                                      </p:cBhvr>
                                      <p:to>
                                        <p:strVal val="visible"/>
                                      </p:to>
                                    </p:set>
                                    <p:animEffect transition="in" filter="box(out)">
                                      <p:cBhvr>
                                        <p:cTn id="7" dur="2000"/>
                                        <p:tgtEl>
                                          <p:spTgt spid="169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1" name="Picture 3"/>
          <p:cNvPicPr>
            <a:picLocks noChangeAspect="1" noChangeArrowheads="1"/>
          </p:cNvPicPr>
          <p:nvPr/>
        </p:nvPicPr>
        <p:blipFill>
          <a:blip r:embed="rId2"/>
          <a:srcRect/>
          <a:stretch>
            <a:fillRect/>
          </a:stretch>
        </p:blipFill>
        <p:spPr bwMode="auto">
          <a:xfrm>
            <a:off x="798513" y="19050"/>
            <a:ext cx="8382000" cy="6824663"/>
          </a:xfrm>
          <a:prstGeom prst="rect">
            <a:avLst/>
          </a:prstGeom>
          <a:noFill/>
          <a:ln w="9525">
            <a:noFill/>
            <a:miter lim="800000"/>
            <a:headEnd/>
            <a:tailEnd/>
          </a:ln>
        </p:spPr>
      </p:pic>
      <p:sp>
        <p:nvSpPr>
          <p:cNvPr id="2" name="1 CuadroTexto"/>
          <p:cNvSpPr txBox="1">
            <a:spLocks noChangeArrowheads="1"/>
          </p:cNvSpPr>
          <p:nvPr/>
        </p:nvSpPr>
        <p:spPr bwMode="auto">
          <a:xfrm>
            <a:off x="179388" y="1557338"/>
            <a:ext cx="3384550" cy="4524375"/>
          </a:xfrm>
          <a:prstGeom prst="rect">
            <a:avLst/>
          </a:prstGeom>
          <a:solidFill>
            <a:schemeClr val="tx2"/>
          </a:solidFill>
          <a:ln w="9525">
            <a:solidFill>
              <a:schemeClr val="accent1"/>
            </a:solidFill>
            <a:miter lim="800000"/>
            <a:headEnd/>
            <a:tailEnd/>
          </a:ln>
        </p:spPr>
        <p:txBody>
          <a:bodyPr>
            <a:spAutoFit/>
          </a:bodyPr>
          <a:lstStyle/>
          <a:p>
            <a:r>
              <a:rPr lang="es-MX" b="1" i="1" dirty="0">
                <a:solidFill>
                  <a:srgbClr val="FF0000"/>
                </a:solidFill>
              </a:rPr>
              <a:t>«La Palabra del Arco Real se divide en tres sílabas, y</a:t>
            </a:r>
          </a:p>
          <a:p>
            <a:r>
              <a:rPr lang="es-MX" b="1" i="1" dirty="0">
                <a:solidFill>
                  <a:srgbClr val="FF0000"/>
                </a:solidFill>
              </a:rPr>
              <a:t>es conocida la transmisión trisilábica donde los Tres</a:t>
            </a:r>
          </a:p>
          <a:p>
            <a:r>
              <a:rPr lang="es-MX" b="1" i="1" dirty="0">
                <a:solidFill>
                  <a:srgbClr val="FF0000"/>
                </a:solidFill>
              </a:rPr>
              <a:t>Oficiales Principales pronuncian la Palabra pronunciando</a:t>
            </a:r>
          </a:p>
          <a:p>
            <a:r>
              <a:rPr lang="es-MX" b="1" i="1" dirty="0">
                <a:solidFill>
                  <a:srgbClr val="FF0000"/>
                </a:solidFill>
              </a:rPr>
              <a:t>alternativamente una sílaba cada uno, hasta completar</a:t>
            </a:r>
          </a:p>
          <a:p>
            <a:r>
              <a:rPr lang="es-MX" b="1" i="1" dirty="0">
                <a:solidFill>
                  <a:srgbClr val="FF0000"/>
                </a:solidFill>
              </a:rPr>
              <a:t>la Palabra tres veces. Por lo tanto, en total se pronuncian nueve sílabas. Ese es el significado de las nueve estrellas, en tres grupos de tres, que aparecen en el </a:t>
            </a:r>
            <a:r>
              <a:rPr lang="es-MX" b="1" i="1" dirty="0" smtClean="0">
                <a:solidFill>
                  <a:srgbClr val="FF0000"/>
                </a:solidFill>
              </a:rPr>
              <a:t>mandil.»</a:t>
            </a:r>
            <a:endParaRPr lang="es-AR" b="1" i="1" dirty="0">
              <a:solidFill>
                <a:srgbClr val="FF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71011"/>
                                        </p:tgtEl>
                                        <p:attrNameLst>
                                          <p:attrName>style.visibility</p:attrName>
                                        </p:attrNameLst>
                                      </p:cBhvr>
                                      <p:to>
                                        <p:strVal val="visible"/>
                                      </p:to>
                                    </p:set>
                                    <p:animEffect transition="in" filter="box(out)">
                                      <p:cBhvr>
                                        <p:cTn id="7" dur="2000"/>
                                        <p:tgtEl>
                                          <p:spTgt spid="1710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2035" name="Picture 3"/>
          <p:cNvPicPr>
            <a:picLocks noChangeAspect="1" noChangeArrowheads="1"/>
          </p:cNvPicPr>
          <p:nvPr/>
        </p:nvPicPr>
        <p:blipFill>
          <a:blip r:embed="rId2"/>
          <a:srcRect/>
          <a:stretch>
            <a:fillRect/>
          </a:stretch>
        </p:blipFill>
        <p:spPr bwMode="auto">
          <a:xfrm>
            <a:off x="-19050" y="12700"/>
            <a:ext cx="9128125" cy="68453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72035"/>
                                        </p:tgtEl>
                                        <p:attrNameLst>
                                          <p:attrName>style.visibility</p:attrName>
                                        </p:attrNameLst>
                                      </p:cBhvr>
                                      <p:to>
                                        <p:strVal val="visible"/>
                                      </p:to>
                                    </p:set>
                                    <p:animEffect transition="in" filter="box(out)">
                                      <p:cBhvr>
                                        <p:cTn id="7" dur="2000"/>
                                        <p:tgtEl>
                                          <p:spTgt spid="172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MX" smtClean="0"/>
              <a:t>Las letras</a:t>
            </a:r>
            <a:endParaRPr lang="es-AR" smtClean="0"/>
          </a:p>
        </p:txBody>
      </p:sp>
      <p:sp>
        <p:nvSpPr>
          <p:cNvPr id="4" name="3 Marcador de contenido"/>
          <p:cNvSpPr>
            <a:spLocks noGrp="1"/>
          </p:cNvSpPr>
          <p:nvPr>
            <p:ph idx="1"/>
          </p:nvPr>
        </p:nvSpPr>
        <p:spPr/>
        <p:txBody>
          <a:bodyPr/>
          <a:lstStyle/>
          <a:p>
            <a:r>
              <a:rPr lang="es-MX" sz="2000" smtClean="0"/>
              <a:t>Ha habido largas discusiones sobre el significado de las dos letras hebreas que se encuentran en el centro («en el corazón») del mandil, recogidas por Raffaele Storino en </a:t>
            </a:r>
            <a:r>
              <a:rPr lang="es-MX" sz="2000" i="1" smtClean="0"/>
              <a:t>«El esoterismo de un mandil triangular en un Consejo de Maestros Reales y Selectos de Escocia».</a:t>
            </a:r>
          </a:p>
          <a:p>
            <a:r>
              <a:rPr lang="es-MX" sz="2000" smtClean="0"/>
              <a:t>Existen dos opciones: que sean las letras </a:t>
            </a:r>
            <a:r>
              <a:rPr lang="es-MX" sz="2000" i="1" smtClean="0"/>
              <a:t>yod </a:t>
            </a:r>
            <a:r>
              <a:rPr lang="es-MX" sz="2000" smtClean="0"/>
              <a:t>y </a:t>
            </a:r>
            <a:r>
              <a:rPr lang="es-MX" sz="2000" i="1" smtClean="0"/>
              <a:t>mem sofit</a:t>
            </a:r>
            <a:r>
              <a:rPr lang="es-MX" sz="2000" smtClean="0"/>
              <a:t>, o bien </a:t>
            </a:r>
            <a:r>
              <a:rPr lang="es-MX" sz="2000" i="1" smtClean="0"/>
              <a:t>yod </a:t>
            </a:r>
            <a:r>
              <a:rPr lang="es-MX" sz="2000" smtClean="0"/>
              <a:t>y </a:t>
            </a:r>
            <a:r>
              <a:rPr lang="es-MX" sz="2000" i="1" smtClean="0"/>
              <a:t>samej</a:t>
            </a:r>
            <a:r>
              <a:rPr lang="es-MX" sz="2000" smtClean="0"/>
              <a:t>.</a:t>
            </a:r>
          </a:p>
          <a:p>
            <a:r>
              <a:rPr lang="es-MX" sz="2000" smtClean="0"/>
              <a:t>En el primer caso se pueden interpretar como la abreviatura de </a:t>
            </a:r>
            <a:r>
              <a:rPr lang="es-MX" sz="2000" i="1" smtClean="0"/>
              <a:t>Yerushalaim</a:t>
            </a:r>
            <a:r>
              <a:rPr lang="es-MX" sz="2000" smtClean="0"/>
              <a:t> = </a:t>
            </a:r>
            <a:r>
              <a:rPr lang="es-MX" sz="2000" i="1" smtClean="0"/>
              <a:t>Jerusalén</a:t>
            </a:r>
            <a:r>
              <a:rPr lang="es-MX" sz="2000" smtClean="0"/>
              <a:t>.</a:t>
            </a:r>
          </a:p>
          <a:p>
            <a:r>
              <a:rPr lang="es-MX" sz="2000" smtClean="0"/>
              <a:t>O bien como la primera y la última letras de la Palabra Omnífica.</a:t>
            </a:r>
          </a:p>
          <a:p>
            <a:r>
              <a:rPr lang="es-MX" sz="2000" smtClean="0"/>
              <a:t>Sin embargo, quizás la opción más correcta es la segunda, y las letras son entonces las iniciales de Ish Sodi, una de las Palabras importantes en este grado.</a:t>
            </a:r>
          </a:p>
          <a:p>
            <a:endParaRPr lang="es-AR" sz="20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linds(horizont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linds(horizontal)">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linds(horizontal)">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blinds(horizontal)">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6" name="Picture 2" descr="Resultado de imagen para select master regalia"/>
          <p:cNvPicPr>
            <a:picLocks noChangeAspect="1" noChangeArrowheads="1"/>
          </p:cNvPicPr>
          <p:nvPr/>
        </p:nvPicPr>
        <p:blipFill>
          <a:blip r:embed="rId2"/>
          <a:srcRect/>
          <a:stretch>
            <a:fillRect/>
          </a:stretch>
        </p:blipFill>
        <p:spPr bwMode="auto">
          <a:xfrm>
            <a:off x="1235075" y="14288"/>
            <a:ext cx="6792913" cy="6792912"/>
          </a:xfrm>
          <a:prstGeom prst="rect">
            <a:avLst/>
          </a:prstGeom>
          <a:noFill/>
          <a:ln w="9525">
            <a:noFill/>
            <a:miter lim="800000"/>
            <a:headEnd/>
            <a:tailEnd/>
          </a:ln>
        </p:spPr>
      </p:pic>
      <p:sp>
        <p:nvSpPr>
          <p:cNvPr id="2" name="1 CuadroTexto"/>
          <p:cNvSpPr txBox="1">
            <a:spLocks noChangeArrowheads="1"/>
          </p:cNvSpPr>
          <p:nvPr/>
        </p:nvSpPr>
        <p:spPr bwMode="auto">
          <a:xfrm>
            <a:off x="1331913" y="260350"/>
            <a:ext cx="6424612" cy="646113"/>
          </a:xfrm>
          <a:prstGeom prst="rect">
            <a:avLst/>
          </a:prstGeom>
          <a:noFill/>
          <a:ln w="9525">
            <a:noFill/>
            <a:miter lim="800000"/>
            <a:headEnd/>
            <a:tailEnd/>
          </a:ln>
        </p:spPr>
        <p:txBody>
          <a:bodyPr wrap="none">
            <a:spAutoFit/>
          </a:bodyPr>
          <a:lstStyle/>
          <a:p>
            <a:pPr algn="ctr"/>
            <a:r>
              <a:rPr lang="es-MX" b="1">
                <a:solidFill>
                  <a:srgbClr val="FF0000"/>
                </a:solidFill>
              </a:rPr>
              <a:t>Mandil utilizado actualmente en los Consejos Crípticos,</a:t>
            </a:r>
          </a:p>
          <a:p>
            <a:pPr algn="ctr"/>
            <a:r>
              <a:rPr lang="es-MX" b="1">
                <a:solidFill>
                  <a:srgbClr val="FF0000"/>
                </a:solidFill>
              </a:rPr>
              <a:t>tanto para el Maestro Real como para el Maestro Selecto</a:t>
            </a:r>
            <a:endParaRPr lang="es-AR" b="1">
              <a:solidFill>
                <a:srgbClr val="FF0000"/>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ultado de imagen para select master regalia"/>
          <p:cNvPicPr>
            <a:picLocks noChangeAspect="1" noChangeArrowheads="1"/>
          </p:cNvPicPr>
          <p:nvPr/>
        </p:nvPicPr>
        <p:blipFill>
          <a:blip r:embed="rId2"/>
          <a:srcRect/>
          <a:stretch>
            <a:fillRect/>
          </a:stretch>
        </p:blipFill>
        <p:spPr bwMode="auto">
          <a:xfrm>
            <a:off x="1163638" y="-1588"/>
            <a:ext cx="6864350" cy="6864351"/>
          </a:xfrm>
          <a:prstGeom prst="rect">
            <a:avLst/>
          </a:prstGeom>
          <a:noFill/>
          <a:ln w="9525">
            <a:noFill/>
            <a:miter lim="800000"/>
            <a:headEnd/>
            <a:tailEnd/>
          </a:ln>
        </p:spPr>
      </p:pic>
      <p:sp>
        <p:nvSpPr>
          <p:cNvPr id="4" name="3 CuadroTexto"/>
          <p:cNvSpPr txBox="1">
            <a:spLocks noChangeArrowheads="1"/>
          </p:cNvSpPr>
          <p:nvPr/>
        </p:nvSpPr>
        <p:spPr bwMode="auto">
          <a:xfrm>
            <a:off x="1331913" y="260350"/>
            <a:ext cx="6424612" cy="646113"/>
          </a:xfrm>
          <a:prstGeom prst="rect">
            <a:avLst/>
          </a:prstGeom>
          <a:noFill/>
          <a:ln w="9525">
            <a:noFill/>
            <a:miter lim="800000"/>
            <a:headEnd/>
            <a:tailEnd/>
          </a:ln>
        </p:spPr>
        <p:txBody>
          <a:bodyPr wrap="none">
            <a:spAutoFit/>
          </a:bodyPr>
          <a:lstStyle/>
          <a:p>
            <a:pPr algn="ctr"/>
            <a:r>
              <a:rPr lang="es-MX" b="1">
                <a:solidFill>
                  <a:srgbClr val="FF0000"/>
                </a:solidFill>
              </a:rPr>
              <a:t>Mandil utilizado actualmente en los Consejos Crípticos,</a:t>
            </a:r>
          </a:p>
          <a:p>
            <a:pPr algn="ctr"/>
            <a:r>
              <a:rPr lang="es-MX" b="1">
                <a:solidFill>
                  <a:srgbClr val="FF0000"/>
                </a:solidFill>
              </a:rPr>
              <a:t>tanto para el Maestro Real como para el Maestro Selecto</a:t>
            </a:r>
            <a:endParaRPr lang="es-AR" b="1">
              <a:solidFill>
                <a:srgbClr val="FF0000"/>
              </a:solidFill>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098" name="Picture 2" descr="https://cdn6.bigcommerce.com/s-jcrik62/images/stencil/1280x1280/products/9473/22056/IMG_7204__27243.1454104367.1280.1280__33569.1456335779.jpg?c=2"/>
          <p:cNvPicPr>
            <a:picLocks noChangeAspect="1" noChangeArrowheads="1"/>
          </p:cNvPicPr>
          <p:nvPr/>
        </p:nvPicPr>
        <p:blipFill>
          <a:blip r:embed="rId2"/>
          <a:srcRect/>
          <a:stretch>
            <a:fillRect/>
          </a:stretch>
        </p:blipFill>
        <p:spPr bwMode="auto">
          <a:xfrm>
            <a:off x="876300" y="-20638"/>
            <a:ext cx="7583488" cy="6905626"/>
          </a:xfrm>
          <a:prstGeom prst="rect">
            <a:avLst/>
          </a:prstGeom>
          <a:noFill/>
          <a:ln w="9525">
            <a:noFill/>
            <a:miter lim="800000"/>
            <a:headEnd/>
            <a:tailEnd/>
          </a:ln>
        </p:spPr>
      </p:pic>
      <p:sp>
        <p:nvSpPr>
          <p:cNvPr id="7" name="6 CuadroTexto"/>
          <p:cNvSpPr txBox="1">
            <a:spLocks noChangeArrowheads="1"/>
          </p:cNvSpPr>
          <p:nvPr/>
        </p:nvSpPr>
        <p:spPr bwMode="auto">
          <a:xfrm>
            <a:off x="1701800" y="4943475"/>
            <a:ext cx="5686425" cy="368300"/>
          </a:xfrm>
          <a:prstGeom prst="rect">
            <a:avLst/>
          </a:prstGeom>
          <a:solidFill>
            <a:schemeClr val="tx1"/>
          </a:solidFill>
          <a:ln w="9525">
            <a:noFill/>
            <a:miter lim="800000"/>
            <a:headEnd/>
            <a:tailEnd/>
          </a:ln>
        </p:spPr>
        <p:txBody>
          <a:bodyPr wrap="none">
            <a:spAutoFit/>
          </a:bodyPr>
          <a:lstStyle/>
          <a:p>
            <a:pPr algn="ctr"/>
            <a:r>
              <a:rPr lang="es-MX" b="1">
                <a:solidFill>
                  <a:srgbClr val="FF0000"/>
                </a:solidFill>
              </a:rPr>
              <a:t>Mandil triangular utilizado actualmente en Canadá</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ultado de imagen para cryptic rite apron"/>
          <p:cNvPicPr>
            <a:picLocks noChangeAspect="1" noChangeArrowheads="1"/>
          </p:cNvPicPr>
          <p:nvPr/>
        </p:nvPicPr>
        <p:blipFill>
          <a:blip r:embed="rId2"/>
          <a:srcRect/>
          <a:stretch>
            <a:fillRect/>
          </a:stretch>
        </p:blipFill>
        <p:spPr bwMode="auto">
          <a:xfrm>
            <a:off x="965200" y="0"/>
            <a:ext cx="7207250" cy="6853238"/>
          </a:xfrm>
          <a:prstGeom prst="rect">
            <a:avLst/>
          </a:prstGeom>
          <a:noFill/>
          <a:ln w="9525">
            <a:noFill/>
            <a:miter lim="800000"/>
            <a:headEnd/>
            <a:tailEnd/>
          </a:ln>
        </p:spPr>
      </p:pic>
      <p:sp>
        <p:nvSpPr>
          <p:cNvPr id="5" name="Text Box 4"/>
          <p:cNvSpPr txBox="1">
            <a:spLocks noChangeArrowheads="1"/>
          </p:cNvSpPr>
          <p:nvPr/>
        </p:nvSpPr>
        <p:spPr bwMode="auto">
          <a:xfrm>
            <a:off x="103188" y="115888"/>
            <a:ext cx="4108450" cy="1200150"/>
          </a:xfrm>
          <a:prstGeom prst="rect">
            <a:avLst/>
          </a:prstGeom>
          <a:solidFill>
            <a:srgbClr val="FF0000"/>
          </a:solidFill>
          <a:ln w="9525">
            <a:noFill/>
            <a:miter lim="800000"/>
            <a:headEnd/>
            <a:tailEnd/>
          </a:ln>
        </p:spPr>
        <p:txBody>
          <a:bodyPr wrap="none">
            <a:spAutoFit/>
          </a:bodyPr>
          <a:lstStyle/>
          <a:p>
            <a:pPr algn="ctr"/>
            <a:r>
              <a:rPr lang="es-AR" b="1"/>
              <a:t>Mandil utilizado</a:t>
            </a:r>
          </a:p>
          <a:p>
            <a:pPr algn="ctr"/>
            <a:r>
              <a:rPr lang="es-AR" b="1"/>
              <a:t>en algunos Consejos de</a:t>
            </a:r>
          </a:p>
          <a:p>
            <a:pPr algn="ctr"/>
            <a:r>
              <a:rPr lang="es-AR" b="1"/>
              <a:t>Maestros Reales</a:t>
            </a:r>
          </a:p>
          <a:p>
            <a:pPr algn="ctr"/>
            <a:r>
              <a:rPr lang="es-AR" b="1"/>
              <a:t>y Selectos, sin distinción de grados</a:t>
            </a:r>
            <a:endParaRPr lang="es-ES_tradnl" b="1"/>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ox(out)">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edg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47625" y="0"/>
            <a:ext cx="9144000" cy="6858000"/>
          </a:xfrm>
          <a:prstGeom prst="rect">
            <a:avLst/>
          </a:prstGeom>
          <a:noFill/>
          <a:ln w="9525">
            <a:noFill/>
            <a:miter lim="800000"/>
            <a:headEnd/>
            <a:tailEnd/>
          </a:ln>
        </p:spPr>
      </p:pic>
      <p:sp>
        <p:nvSpPr>
          <p:cNvPr id="5" name="4 CuadroTexto"/>
          <p:cNvSpPr txBox="1">
            <a:spLocks noChangeArrowheads="1"/>
          </p:cNvSpPr>
          <p:nvPr/>
        </p:nvSpPr>
        <p:spPr bwMode="auto">
          <a:xfrm>
            <a:off x="785813" y="642938"/>
            <a:ext cx="3467100" cy="1200150"/>
          </a:xfrm>
          <a:prstGeom prst="rect">
            <a:avLst/>
          </a:prstGeom>
          <a:solidFill>
            <a:srgbClr val="FF0000"/>
          </a:solidFill>
          <a:ln w="9525">
            <a:noFill/>
            <a:miter lim="800000"/>
            <a:headEnd/>
            <a:tailEnd/>
          </a:ln>
        </p:spPr>
        <p:txBody>
          <a:bodyPr wrap="none">
            <a:spAutoFit/>
          </a:bodyPr>
          <a:lstStyle/>
          <a:p>
            <a:r>
              <a:rPr lang="es-ES"/>
              <a:t>Mandil del “Gran Maestro de los</a:t>
            </a:r>
          </a:p>
          <a:p>
            <a:r>
              <a:rPr lang="es-ES"/>
              <a:t>Consejos Reales y Selectos”,</a:t>
            </a:r>
          </a:p>
          <a:p>
            <a:r>
              <a:rPr lang="es-ES"/>
              <a:t>utilizado actualmente en</a:t>
            </a:r>
          </a:p>
          <a:p>
            <a:r>
              <a:rPr lang="es-ES"/>
              <a:t>Pakistán</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ox(out)">
                                      <p:cBhvr>
                                        <p:cTn id="7" dur="20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a:spLocks noChangeArrowheads="1"/>
          </p:cNvSpPr>
          <p:nvPr/>
        </p:nvSpPr>
        <p:spPr bwMode="auto">
          <a:xfrm>
            <a:off x="1000125" y="5516563"/>
            <a:ext cx="7302500" cy="923925"/>
          </a:xfrm>
          <a:prstGeom prst="rect">
            <a:avLst/>
          </a:prstGeom>
          <a:noFill/>
          <a:ln w="9525">
            <a:noFill/>
            <a:miter lim="800000"/>
            <a:headEnd/>
            <a:tailEnd/>
          </a:ln>
        </p:spPr>
        <p:txBody>
          <a:bodyPr wrap="none">
            <a:spAutoFit/>
          </a:bodyPr>
          <a:lstStyle/>
          <a:p>
            <a:pPr algn="ctr"/>
            <a:r>
              <a:rPr lang="es-MX" b="1"/>
              <a:t>Mandil, con el detalle del símbolo en la baveta, prescripto por el</a:t>
            </a:r>
          </a:p>
          <a:p>
            <a:pPr algn="ctr"/>
            <a:r>
              <a:rPr lang="es-MX" b="1"/>
              <a:t>Supremo Consejo de Iowa, tanto para el Royal Master como para</a:t>
            </a:r>
          </a:p>
          <a:p>
            <a:pPr algn="ctr"/>
            <a:r>
              <a:rPr lang="es-MX" b="1"/>
              <a:t>el Select Master</a:t>
            </a:r>
            <a:endParaRPr lang="es-AR" b="1"/>
          </a:p>
        </p:txBody>
      </p:sp>
      <p:pic>
        <p:nvPicPr>
          <p:cNvPr id="7170" name="Picture 2"/>
          <p:cNvPicPr>
            <a:picLocks noChangeAspect="1" noChangeArrowheads="1"/>
          </p:cNvPicPr>
          <p:nvPr/>
        </p:nvPicPr>
        <p:blipFill>
          <a:blip r:embed="rId2"/>
          <a:srcRect/>
          <a:stretch>
            <a:fillRect/>
          </a:stretch>
        </p:blipFill>
        <p:spPr bwMode="auto">
          <a:xfrm>
            <a:off x="250825" y="903288"/>
            <a:ext cx="4991100" cy="4038600"/>
          </a:xfrm>
          <a:prstGeom prst="rect">
            <a:avLst/>
          </a:prstGeom>
          <a:noFill/>
          <a:ln w="9525">
            <a:noFill/>
            <a:miter lim="800000"/>
            <a:headEnd/>
            <a:tailEnd/>
          </a:ln>
        </p:spPr>
      </p:pic>
      <p:pic>
        <p:nvPicPr>
          <p:cNvPr id="7171" name="Picture 3"/>
          <p:cNvPicPr>
            <a:picLocks noChangeAspect="1" noChangeArrowheads="1"/>
          </p:cNvPicPr>
          <p:nvPr/>
        </p:nvPicPr>
        <p:blipFill>
          <a:blip r:embed="rId3"/>
          <a:srcRect/>
          <a:stretch>
            <a:fillRect/>
          </a:stretch>
        </p:blipFill>
        <p:spPr bwMode="auto">
          <a:xfrm>
            <a:off x="5499100" y="1268413"/>
            <a:ext cx="3394075" cy="3313112"/>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circle(out)">
                                      <p:cBhvr>
                                        <p:cTn id="7" dur="2000"/>
                                        <p:tgtEl>
                                          <p:spTgt spid="7170"/>
                                        </p:tgtEl>
                                      </p:cBhvr>
                                    </p:animEffect>
                                  </p:childTnLst>
                                </p:cTn>
                              </p:par>
                              <p:par>
                                <p:cTn id="8" presetID="6" presetClass="entr" presetSubtype="32" fill="hold" nodeType="withEffect">
                                  <p:stCondLst>
                                    <p:cond delay="0"/>
                                  </p:stCondLst>
                                  <p:childTnLst>
                                    <p:set>
                                      <p:cBhvr>
                                        <p:cTn id="9" dur="1" fill="hold">
                                          <p:stCondLst>
                                            <p:cond delay="0"/>
                                          </p:stCondLst>
                                        </p:cTn>
                                        <p:tgtEl>
                                          <p:spTgt spid="7171"/>
                                        </p:tgtEl>
                                        <p:attrNameLst>
                                          <p:attrName>style.visibility</p:attrName>
                                        </p:attrNameLst>
                                      </p:cBhvr>
                                      <p:to>
                                        <p:strVal val="visible"/>
                                      </p:to>
                                    </p:set>
                                    <p:animEffect transition="in" filter="circle(out)">
                                      <p:cBhvr>
                                        <p:cTn id="10" dur="2000"/>
                                        <p:tgtEl>
                                          <p:spTgt spid="717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99426" name="Rectangle 2"/>
          <p:cNvSpPr>
            <a:spLocks noGrp="1" noChangeArrowheads="1"/>
          </p:cNvSpPr>
          <p:nvPr>
            <p:ph type="title"/>
          </p:nvPr>
        </p:nvSpPr>
        <p:spPr>
          <a:xfrm>
            <a:off x="533400" y="228600"/>
            <a:ext cx="8229600" cy="1139825"/>
          </a:xfrm>
        </p:spPr>
        <p:txBody>
          <a:bodyPr/>
          <a:lstStyle/>
          <a:p>
            <a:pPr eaLnBrk="1" hangingPunct="1"/>
            <a:r>
              <a:rPr lang="es-AR" sz="4000" dirty="0" smtClean="0"/>
              <a:t>4. Simbología</a:t>
            </a:r>
            <a:endParaRPr lang="es-ES_tradnl" sz="4000" dirty="0" smtClean="0"/>
          </a:p>
        </p:txBody>
      </p:sp>
      <p:pic>
        <p:nvPicPr>
          <p:cNvPr id="10242" name="Picture 2"/>
          <p:cNvPicPr>
            <a:picLocks noChangeAspect="1" noChangeArrowheads="1"/>
          </p:cNvPicPr>
          <p:nvPr/>
        </p:nvPicPr>
        <p:blipFill>
          <a:blip r:embed="rId2"/>
          <a:srcRect/>
          <a:stretch>
            <a:fillRect/>
          </a:stretch>
        </p:blipFill>
        <p:spPr bwMode="auto">
          <a:xfrm>
            <a:off x="2051050" y="1341438"/>
            <a:ext cx="5311775" cy="5310187"/>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99426"/>
                                        </p:tgtEl>
                                        <p:attrNameLst>
                                          <p:attrName>style.visibility</p:attrName>
                                        </p:attrNameLst>
                                      </p:cBhvr>
                                      <p:to>
                                        <p:strVal val="visible"/>
                                      </p:to>
                                    </p:set>
                                    <p:animEffect transition="in" filter="blinds(horizontal)">
                                      <p:cBhvr>
                                        <p:cTn id="7" dur="500"/>
                                        <p:tgtEl>
                                          <p:spTgt spid="99942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box(in)">
                                      <p:cBhvr>
                                        <p:cTn id="12"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9426"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n relacionada"/>
          <p:cNvPicPr>
            <a:picLocks noChangeAspect="1" noChangeArrowheads="1"/>
          </p:cNvPicPr>
          <p:nvPr/>
        </p:nvPicPr>
        <p:blipFill>
          <a:blip r:embed="rId2"/>
          <a:srcRect/>
          <a:stretch>
            <a:fillRect/>
          </a:stretch>
        </p:blipFill>
        <p:spPr bwMode="auto">
          <a:xfrm>
            <a:off x="2579688" y="-26988"/>
            <a:ext cx="4206875" cy="6884988"/>
          </a:xfrm>
          <a:prstGeom prst="rect">
            <a:avLst/>
          </a:prstGeom>
          <a:noFill/>
          <a:ln w="9525">
            <a:noFill/>
            <a:miter lim="800000"/>
            <a:headEnd/>
            <a:tailEnd/>
          </a:ln>
        </p:spPr>
      </p:pic>
      <p:sp>
        <p:nvSpPr>
          <p:cNvPr id="3" name="2 CuadroTexto"/>
          <p:cNvSpPr txBox="1">
            <a:spLocks noChangeArrowheads="1"/>
          </p:cNvSpPr>
          <p:nvPr/>
        </p:nvSpPr>
        <p:spPr bwMode="auto">
          <a:xfrm>
            <a:off x="323850" y="2349500"/>
            <a:ext cx="1916113" cy="1754188"/>
          </a:xfrm>
          <a:prstGeom prst="rect">
            <a:avLst/>
          </a:prstGeom>
          <a:noFill/>
          <a:ln w="9525">
            <a:noFill/>
            <a:miter lim="800000"/>
            <a:headEnd/>
            <a:tailEnd/>
          </a:ln>
        </p:spPr>
        <p:txBody>
          <a:bodyPr wrap="none">
            <a:spAutoFit/>
          </a:bodyPr>
          <a:lstStyle/>
          <a:p>
            <a:r>
              <a:rPr lang="es-MX"/>
              <a:t>Cuadro del</a:t>
            </a:r>
          </a:p>
          <a:p>
            <a:r>
              <a:rPr lang="es-MX"/>
              <a:t>Maestro Selecto,</a:t>
            </a:r>
          </a:p>
          <a:p>
            <a:r>
              <a:rPr lang="es-MX"/>
              <a:t>realizado por</a:t>
            </a:r>
          </a:p>
          <a:p>
            <a:r>
              <a:rPr lang="es-MX"/>
              <a:t>John Harris a</a:t>
            </a:r>
          </a:p>
          <a:p>
            <a:r>
              <a:rPr lang="es-MX"/>
              <a:t>mediados del</a:t>
            </a:r>
          </a:p>
          <a:p>
            <a:r>
              <a:rPr lang="es-MX"/>
              <a:t>siglo XIX</a:t>
            </a:r>
            <a:endParaRPr lang="es-AR"/>
          </a:p>
        </p:txBody>
      </p:sp>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37378" name="Rectangle 2"/>
          <p:cNvSpPr>
            <a:spLocks noGrp="1" noChangeArrowheads="1"/>
          </p:cNvSpPr>
          <p:nvPr>
            <p:ph type="title"/>
          </p:nvPr>
        </p:nvSpPr>
        <p:spPr>
          <a:xfrm>
            <a:off x="457200" y="612775"/>
            <a:ext cx="8229600" cy="1139825"/>
          </a:xfrm>
        </p:spPr>
        <p:txBody>
          <a:bodyPr/>
          <a:lstStyle/>
          <a:p>
            <a:pPr eaLnBrk="1" hangingPunct="1"/>
            <a:r>
              <a:rPr lang="es-AR" sz="4000" i="1" smtClean="0"/>
              <a:t>Entre los símbolos principales de este grado se encuentran…</a:t>
            </a:r>
            <a:endParaRPr lang="es-ES_tradnl" sz="4000" i="1" smtClean="0"/>
          </a:p>
        </p:txBody>
      </p:sp>
      <p:sp>
        <p:nvSpPr>
          <p:cNvPr id="1637379" name="Rectangle 3"/>
          <p:cNvSpPr>
            <a:spLocks noGrp="1" noChangeArrowheads="1"/>
          </p:cNvSpPr>
          <p:nvPr>
            <p:ph type="body" idx="1"/>
          </p:nvPr>
        </p:nvSpPr>
        <p:spPr>
          <a:xfrm>
            <a:off x="457200" y="2057400"/>
            <a:ext cx="8229600" cy="4530725"/>
          </a:xfrm>
        </p:spPr>
        <p:txBody>
          <a:bodyPr/>
          <a:lstStyle/>
          <a:p>
            <a:pPr eaLnBrk="1" hangingPunct="1">
              <a:lnSpc>
                <a:spcPct val="80000"/>
              </a:lnSpc>
            </a:pPr>
            <a:r>
              <a:rPr lang="es-ES" sz="2500" smtClean="0"/>
              <a:t>El número nueve</a:t>
            </a:r>
          </a:p>
          <a:p>
            <a:pPr eaLnBrk="1" hangingPunct="1">
              <a:lnSpc>
                <a:spcPct val="80000"/>
              </a:lnSpc>
            </a:pPr>
            <a:r>
              <a:rPr lang="es-ES" sz="2500" smtClean="0"/>
              <a:t>Los Nueve Arcos</a:t>
            </a:r>
          </a:p>
          <a:p>
            <a:pPr eaLnBrk="1" hangingPunct="1">
              <a:lnSpc>
                <a:spcPct val="80000"/>
              </a:lnSpc>
            </a:pPr>
            <a:r>
              <a:rPr lang="es-ES" sz="2500" smtClean="0"/>
              <a:t>El número 27</a:t>
            </a:r>
          </a:p>
          <a:p>
            <a:pPr eaLnBrk="1" hangingPunct="1">
              <a:lnSpc>
                <a:spcPct val="80000"/>
              </a:lnSpc>
            </a:pPr>
            <a:r>
              <a:rPr lang="es-ES" sz="2500" smtClean="0"/>
              <a:t>El triángulo</a:t>
            </a:r>
          </a:p>
          <a:p>
            <a:pPr eaLnBrk="1" hangingPunct="1">
              <a:lnSpc>
                <a:spcPct val="80000"/>
              </a:lnSpc>
            </a:pPr>
            <a:r>
              <a:rPr lang="es-ES" sz="2500" smtClean="0"/>
              <a:t>El triangulo roto</a:t>
            </a:r>
          </a:p>
          <a:p>
            <a:pPr eaLnBrk="1" hangingPunct="1">
              <a:lnSpc>
                <a:spcPct val="80000"/>
              </a:lnSpc>
            </a:pPr>
            <a:r>
              <a:rPr lang="es-ES" sz="2500" smtClean="0"/>
              <a:t>El Sello de Salomón</a:t>
            </a:r>
          </a:p>
          <a:p>
            <a:pPr eaLnBrk="1" hangingPunct="1">
              <a:lnSpc>
                <a:spcPct val="80000"/>
              </a:lnSpc>
            </a:pPr>
            <a:r>
              <a:rPr lang="es-ES" sz="2500" smtClean="0"/>
              <a:t>El color negro</a:t>
            </a:r>
          </a:p>
          <a:p>
            <a:pPr eaLnBrk="1" hangingPunct="1">
              <a:lnSpc>
                <a:spcPct val="80000"/>
              </a:lnSpc>
            </a:pPr>
            <a:r>
              <a:rPr lang="es-ES" sz="2500" smtClean="0"/>
              <a:t>El color rojo</a:t>
            </a:r>
          </a:p>
          <a:p>
            <a:pPr eaLnBrk="1" hangingPunct="1">
              <a:lnSpc>
                <a:spcPct val="80000"/>
              </a:lnSpc>
            </a:pPr>
            <a:r>
              <a:rPr lang="es-ES" sz="2500" smtClean="0"/>
              <a:t>La letra mem</a:t>
            </a:r>
          </a:p>
          <a:p>
            <a:pPr eaLnBrk="1" hangingPunct="1">
              <a:lnSpc>
                <a:spcPct val="80000"/>
              </a:lnSpc>
            </a:pPr>
            <a:r>
              <a:rPr lang="es-ES" sz="2500" smtClean="0"/>
              <a:t>La letra yod</a:t>
            </a:r>
          </a:p>
          <a:p>
            <a:pPr eaLnBrk="1" hangingPunct="1">
              <a:lnSpc>
                <a:spcPct val="80000"/>
              </a:lnSpc>
            </a:pPr>
            <a:r>
              <a:rPr lang="es-ES" sz="2500" smtClean="0"/>
              <a:t>La letra samej</a:t>
            </a:r>
          </a:p>
          <a:p>
            <a:pPr eaLnBrk="1" hangingPunct="1">
              <a:lnSpc>
                <a:spcPct val="80000"/>
              </a:lnSpc>
            </a:pPr>
            <a:r>
              <a:rPr lang="es-ES" sz="2500" smtClean="0"/>
              <a:t>La llana y la espada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7378"/>
                                        </p:tgtEl>
                                        <p:attrNameLst>
                                          <p:attrName>style.visibility</p:attrName>
                                        </p:attrNameLst>
                                      </p:cBhvr>
                                      <p:to>
                                        <p:strVal val="visible"/>
                                      </p:to>
                                    </p:set>
                                    <p:animEffect transition="in" filter="blinds(horizontal)">
                                      <p:cBhvr>
                                        <p:cTn id="7" dur="500"/>
                                        <p:tgtEl>
                                          <p:spTgt spid="163737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7379">
                                            <p:txEl>
                                              <p:pRg st="0" end="0"/>
                                            </p:txEl>
                                          </p:spTgt>
                                        </p:tgtEl>
                                        <p:attrNameLst>
                                          <p:attrName>style.visibility</p:attrName>
                                        </p:attrNameLst>
                                      </p:cBhvr>
                                      <p:to>
                                        <p:strVal val="visible"/>
                                      </p:to>
                                    </p:set>
                                    <p:animEffect transition="in" filter="blinds(horizontal)">
                                      <p:cBhvr>
                                        <p:cTn id="12" dur="500"/>
                                        <p:tgtEl>
                                          <p:spTgt spid="163737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37379">
                                            <p:txEl>
                                              <p:pRg st="1" end="1"/>
                                            </p:txEl>
                                          </p:spTgt>
                                        </p:tgtEl>
                                        <p:attrNameLst>
                                          <p:attrName>style.visibility</p:attrName>
                                        </p:attrNameLst>
                                      </p:cBhvr>
                                      <p:to>
                                        <p:strVal val="visible"/>
                                      </p:to>
                                    </p:set>
                                    <p:animEffect transition="in" filter="blinds(horizontal)">
                                      <p:cBhvr>
                                        <p:cTn id="17" dur="500"/>
                                        <p:tgtEl>
                                          <p:spTgt spid="163737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7379">
                                            <p:txEl>
                                              <p:pRg st="2" end="2"/>
                                            </p:txEl>
                                          </p:spTgt>
                                        </p:tgtEl>
                                        <p:attrNameLst>
                                          <p:attrName>style.visibility</p:attrName>
                                        </p:attrNameLst>
                                      </p:cBhvr>
                                      <p:to>
                                        <p:strVal val="visible"/>
                                      </p:to>
                                    </p:set>
                                    <p:animEffect transition="in" filter="blinds(horizontal)">
                                      <p:cBhvr>
                                        <p:cTn id="22" dur="500"/>
                                        <p:tgtEl>
                                          <p:spTgt spid="163737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37379">
                                            <p:txEl>
                                              <p:pRg st="3" end="3"/>
                                            </p:txEl>
                                          </p:spTgt>
                                        </p:tgtEl>
                                        <p:attrNameLst>
                                          <p:attrName>style.visibility</p:attrName>
                                        </p:attrNameLst>
                                      </p:cBhvr>
                                      <p:to>
                                        <p:strVal val="visible"/>
                                      </p:to>
                                    </p:set>
                                    <p:animEffect transition="in" filter="blinds(horizontal)">
                                      <p:cBhvr>
                                        <p:cTn id="27" dur="500"/>
                                        <p:tgtEl>
                                          <p:spTgt spid="163737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37379">
                                            <p:txEl>
                                              <p:pRg st="4" end="4"/>
                                            </p:txEl>
                                          </p:spTgt>
                                        </p:tgtEl>
                                        <p:attrNameLst>
                                          <p:attrName>style.visibility</p:attrName>
                                        </p:attrNameLst>
                                      </p:cBhvr>
                                      <p:to>
                                        <p:strVal val="visible"/>
                                      </p:to>
                                    </p:set>
                                    <p:animEffect transition="in" filter="blinds(horizontal)">
                                      <p:cBhvr>
                                        <p:cTn id="32" dur="500"/>
                                        <p:tgtEl>
                                          <p:spTgt spid="163737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37379">
                                            <p:txEl>
                                              <p:pRg st="5" end="5"/>
                                            </p:txEl>
                                          </p:spTgt>
                                        </p:tgtEl>
                                        <p:attrNameLst>
                                          <p:attrName>style.visibility</p:attrName>
                                        </p:attrNameLst>
                                      </p:cBhvr>
                                      <p:to>
                                        <p:strVal val="visible"/>
                                      </p:to>
                                    </p:set>
                                    <p:animEffect transition="in" filter="blinds(horizontal)">
                                      <p:cBhvr>
                                        <p:cTn id="37" dur="500"/>
                                        <p:tgtEl>
                                          <p:spTgt spid="163737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37379">
                                            <p:txEl>
                                              <p:pRg st="6" end="6"/>
                                            </p:txEl>
                                          </p:spTgt>
                                        </p:tgtEl>
                                        <p:attrNameLst>
                                          <p:attrName>style.visibility</p:attrName>
                                        </p:attrNameLst>
                                      </p:cBhvr>
                                      <p:to>
                                        <p:strVal val="visible"/>
                                      </p:to>
                                    </p:set>
                                    <p:animEffect transition="in" filter="blinds(horizontal)">
                                      <p:cBhvr>
                                        <p:cTn id="42" dur="500"/>
                                        <p:tgtEl>
                                          <p:spTgt spid="163737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637379">
                                            <p:txEl>
                                              <p:pRg st="7" end="7"/>
                                            </p:txEl>
                                          </p:spTgt>
                                        </p:tgtEl>
                                        <p:attrNameLst>
                                          <p:attrName>style.visibility</p:attrName>
                                        </p:attrNameLst>
                                      </p:cBhvr>
                                      <p:to>
                                        <p:strVal val="visible"/>
                                      </p:to>
                                    </p:set>
                                    <p:animEffect transition="in" filter="blinds(horizontal)">
                                      <p:cBhvr>
                                        <p:cTn id="47" dur="500"/>
                                        <p:tgtEl>
                                          <p:spTgt spid="163737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37379">
                                            <p:txEl>
                                              <p:pRg st="8" end="8"/>
                                            </p:txEl>
                                          </p:spTgt>
                                        </p:tgtEl>
                                        <p:attrNameLst>
                                          <p:attrName>style.visibility</p:attrName>
                                        </p:attrNameLst>
                                      </p:cBhvr>
                                      <p:to>
                                        <p:strVal val="visible"/>
                                      </p:to>
                                    </p:set>
                                    <p:animEffect transition="in" filter="blinds(horizontal)">
                                      <p:cBhvr>
                                        <p:cTn id="52" dur="500"/>
                                        <p:tgtEl>
                                          <p:spTgt spid="1637379">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637379">
                                            <p:txEl>
                                              <p:pRg st="9" end="9"/>
                                            </p:txEl>
                                          </p:spTgt>
                                        </p:tgtEl>
                                        <p:attrNameLst>
                                          <p:attrName>style.visibility</p:attrName>
                                        </p:attrNameLst>
                                      </p:cBhvr>
                                      <p:to>
                                        <p:strVal val="visible"/>
                                      </p:to>
                                    </p:set>
                                    <p:animEffect transition="in" filter="blinds(horizontal)">
                                      <p:cBhvr>
                                        <p:cTn id="57" dur="500"/>
                                        <p:tgtEl>
                                          <p:spTgt spid="1637379">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637379">
                                            <p:txEl>
                                              <p:pRg st="10" end="10"/>
                                            </p:txEl>
                                          </p:spTgt>
                                        </p:tgtEl>
                                        <p:attrNameLst>
                                          <p:attrName>style.visibility</p:attrName>
                                        </p:attrNameLst>
                                      </p:cBhvr>
                                      <p:to>
                                        <p:strVal val="visible"/>
                                      </p:to>
                                    </p:set>
                                    <p:animEffect transition="in" filter="blinds(horizontal)">
                                      <p:cBhvr>
                                        <p:cTn id="62" dur="500"/>
                                        <p:tgtEl>
                                          <p:spTgt spid="1637379">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637379">
                                            <p:txEl>
                                              <p:pRg st="11" end="11"/>
                                            </p:txEl>
                                          </p:spTgt>
                                        </p:tgtEl>
                                        <p:attrNameLst>
                                          <p:attrName>style.visibility</p:attrName>
                                        </p:attrNameLst>
                                      </p:cBhvr>
                                      <p:to>
                                        <p:strVal val="visible"/>
                                      </p:to>
                                    </p:set>
                                    <p:animEffect transition="in" filter="blinds(horizontal)">
                                      <p:cBhvr>
                                        <p:cTn id="67" dur="500"/>
                                        <p:tgtEl>
                                          <p:spTgt spid="163737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7378" grpId="0"/>
      <p:bldP spid="1637379"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El número nueve</a:t>
            </a:r>
            <a:endParaRPr lang="es-AR" smtClean="0"/>
          </a:p>
        </p:txBody>
      </p:sp>
      <p:sp>
        <p:nvSpPr>
          <p:cNvPr id="3" name="2 Marcador de contenido"/>
          <p:cNvSpPr>
            <a:spLocks noGrp="1"/>
          </p:cNvSpPr>
          <p:nvPr>
            <p:ph idx="1"/>
          </p:nvPr>
        </p:nvSpPr>
        <p:spPr/>
        <p:txBody>
          <a:bodyPr/>
          <a:lstStyle/>
          <a:p>
            <a:r>
              <a:rPr lang="es-MX" sz="2900" smtClean="0"/>
              <a:t>El número nueve fue llamado por los pitagóricos </a:t>
            </a:r>
            <a:r>
              <a:rPr lang="es-MX" sz="2900" i="1" smtClean="0"/>
              <a:t>teleios</a:t>
            </a:r>
            <a:r>
              <a:rPr lang="es-MX" sz="2900" smtClean="0"/>
              <a:t>, es decir, el número donde todo se completa, y es por lo tanto muy apropiado para un grado en el que se completa el «Círculo de Perfección» de la Antigua Masonería.</a:t>
            </a:r>
          </a:p>
          <a:p>
            <a:r>
              <a:rPr lang="es-MX" sz="2900" smtClean="0"/>
              <a:t>Después del nueve, comienza un nuevo conteo, un ciclo de evolución diferente.</a:t>
            </a:r>
          </a:p>
          <a:p>
            <a:r>
              <a:rPr lang="es-MX" sz="2900" smtClean="0"/>
              <a:t>Y entre las distintas aplicaciones del número nueve para el Maestro Selecto, destaca el símbolo de los Nueve Arcos.</a:t>
            </a:r>
            <a:endParaRPr lang="es-AR" sz="29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776413" y="11113"/>
            <a:ext cx="5867400" cy="6846887"/>
          </a:xfrm>
          <a:prstGeom prst="rect">
            <a:avLst/>
          </a:prstGeom>
          <a:noFill/>
          <a:ln w="9525">
            <a:noFill/>
            <a:miter lim="800000"/>
            <a:headEnd/>
            <a:tailEnd/>
          </a:ln>
        </p:spPr>
      </p:pic>
      <p:sp>
        <p:nvSpPr>
          <p:cNvPr id="3" name="2 CuadroTexto"/>
          <p:cNvSpPr txBox="1">
            <a:spLocks noChangeArrowheads="1"/>
          </p:cNvSpPr>
          <p:nvPr/>
        </p:nvSpPr>
        <p:spPr bwMode="auto">
          <a:xfrm>
            <a:off x="188913" y="214313"/>
            <a:ext cx="2954337" cy="1754187"/>
          </a:xfrm>
          <a:prstGeom prst="rect">
            <a:avLst/>
          </a:prstGeom>
          <a:solidFill>
            <a:srgbClr val="9900CC"/>
          </a:solidFill>
          <a:ln w="9525">
            <a:noFill/>
            <a:miter lim="800000"/>
            <a:headEnd/>
            <a:tailEnd/>
          </a:ln>
        </p:spPr>
        <p:txBody>
          <a:bodyPr wrap="none">
            <a:spAutoFit/>
          </a:bodyPr>
          <a:lstStyle/>
          <a:p>
            <a:r>
              <a:rPr lang="es-ES"/>
              <a:t>Una imagen característica</a:t>
            </a:r>
          </a:p>
          <a:p>
            <a:r>
              <a:rPr lang="es-ES"/>
              <a:t>de este grado, de gran</a:t>
            </a:r>
          </a:p>
          <a:p>
            <a:r>
              <a:rPr lang="es-ES"/>
              <a:t>profundidad simbólica.</a:t>
            </a:r>
          </a:p>
          <a:p>
            <a:r>
              <a:rPr lang="es-ES"/>
              <a:t>Los Nueve Arcos</a:t>
            </a:r>
          </a:p>
          <a:p>
            <a:r>
              <a:rPr lang="es-ES"/>
              <a:t>recuerdan la columna</a:t>
            </a:r>
          </a:p>
          <a:p>
            <a:r>
              <a:rPr lang="es-ES"/>
              <a:t>vertebral del ser humano.</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3" name="Picture 3"/>
          <p:cNvPicPr>
            <a:picLocks noChangeAspect="1" noChangeArrowheads="1"/>
          </p:cNvPicPr>
          <p:nvPr/>
        </p:nvPicPr>
        <p:blipFill>
          <a:blip r:embed="rId2"/>
          <a:srcRect/>
          <a:stretch>
            <a:fillRect/>
          </a:stretch>
        </p:blipFill>
        <p:spPr bwMode="auto">
          <a:xfrm>
            <a:off x="0" y="304800"/>
            <a:ext cx="9144000" cy="6218238"/>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74083"/>
                                        </p:tgtEl>
                                        <p:attrNameLst>
                                          <p:attrName>style.visibility</p:attrName>
                                        </p:attrNameLst>
                                      </p:cBhvr>
                                      <p:to>
                                        <p:strVal val="visible"/>
                                      </p:to>
                                    </p:set>
                                    <p:animEffect transition="in" filter="box(out)">
                                      <p:cBhvr>
                                        <p:cTn id="7" dur="2000"/>
                                        <p:tgtEl>
                                          <p:spTgt spid="174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122" name="Picture 2" descr="Resultado de imagen para cryptic rite select master"/>
          <p:cNvPicPr>
            <a:picLocks noChangeAspect="1" noChangeArrowheads="1"/>
          </p:cNvPicPr>
          <p:nvPr/>
        </p:nvPicPr>
        <p:blipFill>
          <a:blip r:embed="rId2"/>
          <a:srcRect/>
          <a:stretch>
            <a:fillRect/>
          </a:stretch>
        </p:blipFill>
        <p:spPr bwMode="auto">
          <a:xfrm>
            <a:off x="4500563" y="1412875"/>
            <a:ext cx="4535487" cy="5267325"/>
          </a:xfrm>
          <a:prstGeom prst="rect">
            <a:avLst/>
          </a:prstGeom>
          <a:noFill/>
          <a:ln w="9525">
            <a:noFill/>
            <a:miter lim="800000"/>
            <a:headEnd/>
            <a:tailEnd/>
          </a:ln>
        </p:spPr>
      </p:pic>
      <p:sp>
        <p:nvSpPr>
          <p:cNvPr id="4" name="3 Título"/>
          <p:cNvSpPr>
            <a:spLocks noGrp="1"/>
          </p:cNvSpPr>
          <p:nvPr>
            <p:ph type="title"/>
          </p:nvPr>
        </p:nvSpPr>
        <p:spPr/>
        <p:txBody>
          <a:bodyPr/>
          <a:lstStyle/>
          <a:p>
            <a:r>
              <a:rPr lang="es-MX" smtClean="0"/>
              <a:t>Los Nueve Arcos</a:t>
            </a:r>
            <a:endParaRPr lang="es-AR" smtClean="0"/>
          </a:p>
        </p:txBody>
      </p:sp>
      <p:sp>
        <p:nvSpPr>
          <p:cNvPr id="5" name="4 Marcador de contenido"/>
          <p:cNvSpPr>
            <a:spLocks noGrp="1"/>
          </p:cNvSpPr>
          <p:nvPr>
            <p:ph sz="half" idx="1"/>
          </p:nvPr>
        </p:nvSpPr>
        <p:spPr>
          <a:xfrm>
            <a:off x="107950" y="1566863"/>
            <a:ext cx="4248150" cy="4525962"/>
          </a:xfrm>
        </p:spPr>
        <p:txBody>
          <a:bodyPr/>
          <a:lstStyle/>
          <a:p>
            <a:r>
              <a:rPr lang="es-MX" sz="2500" dirty="0" smtClean="0"/>
              <a:t>Profundizar en los Nueve Arcos, alcanzar el último nivel de la Cripta, es llegar a lo más íntimo en nosotros, a lo más hondo de la interioridad, donde mora la Verdadera Palabra.</a:t>
            </a:r>
          </a:p>
          <a:p>
            <a:r>
              <a:rPr lang="es-MX" sz="2500" dirty="0" smtClean="0"/>
              <a:t>Son nueve </a:t>
            </a:r>
            <a:r>
              <a:rPr lang="es-MX" sz="2500" i="1" dirty="0" smtClean="0"/>
              <a:t>capas de ser</a:t>
            </a:r>
            <a:r>
              <a:rPr lang="es-MX" sz="2500" dirty="0" smtClean="0"/>
              <a:t>, bajo las cuales nos aguarda el Sí-Mismo, portador del Verbo.</a:t>
            </a:r>
            <a:endParaRPr lang="es-AR" sz="2500" dirty="0" smtClean="0"/>
          </a:p>
        </p:txBody>
      </p:sp>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22"/>
                                        </p:tgtEl>
                                        <p:attrNameLst>
                                          <p:attrName>style.visibility</p:attrName>
                                        </p:attrNameLst>
                                      </p:cBhvr>
                                      <p:to>
                                        <p:strVal val="visible"/>
                                      </p:to>
                                    </p:set>
                                    <p:animEffect transition="in" filter="fade">
                                      <p:cBhvr>
                                        <p:cTn id="22"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ultado de imagen para cryptic rite select master"/>
          <p:cNvPicPr>
            <a:picLocks noChangeAspect="1" noChangeArrowheads="1"/>
          </p:cNvPicPr>
          <p:nvPr/>
        </p:nvPicPr>
        <p:blipFill>
          <a:blip r:embed="rId2"/>
          <a:srcRect/>
          <a:stretch>
            <a:fillRect/>
          </a:stretch>
        </p:blipFill>
        <p:spPr bwMode="auto">
          <a:xfrm>
            <a:off x="2430463" y="0"/>
            <a:ext cx="4213225" cy="6884988"/>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5107" name="Picture 3"/>
          <p:cNvPicPr>
            <a:picLocks noChangeAspect="1" noChangeArrowheads="1"/>
          </p:cNvPicPr>
          <p:nvPr/>
        </p:nvPicPr>
        <p:blipFill>
          <a:blip r:embed="rId2"/>
          <a:srcRect/>
          <a:stretch>
            <a:fillRect/>
          </a:stretch>
        </p:blipFill>
        <p:spPr bwMode="auto">
          <a:xfrm>
            <a:off x="157163" y="0"/>
            <a:ext cx="8834437" cy="6843713"/>
          </a:xfrm>
          <a:prstGeom prst="rect">
            <a:avLst/>
          </a:prstGeom>
          <a:noFill/>
          <a:ln w="9525">
            <a:noFill/>
            <a:miter lim="800000"/>
            <a:headEnd/>
            <a:tailEnd/>
          </a:ln>
        </p:spPr>
      </p:pic>
      <p:sp>
        <p:nvSpPr>
          <p:cNvPr id="3" name="2 CuadroTexto"/>
          <p:cNvSpPr txBox="1">
            <a:spLocks noChangeArrowheads="1"/>
          </p:cNvSpPr>
          <p:nvPr/>
        </p:nvSpPr>
        <p:spPr bwMode="auto">
          <a:xfrm>
            <a:off x="188913" y="214313"/>
            <a:ext cx="3382962" cy="2586037"/>
          </a:xfrm>
          <a:prstGeom prst="rect">
            <a:avLst/>
          </a:prstGeom>
          <a:solidFill>
            <a:srgbClr val="9900CC"/>
          </a:solidFill>
          <a:ln w="9525">
            <a:noFill/>
            <a:miter lim="800000"/>
            <a:headEnd/>
            <a:tailEnd/>
          </a:ln>
        </p:spPr>
        <p:txBody>
          <a:bodyPr>
            <a:spAutoFit/>
          </a:bodyPr>
          <a:lstStyle/>
          <a:p>
            <a:r>
              <a:rPr lang="es-ES"/>
              <a:t>De la misma forma que los Nueve Arcos se han comparado con la</a:t>
            </a:r>
          </a:p>
          <a:p>
            <a:r>
              <a:rPr lang="es-ES"/>
              <a:t>columna vertebral, el Arca se ha comparado con el corazón.</a:t>
            </a:r>
          </a:p>
          <a:p>
            <a:r>
              <a:rPr lang="es-ES"/>
              <a:t>Pero no el corazón como órgano físico, sino como símbolo, a su vez, del </a:t>
            </a:r>
            <a:r>
              <a:rPr lang="es-ES" i="1"/>
              <a:t>corazón del Ser</a:t>
            </a:r>
            <a:r>
              <a:rPr lang="es-ES"/>
              <a:t>, del </a:t>
            </a:r>
            <a:r>
              <a:rPr lang="es-ES" i="1"/>
              <a:t>Sí-Mismo.</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75107"/>
                                        </p:tgtEl>
                                        <p:attrNameLst>
                                          <p:attrName>style.visibility</p:attrName>
                                        </p:attrNameLst>
                                      </p:cBhvr>
                                      <p:to>
                                        <p:strVal val="visible"/>
                                      </p:to>
                                    </p:set>
                                    <p:animEffect transition="in" filter="box(out)">
                                      <p:cBhvr>
                                        <p:cTn id="7" dur="2000"/>
                                        <p:tgtEl>
                                          <p:spTgt spid="17510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AR" smtClean="0">
                <a:solidFill>
                  <a:schemeClr val="tx1"/>
                </a:solidFill>
              </a:rPr>
              <a:t>El número 27</a:t>
            </a:r>
            <a:endParaRPr lang="es-ES_tradnl" smtClean="0">
              <a:solidFill>
                <a:schemeClr val="tx1"/>
              </a:solidFill>
            </a:endParaRPr>
          </a:p>
        </p:txBody>
      </p:sp>
      <p:sp>
        <p:nvSpPr>
          <p:cNvPr id="1323011" name="Rectangle 3"/>
          <p:cNvSpPr>
            <a:spLocks noGrp="1" noChangeArrowheads="1"/>
          </p:cNvSpPr>
          <p:nvPr>
            <p:ph sz="half" idx="1"/>
          </p:nvPr>
        </p:nvSpPr>
        <p:spPr>
          <a:xfrm>
            <a:off x="107950" y="1484313"/>
            <a:ext cx="4535488" cy="4525962"/>
          </a:xfrm>
        </p:spPr>
        <p:txBody>
          <a:bodyPr/>
          <a:lstStyle/>
          <a:p>
            <a:pPr eaLnBrk="1" hangingPunct="1">
              <a:lnSpc>
                <a:spcPct val="90000"/>
              </a:lnSpc>
            </a:pPr>
            <a:r>
              <a:rPr lang="es-AR" sz="2200" smtClean="0"/>
              <a:t>El número 27 es tres veces nueve, e implica por lo tanto la máxima potenciación del novenario.</a:t>
            </a:r>
          </a:p>
          <a:p>
            <a:pPr eaLnBrk="1" hangingPunct="1">
              <a:lnSpc>
                <a:spcPct val="90000"/>
              </a:lnSpc>
            </a:pPr>
            <a:r>
              <a:rPr lang="es-MX" sz="2200" smtClean="0"/>
              <a:t>Partiendo del triángulo, se generan todos los múltiplos de 3, que reproducen el ternario original en distintos niveles.</a:t>
            </a:r>
          </a:p>
          <a:p>
            <a:pPr eaLnBrk="1" hangingPunct="1">
              <a:lnSpc>
                <a:spcPct val="90000"/>
              </a:lnSpc>
            </a:pPr>
            <a:r>
              <a:rPr lang="es-MX" sz="2200" smtClean="0"/>
              <a:t>El 27 estaría marcando un cierto límite a las divisiones posibles del ternario sin que se vuelva demasiado inestable debido a la multiplicidad; por ello 27 es el máximo número de miembros que puede tener un Consejo Críptico.</a:t>
            </a:r>
            <a:endParaRPr lang="es-ES_tradnl" sz="2200" smtClean="0"/>
          </a:p>
        </p:txBody>
      </p:sp>
      <p:pic>
        <p:nvPicPr>
          <p:cNvPr id="6146" name="Picture 2" descr="Resultado de imagen para cryptic council"/>
          <p:cNvPicPr>
            <a:picLocks noChangeAspect="1" noChangeArrowheads="1"/>
          </p:cNvPicPr>
          <p:nvPr/>
        </p:nvPicPr>
        <p:blipFill>
          <a:blip r:embed="rId2"/>
          <a:srcRect/>
          <a:stretch>
            <a:fillRect/>
          </a:stretch>
        </p:blipFill>
        <p:spPr bwMode="auto">
          <a:xfrm>
            <a:off x="4730750" y="1484313"/>
            <a:ext cx="4089400" cy="5113337"/>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6146"/>
                                        </p:tgtEl>
                                        <p:attrNameLst>
                                          <p:attrName>style.visibility</p:attrName>
                                        </p:attrNameLst>
                                      </p:cBhvr>
                                      <p:to>
                                        <p:strVal val="visible"/>
                                      </p:to>
                                    </p:set>
                                    <p:animEffect transition="in" filter="box(out)">
                                      <p:cBhvr>
                                        <p:cTn id="2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triángulo </a:t>
            </a:r>
            <a:endParaRPr lang="es-ES_tradnl" smtClean="0"/>
          </a:p>
        </p:txBody>
      </p:sp>
      <p:sp>
        <p:nvSpPr>
          <p:cNvPr id="1780739" name="Rectangle 3"/>
          <p:cNvSpPr>
            <a:spLocks noGrp="1" noChangeArrowheads="1"/>
          </p:cNvSpPr>
          <p:nvPr>
            <p:ph sz="half" idx="1"/>
          </p:nvPr>
        </p:nvSpPr>
        <p:spPr>
          <a:xfrm>
            <a:off x="107950" y="1428750"/>
            <a:ext cx="3887788" cy="4525963"/>
          </a:xfrm>
        </p:spPr>
        <p:txBody>
          <a:bodyPr/>
          <a:lstStyle/>
          <a:p>
            <a:pPr eaLnBrk="1" hangingPunct="1"/>
            <a:r>
              <a:rPr lang="es-MX" sz="2000" smtClean="0"/>
              <a:t>Como dijimos a propósito de otros grados, se trata de un símbolo casi universal en Masonería.</a:t>
            </a:r>
          </a:p>
          <a:p>
            <a:pPr eaLnBrk="1" hangingPunct="1"/>
            <a:r>
              <a:rPr lang="es-MX" sz="2000" smtClean="0"/>
              <a:t>Para el Maestro Selecto, en particular representa el triángulo de los Tres Grandes Maestros, necesario para una manifestación perfecta, expresada en la emisión de la Palabra, del Verbo.</a:t>
            </a:r>
          </a:p>
          <a:p>
            <a:pPr eaLnBrk="1" hangingPunct="1"/>
            <a:r>
              <a:rPr lang="es-MX" sz="2000" smtClean="0"/>
              <a:t>Debido a ello era triangular la joya que Hiram llevaba sobre su pecho, donde estaba inscripta la Palabra Verdadera.</a:t>
            </a:r>
          </a:p>
        </p:txBody>
      </p:sp>
      <p:pic>
        <p:nvPicPr>
          <p:cNvPr id="1026" name="Picture 2" descr="Resultado de imagen para cryptic rite"/>
          <p:cNvPicPr>
            <a:picLocks noChangeAspect="1" noChangeArrowheads="1"/>
          </p:cNvPicPr>
          <p:nvPr/>
        </p:nvPicPr>
        <p:blipFill>
          <a:blip r:embed="rId2"/>
          <a:srcRect/>
          <a:stretch>
            <a:fillRect/>
          </a:stretch>
        </p:blipFill>
        <p:spPr bwMode="auto">
          <a:xfrm>
            <a:off x="4144963" y="1484313"/>
            <a:ext cx="4819650" cy="50292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box(out)">
                                      <p:cBhvr>
                                        <p:cTn id="2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p:txBody>
          <a:bodyPr/>
          <a:lstStyle/>
          <a:p>
            <a:pPr eaLnBrk="1" hangingPunct="1"/>
            <a:r>
              <a:rPr lang="es-AR" smtClean="0"/>
              <a:t>El triángulo roto </a:t>
            </a:r>
            <a:endParaRPr lang="es-ES_tradnl" smtClean="0"/>
          </a:p>
        </p:txBody>
      </p:sp>
      <p:sp>
        <p:nvSpPr>
          <p:cNvPr id="328707" name="Rectangle 3"/>
          <p:cNvSpPr>
            <a:spLocks noGrp="1" noChangeArrowheads="1"/>
          </p:cNvSpPr>
          <p:nvPr>
            <p:ph sz="half" idx="1"/>
          </p:nvPr>
        </p:nvSpPr>
        <p:spPr>
          <a:xfrm>
            <a:off x="107950" y="1773238"/>
            <a:ext cx="4038600" cy="4525962"/>
          </a:xfrm>
        </p:spPr>
        <p:txBody>
          <a:bodyPr/>
          <a:lstStyle/>
          <a:p>
            <a:pPr eaLnBrk="1" hangingPunct="1">
              <a:lnSpc>
                <a:spcPct val="80000"/>
              </a:lnSpc>
            </a:pPr>
            <a:r>
              <a:rPr lang="es-MX" sz="2200" i="1" smtClean="0"/>
              <a:t>«Lo que fue separado por la espada, deberá ser reunido por la trulla»</a:t>
            </a:r>
          </a:p>
          <a:p>
            <a:pPr eaLnBrk="1" hangingPunct="1">
              <a:lnSpc>
                <a:spcPct val="80000"/>
              </a:lnSpc>
            </a:pPr>
            <a:r>
              <a:rPr lang="es-MX" sz="2200" smtClean="0"/>
              <a:t>Con la muerte de Hiram el triángulo se rompe, por ello la manifestación ya no es perfecta y la Palabra Verdadera se pierde.</a:t>
            </a:r>
          </a:p>
          <a:p>
            <a:pPr eaLnBrk="1" hangingPunct="1">
              <a:lnSpc>
                <a:spcPct val="80000"/>
              </a:lnSpc>
            </a:pPr>
            <a:r>
              <a:rPr lang="es-MX" sz="2200" smtClean="0"/>
              <a:t>El trabajo simbólico de la llana implica reconstruir el triángulo, generar nuevamente una manifestación completa, lo que equivale a recuperar la Palabra.</a:t>
            </a:r>
            <a:endParaRPr lang="es-ES_tradnl" smtClean="0"/>
          </a:p>
        </p:txBody>
      </p:sp>
      <p:pic>
        <p:nvPicPr>
          <p:cNvPr id="2050" name="Picture 2" descr="Imagen relacionada"/>
          <p:cNvPicPr>
            <a:picLocks noChangeAspect="1" noChangeArrowheads="1"/>
          </p:cNvPicPr>
          <p:nvPr/>
        </p:nvPicPr>
        <p:blipFill>
          <a:blip r:embed="rId2"/>
          <a:srcRect/>
          <a:stretch>
            <a:fillRect/>
          </a:stretch>
        </p:blipFill>
        <p:spPr bwMode="auto">
          <a:xfrm>
            <a:off x="4356100" y="1773238"/>
            <a:ext cx="4586288" cy="44640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8706"/>
                                        </p:tgtEl>
                                        <p:attrNameLst>
                                          <p:attrName>style.visibility</p:attrName>
                                        </p:attrNameLst>
                                      </p:cBhvr>
                                      <p:to>
                                        <p:strVal val="visible"/>
                                      </p:to>
                                    </p:set>
                                    <p:animEffect transition="in" filter="blinds(horizontal)">
                                      <p:cBhvr>
                                        <p:cTn id="7" dur="500"/>
                                        <p:tgtEl>
                                          <p:spTgt spid="328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8707">
                                            <p:txEl>
                                              <p:pRg st="0" end="0"/>
                                            </p:txEl>
                                          </p:spTgt>
                                        </p:tgtEl>
                                        <p:attrNameLst>
                                          <p:attrName>style.visibility</p:attrName>
                                        </p:attrNameLst>
                                      </p:cBhvr>
                                      <p:to>
                                        <p:strVal val="visible"/>
                                      </p:to>
                                    </p:set>
                                    <p:animEffect transition="in" filter="blinds(horizontal)">
                                      <p:cBhvr>
                                        <p:cTn id="12" dur="500"/>
                                        <p:tgtEl>
                                          <p:spTgt spid="3287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28707">
                                            <p:txEl>
                                              <p:pRg st="1" end="1"/>
                                            </p:txEl>
                                          </p:spTgt>
                                        </p:tgtEl>
                                        <p:attrNameLst>
                                          <p:attrName>style.visibility</p:attrName>
                                        </p:attrNameLst>
                                      </p:cBhvr>
                                      <p:to>
                                        <p:strVal val="visible"/>
                                      </p:to>
                                    </p:set>
                                    <p:animEffect transition="in" filter="blinds(horizontal)">
                                      <p:cBhvr>
                                        <p:cTn id="17" dur="500"/>
                                        <p:tgtEl>
                                          <p:spTgt spid="3287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28707">
                                            <p:txEl>
                                              <p:pRg st="2" end="2"/>
                                            </p:txEl>
                                          </p:spTgt>
                                        </p:tgtEl>
                                        <p:attrNameLst>
                                          <p:attrName>style.visibility</p:attrName>
                                        </p:attrNameLst>
                                      </p:cBhvr>
                                      <p:to>
                                        <p:strVal val="visible"/>
                                      </p:to>
                                    </p:set>
                                    <p:animEffect transition="in" filter="blinds(horizontal)">
                                      <p:cBhvr>
                                        <p:cTn id="22" dur="500"/>
                                        <p:tgtEl>
                                          <p:spTgt spid="32870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nodeType="click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circle(out)">
                                      <p:cBhvr>
                                        <p:cTn id="2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6" grpId="0"/>
      <p:bldP spid="328707"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a:stretch>
            <a:fillRect/>
          </a:stretch>
        </p:blipFill>
        <p:spPr bwMode="auto">
          <a:xfrm>
            <a:off x="1717675" y="0"/>
            <a:ext cx="5902325" cy="6937375"/>
          </a:xfrm>
          <a:prstGeom prst="rect">
            <a:avLst/>
          </a:prstGeom>
          <a:noFill/>
          <a:ln w="9525">
            <a:noFill/>
            <a:miter lim="800000"/>
            <a:headEnd/>
            <a:tailEnd/>
          </a:ln>
        </p:spPr>
      </p:pic>
      <p:sp>
        <p:nvSpPr>
          <p:cNvPr id="3" name="2 CuadroTexto"/>
          <p:cNvSpPr txBox="1">
            <a:spLocks noChangeArrowheads="1"/>
          </p:cNvSpPr>
          <p:nvPr/>
        </p:nvSpPr>
        <p:spPr bwMode="auto">
          <a:xfrm>
            <a:off x="188913" y="214313"/>
            <a:ext cx="3736975" cy="1477962"/>
          </a:xfrm>
          <a:prstGeom prst="rect">
            <a:avLst/>
          </a:prstGeom>
          <a:solidFill>
            <a:srgbClr val="9900CC"/>
          </a:solidFill>
          <a:ln w="9525">
            <a:noFill/>
            <a:miter lim="800000"/>
            <a:headEnd/>
            <a:tailEnd/>
          </a:ln>
        </p:spPr>
        <p:txBody>
          <a:bodyPr wrap="none">
            <a:spAutoFit/>
          </a:bodyPr>
          <a:lstStyle/>
          <a:p>
            <a:r>
              <a:rPr lang="es-ES"/>
              <a:t>El Sello de Salomón, que</a:t>
            </a:r>
          </a:p>
          <a:p>
            <a:r>
              <a:rPr lang="es-ES"/>
              <a:t>muestra a la vez el triángulo,</a:t>
            </a:r>
          </a:p>
          <a:p>
            <a:r>
              <a:rPr lang="es-ES"/>
              <a:t>el hexagrama y el triple triángulo,</a:t>
            </a:r>
          </a:p>
          <a:p>
            <a:r>
              <a:rPr lang="es-ES"/>
              <a:t>presentando en un solo símbolo el</a:t>
            </a:r>
          </a:p>
          <a:p>
            <a:r>
              <a:rPr lang="es-ES"/>
              <a:t>descenso y el ascenso del Ser.</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color negro</a:t>
            </a:r>
            <a:endParaRPr lang="es-ES_tradnl" smtClean="0"/>
          </a:p>
        </p:txBody>
      </p:sp>
      <p:sp>
        <p:nvSpPr>
          <p:cNvPr id="1780739" name="Rectangle 3"/>
          <p:cNvSpPr>
            <a:spLocks noGrp="1" noChangeArrowheads="1"/>
          </p:cNvSpPr>
          <p:nvPr>
            <p:ph sz="half" idx="1"/>
          </p:nvPr>
        </p:nvSpPr>
        <p:spPr>
          <a:xfrm>
            <a:off x="179388" y="1557338"/>
            <a:ext cx="4392612" cy="4525962"/>
          </a:xfrm>
        </p:spPr>
        <p:txBody>
          <a:bodyPr/>
          <a:lstStyle/>
          <a:p>
            <a:pPr eaLnBrk="1" hangingPunct="1">
              <a:lnSpc>
                <a:spcPct val="80000"/>
              </a:lnSpc>
            </a:pPr>
            <a:r>
              <a:rPr lang="es-MX" sz="2500" smtClean="0"/>
              <a:t>Representa «</a:t>
            </a:r>
            <a:r>
              <a:rPr lang="es-MX" sz="2500" i="1" smtClean="0"/>
              <a:t>la obscuridad de la Bóveda Secreta del corazón».</a:t>
            </a:r>
          </a:p>
          <a:p>
            <a:pPr eaLnBrk="1" hangingPunct="1">
              <a:lnSpc>
                <a:spcPct val="80000"/>
              </a:lnSpc>
            </a:pPr>
            <a:r>
              <a:rPr lang="es-MX" sz="2500" smtClean="0"/>
              <a:t>Es el Caos Primordial, tanto en un sentido cósmico como individual.</a:t>
            </a:r>
          </a:p>
          <a:p>
            <a:pPr eaLnBrk="1" hangingPunct="1">
              <a:lnSpc>
                <a:spcPct val="80000"/>
              </a:lnSpc>
            </a:pPr>
            <a:r>
              <a:rPr lang="es-MX" sz="2500" smtClean="0"/>
              <a:t>Es un estado de confusión y desorden, pero al mismo tiempo es aquello que nutre al germen que se esfuerza por abrirse paso hacia la Luz.</a:t>
            </a:r>
          </a:p>
          <a:p>
            <a:pPr eaLnBrk="1" hangingPunct="1">
              <a:lnSpc>
                <a:spcPct val="80000"/>
              </a:lnSpc>
            </a:pPr>
            <a:r>
              <a:rPr lang="es-MX" sz="2500" smtClean="0"/>
              <a:t>No es el objetivo final, pero sí es el necesario principio.</a:t>
            </a:r>
          </a:p>
        </p:txBody>
      </p:sp>
      <p:pic>
        <p:nvPicPr>
          <p:cNvPr id="8194" name="Picture 2" descr="Resultado de imagen para chamber of reflection"/>
          <p:cNvPicPr>
            <a:picLocks noChangeAspect="1" noChangeArrowheads="1"/>
          </p:cNvPicPr>
          <p:nvPr/>
        </p:nvPicPr>
        <p:blipFill>
          <a:blip r:embed="rId2"/>
          <a:srcRect/>
          <a:stretch>
            <a:fillRect/>
          </a:stretch>
        </p:blipFill>
        <p:spPr bwMode="auto">
          <a:xfrm>
            <a:off x="4584700" y="1341438"/>
            <a:ext cx="4379913" cy="5256212"/>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8194"/>
                                        </p:tgtEl>
                                        <p:attrNameLst>
                                          <p:attrName>style.visibility</p:attrName>
                                        </p:attrNameLst>
                                      </p:cBhvr>
                                      <p:to>
                                        <p:strVal val="visible"/>
                                      </p:to>
                                    </p:set>
                                    <p:animEffect transition="in" filter="box(out)">
                                      <p:cBhvr>
                                        <p:cTn id="32"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323010" name="Rectangle 2"/>
          <p:cNvSpPr>
            <a:spLocks noGrp="1" noChangeArrowheads="1"/>
          </p:cNvSpPr>
          <p:nvPr>
            <p:ph type="title"/>
          </p:nvPr>
        </p:nvSpPr>
        <p:spPr/>
        <p:txBody>
          <a:bodyPr/>
          <a:lstStyle/>
          <a:p>
            <a:pPr eaLnBrk="1" hangingPunct="1"/>
            <a:r>
              <a:rPr lang="es-MX" smtClean="0">
                <a:solidFill>
                  <a:schemeClr val="bg1"/>
                </a:solidFill>
              </a:rPr>
              <a:t>El color rojo </a:t>
            </a:r>
            <a:endParaRPr lang="es-ES_tradnl" smtClean="0">
              <a:solidFill>
                <a:schemeClr val="bg1"/>
              </a:solidFill>
            </a:endParaRPr>
          </a:p>
        </p:txBody>
      </p:sp>
      <p:sp>
        <p:nvSpPr>
          <p:cNvPr id="1323011" name="Rectangle 3"/>
          <p:cNvSpPr>
            <a:spLocks noGrp="1" noChangeArrowheads="1"/>
          </p:cNvSpPr>
          <p:nvPr>
            <p:ph sz="half" idx="1"/>
          </p:nvPr>
        </p:nvSpPr>
        <p:spPr>
          <a:xfrm>
            <a:off x="250825" y="1566863"/>
            <a:ext cx="3889375" cy="4525962"/>
          </a:xfrm>
        </p:spPr>
        <p:txBody>
          <a:bodyPr/>
          <a:lstStyle/>
          <a:p>
            <a:pPr eaLnBrk="1" hangingPunct="1">
              <a:lnSpc>
                <a:spcPct val="90000"/>
              </a:lnSpc>
            </a:pPr>
            <a:r>
              <a:rPr lang="es-ES_tradnl" sz="2200" smtClean="0"/>
              <a:t>Notemos que el negro y el rojo conforman los dos colores extremos de la obra alquímica.</a:t>
            </a:r>
          </a:p>
          <a:p>
            <a:pPr eaLnBrk="1" hangingPunct="1">
              <a:lnSpc>
                <a:spcPct val="90000"/>
              </a:lnSpc>
            </a:pPr>
            <a:r>
              <a:rPr lang="es-ES_tradnl" sz="2200" smtClean="0"/>
              <a:t>El negro, la </a:t>
            </a:r>
            <a:r>
              <a:rPr lang="es-ES_tradnl" sz="2200" i="1" smtClean="0"/>
              <a:t>nigredo</a:t>
            </a:r>
            <a:r>
              <a:rPr lang="es-ES_tradnl" sz="2200" smtClean="0"/>
              <a:t>, es el principio; el rojo, la </a:t>
            </a:r>
            <a:r>
              <a:rPr lang="es-ES_tradnl" sz="2200" i="1" smtClean="0"/>
              <a:t>rubedo</a:t>
            </a:r>
            <a:r>
              <a:rPr lang="es-ES_tradnl" sz="2200" smtClean="0"/>
              <a:t>, es el final.</a:t>
            </a:r>
          </a:p>
          <a:p>
            <a:pPr eaLnBrk="1" hangingPunct="1">
              <a:lnSpc>
                <a:spcPct val="90000"/>
              </a:lnSpc>
            </a:pPr>
            <a:r>
              <a:rPr lang="es-ES_tradnl" sz="2200" smtClean="0"/>
              <a:t>El Iniciado sería el blanco, el </a:t>
            </a:r>
            <a:r>
              <a:rPr lang="es-ES_tradnl" sz="2200" i="1" smtClean="0"/>
              <a:t>albedo</a:t>
            </a:r>
            <a:r>
              <a:rPr lang="es-ES_tradnl" sz="2200" smtClean="0"/>
              <a:t>, que parte del negro y se mueve hacia el rojo.</a:t>
            </a:r>
          </a:p>
          <a:p>
            <a:pPr eaLnBrk="1" hangingPunct="1">
              <a:lnSpc>
                <a:spcPct val="90000"/>
              </a:lnSpc>
            </a:pPr>
            <a:r>
              <a:rPr lang="es-ES_tradnl" sz="2200" smtClean="0"/>
              <a:t>El rojo es fuego, brillo y luz; hacia el rojo entonces deberían dirigirse los pasos de cada Iniciado.</a:t>
            </a:r>
          </a:p>
        </p:txBody>
      </p:sp>
      <p:pic>
        <p:nvPicPr>
          <p:cNvPr id="10242" name="Picture 2" descr="Resultado de imagen para freemasonry fire"/>
          <p:cNvPicPr>
            <a:picLocks noChangeAspect="1" noChangeArrowheads="1"/>
          </p:cNvPicPr>
          <p:nvPr/>
        </p:nvPicPr>
        <p:blipFill>
          <a:blip r:embed="rId2"/>
          <a:srcRect/>
          <a:stretch>
            <a:fillRect/>
          </a:stretch>
        </p:blipFill>
        <p:spPr bwMode="auto">
          <a:xfrm>
            <a:off x="4211638" y="1676400"/>
            <a:ext cx="4705350" cy="4705350"/>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23010"/>
                                        </p:tgtEl>
                                        <p:attrNameLst>
                                          <p:attrName>style.visibility</p:attrName>
                                        </p:attrNameLst>
                                      </p:cBhvr>
                                      <p:to>
                                        <p:strVal val="visible"/>
                                      </p:to>
                                    </p:set>
                                    <p:animEffect transition="in" filter="fade">
                                      <p:cBhvr>
                                        <p:cTn id="7" dur="2000"/>
                                        <p:tgtEl>
                                          <p:spTgt spid="132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23011">
                                            <p:txEl>
                                              <p:pRg st="0" end="0"/>
                                            </p:txEl>
                                          </p:spTgt>
                                        </p:tgtEl>
                                        <p:attrNameLst>
                                          <p:attrName>style.visibility</p:attrName>
                                        </p:attrNameLst>
                                      </p:cBhvr>
                                      <p:to>
                                        <p:strVal val="visible"/>
                                      </p:to>
                                    </p:set>
                                    <p:animEffect transition="in" filter="blinds(horizontal)">
                                      <p:cBhvr>
                                        <p:cTn id="12" dur="500"/>
                                        <p:tgtEl>
                                          <p:spTgt spid="13230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23011">
                                            <p:txEl>
                                              <p:pRg st="1" end="1"/>
                                            </p:txEl>
                                          </p:spTgt>
                                        </p:tgtEl>
                                        <p:attrNameLst>
                                          <p:attrName>style.visibility</p:attrName>
                                        </p:attrNameLst>
                                      </p:cBhvr>
                                      <p:to>
                                        <p:strVal val="visible"/>
                                      </p:to>
                                    </p:set>
                                    <p:animEffect transition="in" filter="blinds(horizontal)">
                                      <p:cBhvr>
                                        <p:cTn id="17" dur="500"/>
                                        <p:tgtEl>
                                          <p:spTgt spid="13230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23011">
                                            <p:txEl>
                                              <p:pRg st="2" end="2"/>
                                            </p:txEl>
                                          </p:spTgt>
                                        </p:tgtEl>
                                        <p:attrNameLst>
                                          <p:attrName>style.visibility</p:attrName>
                                        </p:attrNameLst>
                                      </p:cBhvr>
                                      <p:to>
                                        <p:strVal val="visible"/>
                                      </p:to>
                                    </p:set>
                                    <p:animEffect transition="in" filter="blinds(horizontal)">
                                      <p:cBhvr>
                                        <p:cTn id="22" dur="500"/>
                                        <p:tgtEl>
                                          <p:spTgt spid="13230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23011">
                                            <p:txEl>
                                              <p:pRg st="3" end="3"/>
                                            </p:txEl>
                                          </p:spTgt>
                                        </p:tgtEl>
                                        <p:attrNameLst>
                                          <p:attrName>style.visibility</p:attrName>
                                        </p:attrNameLst>
                                      </p:cBhvr>
                                      <p:to>
                                        <p:strVal val="visible"/>
                                      </p:to>
                                    </p:set>
                                    <p:animEffect transition="in" filter="blinds(horizontal)">
                                      <p:cBhvr>
                                        <p:cTn id="27" dur="500"/>
                                        <p:tgtEl>
                                          <p:spTgt spid="13230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0242"/>
                                        </p:tgtEl>
                                        <p:attrNameLst>
                                          <p:attrName>style.visibility</p:attrName>
                                        </p:attrNameLst>
                                      </p:cBhvr>
                                      <p:to>
                                        <p:strVal val="visible"/>
                                      </p:to>
                                    </p:set>
                                    <p:animEffect transition="in" filter="box(out)">
                                      <p:cBhvr>
                                        <p:cTn id="32"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0" grpId="0"/>
      <p:bldP spid="1323011" grpId="0" build="p"/>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s-AR" b="1" smtClean="0">
                <a:solidFill>
                  <a:schemeClr val="tx1"/>
                </a:solidFill>
              </a:rPr>
              <a:t>La letra mem</a:t>
            </a:r>
            <a:endParaRPr lang="es-ES_tradnl" b="1" smtClean="0">
              <a:solidFill>
                <a:schemeClr val="tx1"/>
              </a:solidFill>
            </a:endParaRPr>
          </a:p>
        </p:txBody>
      </p:sp>
      <p:sp>
        <p:nvSpPr>
          <p:cNvPr id="114691" name="Rectangle 3"/>
          <p:cNvSpPr>
            <a:spLocks noGrp="1" noChangeArrowheads="1"/>
          </p:cNvSpPr>
          <p:nvPr>
            <p:ph type="body" sz="half" idx="1"/>
          </p:nvPr>
        </p:nvSpPr>
        <p:spPr>
          <a:xfrm>
            <a:off x="76200" y="1500188"/>
            <a:ext cx="4495800" cy="4983162"/>
          </a:xfrm>
        </p:spPr>
        <p:txBody>
          <a:bodyPr/>
          <a:lstStyle/>
          <a:p>
            <a:r>
              <a:rPr lang="es-ES_tradnl" sz="1800" b="1" smtClean="0"/>
              <a:t>La mem, la letra del "agua" (</a:t>
            </a:r>
            <a:r>
              <a:rPr lang="es-ES_tradnl" sz="1800" b="1" i="1" smtClean="0"/>
              <a:t>maim</a:t>
            </a:r>
            <a:r>
              <a:rPr lang="es-ES_tradnl" sz="1800" b="1" smtClean="0"/>
              <a:t>), simboliza la fuente de la Sabiduría Divina. </a:t>
            </a:r>
          </a:p>
          <a:p>
            <a:r>
              <a:rPr lang="es-ES_tradnl" sz="1800" b="1" smtClean="0"/>
              <a:t>Así como las aguas de una fuente material (manantial) ascienden desde su desconocido origen subterráneo (el secreto del abismo, de la Cripta) para revelarse sobre la tierra, también la fuente de la sabiduría expresa el poder de fluir desde su origen supraconsciente. </a:t>
            </a:r>
          </a:p>
          <a:p>
            <a:r>
              <a:rPr lang="es-ES_tradnl" sz="1800" b="1" smtClean="0"/>
              <a:t>En la terminología de la cabalá, este flujo es desde kether ("corona") hacia jojmá («sabiduría»). </a:t>
            </a:r>
          </a:p>
          <a:p>
            <a:r>
              <a:rPr lang="es-ES_tradnl" sz="1800" b="1" smtClean="0"/>
              <a:t>Esta corriente es simbolizada en Proverbios como </a:t>
            </a:r>
            <a:r>
              <a:rPr lang="es-ES_tradnl" sz="1800" b="1" i="1" smtClean="0"/>
              <a:t>“la corriente que fluye, la fuente de la sabiduría”.</a:t>
            </a:r>
            <a:endParaRPr lang="es-AR" sz="2200" b="1" i="1" smtClean="0"/>
          </a:p>
          <a:p>
            <a:endParaRPr lang="en-US" sz="2200" b="1" smtClean="0"/>
          </a:p>
        </p:txBody>
      </p:sp>
      <p:sp>
        <p:nvSpPr>
          <p:cNvPr id="125955" name="Rectangle 4"/>
          <p:cNvSpPr>
            <a:spLocks noGrp="1" noChangeArrowheads="1"/>
          </p:cNvSpPr>
          <p:nvPr>
            <p:ph type="body" sz="half" idx="2"/>
          </p:nvPr>
        </p:nvSpPr>
        <p:spPr/>
        <p:txBody>
          <a:bodyPr/>
          <a:lstStyle/>
          <a:p>
            <a:endParaRPr lang="es-AR" sz="2400" smtClean="0"/>
          </a:p>
        </p:txBody>
      </p:sp>
      <p:pic>
        <p:nvPicPr>
          <p:cNvPr id="3080" name="Picture 8" descr="tumblr_m735wzUHuI1qz5ybao1_r3_400"/>
          <p:cNvPicPr>
            <a:picLocks noChangeAspect="1" noChangeArrowheads="1"/>
          </p:cNvPicPr>
          <p:nvPr/>
        </p:nvPicPr>
        <p:blipFill>
          <a:blip r:embed="rId2"/>
          <a:srcRect/>
          <a:stretch>
            <a:fillRect/>
          </a:stretch>
        </p:blipFill>
        <p:spPr bwMode="auto">
          <a:xfrm>
            <a:off x="4648200" y="1524000"/>
            <a:ext cx="4195763" cy="51816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2" dur="500"/>
                                        <p:tgtEl>
                                          <p:spTgt spid="114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17" dur="500"/>
                                        <p:tgtEl>
                                          <p:spTgt spid="114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22" dur="500"/>
                                        <p:tgtEl>
                                          <p:spTgt spid="11469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4691">
                                            <p:txEl>
                                              <p:pRg st="3" end="3"/>
                                            </p:txEl>
                                          </p:spTgt>
                                        </p:tgtEl>
                                        <p:attrNameLst>
                                          <p:attrName>style.visibility</p:attrName>
                                        </p:attrNameLst>
                                      </p:cBhvr>
                                      <p:to>
                                        <p:strVal val="visible"/>
                                      </p:to>
                                    </p:set>
                                    <p:animEffect transition="in" filter="blinds(horizontal)">
                                      <p:cBhvr>
                                        <p:cTn id="27" dur="500"/>
                                        <p:tgtEl>
                                          <p:spTgt spid="1146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3080"/>
                                        </p:tgtEl>
                                        <p:attrNameLst>
                                          <p:attrName>style.visibility</p:attrName>
                                        </p:attrNameLst>
                                      </p:cBhvr>
                                      <p:to>
                                        <p:strVal val="visible"/>
                                      </p:to>
                                    </p:set>
                                    <p:animEffect transition="in" filter="box(out)">
                                      <p:cBhvr>
                                        <p:cTn id="32" dur="20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utoUpdateAnimBg="0"/>
      <p:bldP spid="114691" grpId="0" build="p"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bg>
      <p:bgPr>
        <a:solidFill>
          <a:srgbClr val="000000"/>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s-AR" b="1" smtClean="0">
                <a:solidFill>
                  <a:schemeClr val="tx1"/>
                </a:solidFill>
              </a:rPr>
              <a:t>La letra mem</a:t>
            </a:r>
            <a:endParaRPr lang="es-ES_tradnl" b="1" smtClean="0">
              <a:solidFill>
                <a:schemeClr val="tx1"/>
              </a:solidFill>
            </a:endParaRPr>
          </a:p>
        </p:txBody>
      </p:sp>
      <p:sp>
        <p:nvSpPr>
          <p:cNvPr id="114691" name="Rectangle 3"/>
          <p:cNvSpPr>
            <a:spLocks noGrp="1" noChangeArrowheads="1"/>
          </p:cNvSpPr>
          <p:nvPr>
            <p:ph type="body" sz="half" idx="4294967295"/>
          </p:nvPr>
        </p:nvSpPr>
        <p:spPr>
          <a:xfrm>
            <a:off x="461963" y="1514475"/>
            <a:ext cx="4038600" cy="5486400"/>
          </a:xfrm>
        </p:spPr>
        <p:txBody>
          <a:bodyPr/>
          <a:lstStyle/>
          <a:p>
            <a:pPr>
              <a:lnSpc>
                <a:spcPct val="80000"/>
              </a:lnSpc>
            </a:pPr>
            <a:r>
              <a:rPr lang="en-US" sz="1800" b="1" smtClean="0"/>
              <a:t>La mem es una letra madre, pero dual en sí misma: mem y mem sofit, las que se aprecian en la misma escritura de la letra.</a:t>
            </a:r>
          </a:p>
          <a:p>
            <a:pPr>
              <a:lnSpc>
                <a:spcPct val="80000"/>
              </a:lnSpc>
            </a:pPr>
            <a:r>
              <a:rPr lang="en-US" sz="1800" b="1" smtClean="0"/>
              <a:t>Representan lo revelado y lo oculto, el Templo y la Cripta.</a:t>
            </a:r>
          </a:p>
          <a:p>
            <a:pPr>
              <a:lnSpc>
                <a:spcPct val="80000"/>
              </a:lnSpc>
            </a:pPr>
            <a:r>
              <a:rPr lang="en-US" sz="1800" b="1" smtClean="0"/>
              <a:t>La mem deja que el agua la penetre, y la mem sofit protege al ser de la inundación.</a:t>
            </a:r>
          </a:p>
          <a:p>
            <a:pPr>
              <a:lnSpc>
                <a:spcPct val="80000"/>
              </a:lnSpc>
            </a:pPr>
            <a:r>
              <a:rPr lang="en-US" sz="1800" b="1" smtClean="0"/>
              <a:t>Se asocian ambas mem a las dos columnas de la Cábala: la del rigor y la de la misericordia.</a:t>
            </a:r>
          </a:p>
          <a:p>
            <a:pPr>
              <a:lnSpc>
                <a:spcPct val="80000"/>
              </a:lnSpc>
            </a:pPr>
            <a:r>
              <a:rPr lang="es-AR" sz="1800" b="1" smtClean="0"/>
              <a:t>La mem está formada por una caf y una vau.</a:t>
            </a:r>
          </a:p>
          <a:p>
            <a:pPr>
              <a:lnSpc>
                <a:spcPct val="80000"/>
              </a:lnSpc>
            </a:pPr>
            <a:r>
              <a:rPr lang="es-AR" sz="1800" b="1" smtClean="0"/>
              <a:t>Numéricamente, la mem corresponde al número 40, considerado como el período de tiempo necesario para que un proceso en la vida del hombre comience a dar frutos.</a:t>
            </a:r>
            <a:endParaRPr lang="es-ES_tradnl" sz="1800" b="1" smtClean="0"/>
          </a:p>
        </p:txBody>
      </p:sp>
      <p:sp>
        <p:nvSpPr>
          <p:cNvPr id="126980" name="Rectangle 4"/>
          <p:cNvSpPr>
            <a:spLocks noGrp="1" noChangeArrowheads="1"/>
          </p:cNvSpPr>
          <p:nvPr>
            <p:ph type="body" sz="half" idx="4294967295"/>
          </p:nvPr>
        </p:nvSpPr>
        <p:spPr>
          <a:xfrm>
            <a:off x="4648200" y="1600200"/>
            <a:ext cx="4038600" cy="4525963"/>
          </a:xfrm>
        </p:spPr>
        <p:txBody>
          <a:bodyPr/>
          <a:lstStyle/>
          <a:p>
            <a:endParaRPr lang="es-AR" sz="2400" smtClean="0"/>
          </a:p>
        </p:txBody>
      </p:sp>
      <p:pic>
        <p:nvPicPr>
          <p:cNvPr id="8206" name="Picture 14" descr="mem"/>
          <p:cNvPicPr>
            <a:picLocks noChangeAspect="1" noChangeArrowheads="1"/>
          </p:cNvPicPr>
          <p:nvPr/>
        </p:nvPicPr>
        <p:blipFill>
          <a:blip r:embed="rId2"/>
          <a:srcRect/>
          <a:stretch>
            <a:fillRect/>
          </a:stretch>
        </p:blipFill>
        <p:spPr bwMode="auto">
          <a:xfrm>
            <a:off x="5181600" y="1295400"/>
            <a:ext cx="3062288" cy="54102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8206"/>
                                        </p:tgtEl>
                                        <p:attrNameLst>
                                          <p:attrName>style.visibility</p:attrName>
                                        </p:attrNameLst>
                                      </p:cBhvr>
                                      <p:to>
                                        <p:strVal val="visible"/>
                                      </p:to>
                                    </p:set>
                                    <p:animEffect transition="in" filter="box(out)">
                                      <p:cBhvr>
                                        <p:cTn id="12" dur="2000"/>
                                        <p:tgtEl>
                                          <p:spTgt spid="82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7" dur="500"/>
                                        <p:tgtEl>
                                          <p:spTgt spid="11469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22" dur="500"/>
                                        <p:tgtEl>
                                          <p:spTgt spid="11469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27" dur="500"/>
                                        <p:tgtEl>
                                          <p:spTgt spid="11469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4691">
                                            <p:txEl>
                                              <p:pRg st="3" end="3"/>
                                            </p:txEl>
                                          </p:spTgt>
                                        </p:tgtEl>
                                        <p:attrNameLst>
                                          <p:attrName>style.visibility</p:attrName>
                                        </p:attrNameLst>
                                      </p:cBhvr>
                                      <p:to>
                                        <p:strVal val="visible"/>
                                      </p:to>
                                    </p:set>
                                    <p:animEffect transition="in" filter="blinds(horizontal)">
                                      <p:cBhvr>
                                        <p:cTn id="32" dur="500"/>
                                        <p:tgtEl>
                                          <p:spTgt spid="114691">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4691">
                                            <p:txEl>
                                              <p:pRg st="4" end="4"/>
                                            </p:txEl>
                                          </p:spTgt>
                                        </p:tgtEl>
                                        <p:attrNameLst>
                                          <p:attrName>style.visibility</p:attrName>
                                        </p:attrNameLst>
                                      </p:cBhvr>
                                      <p:to>
                                        <p:strVal val="visible"/>
                                      </p:to>
                                    </p:set>
                                    <p:animEffect transition="in" filter="blinds(horizontal)">
                                      <p:cBhvr>
                                        <p:cTn id="37" dur="500"/>
                                        <p:tgtEl>
                                          <p:spTgt spid="114691">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4691">
                                            <p:txEl>
                                              <p:pRg st="5" end="5"/>
                                            </p:txEl>
                                          </p:spTgt>
                                        </p:tgtEl>
                                        <p:attrNameLst>
                                          <p:attrName>style.visibility</p:attrName>
                                        </p:attrNameLst>
                                      </p:cBhvr>
                                      <p:to>
                                        <p:strVal val="visible"/>
                                      </p:to>
                                    </p:set>
                                    <p:animEffect transition="in" filter="blinds(horizontal)">
                                      <p:cBhvr>
                                        <p:cTn id="42" dur="500"/>
                                        <p:tgtEl>
                                          <p:spTgt spid="1146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utoUpdateAnimBg="0"/>
      <p:bldP spid="114691" grpId="0" build="p"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304800" y="3644900"/>
            <a:ext cx="8610600" cy="3232150"/>
          </a:xfrm>
          <a:prstGeom prst="rect">
            <a:avLst/>
          </a:prstGeom>
          <a:noFill/>
          <a:ln w="9525">
            <a:noFill/>
            <a:miter lim="800000"/>
            <a:headEnd/>
            <a:tailEnd/>
          </a:ln>
        </p:spPr>
        <p:txBody>
          <a:bodyPr>
            <a:spAutoFit/>
          </a:bodyPr>
          <a:lstStyle/>
          <a:p>
            <a:pPr algn="ctr"/>
            <a:r>
              <a:rPr lang="es-ES_tradnl" sz="1700" b="1">
                <a:solidFill>
                  <a:schemeClr val="tx1"/>
                </a:solidFill>
              </a:rPr>
              <a:t>La mem abierta es ”una corriente que fluye”. La mem final cerrada es ”una corriente subterránea”. </a:t>
            </a:r>
            <a:r>
              <a:rPr lang="es-AR" sz="1700" b="1">
                <a:solidFill>
                  <a:schemeClr val="tx1"/>
                </a:solidFill>
              </a:rPr>
              <a:t>Algunos asocian esta letra con el útero, indicando la mem cerrada el poder de reproducción. Otros dicen que la mem abierta es lo exotérico, y la cerrada lo esotérico. Desde el punto de vista de este grado, la mem abierta puede ser el Arca de la Alianza, y la cerrada el Arca Substituta. Finalmente, algunos consideran que la mem abierta es la autoconsciencia, mientras que la cerrada son los estados supraconscientes del ser.</a:t>
            </a:r>
          </a:p>
          <a:p>
            <a:pPr algn="ctr"/>
            <a:r>
              <a:rPr lang="es-AR" sz="1700" b="1" i="1">
                <a:solidFill>
                  <a:schemeClr val="tx1"/>
                </a:solidFill>
              </a:rPr>
              <a:t>“Dual como las aguas, la letra mem es capaz de transformación. Abierta o cerrada, ella puede evolucionar y hacer evolucionar a la materia y a los hombres”.</a:t>
            </a:r>
          </a:p>
          <a:p>
            <a:pPr algn="just"/>
            <a:r>
              <a:rPr lang="es-MX" sz="1700" b="1">
                <a:solidFill>
                  <a:schemeClr val="tx1"/>
                </a:solidFill>
              </a:rPr>
              <a:t>Por otra parte, la mem se relaciona especialmente con el sephiroth Hesed, una de las Palabras significativas en este grado.</a:t>
            </a:r>
            <a:endParaRPr lang="es-AR" sz="1700" b="1">
              <a:solidFill>
                <a:schemeClr val="tx1"/>
              </a:solidFill>
            </a:endParaRPr>
          </a:p>
        </p:txBody>
      </p:sp>
      <p:pic>
        <p:nvPicPr>
          <p:cNvPr id="21512" name="Picture 8" descr="both%20mem"/>
          <p:cNvPicPr>
            <a:picLocks noChangeAspect="1" noChangeArrowheads="1"/>
          </p:cNvPicPr>
          <p:nvPr/>
        </p:nvPicPr>
        <p:blipFill>
          <a:blip r:embed="rId2"/>
          <a:srcRect/>
          <a:stretch>
            <a:fillRect/>
          </a:stretch>
        </p:blipFill>
        <p:spPr bwMode="auto">
          <a:xfrm>
            <a:off x="304800" y="115888"/>
            <a:ext cx="8686800" cy="342582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1512"/>
                                        </p:tgtEl>
                                        <p:attrNameLst>
                                          <p:attrName>style.visibility</p:attrName>
                                        </p:attrNameLst>
                                      </p:cBhvr>
                                      <p:to>
                                        <p:strVal val="visible"/>
                                      </p:to>
                                    </p:set>
                                    <p:animEffect transition="in" filter="box(out)">
                                      <p:cBhvr>
                                        <p:cTn id="7" dur="2000"/>
                                        <p:tgtEl>
                                          <p:spTgt spid="215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bg>
      <p:bgPr>
        <a:solidFill>
          <a:srgbClr val="000000"/>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s-AR" b="1" dirty="0" smtClean="0">
                <a:solidFill>
                  <a:schemeClr val="tx1"/>
                </a:solidFill>
              </a:rPr>
              <a:t>La letra </a:t>
            </a:r>
            <a:r>
              <a:rPr lang="es-AR" b="1" dirty="0" err="1" smtClean="0">
                <a:solidFill>
                  <a:schemeClr val="tx1"/>
                </a:solidFill>
              </a:rPr>
              <a:t>yud</a:t>
            </a:r>
            <a:r>
              <a:rPr lang="es-AR" b="1" dirty="0" smtClean="0">
                <a:solidFill>
                  <a:schemeClr val="tx1"/>
                </a:solidFill>
              </a:rPr>
              <a:t> o yod</a:t>
            </a:r>
            <a:endParaRPr lang="es-ES_tradnl" b="1" dirty="0" smtClean="0">
              <a:solidFill>
                <a:schemeClr val="tx1"/>
              </a:solidFill>
            </a:endParaRPr>
          </a:p>
        </p:txBody>
      </p:sp>
      <p:sp>
        <p:nvSpPr>
          <p:cNvPr id="114691" name="Rectangle 3"/>
          <p:cNvSpPr>
            <a:spLocks noGrp="1" noChangeArrowheads="1"/>
          </p:cNvSpPr>
          <p:nvPr>
            <p:ph type="body" sz="half" idx="4294967295"/>
          </p:nvPr>
        </p:nvSpPr>
        <p:spPr>
          <a:xfrm>
            <a:off x="152400" y="1524000"/>
            <a:ext cx="3990975" cy="4525963"/>
          </a:xfrm>
        </p:spPr>
        <p:txBody>
          <a:bodyPr/>
          <a:lstStyle/>
          <a:p>
            <a:r>
              <a:rPr lang="es-ES_tradnl" sz="2000" b="1" dirty="0" err="1" smtClean="0"/>
              <a:t>Yud</a:t>
            </a:r>
            <a:r>
              <a:rPr lang="es-ES_tradnl" sz="2000" b="1" dirty="0" smtClean="0"/>
              <a:t> es un punto con "forma": una corona arriba y un "sendero" debajo; la Corona del Rey y el sendero que va de la Corona a la Cripta.</a:t>
            </a:r>
            <a:endParaRPr lang="es-ES_tradnl" sz="2000" dirty="0" smtClean="0"/>
          </a:p>
          <a:p>
            <a:r>
              <a:rPr lang="es-ES_tradnl" sz="2000" b="1" dirty="0" smtClean="0"/>
              <a:t>Es la más pequeña de las letras.</a:t>
            </a:r>
          </a:p>
          <a:p>
            <a:r>
              <a:rPr lang="es-ES_tradnl" sz="2000" b="1" dirty="0" smtClean="0"/>
              <a:t>Es la única letra suspendida en el aire.</a:t>
            </a:r>
          </a:p>
          <a:p>
            <a:r>
              <a:rPr lang="es-ES_tradnl" sz="2000" b="1" dirty="0" smtClean="0"/>
              <a:t>Es el punto inicial del espacio y del tiempo. </a:t>
            </a:r>
          </a:p>
          <a:p>
            <a:r>
              <a:rPr lang="es-ES_tradnl" sz="2000" b="1" dirty="0" smtClean="0"/>
              <a:t>Se dice que </a:t>
            </a:r>
            <a:r>
              <a:rPr lang="es-ES_tradnl" sz="2000" b="1" dirty="0" err="1" smtClean="0"/>
              <a:t>yud</a:t>
            </a:r>
            <a:r>
              <a:rPr lang="es-ES_tradnl" sz="2000" b="1" dirty="0" smtClean="0"/>
              <a:t> es </a:t>
            </a:r>
            <a:r>
              <a:rPr lang="es-ES_tradnl" sz="2000" b="1" i="1" dirty="0" smtClean="0"/>
              <a:t>“el principio y el final de cada letra”</a:t>
            </a:r>
            <a:r>
              <a:rPr lang="es-ES_tradnl" sz="2000" dirty="0" smtClean="0"/>
              <a:t>.</a:t>
            </a:r>
            <a:r>
              <a:rPr lang="es-ES_tradnl" sz="2000" b="1" dirty="0" smtClean="0"/>
              <a:t> </a:t>
            </a:r>
          </a:p>
        </p:txBody>
      </p:sp>
      <p:sp>
        <p:nvSpPr>
          <p:cNvPr id="129028" name="Rectangle 4"/>
          <p:cNvSpPr>
            <a:spLocks noGrp="1" noChangeArrowheads="1"/>
          </p:cNvSpPr>
          <p:nvPr>
            <p:ph type="body" sz="half" idx="4294967295"/>
          </p:nvPr>
        </p:nvSpPr>
        <p:spPr>
          <a:xfrm>
            <a:off x="4648200" y="1600200"/>
            <a:ext cx="4038600" cy="4525963"/>
          </a:xfrm>
        </p:spPr>
        <p:txBody>
          <a:bodyPr/>
          <a:lstStyle/>
          <a:p>
            <a:endParaRPr lang="es-AR" sz="2400" smtClean="0"/>
          </a:p>
        </p:txBody>
      </p:sp>
      <p:pic>
        <p:nvPicPr>
          <p:cNvPr id="6154" name="Picture 10" descr="Iod"/>
          <p:cNvPicPr>
            <a:picLocks noChangeAspect="1" noChangeArrowheads="1"/>
          </p:cNvPicPr>
          <p:nvPr/>
        </p:nvPicPr>
        <p:blipFill>
          <a:blip r:embed="rId2"/>
          <a:srcRect/>
          <a:stretch>
            <a:fillRect/>
          </a:stretch>
        </p:blipFill>
        <p:spPr bwMode="auto">
          <a:xfrm>
            <a:off x="4214813" y="1714500"/>
            <a:ext cx="4651375" cy="47244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2" dur="500"/>
                                        <p:tgtEl>
                                          <p:spTgt spid="114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17" dur="500"/>
                                        <p:tgtEl>
                                          <p:spTgt spid="114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22" dur="500"/>
                                        <p:tgtEl>
                                          <p:spTgt spid="1146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4691">
                                            <p:txEl>
                                              <p:pRg st="3" end="3"/>
                                            </p:txEl>
                                          </p:spTgt>
                                        </p:tgtEl>
                                        <p:attrNameLst>
                                          <p:attrName>style.visibility</p:attrName>
                                        </p:attrNameLst>
                                      </p:cBhvr>
                                      <p:to>
                                        <p:strVal val="visible"/>
                                      </p:to>
                                    </p:set>
                                    <p:animEffect transition="in" filter="blinds(horizontal)">
                                      <p:cBhvr>
                                        <p:cTn id="27" dur="500"/>
                                        <p:tgtEl>
                                          <p:spTgt spid="1146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4691">
                                            <p:txEl>
                                              <p:pRg st="4" end="4"/>
                                            </p:txEl>
                                          </p:spTgt>
                                        </p:tgtEl>
                                        <p:attrNameLst>
                                          <p:attrName>style.visibility</p:attrName>
                                        </p:attrNameLst>
                                      </p:cBhvr>
                                      <p:to>
                                        <p:strVal val="visible"/>
                                      </p:to>
                                    </p:set>
                                    <p:animEffect transition="in" filter="blinds(horizontal)">
                                      <p:cBhvr>
                                        <p:cTn id="32" dur="500"/>
                                        <p:tgtEl>
                                          <p:spTgt spid="11469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6154"/>
                                        </p:tgtEl>
                                        <p:attrNameLst>
                                          <p:attrName>style.visibility</p:attrName>
                                        </p:attrNameLst>
                                      </p:cBhvr>
                                      <p:to>
                                        <p:strVal val="visible"/>
                                      </p:to>
                                    </p:set>
                                    <p:animEffect transition="in" filter="box(out)">
                                      <p:cBhvr>
                                        <p:cTn id="37" dur="2000"/>
                                        <p:tgtEl>
                                          <p:spTgt spid="6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utoUpdateAnimBg="0"/>
      <p:bldP spid="114691" grpId="0" build="p"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s-AR" b="1" smtClean="0">
                <a:solidFill>
                  <a:schemeClr val="tx1"/>
                </a:solidFill>
              </a:rPr>
              <a:t>La letra yod</a:t>
            </a:r>
            <a:endParaRPr lang="es-ES_tradnl" b="1" smtClean="0">
              <a:solidFill>
                <a:schemeClr val="tx1"/>
              </a:solidFill>
            </a:endParaRPr>
          </a:p>
        </p:txBody>
      </p:sp>
      <p:sp>
        <p:nvSpPr>
          <p:cNvPr id="114691" name="Rectangle 3"/>
          <p:cNvSpPr>
            <a:spLocks noGrp="1" noChangeArrowheads="1"/>
          </p:cNvSpPr>
          <p:nvPr>
            <p:ph type="body" sz="half" idx="4294967295"/>
          </p:nvPr>
        </p:nvSpPr>
        <p:spPr>
          <a:xfrm>
            <a:off x="152400" y="1371600"/>
            <a:ext cx="4038600" cy="5257800"/>
          </a:xfrm>
        </p:spPr>
        <p:txBody>
          <a:bodyPr/>
          <a:lstStyle/>
          <a:p>
            <a:pPr>
              <a:lnSpc>
                <a:spcPct val="90000"/>
              </a:lnSpc>
            </a:pPr>
            <a:r>
              <a:rPr lang="en-US" sz="2000" b="1" smtClean="0"/>
              <a:t>Yod es una letra indivisible (es un </a:t>
            </a:r>
            <a:r>
              <a:rPr lang="en-US" sz="2000" b="1" i="1" smtClean="0"/>
              <a:t>punto</a:t>
            </a:r>
            <a:r>
              <a:rPr lang="en-US" sz="2000" b="1" smtClean="0"/>
              <a:t>), a diferencia de otras letras, que se descomponen en letras más sencillas.</a:t>
            </a:r>
          </a:p>
          <a:p>
            <a:pPr>
              <a:lnSpc>
                <a:spcPct val="90000"/>
              </a:lnSpc>
            </a:pPr>
            <a:r>
              <a:rPr lang="en-US" sz="2000" b="1" smtClean="0"/>
              <a:t>Para el cabalista, yod es la fuente de la que nacieron todas las demás letras.</a:t>
            </a:r>
          </a:p>
          <a:p>
            <a:pPr>
              <a:lnSpc>
                <a:spcPct val="90000"/>
              </a:lnSpc>
            </a:pPr>
            <a:r>
              <a:rPr lang="en-US" sz="2000" b="1" smtClean="0"/>
              <a:t>La </a:t>
            </a:r>
            <a:r>
              <a:rPr lang="en-US" sz="2000" b="1" i="1" smtClean="0"/>
              <a:t>mano </a:t>
            </a:r>
            <a:r>
              <a:rPr lang="en-US" sz="2000" b="1" smtClean="0"/>
              <a:t>es la que escribe las letras; por lo tanto, el punto creador y la mano se encuentran relacionados.</a:t>
            </a:r>
          </a:p>
          <a:p>
            <a:pPr>
              <a:lnSpc>
                <a:spcPct val="90000"/>
              </a:lnSpc>
            </a:pPr>
            <a:r>
              <a:rPr lang="en-US" sz="2000" b="1" smtClean="0"/>
              <a:t>Así como yud es la </a:t>
            </a:r>
            <a:r>
              <a:rPr lang="en-US" sz="2000" b="1" i="1" smtClean="0"/>
              <a:t>mano</a:t>
            </a:r>
            <a:r>
              <a:rPr lang="en-US" sz="2000" b="1" smtClean="0"/>
              <a:t>, también se vincula con el acto de </a:t>
            </a:r>
            <a:r>
              <a:rPr lang="en-US" sz="2000" b="1" i="1" smtClean="0"/>
              <a:t>empujar</a:t>
            </a:r>
            <a:r>
              <a:rPr lang="en-US" sz="2000" b="1" smtClean="0"/>
              <a:t>.</a:t>
            </a:r>
          </a:p>
          <a:p>
            <a:pPr>
              <a:lnSpc>
                <a:spcPct val="90000"/>
              </a:lnSpc>
            </a:pPr>
            <a:r>
              <a:rPr lang="en-US" sz="2000" b="1" smtClean="0"/>
              <a:t>Pero es también la mano que </a:t>
            </a:r>
            <a:r>
              <a:rPr lang="en-US" sz="2000" b="1" i="1" smtClean="0"/>
              <a:t>sostiene </a:t>
            </a:r>
            <a:r>
              <a:rPr lang="en-US" sz="2000" b="1" smtClean="0"/>
              <a:t>(el Universo).</a:t>
            </a:r>
          </a:p>
        </p:txBody>
      </p:sp>
      <p:sp>
        <p:nvSpPr>
          <p:cNvPr id="130051" name="Rectangle 4"/>
          <p:cNvSpPr>
            <a:spLocks noGrp="1" noChangeArrowheads="1"/>
          </p:cNvSpPr>
          <p:nvPr>
            <p:ph type="body" sz="half" idx="4294967295"/>
          </p:nvPr>
        </p:nvSpPr>
        <p:spPr>
          <a:xfrm>
            <a:off x="4648200" y="1600200"/>
            <a:ext cx="4038600" cy="4525963"/>
          </a:xfrm>
        </p:spPr>
        <p:txBody>
          <a:bodyPr/>
          <a:lstStyle/>
          <a:p>
            <a:endParaRPr lang="es-AR" sz="2400" smtClean="0"/>
          </a:p>
        </p:txBody>
      </p:sp>
      <p:pic>
        <p:nvPicPr>
          <p:cNvPr id="6" name="Picture 5" descr="tumblr_mi9yabWqYy1r2sjhjo1_500"/>
          <p:cNvPicPr>
            <a:picLocks noChangeAspect="1" noChangeArrowheads="1"/>
          </p:cNvPicPr>
          <p:nvPr/>
        </p:nvPicPr>
        <p:blipFill>
          <a:blip r:embed="rId2"/>
          <a:srcRect/>
          <a:stretch>
            <a:fillRect/>
          </a:stretch>
        </p:blipFill>
        <p:spPr bwMode="auto">
          <a:xfrm>
            <a:off x="4419600" y="1600200"/>
            <a:ext cx="4495800" cy="4495800"/>
          </a:xfrm>
          <a:prstGeom prst="rect">
            <a:avLst/>
          </a:prstGeom>
          <a:solidFill>
            <a:schemeClr val="accent1"/>
          </a:solid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2" dur="500"/>
                                        <p:tgtEl>
                                          <p:spTgt spid="114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17" dur="500"/>
                                        <p:tgtEl>
                                          <p:spTgt spid="114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22" dur="500"/>
                                        <p:tgtEl>
                                          <p:spTgt spid="1146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4691">
                                            <p:txEl>
                                              <p:pRg st="3" end="3"/>
                                            </p:txEl>
                                          </p:spTgt>
                                        </p:tgtEl>
                                        <p:attrNameLst>
                                          <p:attrName>style.visibility</p:attrName>
                                        </p:attrNameLst>
                                      </p:cBhvr>
                                      <p:to>
                                        <p:strVal val="visible"/>
                                      </p:to>
                                    </p:set>
                                    <p:animEffect transition="in" filter="blinds(horizontal)">
                                      <p:cBhvr>
                                        <p:cTn id="27" dur="500"/>
                                        <p:tgtEl>
                                          <p:spTgt spid="1146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4691">
                                            <p:txEl>
                                              <p:pRg st="4" end="4"/>
                                            </p:txEl>
                                          </p:spTgt>
                                        </p:tgtEl>
                                        <p:attrNameLst>
                                          <p:attrName>style.visibility</p:attrName>
                                        </p:attrNameLst>
                                      </p:cBhvr>
                                      <p:to>
                                        <p:strVal val="visible"/>
                                      </p:to>
                                    </p:set>
                                    <p:animEffect transition="in" filter="blinds(horizontal)">
                                      <p:cBhvr>
                                        <p:cTn id="32" dur="500"/>
                                        <p:tgtEl>
                                          <p:spTgt spid="11469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ox(out)">
                                      <p:cBhvr>
                                        <p:cTn id="3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utoUpdateAnimBg="0"/>
      <p:bldP spid="114691" grpId="0" build="p"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1988" name="Picture 4" descr="http://3.bp.blogspot.com/-PhGyqIPjlyQ/TsLTAdhhiDI/AAAAAAAAA0c/VWc5p9GZ22Q/s1600/yod.jpg"/>
          <p:cNvPicPr>
            <a:picLocks noChangeAspect="1" noChangeArrowheads="1"/>
          </p:cNvPicPr>
          <p:nvPr/>
        </p:nvPicPr>
        <p:blipFill>
          <a:blip r:embed="rId2"/>
          <a:srcRect/>
          <a:stretch>
            <a:fillRect/>
          </a:stretch>
        </p:blipFill>
        <p:spPr bwMode="auto">
          <a:xfrm>
            <a:off x="1630363" y="6350"/>
            <a:ext cx="5608637" cy="6851650"/>
          </a:xfrm>
          <a:prstGeom prst="rect">
            <a:avLst/>
          </a:prstGeom>
          <a:noFill/>
          <a:ln w="9525">
            <a:noFill/>
            <a:miter lim="800000"/>
            <a:headEnd/>
            <a:tailEnd/>
          </a:ln>
        </p:spPr>
      </p:pic>
      <p:sp>
        <p:nvSpPr>
          <p:cNvPr id="2" name="1 CuadroTexto"/>
          <p:cNvSpPr txBox="1">
            <a:spLocks noChangeArrowheads="1"/>
          </p:cNvSpPr>
          <p:nvPr/>
        </p:nvSpPr>
        <p:spPr bwMode="auto">
          <a:xfrm>
            <a:off x="4267200" y="53975"/>
            <a:ext cx="4800600" cy="2032000"/>
          </a:xfrm>
          <a:prstGeom prst="rect">
            <a:avLst/>
          </a:prstGeom>
          <a:solidFill>
            <a:schemeClr val="bg1"/>
          </a:solidFill>
          <a:ln w="9525">
            <a:noFill/>
            <a:miter lim="800000"/>
            <a:headEnd/>
            <a:tailEnd/>
          </a:ln>
        </p:spPr>
        <p:txBody>
          <a:bodyPr>
            <a:spAutoFit/>
          </a:bodyPr>
          <a:lstStyle/>
          <a:p>
            <a:r>
              <a:rPr lang="es-AR" b="1">
                <a:solidFill>
                  <a:srgbClr val="CC0000"/>
                </a:solidFill>
              </a:rPr>
              <a:t>La Y también es yod, la décima letra del alfabeto hebreo. Letra que es una mínima partícula que está presente en todas las demás letras del alfabeto. Así, todo lo que se escribe con este alfabeto tiene la yod.</a:t>
            </a:r>
            <a:br>
              <a:rPr lang="es-AR" b="1">
                <a:solidFill>
                  <a:srgbClr val="CC0000"/>
                </a:solidFill>
              </a:rPr>
            </a:br>
            <a:r>
              <a:rPr lang="es-AR" b="1">
                <a:solidFill>
                  <a:srgbClr val="CC0000"/>
                </a:solidFill>
              </a:rPr>
              <a:t>Yod es como una chispita presente </a:t>
            </a:r>
          </a:p>
          <a:p>
            <a:r>
              <a:rPr lang="es-AR" b="1">
                <a:solidFill>
                  <a:srgbClr val="CC0000"/>
                </a:solidFill>
              </a:rPr>
              <a:t>en toda letra de toda palabra.</a:t>
            </a:r>
          </a:p>
        </p:txBody>
      </p:sp>
      <p:sp>
        <p:nvSpPr>
          <p:cNvPr id="4" name="3 CuadroTexto"/>
          <p:cNvSpPr txBox="1">
            <a:spLocks noChangeArrowheads="1"/>
          </p:cNvSpPr>
          <p:nvPr/>
        </p:nvSpPr>
        <p:spPr bwMode="auto">
          <a:xfrm>
            <a:off x="1752600" y="5497513"/>
            <a:ext cx="3505200" cy="369887"/>
          </a:xfrm>
          <a:prstGeom prst="rect">
            <a:avLst/>
          </a:prstGeom>
          <a:solidFill>
            <a:schemeClr val="bg1"/>
          </a:solidFill>
          <a:ln w="9525">
            <a:noFill/>
            <a:miter lim="800000"/>
            <a:headEnd/>
            <a:tailEnd/>
          </a:ln>
        </p:spPr>
        <p:txBody>
          <a:bodyPr>
            <a:spAutoFit/>
          </a:bodyPr>
          <a:lstStyle/>
          <a:p>
            <a:r>
              <a:rPr lang="es-MX" b="1" i="1">
                <a:solidFill>
                  <a:srgbClr val="CC0000"/>
                </a:solidFill>
              </a:rPr>
              <a:t>«Yod es similar a un tornado»</a:t>
            </a:r>
            <a:endParaRPr lang="es-AR" b="1" i="1">
              <a:solidFill>
                <a:srgbClr val="CC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box(out)">
                                      <p:cBhvr>
                                        <p:cTn id="7" dur="2000"/>
                                        <p:tgtEl>
                                          <p:spTgt spid="419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out)">
                                      <p:cBhvr>
                                        <p:cTn id="12" dur="2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s-AR" b="1" smtClean="0">
                <a:solidFill>
                  <a:schemeClr val="tx1"/>
                </a:solidFill>
              </a:rPr>
              <a:t>La letra samej</a:t>
            </a:r>
            <a:endParaRPr lang="es-ES_tradnl" b="1" smtClean="0">
              <a:solidFill>
                <a:schemeClr val="tx1"/>
              </a:solidFill>
            </a:endParaRPr>
          </a:p>
        </p:txBody>
      </p:sp>
      <p:sp>
        <p:nvSpPr>
          <p:cNvPr id="114691" name="Rectangle 3"/>
          <p:cNvSpPr>
            <a:spLocks noGrp="1" noChangeArrowheads="1"/>
          </p:cNvSpPr>
          <p:nvPr>
            <p:ph type="body" sz="half" idx="1"/>
          </p:nvPr>
        </p:nvSpPr>
        <p:spPr>
          <a:xfrm>
            <a:off x="76200" y="1570038"/>
            <a:ext cx="4572000" cy="4525962"/>
          </a:xfrm>
        </p:spPr>
        <p:txBody>
          <a:bodyPr/>
          <a:lstStyle/>
          <a:p>
            <a:r>
              <a:rPr lang="en-US" sz="2200" b="1" smtClean="0"/>
              <a:t>La samej, samech o samekh es una letra que simboliza el proceso espiralado de la evolución: recorrer círculos donde todo se repite, pero cada vez en un nivel más alto de comprensión y realización.</a:t>
            </a:r>
          </a:p>
          <a:p>
            <a:r>
              <a:rPr lang="en-US" sz="2200" b="1" smtClean="0"/>
              <a:t>Así como la </a:t>
            </a:r>
            <a:r>
              <a:rPr lang="en-US" sz="2200" b="1" i="1" smtClean="0"/>
              <a:t>nun es</a:t>
            </a:r>
            <a:r>
              <a:rPr lang="en-US" sz="2200" b="1" smtClean="0"/>
              <a:t> un hombre parcialmente caído, la samej es el apoyo que lo sostiene y, finalmente, lo levanta (recordar el drama simbólico de Hiram).</a:t>
            </a:r>
          </a:p>
          <a:p>
            <a:r>
              <a:rPr lang="en-US" sz="2200" b="1" smtClean="0"/>
              <a:t>Su forma circular la asocia con un anillo nupcial.</a:t>
            </a:r>
            <a:endParaRPr lang="es-AR" sz="2200" b="1" smtClean="0"/>
          </a:p>
          <a:p>
            <a:endParaRPr lang="en-US" sz="2200" b="1" smtClean="0"/>
          </a:p>
        </p:txBody>
      </p:sp>
      <p:sp>
        <p:nvSpPr>
          <p:cNvPr id="132099" name="Rectangle 4"/>
          <p:cNvSpPr>
            <a:spLocks noGrp="1" noChangeArrowheads="1"/>
          </p:cNvSpPr>
          <p:nvPr>
            <p:ph type="body" sz="half" idx="2"/>
          </p:nvPr>
        </p:nvSpPr>
        <p:spPr/>
        <p:txBody>
          <a:bodyPr/>
          <a:lstStyle/>
          <a:p>
            <a:endParaRPr lang="es-AR" sz="2400" smtClean="0"/>
          </a:p>
        </p:txBody>
      </p:sp>
      <p:pic>
        <p:nvPicPr>
          <p:cNvPr id="3080" name="Picture 8" descr="samej"/>
          <p:cNvPicPr>
            <a:picLocks noChangeAspect="1" noChangeArrowheads="1"/>
          </p:cNvPicPr>
          <p:nvPr/>
        </p:nvPicPr>
        <p:blipFill>
          <a:blip r:embed="rId2"/>
          <a:srcRect/>
          <a:stretch>
            <a:fillRect/>
          </a:stretch>
        </p:blipFill>
        <p:spPr bwMode="auto">
          <a:xfrm>
            <a:off x="4652963" y="2000250"/>
            <a:ext cx="4419600" cy="4419600"/>
          </a:xfrm>
          <a:prstGeom prst="rect">
            <a:avLst/>
          </a:prstGeom>
          <a:solidFill>
            <a:schemeClr val="bg1"/>
          </a:solid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2" dur="500"/>
                                        <p:tgtEl>
                                          <p:spTgt spid="114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17" dur="500"/>
                                        <p:tgtEl>
                                          <p:spTgt spid="114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22" dur="500"/>
                                        <p:tgtEl>
                                          <p:spTgt spid="1146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3080"/>
                                        </p:tgtEl>
                                        <p:attrNameLst>
                                          <p:attrName>style.visibility</p:attrName>
                                        </p:attrNameLst>
                                      </p:cBhvr>
                                      <p:to>
                                        <p:strVal val="visible"/>
                                      </p:to>
                                    </p:set>
                                    <p:animEffect transition="in" filter="box(out)">
                                      <p:cBhvr>
                                        <p:cTn id="27" dur="20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utoUpdateAnimBg="0"/>
      <p:bldP spid="114691" grpId="0" build="p"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bg>
      <p:bgPr>
        <a:solidFill>
          <a:srgbClr val="000000"/>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s-AR" sz="3000" b="1" smtClean="0">
                <a:solidFill>
                  <a:schemeClr val="tx1"/>
                </a:solidFill>
              </a:rPr>
              <a:t>La letra samej o samekh</a:t>
            </a:r>
            <a:endParaRPr lang="es-ES_tradnl" sz="3000" b="1" smtClean="0">
              <a:solidFill>
                <a:schemeClr val="tx1"/>
              </a:solidFill>
            </a:endParaRPr>
          </a:p>
        </p:txBody>
      </p:sp>
      <p:sp>
        <p:nvSpPr>
          <p:cNvPr id="114691" name="Rectangle 3"/>
          <p:cNvSpPr>
            <a:spLocks noGrp="1" noChangeArrowheads="1"/>
          </p:cNvSpPr>
          <p:nvPr>
            <p:ph idx="4294967295"/>
          </p:nvPr>
        </p:nvSpPr>
        <p:spPr/>
        <p:txBody>
          <a:bodyPr/>
          <a:lstStyle/>
          <a:p>
            <a:r>
              <a:rPr lang="es-AR" sz="2000" b="1" i="1" dirty="0" smtClean="0"/>
              <a:t>"Su final está insertado en el comienzo, y el comienzo en su final"</a:t>
            </a:r>
            <a:r>
              <a:rPr lang="es-AR" sz="2000" b="1" dirty="0" smtClean="0"/>
              <a:t>.</a:t>
            </a:r>
          </a:p>
          <a:p>
            <a:r>
              <a:rPr lang="es-MX" sz="2000" b="1" dirty="0" smtClean="0"/>
              <a:t>Lo precedente está simbolizado por la forma circular de la </a:t>
            </a:r>
            <a:r>
              <a:rPr lang="es-MX" sz="2000" b="1" dirty="0" err="1" smtClean="0"/>
              <a:t>samej</a:t>
            </a:r>
            <a:r>
              <a:rPr lang="es-MX" sz="2000" b="1" dirty="0" smtClean="0"/>
              <a:t>, que a su vez la asocia a la temática de la Vida y de la Muerte, tan significativa en los Grados Crípticos.</a:t>
            </a:r>
          </a:p>
          <a:p>
            <a:r>
              <a:rPr lang="es-AR" sz="2000" b="1" dirty="0" smtClean="0"/>
              <a:t>Esta comprensión y percepción de la unidad inherente entre comienzo y final, que al ser comprendida en profundidad implica ecuanimidad en todas las etapas del "ciclo infinito", es de hecho la manifestación de la Luz Trascendente (</a:t>
            </a:r>
            <a:r>
              <a:rPr lang="es-AR" sz="2000" b="1" i="1" dirty="0" err="1" smtClean="0"/>
              <a:t>sovev</a:t>
            </a:r>
            <a:r>
              <a:rPr lang="es-AR" sz="2000" b="1" i="1" dirty="0" smtClean="0"/>
              <a:t> </a:t>
            </a:r>
            <a:r>
              <a:rPr lang="es-AR" sz="2000" b="1" i="1" dirty="0" err="1" smtClean="0"/>
              <a:t>kol</a:t>
            </a:r>
            <a:r>
              <a:rPr lang="es-AR" sz="2000" b="1" i="1" dirty="0" smtClean="0"/>
              <a:t> </a:t>
            </a:r>
            <a:r>
              <a:rPr lang="es-AR" sz="2000" b="1" i="1" dirty="0" err="1" smtClean="0"/>
              <a:t>almin</a:t>
            </a:r>
            <a:r>
              <a:rPr lang="es-AR" sz="2000" b="1" dirty="0" smtClean="0"/>
              <a:t>), que abarca por igual cada punto de la realidad.</a:t>
            </a:r>
          </a:p>
          <a:p>
            <a:r>
              <a:rPr lang="es-AR" sz="2000" b="1" dirty="0" smtClean="0"/>
              <a:t>Esta Luz Trascendental presente en todo momento, se denomina </a:t>
            </a:r>
            <a:r>
              <a:rPr lang="es-AR" sz="2000" b="1" i="1" dirty="0" smtClean="0"/>
              <a:t>«Él es la igualdad e iguala lo pequeño y lo grande". </a:t>
            </a:r>
          </a:p>
          <a:p>
            <a:r>
              <a:rPr lang="es-MX" sz="2000" b="1" dirty="0" err="1" smtClean="0"/>
              <a:t>Samej</a:t>
            </a:r>
            <a:r>
              <a:rPr lang="es-MX" sz="2000" b="1" dirty="0" smtClean="0"/>
              <a:t> también simboliza el vacío dejado en la contracción inicial del Absoluto (el </a:t>
            </a:r>
            <a:r>
              <a:rPr lang="es-MX" sz="2000" b="1" i="1" dirty="0" err="1" smtClean="0"/>
              <a:t>tzimtzum</a:t>
            </a:r>
            <a:r>
              <a:rPr lang="es-MX" sz="2000" b="1" dirty="0" smtClean="0"/>
              <a:t>).</a:t>
            </a:r>
          </a:p>
          <a:p>
            <a:r>
              <a:rPr lang="es-MX" sz="2000" b="1" dirty="0" err="1" smtClean="0"/>
              <a:t>Samej</a:t>
            </a:r>
            <a:r>
              <a:rPr lang="es-MX" sz="2000" b="1" dirty="0" smtClean="0"/>
              <a:t> es el símbolo del «todo abarcador».</a:t>
            </a:r>
            <a:endParaRPr lang="es-ES_tradnl" sz="2000" b="1"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2" dur="500"/>
                                        <p:tgtEl>
                                          <p:spTgt spid="1146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17" dur="500"/>
                                        <p:tgtEl>
                                          <p:spTgt spid="1146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22" dur="500"/>
                                        <p:tgtEl>
                                          <p:spTgt spid="1146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4691">
                                            <p:txEl>
                                              <p:pRg st="3" end="3"/>
                                            </p:txEl>
                                          </p:spTgt>
                                        </p:tgtEl>
                                        <p:attrNameLst>
                                          <p:attrName>style.visibility</p:attrName>
                                        </p:attrNameLst>
                                      </p:cBhvr>
                                      <p:to>
                                        <p:strVal val="visible"/>
                                      </p:to>
                                    </p:set>
                                    <p:animEffect transition="in" filter="blinds(horizontal)">
                                      <p:cBhvr>
                                        <p:cTn id="27" dur="500"/>
                                        <p:tgtEl>
                                          <p:spTgt spid="1146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4691">
                                            <p:txEl>
                                              <p:pRg st="4" end="4"/>
                                            </p:txEl>
                                          </p:spTgt>
                                        </p:tgtEl>
                                        <p:attrNameLst>
                                          <p:attrName>style.visibility</p:attrName>
                                        </p:attrNameLst>
                                      </p:cBhvr>
                                      <p:to>
                                        <p:strVal val="visible"/>
                                      </p:to>
                                    </p:set>
                                    <p:animEffect transition="in" filter="blinds(horizontal)">
                                      <p:cBhvr>
                                        <p:cTn id="32" dur="500"/>
                                        <p:tgtEl>
                                          <p:spTgt spid="11469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4691">
                                            <p:txEl>
                                              <p:pRg st="5" end="5"/>
                                            </p:txEl>
                                          </p:spTgt>
                                        </p:tgtEl>
                                        <p:attrNameLst>
                                          <p:attrName>style.visibility</p:attrName>
                                        </p:attrNameLst>
                                      </p:cBhvr>
                                      <p:to>
                                        <p:strVal val="visible"/>
                                      </p:to>
                                    </p:set>
                                    <p:animEffect transition="in" filter="blinds(horizontal)">
                                      <p:cBhvr>
                                        <p:cTn id="37" dur="500"/>
                                        <p:tgtEl>
                                          <p:spTgt spid="1146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utoUpdateAnimBg="0"/>
      <p:bldP spid="114691" grpId="0" build="p"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s-AR" b="1" smtClean="0">
                <a:solidFill>
                  <a:schemeClr val="tx1"/>
                </a:solidFill>
              </a:rPr>
              <a:t>La letra samech</a:t>
            </a:r>
            <a:endParaRPr lang="es-ES_tradnl" b="1" smtClean="0">
              <a:solidFill>
                <a:schemeClr val="tx1"/>
              </a:solidFill>
            </a:endParaRPr>
          </a:p>
        </p:txBody>
      </p:sp>
      <p:sp>
        <p:nvSpPr>
          <p:cNvPr id="114691" name="Rectangle 3"/>
          <p:cNvSpPr>
            <a:spLocks noGrp="1" noChangeArrowheads="1"/>
          </p:cNvSpPr>
          <p:nvPr>
            <p:ph type="body" sz="half" idx="4294967295"/>
          </p:nvPr>
        </p:nvSpPr>
        <p:spPr>
          <a:xfrm>
            <a:off x="152400" y="1214438"/>
            <a:ext cx="4348163" cy="5257800"/>
          </a:xfrm>
        </p:spPr>
        <p:txBody>
          <a:bodyPr/>
          <a:lstStyle/>
          <a:p>
            <a:pPr>
              <a:lnSpc>
                <a:spcPct val="90000"/>
              </a:lnSpc>
            </a:pPr>
            <a:r>
              <a:rPr lang="en-US" sz="2000" b="1" dirty="0" err="1" smtClean="0"/>
              <a:t>Algunos</a:t>
            </a:r>
            <a:r>
              <a:rPr lang="en-US" sz="2000" b="1" dirty="0" smtClean="0"/>
              <a:t> </a:t>
            </a:r>
            <a:r>
              <a:rPr lang="en-US" sz="2000" b="1" dirty="0" err="1" smtClean="0"/>
              <a:t>identifican</a:t>
            </a:r>
            <a:r>
              <a:rPr lang="en-US" sz="2000" b="1" dirty="0" smtClean="0"/>
              <a:t> a </a:t>
            </a:r>
            <a:r>
              <a:rPr lang="en-US" sz="2000" b="1" dirty="0" err="1" smtClean="0"/>
              <a:t>samech</a:t>
            </a:r>
            <a:r>
              <a:rPr lang="en-US" sz="2000" b="1" dirty="0" smtClean="0"/>
              <a:t> con el </a:t>
            </a:r>
            <a:r>
              <a:rPr lang="en-US" sz="2000" b="1" dirty="0" err="1" smtClean="0"/>
              <a:t>Árbol</a:t>
            </a:r>
            <a:r>
              <a:rPr lang="en-US" sz="2000" b="1" dirty="0" smtClean="0"/>
              <a:t> de la Vida, con el </a:t>
            </a:r>
            <a:r>
              <a:rPr lang="en-US" sz="2000" b="1" dirty="0" err="1" smtClean="0"/>
              <a:t>sendero</a:t>
            </a:r>
            <a:r>
              <a:rPr lang="en-US" sz="2000" b="1" dirty="0" smtClean="0"/>
              <a:t> </a:t>
            </a:r>
            <a:r>
              <a:rPr lang="en-US" sz="2000" b="1" dirty="0" err="1" smtClean="0"/>
              <a:t>iniciático</a:t>
            </a:r>
            <a:r>
              <a:rPr lang="en-US" sz="2000" b="1" dirty="0" smtClean="0"/>
              <a:t>.</a:t>
            </a:r>
          </a:p>
          <a:p>
            <a:pPr>
              <a:lnSpc>
                <a:spcPct val="90000"/>
              </a:lnSpc>
            </a:pPr>
            <a:r>
              <a:rPr lang="en-US" sz="2000" b="1" dirty="0" smtClean="0"/>
              <a:t>Un </a:t>
            </a:r>
            <a:r>
              <a:rPr lang="en-US" sz="2000" b="1" dirty="0" err="1" smtClean="0"/>
              <a:t>camino</a:t>
            </a:r>
            <a:r>
              <a:rPr lang="en-US" sz="2000" b="1" dirty="0" smtClean="0"/>
              <a:t> </a:t>
            </a:r>
            <a:r>
              <a:rPr lang="en-US" sz="2000" b="1" dirty="0" err="1" smtClean="0"/>
              <a:t>que</a:t>
            </a:r>
            <a:r>
              <a:rPr lang="en-US" sz="2000" b="1" dirty="0" smtClean="0"/>
              <a:t> </a:t>
            </a:r>
            <a:r>
              <a:rPr lang="en-US" sz="2000" b="1" dirty="0" err="1" smtClean="0"/>
              <a:t>puede</a:t>
            </a:r>
            <a:r>
              <a:rPr lang="en-US" sz="2000" b="1" dirty="0" smtClean="0"/>
              <a:t> </a:t>
            </a:r>
            <a:r>
              <a:rPr lang="en-US" sz="2000" b="1" dirty="0" err="1" smtClean="0"/>
              <a:t>bloquearse</a:t>
            </a:r>
            <a:r>
              <a:rPr lang="en-US" sz="2000" b="1" dirty="0" smtClean="0"/>
              <a:t>, </a:t>
            </a:r>
            <a:r>
              <a:rPr lang="en-US" sz="2000" b="1" dirty="0" err="1" smtClean="0"/>
              <a:t>como</a:t>
            </a:r>
            <a:r>
              <a:rPr lang="en-US" sz="2000" b="1" dirty="0" smtClean="0"/>
              <a:t> </a:t>
            </a:r>
            <a:r>
              <a:rPr lang="en-US" sz="2000" b="1" dirty="0" err="1" smtClean="0"/>
              <a:t>nos</a:t>
            </a:r>
            <a:r>
              <a:rPr lang="en-US" sz="2000" b="1" dirty="0" smtClean="0"/>
              <a:t> </a:t>
            </a:r>
            <a:r>
              <a:rPr lang="en-US" sz="2000" b="1" dirty="0" err="1" smtClean="0"/>
              <a:t>muestra</a:t>
            </a:r>
            <a:r>
              <a:rPr lang="en-US" sz="2000" b="1" dirty="0" smtClean="0"/>
              <a:t> la forma circular de la </a:t>
            </a:r>
            <a:r>
              <a:rPr lang="en-US" sz="2000" b="1" dirty="0" err="1" smtClean="0"/>
              <a:t>letra</a:t>
            </a:r>
            <a:r>
              <a:rPr lang="en-US" sz="2000" b="1" dirty="0" smtClean="0"/>
              <a:t>, y </a:t>
            </a:r>
            <a:r>
              <a:rPr lang="en-US" sz="2000" b="1" dirty="0" err="1" smtClean="0"/>
              <a:t>como</a:t>
            </a:r>
            <a:r>
              <a:rPr lang="en-US" sz="2000" b="1" dirty="0" smtClean="0"/>
              <a:t> </a:t>
            </a:r>
            <a:r>
              <a:rPr lang="en-US" sz="2000" b="1" dirty="0" err="1" smtClean="0"/>
              <a:t>ejemplifican</a:t>
            </a:r>
            <a:r>
              <a:rPr lang="en-US" sz="2000" b="1" dirty="0" smtClean="0"/>
              <a:t> la </a:t>
            </a:r>
            <a:r>
              <a:rPr lang="en-US" sz="2000" b="1" dirty="0" err="1" smtClean="0"/>
              <a:t>muerte</a:t>
            </a:r>
            <a:r>
              <a:rPr lang="en-US" sz="2000" b="1" dirty="0" smtClean="0"/>
              <a:t> de Hiram y la </a:t>
            </a:r>
            <a:r>
              <a:rPr lang="en-US" sz="2000" b="1" dirty="0" err="1" smtClean="0"/>
              <a:t>pérdida</a:t>
            </a:r>
            <a:r>
              <a:rPr lang="en-US" sz="2000" b="1" dirty="0" smtClean="0"/>
              <a:t> de la </a:t>
            </a:r>
            <a:r>
              <a:rPr lang="en-US" sz="2000" b="1" dirty="0" err="1" smtClean="0"/>
              <a:t>Palabra</a:t>
            </a:r>
            <a:r>
              <a:rPr lang="en-US" sz="2000" b="1" dirty="0" smtClean="0"/>
              <a:t>.</a:t>
            </a:r>
          </a:p>
          <a:p>
            <a:pPr>
              <a:lnSpc>
                <a:spcPct val="90000"/>
              </a:lnSpc>
            </a:pPr>
            <a:r>
              <a:rPr lang="en-US" sz="2000" b="1" dirty="0" err="1" smtClean="0"/>
              <a:t>Muchos</a:t>
            </a:r>
            <a:r>
              <a:rPr lang="en-US" sz="2000" b="1" dirty="0" smtClean="0"/>
              <a:t> </a:t>
            </a:r>
            <a:r>
              <a:rPr lang="en-US" sz="2000" b="1" dirty="0" err="1" smtClean="0"/>
              <a:t>asocian</a:t>
            </a:r>
            <a:r>
              <a:rPr lang="en-US" sz="2000" b="1" dirty="0" smtClean="0"/>
              <a:t> con </a:t>
            </a:r>
            <a:r>
              <a:rPr lang="en-US" sz="2000" b="1" dirty="0" err="1" smtClean="0"/>
              <a:t>samej</a:t>
            </a:r>
            <a:r>
              <a:rPr lang="en-US" sz="2000" b="1" dirty="0" smtClean="0"/>
              <a:t> </a:t>
            </a:r>
            <a:r>
              <a:rPr lang="en-US" sz="2000" b="1" dirty="0" err="1" smtClean="0"/>
              <a:t>una</a:t>
            </a:r>
            <a:r>
              <a:rPr lang="en-US" sz="2000" b="1" dirty="0" smtClean="0"/>
              <a:t> </a:t>
            </a:r>
            <a:r>
              <a:rPr lang="en-US" sz="2000" b="1" dirty="0" err="1" smtClean="0"/>
              <a:t>cierta</a:t>
            </a:r>
            <a:r>
              <a:rPr lang="en-US" sz="2000" b="1" dirty="0" smtClean="0"/>
              <a:t> </a:t>
            </a:r>
            <a:r>
              <a:rPr lang="en-US" sz="2000" b="1" dirty="0" err="1" smtClean="0"/>
              <a:t>naturaleza</a:t>
            </a:r>
            <a:r>
              <a:rPr lang="en-US" sz="2000" b="1" dirty="0" smtClean="0"/>
              <a:t> </a:t>
            </a:r>
            <a:r>
              <a:rPr lang="en-US" sz="2000" b="1" dirty="0" err="1" smtClean="0"/>
              <a:t>femenina</a:t>
            </a:r>
            <a:r>
              <a:rPr lang="en-US" sz="2000" b="1" dirty="0" smtClean="0"/>
              <a:t>.</a:t>
            </a:r>
          </a:p>
          <a:p>
            <a:pPr>
              <a:lnSpc>
                <a:spcPct val="90000"/>
              </a:lnSpc>
            </a:pPr>
            <a:r>
              <a:rPr lang="en-US" sz="2000" b="1" dirty="0" err="1" smtClean="0"/>
              <a:t>Por</a:t>
            </a:r>
            <a:r>
              <a:rPr lang="en-US" sz="2000" b="1" dirty="0" smtClean="0"/>
              <a:t> </a:t>
            </a:r>
            <a:r>
              <a:rPr lang="en-US" sz="2000" b="1" dirty="0" err="1" smtClean="0"/>
              <a:t>ello</a:t>
            </a:r>
            <a:r>
              <a:rPr lang="en-US" sz="2000" b="1" dirty="0" smtClean="0"/>
              <a:t>, la forma circular de la </a:t>
            </a:r>
            <a:r>
              <a:rPr lang="en-US" sz="2000" b="1" dirty="0" err="1" smtClean="0"/>
              <a:t>samej</a:t>
            </a:r>
            <a:r>
              <a:rPr lang="en-US" sz="2000" b="1" dirty="0" smtClean="0"/>
              <a:t> </a:t>
            </a:r>
            <a:r>
              <a:rPr lang="en-US" sz="2000" b="1" dirty="0" err="1" smtClean="0"/>
              <a:t>evoca</a:t>
            </a:r>
            <a:r>
              <a:rPr lang="en-US" sz="2000" b="1" dirty="0" smtClean="0"/>
              <a:t> un </a:t>
            </a:r>
            <a:r>
              <a:rPr lang="en-US" sz="2000" b="1" dirty="0" err="1" smtClean="0"/>
              <a:t>receptáculo</a:t>
            </a:r>
            <a:r>
              <a:rPr lang="en-US" sz="2000" b="1" dirty="0" smtClean="0"/>
              <a:t>, un </a:t>
            </a:r>
            <a:r>
              <a:rPr lang="en-US" sz="2000" b="1" dirty="0" err="1" smtClean="0"/>
              <a:t>Arca</a:t>
            </a:r>
            <a:r>
              <a:rPr lang="en-US" sz="2000" b="1" dirty="0" smtClean="0"/>
              <a:t>.</a:t>
            </a:r>
          </a:p>
          <a:p>
            <a:pPr>
              <a:lnSpc>
                <a:spcPct val="90000"/>
              </a:lnSpc>
            </a:pPr>
            <a:r>
              <a:rPr lang="en-US" sz="2000" b="1" dirty="0" err="1" smtClean="0"/>
              <a:t>Estrictamente</a:t>
            </a:r>
            <a:r>
              <a:rPr lang="en-US" sz="2000" b="1" dirty="0" smtClean="0"/>
              <a:t> </a:t>
            </a:r>
            <a:r>
              <a:rPr lang="en-US" sz="2000" b="1" dirty="0" err="1" smtClean="0"/>
              <a:t>dibujada</a:t>
            </a:r>
            <a:r>
              <a:rPr lang="en-US" sz="2000" b="1" dirty="0" smtClean="0"/>
              <a:t>, el </a:t>
            </a:r>
            <a:r>
              <a:rPr lang="en-US" sz="2000" b="1" dirty="0" err="1" smtClean="0"/>
              <a:t>círculo</a:t>
            </a:r>
            <a:r>
              <a:rPr lang="en-US" sz="2000" b="1" dirty="0" smtClean="0"/>
              <a:t> exterior de la </a:t>
            </a:r>
            <a:r>
              <a:rPr lang="en-US" sz="2000" b="1" dirty="0" err="1" smtClean="0"/>
              <a:t>letra</a:t>
            </a:r>
            <a:r>
              <a:rPr lang="en-US" sz="2000" b="1" dirty="0" smtClean="0"/>
              <a:t> </a:t>
            </a:r>
            <a:r>
              <a:rPr lang="en-US" sz="2000" b="1" dirty="0" err="1" smtClean="0"/>
              <a:t>debe</a:t>
            </a:r>
            <a:r>
              <a:rPr lang="en-US" sz="2000" b="1" dirty="0" smtClean="0"/>
              <a:t> </a:t>
            </a:r>
            <a:r>
              <a:rPr lang="en-US" sz="2000" b="1" dirty="0" err="1" smtClean="0"/>
              <a:t>ser</a:t>
            </a:r>
            <a:r>
              <a:rPr lang="en-US" sz="2000" b="1" dirty="0" smtClean="0"/>
              <a:t> negro, y el </a:t>
            </a:r>
            <a:r>
              <a:rPr lang="en-US" sz="2000" b="1" dirty="0" err="1" smtClean="0"/>
              <a:t>espacio</a:t>
            </a:r>
            <a:r>
              <a:rPr lang="en-US" sz="2000" b="1" dirty="0" smtClean="0"/>
              <a:t> </a:t>
            </a:r>
            <a:r>
              <a:rPr lang="en-US" sz="2000" b="1" dirty="0" err="1" smtClean="0"/>
              <a:t>que</a:t>
            </a:r>
            <a:r>
              <a:rPr lang="en-US" sz="2000" b="1" dirty="0" smtClean="0"/>
              <a:t> </a:t>
            </a:r>
            <a:r>
              <a:rPr lang="en-US" sz="2000" b="1" dirty="0" err="1" smtClean="0"/>
              <a:t>contiene</a:t>
            </a:r>
            <a:r>
              <a:rPr lang="en-US" sz="2000" b="1" dirty="0" smtClean="0"/>
              <a:t> </a:t>
            </a:r>
            <a:r>
              <a:rPr lang="en-US" sz="2000" b="1" dirty="0" err="1" smtClean="0"/>
              <a:t>blanco</a:t>
            </a:r>
            <a:r>
              <a:rPr lang="en-US" sz="2000" b="1" dirty="0" smtClean="0"/>
              <a:t>.</a:t>
            </a:r>
          </a:p>
        </p:txBody>
      </p:sp>
      <p:sp>
        <p:nvSpPr>
          <p:cNvPr id="134147" name="Rectangle 4"/>
          <p:cNvSpPr>
            <a:spLocks noGrp="1" noChangeArrowheads="1"/>
          </p:cNvSpPr>
          <p:nvPr>
            <p:ph type="body" sz="half" idx="4294967295"/>
          </p:nvPr>
        </p:nvSpPr>
        <p:spPr>
          <a:xfrm>
            <a:off x="4648200" y="1600200"/>
            <a:ext cx="4038600" cy="4525963"/>
          </a:xfrm>
        </p:spPr>
        <p:txBody>
          <a:bodyPr/>
          <a:lstStyle/>
          <a:p>
            <a:endParaRPr lang="es-AR" sz="2400" smtClean="0"/>
          </a:p>
        </p:txBody>
      </p:sp>
      <p:pic>
        <p:nvPicPr>
          <p:cNvPr id="8200" name="Picture 8" descr="185303_180040502062360_2049017_n"/>
          <p:cNvPicPr>
            <a:picLocks noChangeAspect="1" noChangeArrowheads="1"/>
          </p:cNvPicPr>
          <p:nvPr/>
        </p:nvPicPr>
        <p:blipFill>
          <a:blip r:embed="rId2"/>
          <a:srcRect/>
          <a:stretch>
            <a:fillRect/>
          </a:stretch>
        </p:blipFill>
        <p:spPr bwMode="auto">
          <a:xfrm>
            <a:off x="4719638" y="1219200"/>
            <a:ext cx="3967162" cy="54102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blinds(horizontal)">
                                      <p:cBhvr>
                                        <p:cTn id="7" dur="500"/>
                                        <p:tgtEl>
                                          <p:spTgt spid="114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8200"/>
                                        </p:tgtEl>
                                        <p:attrNameLst>
                                          <p:attrName>style.visibility</p:attrName>
                                        </p:attrNameLst>
                                      </p:cBhvr>
                                      <p:to>
                                        <p:strVal val="visible"/>
                                      </p:to>
                                    </p:set>
                                    <p:animEffect transition="in" filter="box(out)">
                                      <p:cBhvr>
                                        <p:cTn id="12" dur="2000"/>
                                        <p:tgtEl>
                                          <p:spTgt spid="82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4691">
                                            <p:txEl>
                                              <p:pRg st="0" end="0"/>
                                            </p:txEl>
                                          </p:spTgt>
                                        </p:tgtEl>
                                        <p:attrNameLst>
                                          <p:attrName>style.visibility</p:attrName>
                                        </p:attrNameLst>
                                      </p:cBhvr>
                                      <p:to>
                                        <p:strVal val="visible"/>
                                      </p:to>
                                    </p:set>
                                    <p:animEffect transition="in" filter="blinds(horizontal)">
                                      <p:cBhvr>
                                        <p:cTn id="17" dur="500"/>
                                        <p:tgtEl>
                                          <p:spTgt spid="11469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4691">
                                            <p:txEl>
                                              <p:pRg st="1" end="1"/>
                                            </p:txEl>
                                          </p:spTgt>
                                        </p:tgtEl>
                                        <p:attrNameLst>
                                          <p:attrName>style.visibility</p:attrName>
                                        </p:attrNameLst>
                                      </p:cBhvr>
                                      <p:to>
                                        <p:strVal val="visible"/>
                                      </p:to>
                                    </p:set>
                                    <p:animEffect transition="in" filter="blinds(horizontal)">
                                      <p:cBhvr>
                                        <p:cTn id="22" dur="500"/>
                                        <p:tgtEl>
                                          <p:spTgt spid="11469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4691">
                                            <p:txEl>
                                              <p:pRg st="2" end="2"/>
                                            </p:txEl>
                                          </p:spTgt>
                                        </p:tgtEl>
                                        <p:attrNameLst>
                                          <p:attrName>style.visibility</p:attrName>
                                        </p:attrNameLst>
                                      </p:cBhvr>
                                      <p:to>
                                        <p:strVal val="visible"/>
                                      </p:to>
                                    </p:set>
                                    <p:animEffect transition="in" filter="blinds(horizontal)">
                                      <p:cBhvr>
                                        <p:cTn id="27" dur="500"/>
                                        <p:tgtEl>
                                          <p:spTgt spid="11469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4691">
                                            <p:txEl>
                                              <p:pRg st="3" end="3"/>
                                            </p:txEl>
                                          </p:spTgt>
                                        </p:tgtEl>
                                        <p:attrNameLst>
                                          <p:attrName>style.visibility</p:attrName>
                                        </p:attrNameLst>
                                      </p:cBhvr>
                                      <p:to>
                                        <p:strVal val="visible"/>
                                      </p:to>
                                    </p:set>
                                    <p:animEffect transition="in" filter="blinds(horizontal)">
                                      <p:cBhvr>
                                        <p:cTn id="32" dur="500"/>
                                        <p:tgtEl>
                                          <p:spTgt spid="114691">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4691">
                                            <p:txEl>
                                              <p:pRg st="4" end="4"/>
                                            </p:txEl>
                                          </p:spTgt>
                                        </p:tgtEl>
                                        <p:attrNameLst>
                                          <p:attrName>style.visibility</p:attrName>
                                        </p:attrNameLst>
                                      </p:cBhvr>
                                      <p:to>
                                        <p:strVal val="visible"/>
                                      </p:to>
                                    </p:set>
                                    <p:animEffect transition="in" filter="blinds(horizontal)">
                                      <p:cBhvr>
                                        <p:cTn id="37" dur="500"/>
                                        <p:tgtEl>
                                          <p:spTgt spid="1146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utoUpdateAnimBg="0"/>
      <p:bldP spid="114691" grpId="0" build="p"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6386" name="Picture 2" descr="Imagen relacionada"/>
          <p:cNvPicPr>
            <a:picLocks noChangeAspect="1" noChangeArrowheads="1"/>
          </p:cNvPicPr>
          <p:nvPr/>
        </p:nvPicPr>
        <p:blipFill>
          <a:blip r:embed="rId2"/>
          <a:srcRect/>
          <a:stretch>
            <a:fillRect/>
          </a:stretch>
        </p:blipFill>
        <p:spPr bwMode="auto">
          <a:xfrm>
            <a:off x="34925" y="741363"/>
            <a:ext cx="9109075" cy="6072187"/>
          </a:xfrm>
          <a:prstGeom prst="rect">
            <a:avLst/>
          </a:prstGeom>
          <a:noFill/>
          <a:ln w="9525">
            <a:noFill/>
            <a:miter lim="800000"/>
            <a:headEnd/>
            <a:tailEnd/>
          </a:ln>
        </p:spPr>
      </p:pic>
      <p:sp>
        <p:nvSpPr>
          <p:cNvPr id="135171" name="2 CuadroTexto"/>
          <p:cNvSpPr txBox="1">
            <a:spLocks noChangeArrowheads="1"/>
          </p:cNvSpPr>
          <p:nvPr/>
        </p:nvSpPr>
        <p:spPr bwMode="auto">
          <a:xfrm>
            <a:off x="106363" y="44450"/>
            <a:ext cx="8929687" cy="646113"/>
          </a:xfrm>
          <a:prstGeom prst="rect">
            <a:avLst/>
          </a:prstGeom>
          <a:noFill/>
          <a:ln w="9525">
            <a:noFill/>
            <a:miter lim="800000"/>
            <a:headEnd/>
            <a:tailEnd/>
          </a:ln>
        </p:spPr>
        <p:txBody>
          <a:bodyPr wrap="none">
            <a:spAutoFit/>
          </a:bodyPr>
          <a:lstStyle/>
          <a:p>
            <a:r>
              <a:rPr lang="es-MX" dirty="0"/>
              <a:t>La llana y la espada cruzadas es un símbolo común a distintos Ritos; aquí las vemos </a:t>
            </a:r>
          </a:p>
          <a:p>
            <a:r>
              <a:rPr lang="es-MX" dirty="0"/>
              <a:t>en un Altar de los «Caballeros Masones»</a:t>
            </a:r>
            <a:endParaRPr lang="es-AR" dirty="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box(out)">
                                      <p:cBhvr>
                                        <p:cTn id="7" dur="20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5171"/>
                                        </p:tgtEl>
                                        <p:attrNameLst>
                                          <p:attrName>style.visibility</p:attrName>
                                        </p:attrNameLst>
                                      </p:cBhvr>
                                      <p:to>
                                        <p:strVal val="visible"/>
                                      </p:to>
                                    </p:set>
                                    <p:animEffect transition="in" filter="fade">
                                      <p:cBhvr>
                                        <p:cTn id="12" dur="2000"/>
                                        <p:tgtEl>
                                          <p:spTgt spid="135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4242" name="Rectangle 2"/>
          <p:cNvSpPr>
            <a:spLocks noGrp="1" noChangeArrowheads="1"/>
          </p:cNvSpPr>
          <p:nvPr>
            <p:ph type="title"/>
          </p:nvPr>
        </p:nvSpPr>
        <p:spPr/>
        <p:txBody>
          <a:bodyPr/>
          <a:lstStyle/>
          <a:p>
            <a:pPr eaLnBrk="1" hangingPunct="1"/>
            <a:r>
              <a:rPr lang="es-AR" smtClean="0"/>
              <a:t>La llana y la espada</a:t>
            </a:r>
            <a:endParaRPr lang="es-ES_tradnl" smtClean="0"/>
          </a:p>
        </p:txBody>
      </p:sp>
      <p:sp>
        <p:nvSpPr>
          <p:cNvPr id="1674243" name="Rectangle 3"/>
          <p:cNvSpPr>
            <a:spLocks noGrp="1" noChangeArrowheads="1"/>
          </p:cNvSpPr>
          <p:nvPr>
            <p:ph type="body" idx="1"/>
          </p:nvPr>
        </p:nvSpPr>
        <p:spPr/>
        <p:txBody>
          <a:bodyPr/>
          <a:lstStyle/>
          <a:p>
            <a:pPr eaLnBrk="1" hangingPunct="1"/>
            <a:r>
              <a:rPr lang="es-AR" sz="2800" smtClean="0"/>
              <a:t>Es un símbolo que identifica a todo el Rito Críptico.</a:t>
            </a:r>
          </a:p>
          <a:p>
            <a:pPr eaLnBrk="1" hangingPunct="1"/>
            <a:r>
              <a:rPr lang="es-AR" sz="2800" smtClean="0"/>
              <a:t>Notemos que la llana es un instrumento que une (con ella se extiende el cemento, la argamasa unitiva), mientras que la espada divide, separa.</a:t>
            </a:r>
          </a:p>
          <a:p>
            <a:pPr eaLnBrk="1" hangingPunct="1"/>
            <a:r>
              <a:rPr lang="es-AR" sz="2800" smtClean="0"/>
              <a:t>Unir y dividir: </a:t>
            </a:r>
            <a:r>
              <a:rPr lang="es-AR" sz="2800" i="1" smtClean="0"/>
              <a:t>“con la espada en una mano y la llana en la otra”</a:t>
            </a:r>
            <a:r>
              <a:rPr lang="es-AR" sz="2800" smtClean="0"/>
              <a:t> resulta finalmente similar al aforismo alquímico </a:t>
            </a:r>
            <a:r>
              <a:rPr lang="es-AR" sz="2800" i="1" smtClean="0"/>
              <a:t>“solve et coagula”</a:t>
            </a:r>
            <a:r>
              <a:rPr lang="es-AR" sz="2800" smtClean="0"/>
              <a:t>.</a:t>
            </a:r>
          </a:p>
          <a:p>
            <a:pPr eaLnBrk="1" hangingPunct="1"/>
            <a:r>
              <a:rPr lang="es-MX" sz="2800" smtClean="0"/>
              <a:t>Y, por otra parte, la llana del Masón y la espada del Caballero nos hablan de la fusión de la Masonería con el Templarismo.</a:t>
            </a:r>
            <a:endParaRPr lang="es-ES_tradnl" sz="28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74242"/>
                                        </p:tgtEl>
                                        <p:attrNameLst>
                                          <p:attrName>style.visibility</p:attrName>
                                        </p:attrNameLst>
                                      </p:cBhvr>
                                      <p:to>
                                        <p:strVal val="visible"/>
                                      </p:to>
                                    </p:set>
                                    <p:animEffect transition="in" filter="blinds(horizontal)">
                                      <p:cBhvr>
                                        <p:cTn id="7" dur="500"/>
                                        <p:tgtEl>
                                          <p:spTgt spid="1674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74243">
                                            <p:txEl>
                                              <p:pRg st="0" end="0"/>
                                            </p:txEl>
                                          </p:spTgt>
                                        </p:tgtEl>
                                        <p:attrNameLst>
                                          <p:attrName>style.visibility</p:attrName>
                                        </p:attrNameLst>
                                      </p:cBhvr>
                                      <p:to>
                                        <p:strVal val="visible"/>
                                      </p:to>
                                    </p:set>
                                    <p:animEffect transition="in" filter="blinds(horizontal)">
                                      <p:cBhvr>
                                        <p:cTn id="12" dur="500"/>
                                        <p:tgtEl>
                                          <p:spTgt spid="1674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74243">
                                            <p:txEl>
                                              <p:pRg st="1" end="1"/>
                                            </p:txEl>
                                          </p:spTgt>
                                        </p:tgtEl>
                                        <p:attrNameLst>
                                          <p:attrName>style.visibility</p:attrName>
                                        </p:attrNameLst>
                                      </p:cBhvr>
                                      <p:to>
                                        <p:strVal val="visible"/>
                                      </p:to>
                                    </p:set>
                                    <p:animEffect transition="in" filter="blinds(horizontal)">
                                      <p:cBhvr>
                                        <p:cTn id="17" dur="500"/>
                                        <p:tgtEl>
                                          <p:spTgt spid="1674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74243">
                                            <p:txEl>
                                              <p:pRg st="2" end="2"/>
                                            </p:txEl>
                                          </p:spTgt>
                                        </p:tgtEl>
                                        <p:attrNameLst>
                                          <p:attrName>style.visibility</p:attrName>
                                        </p:attrNameLst>
                                      </p:cBhvr>
                                      <p:to>
                                        <p:strVal val="visible"/>
                                      </p:to>
                                    </p:set>
                                    <p:animEffect transition="in" filter="blinds(horizontal)">
                                      <p:cBhvr>
                                        <p:cTn id="22" dur="500"/>
                                        <p:tgtEl>
                                          <p:spTgt spid="167424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74243">
                                            <p:txEl>
                                              <p:pRg st="3" end="3"/>
                                            </p:txEl>
                                          </p:spTgt>
                                        </p:tgtEl>
                                        <p:attrNameLst>
                                          <p:attrName>style.visibility</p:attrName>
                                        </p:attrNameLst>
                                      </p:cBhvr>
                                      <p:to>
                                        <p:strVal val="visible"/>
                                      </p:to>
                                    </p:set>
                                    <p:animEffect transition="in" filter="blinds(horizontal)">
                                      <p:cBhvr>
                                        <p:cTn id="27" dur="500"/>
                                        <p:tgtEl>
                                          <p:spTgt spid="1674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4242" grpId="0"/>
      <p:bldP spid="167424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098" name="Picture 2" descr="Resultado de imagen para cryptic rite sword"/>
          <p:cNvPicPr>
            <a:picLocks noChangeAspect="1" noChangeArrowheads="1"/>
          </p:cNvPicPr>
          <p:nvPr/>
        </p:nvPicPr>
        <p:blipFill>
          <a:blip r:embed="rId2"/>
          <a:srcRect/>
          <a:stretch>
            <a:fillRect/>
          </a:stretch>
        </p:blipFill>
        <p:spPr bwMode="auto">
          <a:xfrm>
            <a:off x="34925" y="692150"/>
            <a:ext cx="9109075" cy="5302250"/>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636354" name="Rectangle 2"/>
          <p:cNvSpPr>
            <a:spLocks noGrp="1" noChangeArrowheads="1"/>
          </p:cNvSpPr>
          <p:nvPr>
            <p:ph type="title"/>
          </p:nvPr>
        </p:nvSpPr>
        <p:spPr>
          <a:xfrm>
            <a:off x="533400" y="228600"/>
            <a:ext cx="8229600" cy="1139825"/>
          </a:xfrm>
        </p:spPr>
        <p:txBody>
          <a:bodyPr/>
          <a:lstStyle/>
          <a:p>
            <a:pPr eaLnBrk="1" hangingPunct="1"/>
            <a:r>
              <a:rPr lang="es-AR" dirty="0" smtClean="0"/>
              <a:t>5. Signos, toques y Palabras</a:t>
            </a:r>
            <a:endParaRPr lang="es-ES_tradnl" dirty="0" smtClean="0"/>
          </a:p>
        </p:txBody>
      </p:sp>
      <p:pic>
        <p:nvPicPr>
          <p:cNvPr id="138243" name="Picture 2" descr="http://i416.photobucket.com/albums/pp241/neetmok/ten/rkt4.jpg~original"/>
          <p:cNvPicPr>
            <a:picLocks noChangeAspect="1" noChangeArrowheads="1"/>
          </p:cNvPicPr>
          <p:nvPr/>
        </p:nvPicPr>
        <p:blipFill>
          <a:blip r:embed="rId2"/>
          <a:srcRect/>
          <a:stretch>
            <a:fillRect/>
          </a:stretch>
        </p:blipFill>
        <p:spPr bwMode="auto">
          <a:xfrm>
            <a:off x="1042988" y="1319213"/>
            <a:ext cx="7224712" cy="5414962"/>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6354"/>
                                        </p:tgtEl>
                                        <p:attrNameLst>
                                          <p:attrName>style.visibility</p:attrName>
                                        </p:attrNameLst>
                                      </p:cBhvr>
                                      <p:to>
                                        <p:strVal val="visible"/>
                                      </p:to>
                                    </p:set>
                                    <p:animEffect transition="in" filter="blinds(horizontal)">
                                      <p:cBhvr>
                                        <p:cTn id="7" dur="500"/>
                                        <p:tgtEl>
                                          <p:spTgt spid="163635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38243"/>
                                        </p:tgtEl>
                                        <p:attrNameLst>
                                          <p:attrName>style.visibility</p:attrName>
                                        </p:attrNameLst>
                                      </p:cBhvr>
                                      <p:to>
                                        <p:strVal val="visible"/>
                                      </p:to>
                                    </p:set>
                                    <p:animEffect transition="in" filter="box(out)">
                                      <p:cBhvr>
                                        <p:cTn id="12" dur="2000"/>
                                        <p:tgtEl>
                                          <p:spTgt spid="138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6354" grpId="0"/>
    </p:bld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Los signos</a:t>
            </a:r>
            <a:endParaRPr lang="es-ES_tradnl" smtClean="0"/>
          </a:p>
        </p:txBody>
      </p:sp>
      <p:sp>
        <p:nvSpPr>
          <p:cNvPr id="1780739" name="Rectangle 3"/>
          <p:cNvSpPr>
            <a:spLocks noGrp="1" noChangeArrowheads="1"/>
          </p:cNvSpPr>
          <p:nvPr>
            <p:ph sz="half" idx="1"/>
          </p:nvPr>
        </p:nvSpPr>
        <p:spPr>
          <a:xfrm>
            <a:off x="327025" y="1600200"/>
            <a:ext cx="4316413" cy="4525963"/>
          </a:xfrm>
        </p:spPr>
        <p:txBody>
          <a:bodyPr/>
          <a:lstStyle/>
          <a:p>
            <a:pPr eaLnBrk="1" hangingPunct="1">
              <a:lnSpc>
                <a:spcPct val="80000"/>
              </a:lnSpc>
            </a:pPr>
            <a:r>
              <a:rPr lang="es-MX" sz="2100" smtClean="0"/>
              <a:t>Los signos principales de este grado son tres, y refieren a las penalidades tradicionalmente contenidas en el Juramento.</a:t>
            </a:r>
          </a:p>
          <a:p>
            <a:pPr eaLnBrk="1" hangingPunct="1">
              <a:lnSpc>
                <a:spcPct val="80000"/>
              </a:lnSpc>
            </a:pPr>
            <a:r>
              <a:rPr lang="es-MX" sz="2100" smtClean="0"/>
              <a:t>Algunos Rituales agregan un cuarto signo.</a:t>
            </a:r>
          </a:p>
          <a:p>
            <a:pPr eaLnBrk="1" hangingPunct="1">
              <a:lnSpc>
                <a:spcPct val="80000"/>
              </a:lnSpc>
            </a:pPr>
            <a:r>
              <a:rPr lang="es-MX" sz="2100" smtClean="0"/>
              <a:t>Otros presentan un esquema de signos completamente diferente, pero que posee un contenido simbólico de gran profundidad.</a:t>
            </a:r>
          </a:p>
          <a:p>
            <a:pPr eaLnBrk="1" hangingPunct="1">
              <a:lnSpc>
                <a:spcPct val="80000"/>
              </a:lnSpc>
            </a:pPr>
            <a:r>
              <a:rPr lang="es-MX" sz="2100" smtClean="0"/>
              <a:t>Y a todo lo anterior hay que agregar distintos signos que aparecen aisladamente en uno u otro Ritual.</a:t>
            </a:r>
          </a:p>
          <a:p>
            <a:pPr eaLnBrk="1" hangingPunct="1">
              <a:lnSpc>
                <a:spcPct val="80000"/>
              </a:lnSpc>
            </a:pPr>
            <a:r>
              <a:rPr lang="es-MX" sz="2100" smtClean="0"/>
              <a:t>¡Integrar todo esto en un conjunto coherente es realmente una tarea ciclópea!</a:t>
            </a:r>
          </a:p>
        </p:txBody>
      </p:sp>
      <p:sp>
        <p:nvSpPr>
          <p:cNvPr id="139268" name="Rectangle 6"/>
          <p:cNvSpPr>
            <a:spLocks noGrp="1" noChangeArrowheads="1"/>
          </p:cNvSpPr>
          <p:nvPr>
            <p:ph type="body" sz="half" idx="4294967295"/>
          </p:nvPr>
        </p:nvSpPr>
        <p:spPr>
          <a:xfrm>
            <a:off x="4648200" y="1600200"/>
            <a:ext cx="4038600" cy="4525963"/>
          </a:xfrm>
        </p:spPr>
        <p:txBody>
          <a:bodyPr/>
          <a:lstStyle/>
          <a:p>
            <a:endParaRPr lang="es-ES" sz="2800" smtClean="0"/>
          </a:p>
        </p:txBody>
      </p:sp>
      <p:pic>
        <p:nvPicPr>
          <p:cNvPr id="2" name="Picture 2" descr="Imagen relacionada"/>
          <p:cNvPicPr>
            <a:picLocks noChangeAspect="1" noChangeArrowheads="1"/>
          </p:cNvPicPr>
          <p:nvPr/>
        </p:nvPicPr>
        <p:blipFill>
          <a:blip r:embed="rId2"/>
          <a:srcRect/>
          <a:stretch>
            <a:fillRect/>
          </a:stretch>
        </p:blipFill>
        <p:spPr bwMode="auto">
          <a:xfrm>
            <a:off x="5076825" y="1484313"/>
            <a:ext cx="3071813" cy="52578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box(out)">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bg>
      <p:bgPr>
        <a:solidFill>
          <a:srgbClr val="C00000"/>
        </a:solidFill>
        <a:effectLst/>
      </p:bgPr>
    </p:bg>
    <p:spTree>
      <p:nvGrpSpPr>
        <p:cNvPr id="1" name=""/>
        <p:cNvGrpSpPr/>
        <p:nvPr/>
      </p:nvGrpSpPr>
      <p:grpSpPr>
        <a:xfrm>
          <a:off x="0" y="0"/>
          <a:ext cx="0" cy="0"/>
          <a:chOff x="0" y="0"/>
          <a:chExt cx="0" cy="0"/>
        </a:xfrm>
      </p:grpSpPr>
      <p:sp>
        <p:nvSpPr>
          <p:cNvPr id="140290" name="1 Título"/>
          <p:cNvSpPr>
            <a:spLocks noGrp="1"/>
          </p:cNvSpPr>
          <p:nvPr>
            <p:ph type="title"/>
          </p:nvPr>
        </p:nvSpPr>
        <p:spPr/>
        <p:txBody>
          <a:bodyPr/>
          <a:lstStyle/>
          <a:p>
            <a:r>
              <a:rPr lang="es-MX" smtClean="0"/>
              <a:t>El Primer Signo</a:t>
            </a:r>
            <a:endParaRPr lang="es-AR" smtClean="0"/>
          </a:p>
        </p:txBody>
      </p:sp>
      <p:sp>
        <p:nvSpPr>
          <p:cNvPr id="2" name="1 Marcador de contenido"/>
          <p:cNvSpPr>
            <a:spLocks noGrp="1"/>
          </p:cNvSpPr>
          <p:nvPr>
            <p:ph type="body" sz="half" idx="1"/>
          </p:nvPr>
        </p:nvSpPr>
        <p:spPr>
          <a:xfrm>
            <a:off x="457200" y="1600200"/>
            <a:ext cx="3322638" cy="4525963"/>
          </a:xfrm>
        </p:spPr>
        <p:txBody>
          <a:bodyPr/>
          <a:lstStyle/>
          <a:p>
            <a:pPr eaLnBrk="1" hangingPunct="1">
              <a:lnSpc>
                <a:spcPct val="80000"/>
              </a:lnSpc>
            </a:pPr>
            <a:r>
              <a:rPr lang="es-MX" sz="2400" smtClean="0"/>
              <a:t>Representa el acto de sacar los globos oculares de sus órbitas.</a:t>
            </a:r>
          </a:p>
          <a:p>
            <a:pPr eaLnBrk="1" hangingPunct="1">
              <a:lnSpc>
                <a:spcPct val="80000"/>
              </a:lnSpc>
            </a:pPr>
            <a:r>
              <a:rPr lang="es-ES" sz="2400" smtClean="0"/>
              <a:t>Para ello se coloca el extremo de los pulgares y los dos primeros dedos de cada mano en los ojos y luego se empujan las manos hacia adelante como si se arrancaran los ojos.</a:t>
            </a:r>
            <a:endParaRPr lang="es-MX" sz="2400" smtClean="0"/>
          </a:p>
          <a:p>
            <a:endParaRPr lang="es-AR" sz="2400" smtClean="0"/>
          </a:p>
        </p:txBody>
      </p:sp>
      <p:pic>
        <p:nvPicPr>
          <p:cNvPr id="140292" name="Picture 2"/>
          <p:cNvPicPr>
            <a:picLocks noChangeAspect="1" noChangeArrowheads="1"/>
          </p:cNvPicPr>
          <p:nvPr/>
        </p:nvPicPr>
        <p:blipFill>
          <a:blip r:embed="rId2"/>
          <a:srcRect/>
          <a:stretch>
            <a:fillRect/>
          </a:stretch>
        </p:blipFill>
        <p:spPr bwMode="auto">
          <a:xfrm>
            <a:off x="3887788" y="1733550"/>
            <a:ext cx="5076825" cy="4000500"/>
          </a:xfrm>
          <a:prstGeom prst="rect">
            <a:avLst/>
          </a:prstGeom>
          <a:noFill/>
          <a:ln w="9525">
            <a:noFill/>
            <a:miter lim="800000"/>
            <a:headEnd/>
            <a:tailEnd/>
          </a:ln>
        </p:spPr>
      </p:pic>
      <p:sp>
        <p:nvSpPr>
          <p:cNvPr id="140294" name="Text Box 6"/>
          <p:cNvSpPr txBox="1">
            <a:spLocks noChangeArrowheads="1"/>
          </p:cNvSpPr>
          <p:nvPr/>
        </p:nvSpPr>
        <p:spPr bwMode="auto">
          <a:xfrm>
            <a:off x="3779838" y="5956300"/>
            <a:ext cx="5302250" cy="641350"/>
          </a:xfrm>
          <a:prstGeom prst="rect">
            <a:avLst/>
          </a:prstGeom>
          <a:noFill/>
          <a:ln w="9525">
            <a:noFill/>
            <a:miter lim="800000"/>
            <a:headEnd/>
            <a:tailEnd/>
          </a:ln>
        </p:spPr>
        <p:txBody>
          <a:bodyPr wrap="none">
            <a:spAutoFit/>
          </a:bodyPr>
          <a:lstStyle/>
          <a:p>
            <a:r>
              <a:rPr lang="es-ES" b="1"/>
              <a:t>La imagen y la descripción de este Signo, en el</a:t>
            </a:r>
          </a:p>
          <a:p>
            <a:r>
              <a:rPr lang="es-ES" b="1"/>
              <a:t>Monitor de Richardson</a:t>
            </a:r>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290"/>
                                        </p:tgtEl>
                                        <p:attrNameLst>
                                          <p:attrName>style.visibility</p:attrName>
                                        </p:attrNameLst>
                                      </p:cBhvr>
                                      <p:to>
                                        <p:strVal val="visible"/>
                                      </p:to>
                                    </p:set>
                                    <p:animEffect transition="in" filter="blinds(horizontal)">
                                      <p:cBhvr>
                                        <p:cTn id="7" dur="500"/>
                                        <p:tgtEl>
                                          <p:spTgt spid="14029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0292"/>
                                        </p:tgtEl>
                                        <p:attrNameLst>
                                          <p:attrName>style.visibility</p:attrName>
                                        </p:attrNameLst>
                                      </p:cBhvr>
                                      <p:to>
                                        <p:strVal val="visible"/>
                                      </p:to>
                                    </p:set>
                                    <p:animEffect transition="in" filter="box(out)">
                                      <p:cBhvr>
                                        <p:cTn id="22" dur="2000"/>
                                        <p:tgtEl>
                                          <p:spTgt spid="14029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0294"/>
                                        </p:tgtEl>
                                        <p:attrNameLst>
                                          <p:attrName>style.visibility</p:attrName>
                                        </p:attrNameLst>
                                      </p:cBhvr>
                                      <p:to>
                                        <p:strVal val="visible"/>
                                      </p:to>
                                    </p:set>
                                    <p:animEffect transition="in" filter="fade">
                                      <p:cBhvr>
                                        <p:cTn id="27" dur="2000"/>
                                        <p:tgtEl>
                                          <p:spTgt spid="140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0" grpId="0"/>
      <p:bldP spid="2" grpId="0" build="p"/>
      <p:bldP spid="140294" grpId="0"/>
    </p:bld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bg>
      <p:bgPr>
        <a:solidFill>
          <a:srgbClr val="000000"/>
        </a:solidFill>
        <a:effectLst/>
      </p:bgPr>
    </p:bg>
    <p:spTree>
      <p:nvGrpSpPr>
        <p:cNvPr id="1" name=""/>
        <p:cNvGrpSpPr/>
        <p:nvPr/>
      </p:nvGrpSpPr>
      <p:grpSpPr>
        <a:xfrm>
          <a:off x="0" y="0"/>
          <a:ext cx="0" cy="0"/>
          <a:chOff x="0" y="0"/>
          <a:chExt cx="0" cy="0"/>
        </a:xfrm>
      </p:grpSpPr>
      <p:sp>
        <p:nvSpPr>
          <p:cNvPr id="138241" name="1 Título"/>
          <p:cNvSpPr>
            <a:spLocks noGrp="1"/>
          </p:cNvSpPr>
          <p:nvPr>
            <p:ph type="title"/>
          </p:nvPr>
        </p:nvSpPr>
        <p:spPr/>
        <p:txBody>
          <a:bodyPr/>
          <a:lstStyle/>
          <a:p>
            <a:r>
              <a:rPr lang="es-MX" smtClean="0"/>
              <a:t>El Segundo Signo</a:t>
            </a:r>
            <a:endParaRPr lang="es-AR" smtClean="0"/>
          </a:p>
        </p:txBody>
      </p:sp>
      <p:sp>
        <p:nvSpPr>
          <p:cNvPr id="2" name="1 Marcador de contenido"/>
          <p:cNvSpPr>
            <a:spLocks noGrp="1"/>
          </p:cNvSpPr>
          <p:nvPr>
            <p:ph type="body" sz="half" idx="1"/>
          </p:nvPr>
        </p:nvSpPr>
        <p:spPr>
          <a:xfrm>
            <a:off x="601663" y="1844675"/>
            <a:ext cx="3683000" cy="4525963"/>
          </a:xfrm>
        </p:spPr>
        <p:txBody>
          <a:bodyPr/>
          <a:lstStyle/>
          <a:p>
            <a:pPr>
              <a:lnSpc>
                <a:spcPct val="80000"/>
              </a:lnSpc>
            </a:pPr>
            <a:r>
              <a:rPr lang="es-MX" sz="1800" smtClean="0"/>
              <a:t>Representa el acto de cortar ambas manos.</a:t>
            </a:r>
          </a:p>
          <a:p>
            <a:pPr>
              <a:lnSpc>
                <a:spcPct val="80000"/>
              </a:lnSpc>
            </a:pPr>
            <a:r>
              <a:rPr lang="es-MX" sz="1800" smtClean="0"/>
              <a:t>Este signo es el Orden del grado, y debe efectuarse siempre que un miembro se dirija al Maestro, y cada vez que se ingresa al Templo.</a:t>
            </a:r>
          </a:p>
          <a:p>
            <a:pPr>
              <a:lnSpc>
                <a:spcPct val="80000"/>
              </a:lnSpc>
            </a:pPr>
            <a:r>
              <a:rPr lang="es-MX" sz="1800" smtClean="0"/>
              <a:t>Primero se elevan ambos brazos en forma similar al Signo de Angustia del Maestro Masón del Rito York (ver la imagen)</a:t>
            </a:r>
          </a:p>
          <a:p>
            <a:pPr eaLnBrk="1" hangingPunct="1">
              <a:lnSpc>
                <a:spcPct val="80000"/>
              </a:lnSpc>
            </a:pPr>
            <a:r>
              <a:rPr lang="es-ES" sz="1800" smtClean="0"/>
              <a:t>Luego se cruzan las manos, de forma tal que se golpea la muñeca izquierda con el borde de la mano derecha y la muñeca derecha con el borde de la mano izquierda (ver el segundo dibujo).</a:t>
            </a:r>
            <a:endParaRPr lang="es-MX" sz="1800" smtClean="0"/>
          </a:p>
          <a:p>
            <a:pPr>
              <a:lnSpc>
                <a:spcPct val="80000"/>
              </a:lnSpc>
            </a:pPr>
            <a:endParaRPr lang="es-MX" sz="1200" smtClean="0"/>
          </a:p>
        </p:txBody>
      </p:sp>
      <p:pic>
        <p:nvPicPr>
          <p:cNvPr id="141315" name="Picture 2"/>
          <p:cNvPicPr>
            <a:picLocks noChangeAspect="1" noChangeArrowheads="1"/>
          </p:cNvPicPr>
          <p:nvPr/>
        </p:nvPicPr>
        <p:blipFill>
          <a:blip r:embed="rId2"/>
          <a:srcRect/>
          <a:stretch>
            <a:fillRect/>
          </a:stretch>
        </p:blipFill>
        <p:spPr bwMode="auto">
          <a:xfrm>
            <a:off x="4716463" y="1700213"/>
            <a:ext cx="3768725" cy="4968875"/>
          </a:xfrm>
          <a:prstGeom prst="rect">
            <a:avLst/>
          </a:prstGeom>
          <a:noFill/>
          <a:ln w="9525">
            <a:noFill/>
            <a:miter lim="800000"/>
            <a:headEnd/>
            <a:tailEnd/>
          </a:ln>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8241"/>
                                        </p:tgtEl>
                                        <p:attrNameLst>
                                          <p:attrName>style.visibility</p:attrName>
                                        </p:attrNameLst>
                                      </p:cBhvr>
                                      <p:to>
                                        <p:strVal val="visible"/>
                                      </p:to>
                                    </p:set>
                                    <p:animEffect transition="in" filter="blinds(horizontal)">
                                      <p:cBhvr>
                                        <p:cTn id="7" dur="500"/>
                                        <p:tgtEl>
                                          <p:spTgt spid="13824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1315"/>
                                        </p:tgtEl>
                                        <p:attrNameLst>
                                          <p:attrName>style.visibility</p:attrName>
                                        </p:attrNameLst>
                                      </p:cBhvr>
                                      <p:to>
                                        <p:strVal val="visible"/>
                                      </p:to>
                                    </p:set>
                                    <p:animEffect transition="in" filter="box(out)">
                                      <p:cBhvr>
                                        <p:cTn id="12" dur="2000"/>
                                        <p:tgtEl>
                                          <p:spTgt spid="1413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blinds(horizontal)">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blinds(horizontal)">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blinds(horizontal)">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blinds(horizontal)">
                                      <p:cBhvr>
                                        <p:cTn id="3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1" grpId="0"/>
      <p:bldP spid="2"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1218" name="Text Box 2"/>
          <p:cNvSpPr txBox="1">
            <a:spLocks noChangeArrowheads="1"/>
          </p:cNvSpPr>
          <p:nvPr/>
        </p:nvSpPr>
        <p:spPr bwMode="auto">
          <a:xfrm>
            <a:off x="179388" y="1003300"/>
            <a:ext cx="2452687" cy="4802188"/>
          </a:xfrm>
          <a:prstGeom prst="rect">
            <a:avLst/>
          </a:prstGeom>
          <a:noFill/>
          <a:ln w="9525">
            <a:noFill/>
            <a:miter lim="800000"/>
            <a:headEnd/>
            <a:tailEnd/>
          </a:ln>
        </p:spPr>
        <p:txBody>
          <a:bodyPr>
            <a:spAutoFit/>
          </a:bodyPr>
          <a:lstStyle/>
          <a:p>
            <a:r>
              <a:rPr lang="es-AR"/>
              <a:t>Signos del Maestro</a:t>
            </a:r>
          </a:p>
          <a:p>
            <a:r>
              <a:rPr lang="es-AR"/>
              <a:t>Selecto en el Monitor</a:t>
            </a:r>
          </a:p>
          <a:p>
            <a:r>
              <a:rPr lang="es-MX"/>
              <a:t>de Richardson.</a:t>
            </a:r>
          </a:p>
          <a:p>
            <a:r>
              <a:rPr lang="es-MX"/>
              <a:t>Según este autor, el</a:t>
            </a:r>
          </a:p>
          <a:p>
            <a:r>
              <a:rPr lang="es-MX"/>
              <a:t>segundo de los </a:t>
            </a:r>
          </a:p>
          <a:p>
            <a:r>
              <a:rPr lang="es-MX"/>
              <a:t>dibujos alude no al</a:t>
            </a:r>
          </a:p>
          <a:p>
            <a:r>
              <a:rPr lang="es-MX"/>
              <a:t>que hemos llamado el</a:t>
            </a:r>
          </a:p>
          <a:p>
            <a:r>
              <a:rPr lang="es-MX"/>
              <a:t>«Segundo Signo»,</a:t>
            </a:r>
          </a:p>
          <a:p>
            <a:r>
              <a:rPr lang="es-MX"/>
              <a:t>sino que es el</a:t>
            </a:r>
          </a:p>
          <a:p>
            <a:r>
              <a:rPr lang="es-MX"/>
              <a:t>comienzo del «Tercer</a:t>
            </a:r>
          </a:p>
          <a:p>
            <a:r>
              <a:rPr lang="es-MX"/>
              <a:t>Signo» (ver la </a:t>
            </a:r>
          </a:p>
          <a:p>
            <a:r>
              <a:rPr lang="es-MX"/>
              <a:t>diapositiva siguiente), </a:t>
            </a:r>
          </a:p>
          <a:p>
            <a:r>
              <a:rPr lang="es-MX"/>
              <a:t>en el que simbólicamente</a:t>
            </a:r>
          </a:p>
          <a:p>
            <a:r>
              <a:rPr lang="es-MX"/>
              <a:t>se fragmenta, se</a:t>
            </a:r>
          </a:p>
          <a:p>
            <a:r>
              <a:rPr lang="es-MX"/>
              <a:t>disgrega el cuerpo en</a:t>
            </a:r>
          </a:p>
          <a:p>
            <a:r>
              <a:rPr lang="es-MX"/>
              <a:t>cuatro partes.</a:t>
            </a:r>
            <a:endParaRPr lang="es-AR"/>
          </a:p>
        </p:txBody>
      </p:sp>
      <p:pic>
        <p:nvPicPr>
          <p:cNvPr id="1801219" name="Picture 3" descr="00000086"/>
          <p:cNvPicPr>
            <a:picLocks noChangeAspect="1" noChangeArrowheads="1"/>
          </p:cNvPicPr>
          <p:nvPr/>
        </p:nvPicPr>
        <p:blipFill>
          <a:blip r:embed="rId2"/>
          <a:srcRect/>
          <a:stretch>
            <a:fillRect/>
          </a:stretch>
        </p:blipFill>
        <p:spPr bwMode="auto">
          <a:xfrm>
            <a:off x="2762250" y="0"/>
            <a:ext cx="4324350" cy="68580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01219"/>
                                        </p:tgtEl>
                                        <p:attrNameLst>
                                          <p:attrName>style.visibility</p:attrName>
                                        </p:attrNameLst>
                                      </p:cBhvr>
                                      <p:to>
                                        <p:strVal val="visible"/>
                                      </p:to>
                                    </p:set>
                                    <p:animEffect transition="in" filter="fade">
                                      <p:cBhvr>
                                        <p:cTn id="7" dur="2000"/>
                                        <p:tgtEl>
                                          <p:spTgt spid="18012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01218"/>
                                        </p:tgtEl>
                                        <p:attrNameLst>
                                          <p:attrName>style.visibility</p:attrName>
                                        </p:attrNameLst>
                                      </p:cBhvr>
                                      <p:to>
                                        <p:strVal val="visible"/>
                                      </p:to>
                                    </p:set>
                                    <p:animEffect transition="in" filter="dissolve">
                                      <p:cBhvr>
                                        <p:cTn id="12" dur="500"/>
                                        <p:tgtEl>
                                          <p:spTgt spid="1801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1218" grpId="0"/>
    </p:bld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El Tercer Signo</a:t>
            </a:r>
            <a:endParaRPr lang="es-AR" smtClean="0"/>
          </a:p>
        </p:txBody>
      </p:sp>
      <p:sp>
        <p:nvSpPr>
          <p:cNvPr id="3" name="2 Marcador de contenido"/>
          <p:cNvSpPr>
            <a:spLocks noGrp="1"/>
          </p:cNvSpPr>
          <p:nvPr>
            <p:ph idx="1"/>
          </p:nvPr>
        </p:nvSpPr>
        <p:spPr/>
        <p:txBody>
          <a:bodyPr/>
          <a:lstStyle/>
          <a:p>
            <a:r>
              <a:rPr lang="es-ES" sz="2200" smtClean="0"/>
              <a:t>El Tercer Signo es el Signo de Gran Aclamación o Gran Saludo (“Hailing”), también llamado Signo de Angustia (“Distress”) que representa que el Compañero tendrá su cuerpo descuartizado y los fragmentos arrojados entre la basura en caso de que a sabiendas o intencionalmente viole la obligación de un Maestro Selecto.</a:t>
            </a:r>
          </a:p>
          <a:p>
            <a:r>
              <a:rPr lang="es-ES" sz="2200" smtClean="0"/>
              <a:t>En este Signo se coloca el borde de la mano derecha sobre el hombro izquierdo y se lo desliza hasta la cadera derecha, simultáneamente se hace lo mismo con la mano izquierda desde el hombro derecho hasta la cadera izquierda. </a:t>
            </a:r>
          </a:p>
          <a:p>
            <a:r>
              <a:rPr lang="es-ES" sz="2200" smtClean="0"/>
              <a:t>El cuerpo, simbólicamente, es así fragmentado en cuatro partes, dividido, se pierde su integridad.</a:t>
            </a:r>
            <a:endParaRPr lang="es-AR" sz="22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Título"/>
          <p:cNvSpPr>
            <a:spLocks noGrp="1"/>
          </p:cNvSpPr>
          <p:nvPr>
            <p:ph type="title"/>
          </p:nvPr>
        </p:nvSpPr>
        <p:spPr/>
        <p:txBody>
          <a:bodyPr/>
          <a:lstStyle/>
          <a:p>
            <a:r>
              <a:rPr lang="es-MX" smtClean="0"/>
              <a:t>El Cuarto Signo</a:t>
            </a:r>
            <a:endParaRPr lang="es-AR" smtClean="0"/>
          </a:p>
        </p:txBody>
      </p:sp>
      <p:sp>
        <p:nvSpPr>
          <p:cNvPr id="224260" name="Rectangle 4"/>
          <p:cNvSpPr>
            <a:spLocks noGrp="1" noChangeArrowheads="1"/>
          </p:cNvSpPr>
          <p:nvPr>
            <p:ph type="body" sz="half" idx="1"/>
          </p:nvPr>
        </p:nvSpPr>
        <p:spPr>
          <a:xfrm>
            <a:off x="601663" y="1639888"/>
            <a:ext cx="3898900" cy="4525962"/>
          </a:xfrm>
        </p:spPr>
        <p:txBody>
          <a:bodyPr/>
          <a:lstStyle/>
          <a:p>
            <a:pPr>
              <a:lnSpc>
                <a:spcPct val="90000"/>
              </a:lnSpc>
            </a:pPr>
            <a:r>
              <a:rPr lang="es-ES" sz="2400" smtClean="0"/>
              <a:t>Algunos Rituales mencionan un Cuarto Signo, que nuevamente indica la penalidad de ser arrojado entre los escombros del Templo. </a:t>
            </a:r>
          </a:p>
          <a:p>
            <a:pPr>
              <a:lnSpc>
                <a:spcPct val="90000"/>
              </a:lnSpc>
            </a:pPr>
            <a:r>
              <a:rPr lang="es-ES" sz="2400" smtClean="0"/>
              <a:t>Primero se colocan sobre la cabeza las manos en la forma en que indica el primer dibujo, y luego se hace el gesto señalado en la segunda imagen.</a:t>
            </a:r>
          </a:p>
        </p:txBody>
      </p:sp>
      <p:pic>
        <p:nvPicPr>
          <p:cNvPr id="224259" name="Picture 2"/>
          <p:cNvPicPr>
            <a:picLocks noChangeAspect="1" noChangeArrowheads="1"/>
          </p:cNvPicPr>
          <p:nvPr/>
        </p:nvPicPr>
        <p:blipFill>
          <a:blip r:embed="rId2"/>
          <a:srcRect/>
          <a:stretch>
            <a:fillRect/>
          </a:stretch>
        </p:blipFill>
        <p:spPr bwMode="auto">
          <a:xfrm>
            <a:off x="4840288" y="1414463"/>
            <a:ext cx="3835400" cy="5327650"/>
          </a:xfrm>
          <a:prstGeom prst="rect">
            <a:avLst/>
          </a:prstGeom>
          <a:noFill/>
          <a:ln w="9525">
            <a:noFill/>
            <a:miter lim="800000"/>
            <a:headEnd/>
            <a:tailEnd/>
          </a:ln>
        </p:spPr>
      </p:pic>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4258"/>
                                        </p:tgtEl>
                                        <p:attrNameLst>
                                          <p:attrName>style.visibility</p:attrName>
                                        </p:attrNameLst>
                                      </p:cBhvr>
                                      <p:to>
                                        <p:strVal val="visible"/>
                                      </p:to>
                                    </p:set>
                                    <p:animEffect transition="in" filter="box(out)">
                                      <p:cBhvr>
                                        <p:cTn id="7" dur="2000"/>
                                        <p:tgtEl>
                                          <p:spTgt spid="22425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224259"/>
                                        </p:tgtEl>
                                        <p:attrNameLst>
                                          <p:attrName>style.visibility</p:attrName>
                                        </p:attrNameLst>
                                      </p:cBhvr>
                                      <p:to>
                                        <p:strVal val="visible"/>
                                      </p:to>
                                    </p:set>
                                    <p:animEffect transition="in" filter="box(out)">
                                      <p:cBhvr>
                                        <p:cTn id="12" dur="2000"/>
                                        <p:tgtEl>
                                          <p:spTgt spid="22425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4260">
                                            <p:txEl>
                                              <p:pRg st="0" end="0"/>
                                            </p:txEl>
                                          </p:spTgt>
                                        </p:tgtEl>
                                        <p:attrNameLst>
                                          <p:attrName>style.visibility</p:attrName>
                                        </p:attrNameLst>
                                      </p:cBhvr>
                                      <p:to>
                                        <p:strVal val="visible"/>
                                      </p:to>
                                    </p:set>
                                    <p:animEffect transition="in" filter="blinds(horizontal)">
                                      <p:cBhvr>
                                        <p:cTn id="17" dur="500"/>
                                        <p:tgtEl>
                                          <p:spTgt spid="22426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4260">
                                            <p:txEl>
                                              <p:pRg st="1" end="1"/>
                                            </p:txEl>
                                          </p:spTgt>
                                        </p:tgtEl>
                                        <p:attrNameLst>
                                          <p:attrName>style.visibility</p:attrName>
                                        </p:attrNameLst>
                                      </p:cBhvr>
                                      <p:to>
                                        <p:strVal val="visible"/>
                                      </p:to>
                                    </p:set>
                                    <p:animEffect transition="in" filter="blinds(horizontal)">
                                      <p:cBhvr>
                                        <p:cTn id="22" dur="500"/>
                                        <p:tgtEl>
                                          <p:spTgt spid="2242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58" grpId="0"/>
      <p:bldP spid="224260"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Otro sistema de signos</a:t>
            </a:r>
            <a:endParaRPr lang="es-AR" smtClean="0"/>
          </a:p>
        </p:txBody>
      </p:sp>
      <p:sp>
        <p:nvSpPr>
          <p:cNvPr id="3" name="2 Marcador de contenido"/>
          <p:cNvSpPr>
            <a:spLocks noGrp="1"/>
          </p:cNvSpPr>
          <p:nvPr>
            <p:ph idx="1"/>
          </p:nvPr>
        </p:nvSpPr>
        <p:spPr/>
        <p:txBody>
          <a:bodyPr/>
          <a:lstStyle/>
          <a:p>
            <a:r>
              <a:rPr lang="es-MX" smtClean="0"/>
              <a:t>Existe otro sistema de signos en este grado, de gran profundidad simbólica.</a:t>
            </a:r>
          </a:p>
          <a:p>
            <a:r>
              <a:rPr lang="es-MX" smtClean="0"/>
              <a:t>En este sistema se supone que el Compañero está atravesando los Nueve Arcos, con el propósito de ingresar a la Bóveda Secreta.</a:t>
            </a:r>
          </a:p>
          <a:p>
            <a:r>
              <a:rPr lang="es-MX" smtClean="0"/>
              <a:t>El Capitán de Guardias pregunta: </a:t>
            </a:r>
            <a:r>
              <a:rPr lang="es-MX" i="1" smtClean="0"/>
              <a:t>«¿Quien viene aquí?».</a:t>
            </a:r>
          </a:p>
          <a:p>
            <a:r>
              <a:rPr lang="es-MX" smtClean="0"/>
              <a:t>Cuya respuesta es: </a:t>
            </a:r>
            <a:r>
              <a:rPr lang="es-MX" i="1" smtClean="0"/>
              <a:t>Giblim </a:t>
            </a:r>
            <a:r>
              <a:rPr lang="es-MX" smtClean="0"/>
              <a:t>(o </a:t>
            </a:r>
            <a:r>
              <a:rPr lang="es-MX" i="1" smtClean="0"/>
              <a:t>Giblem).</a:t>
            </a:r>
            <a:endParaRPr lang="es-AR"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Otro sistema de signos</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200" smtClean="0"/>
              <a:t>C</a:t>
            </a:r>
            <a:r>
              <a:rPr lang="es-MX" sz="2200" smtClean="0">
                <a:sym typeface="Symbol" pitchFamily="18" charset="2"/>
              </a:rPr>
              <a:t></a:t>
            </a:r>
            <a:r>
              <a:rPr lang="es-MX" sz="2200" smtClean="0"/>
              <a:t> de G</a:t>
            </a:r>
            <a:r>
              <a:rPr lang="es-MX" sz="2200" smtClean="0">
                <a:sym typeface="Symbol" pitchFamily="18" charset="2"/>
              </a:rPr>
              <a:t></a:t>
            </a:r>
            <a:r>
              <a:rPr lang="es-MX" sz="2200" smtClean="0"/>
              <a:t>: </a:t>
            </a:r>
            <a:r>
              <a:rPr lang="es-MX" sz="2200" i="1" smtClean="0"/>
              <a:t>«Avance y demuestre el Signo y el Toque de Entrada»</a:t>
            </a:r>
            <a:r>
              <a:rPr lang="es-MX" sz="2200" smtClean="0"/>
              <a:t>.</a:t>
            </a:r>
          </a:p>
          <a:p>
            <a:pPr eaLnBrk="1" hangingPunct="1">
              <a:lnSpc>
                <a:spcPct val="80000"/>
              </a:lnSpc>
            </a:pPr>
            <a:r>
              <a:rPr lang="es-MX" sz="2200" smtClean="0"/>
              <a:t>Se responde efectuando primero el </a:t>
            </a:r>
            <a:r>
              <a:rPr lang="es-MX" sz="2200" i="1" smtClean="0"/>
              <a:t>Signo de Secreto</a:t>
            </a:r>
            <a:r>
              <a:rPr lang="es-MX" sz="2200" smtClean="0"/>
              <a:t>, colocando la mano izquierda sobre el corazón.</a:t>
            </a:r>
          </a:p>
          <a:p>
            <a:pPr eaLnBrk="1" hangingPunct="1">
              <a:lnSpc>
                <a:spcPct val="80000"/>
              </a:lnSpc>
            </a:pPr>
            <a:r>
              <a:rPr lang="es-MX" sz="2200" smtClean="0"/>
              <a:t>Luego se efectúa el </a:t>
            </a:r>
            <a:r>
              <a:rPr lang="es-MX" sz="2200" i="1" smtClean="0"/>
              <a:t>Signo de Silencio</a:t>
            </a:r>
            <a:r>
              <a:rPr lang="es-MX" sz="2200" smtClean="0"/>
              <a:t>, llevando la mano izquierda sobre los labios.</a:t>
            </a:r>
          </a:p>
          <a:p>
            <a:pPr eaLnBrk="1" hangingPunct="1">
              <a:lnSpc>
                <a:spcPct val="80000"/>
              </a:lnSpc>
            </a:pPr>
            <a:r>
              <a:rPr lang="es-MX" sz="2200" smtClean="0"/>
              <a:t>Y por último el </a:t>
            </a:r>
            <a:r>
              <a:rPr lang="es-MX" sz="2200" i="1" smtClean="0"/>
              <a:t>Signo de Obscuridad</a:t>
            </a:r>
            <a:r>
              <a:rPr lang="es-MX" sz="2200" smtClean="0"/>
              <a:t>, colocando la mano derecha sobre los ojos.</a:t>
            </a:r>
          </a:p>
          <a:p>
            <a:pPr eaLnBrk="1" hangingPunct="1">
              <a:lnSpc>
                <a:spcPct val="80000"/>
              </a:lnSpc>
            </a:pPr>
            <a:r>
              <a:rPr lang="es-MX" sz="2200" smtClean="0"/>
              <a:t>Se dan después el toque del grado (ver más adelante), denominado Ish Sodi (</a:t>
            </a:r>
            <a:r>
              <a:rPr lang="es-MX" sz="2200" i="1" smtClean="0"/>
              <a:t>“hombre de mi elección” </a:t>
            </a:r>
            <a:r>
              <a:rPr lang="es-MX" sz="2200" smtClean="0"/>
              <a:t>o bien </a:t>
            </a:r>
            <a:r>
              <a:rPr lang="es-MX" sz="2200" i="1" smtClean="0"/>
              <a:t>“Maestro Selecto”</a:t>
            </a:r>
            <a:r>
              <a:rPr lang="es-MX" sz="2200" smtClean="0"/>
              <a:t>) y el Segundo Signo, ya referido.</a:t>
            </a:r>
          </a:p>
          <a:p>
            <a:pPr eaLnBrk="1" hangingPunct="1">
              <a:lnSpc>
                <a:spcPct val="80000"/>
              </a:lnSpc>
            </a:pPr>
            <a:r>
              <a:rPr lang="es-MX" sz="2200" smtClean="0"/>
              <a:t>Se supone que esto capacita al Hermano para </a:t>
            </a:r>
            <a:r>
              <a:rPr lang="es-MX" sz="2200" i="1" smtClean="0"/>
              <a:t>“avanzar por los ocho primeros Arcos que conducen a la Cripta”</a:t>
            </a:r>
            <a:r>
              <a:rPr lang="es-MX" sz="2200" smtClean="0"/>
              <a:t>.</a:t>
            </a:r>
          </a:p>
          <a:p>
            <a:pPr eaLnBrk="1" hangingPunct="1">
              <a:lnSpc>
                <a:spcPct val="80000"/>
              </a:lnSpc>
            </a:pPr>
            <a:r>
              <a:rPr lang="es-MX" sz="2200" smtClean="0"/>
              <a:t>Ritualmente esto puede representarse con velos que simbolizan los Arcos, los que se van descorriendo a medida que el Compañero avanza.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Otro sistema de Signos</a:t>
            </a:r>
          </a:p>
        </p:txBody>
      </p:sp>
      <p:sp>
        <p:nvSpPr>
          <p:cNvPr id="3" name="2 Marcador de contenido"/>
          <p:cNvSpPr>
            <a:spLocks noGrp="1"/>
          </p:cNvSpPr>
          <p:nvPr>
            <p:ph idx="1"/>
          </p:nvPr>
        </p:nvSpPr>
        <p:spPr/>
        <p:txBody>
          <a:bodyPr/>
          <a:lstStyle/>
          <a:p>
            <a:r>
              <a:rPr lang="es-ES" sz="2100" smtClean="0"/>
              <a:t>A continuación el miembro debe representar que avanza a través de los Nueve Arcos, dando en cada uno un paso rectangular y efectuando lo siguiente:</a:t>
            </a:r>
          </a:p>
          <a:p>
            <a:r>
              <a:rPr lang="es-ES" sz="2100" smtClean="0"/>
              <a:t>Primer Arco: el signo de Aprendiz</a:t>
            </a:r>
          </a:p>
          <a:p>
            <a:r>
              <a:rPr lang="es-ES" sz="2100" smtClean="0"/>
              <a:t>Segundo Arco: la Palabra de Pase de Aprendiz a Compañero (Schibboleth)</a:t>
            </a:r>
          </a:p>
          <a:p>
            <a:r>
              <a:rPr lang="es-ES" sz="2100" smtClean="0"/>
              <a:t>Tercer Arco: el Signo de Compañero</a:t>
            </a:r>
          </a:p>
          <a:p>
            <a:r>
              <a:rPr lang="es-ES" sz="2100" smtClean="0"/>
              <a:t>Cuarto Arco: la Palabra de Pase de Compañero a Maestro (Tubalcaín)</a:t>
            </a:r>
          </a:p>
          <a:p>
            <a:r>
              <a:rPr lang="es-ES" sz="2100" smtClean="0"/>
              <a:t>Quinto Arco: los Signos completos del Maestro Masón</a:t>
            </a:r>
          </a:p>
          <a:p>
            <a:r>
              <a:rPr lang="es-ES" sz="2100" smtClean="0"/>
              <a:t>Sexto Arco: el Signo del Maestro de Marca</a:t>
            </a:r>
          </a:p>
          <a:p>
            <a:r>
              <a:rPr lang="es-ES" sz="2100" smtClean="0"/>
              <a:t>Séptimo Arco: el Signo de Saludo del Arco Real (Rito York)</a:t>
            </a:r>
          </a:p>
          <a:p>
            <a:r>
              <a:rPr lang="es-ES" sz="2100" smtClean="0"/>
              <a:t>Octavo Arco: el Signo de Saludo del Maestro Selecto, previamente referido como el “Tercer Signo”</a:t>
            </a:r>
          </a:p>
        </p:txBody>
      </p:sp>
    </p:spTree>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linds(horizontal)">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blinds(horizontal)">
                                      <p:cBhvr>
                                        <p:cTn id="5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idx="4294967295"/>
          </p:nvPr>
        </p:nvSpPr>
        <p:spPr>
          <a:xfrm>
            <a:off x="457200" y="228600"/>
            <a:ext cx="8229600" cy="1139825"/>
          </a:xfrm>
        </p:spPr>
        <p:txBody>
          <a:bodyPr anchorCtr="1"/>
          <a:lstStyle/>
          <a:p>
            <a:pPr eaLnBrk="1" hangingPunct="1">
              <a:defRPr/>
            </a:pPr>
            <a:r>
              <a:rPr lang="es-AR" sz="3200" smtClean="0">
                <a:effectLst>
                  <a:outerShdw blurRad="38100" dist="38100" dir="2700000" algn="tl">
                    <a:srgbClr val="000000"/>
                  </a:outerShdw>
                </a:effectLst>
              </a:rPr>
              <a:t>El Signo de Secreto, Silencio y Obscuridad</a:t>
            </a:r>
            <a:endParaRPr lang="es-ES_tradnl" sz="3200" smtClean="0">
              <a:effectLst>
                <a:outerShdw blurRad="38100" dist="38100" dir="2700000" algn="tl">
                  <a:srgbClr val="000000"/>
                </a:outerShdw>
              </a:effectLst>
            </a:endParaRPr>
          </a:p>
        </p:txBody>
      </p:sp>
      <p:sp>
        <p:nvSpPr>
          <p:cNvPr id="340995" name="Rectangle 3"/>
          <p:cNvSpPr>
            <a:spLocks noGrp="1" noChangeArrowheads="1"/>
          </p:cNvSpPr>
          <p:nvPr>
            <p:ph idx="4294967295"/>
          </p:nvPr>
        </p:nvSpPr>
        <p:spPr/>
        <p:txBody>
          <a:bodyPr/>
          <a:lstStyle/>
          <a:p>
            <a:pPr eaLnBrk="1" hangingPunct="1">
              <a:lnSpc>
                <a:spcPct val="80000"/>
              </a:lnSpc>
              <a:defRPr/>
            </a:pPr>
            <a:r>
              <a:rPr lang="es-AR" sz="1800" smtClean="0">
                <a:effectLst>
                  <a:outerShdw blurRad="38100" dist="38100" dir="2700000" algn="tl">
                    <a:srgbClr val="000000"/>
                  </a:outerShdw>
                </a:effectLst>
              </a:rPr>
              <a:t>Es una forma de integrar en uno solo los tres signos que previamente fueron referidos como componiendo el Signo de Entrada</a:t>
            </a:r>
          </a:p>
          <a:p>
            <a:pPr eaLnBrk="1" hangingPunct="1">
              <a:lnSpc>
                <a:spcPct val="80000"/>
              </a:lnSpc>
              <a:defRPr/>
            </a:pPr>
            <a:r>
              <a:rPr lang="es-AR" sz="1800" smtClean="0">
                <a:effectLst>
                  <a:outerShdw blurRad="38100" dist="38100" dir="2700000" algn="tl">
                    <a:srgbClr val="000000"/>
                  </a:outerShdw>
                </a:effectLst>
              </a:rPr>
              <a:t>Consiste en c</a:t>
            </a:r>
            <a:r>
              <a:rPr lang="es-ES" sz="1800" smtClean="0">
                <a:effectLst>
                  <a:outerShdw blurRad="38100" dist="38100" dir="2700000" algn="tl">
                    <a:srgbClr val="000000"/>
                  </a:outerShdw>
                </a:effectLst>
              </a:rPr>
              <a:t>olocar la palma de la mano derecha sobre el corazón, pronunciar la palabra “Secreto”, elevar la mano izquierda y colocarla sobre la boca, en posición casi horizontal, con un pequeño ángulo hacia abajo, el índice sobre el labio superior y el pulgar contra el lado de la nariz, pronunciar “Silencio”, llevar la mano derecha a los ojos y decir “Silencio y Obscuridad”.</a:t>
            </a:r>
          </a:p>
          <a:p>
            <a:pPr eaLnBrk="1" hangingPunct="1">
              <a:lnSpc>
                <a:spcPct val="80000"/>
              </a:lnSpc>
              <a:defRPr/>
            </a:pPr>
            <a:r>
              <a:rPr lang="es-ES" sz="1800" smtClean="0">
                <a:effectLst>
                  <a:outerShdw blurRad="38100" dist="38100" dir="2700000" algn="tl">
                    <a:srgbClr val="000000"/>
                  </a:outerShdw>
                </a:effectLst>
              </a:rPr>
              <a:t>Otros colocan el pulgar y los dos últimos dedos de la mano derecha cerrados en la palma de la misma, y los primeros dos dedos en diagonal sobre la boca.</a:t>
            </a:r>
          </a:p>
          <a:p>
            <a:pPr eaLnBrk="1" hangingPunct="1">
              <a:lnSpc>
                <a:spcPct val="80000"/>
              </a:lnSpc>
              <a:defRPr/>
            </a:pPr>
            <a:r>
              <a:rPr lang="es-AR" sz="1800" smtClean="0">
                <a:effectLst>
                  <a:outerShdw blurRad="38100" dist="38100" dir="2700000" algn="tl">
                    <a:srgbClr val="000000"/>
                  </a:outerShdw>
                </a:effectLst>
              </a:rPr>
              <a:t>En cualquier caso, este es un signo muy completo (corazón, boca y ojos) e implica una concepción muy profunda del secreto y del silencio.</a:t>
            </a:r>
            <a:endParaRPr lang="es-ES_tradnl" sz="1800" smtClean="0">
              <a:effectLst>
                <a:outerShdw blurRad="38100" dist="38100" dir="2700000" algn="tl">
                  <a:srgbClr val="000000"/>
                </a:outerShdw>
              </a:effectLst>
            </a:endParaRPr>
          </a:p>
        </p:txBody>
      </p:sp>
      <p:pic>
        <p:nvPicPr>
          <p:cNvPr id="340996" name="Picture 4" descr="CORAZON-AZUL">
            <a:hlinkClick r:id="rId2"/>
          </p:cNvPr>
          <p:cNvPicPr>
            <a:picLocks noChangeAspect="1" noChangeArrowheads="1"/>
          </p:cNvPicPr>
          <p:nvPr/>
        </p:nvPicPr>
        <p:blipFill>
          <a:blip r:embed="rId3"/>
          <a:srcRect/>
          <a:stretch>
            <a:fillRect/>
          </a:stretch>
        </p:blipFill>
        <p:spPr bwMode="auto">
          <a:xfrm>
            <a:off x="838200" y="5029200"/>
            <a:ext cx="1066800" cy="1162050"/>
          </a:xfrm>
          <a:prstGeom prst="rect">
            <a:avLst/>
          </a:prstGeom>
          <a:noFill/>
          <a:ln w="9525">
            <a:noFill/>
            <a:miter lim="800000"/>
            <a:headEnd/>
            <a:tailEnd/>
          </a:ln>
        </p:spPr>
      </p:pic>
      <p:pic>
        <p:nvPicPr>
          <p:cNvPr id="340997" name="Picture 5" descr="ojos">
            <a:hlinkClick r:id="rId4"/>
          </p:cNvPr>
          <p:cNvPicPr>
            <a:picLocks noChangeAspect="1" noChangeArrowheads="1"/>
          </p:cNvPicPr>
          <p:nvPr/>
        </p:nvPicPr>
        <p:blipFill>
          <a:blip r:embed="rId5"/>
          <a:srcRect/>
          <a:stretch>
            <a:fillRect/>
          </a:stretch>
        </p:blipFill>
        <p:spPr bwMode="auto">
          <a:xfrm>
            <a:off x="6934200" y="5181600"/>
            <a:ext cx="1428750" cy="952500"/>
          </a:xfrm>
          <a:prstGeom prst="rect">
            <a:avLst/>
          </a:prstGeom>
          <a:noFill/>
          <a:ln w="9525">
            <a:noFill/>
            <a:miter lim="800000"/>
            <a:headEnd/>
            <a:tailEnd/>
          </a:ln>
        </p:spPr>
      </p:pic>
      <p:pic>
        <p:nvPicPr>
          <p:cNvPr id="340998" name="Picture 6" descr="ni_silencio">
            <a:hlinkClick r:id="rId6"/>
          </p:cNvPr>
          <p:cNvPicPr>
            <a:picLocks noChangeAspect="1" noChangeArrowheads="1"/>
          </p:cNvPicPr>
          <p:nvPr/>
        </p:nvPicPr>
        <p:blipFill>
          <a:blip r:embed="rId7"/>
          <a:srcRect/>
          <a:stretch>
            <a:fillRect/>
          </a:stretch>
        </p:blipFill>
        <p:spPr bwMode="auto">
          <a:xfrm>
            <a:off x="4038600" y="5105400"/>
            <a:ext cx="933450" cy="1238250"/>
          </a:xfrm>
          <a:prstGeom prst="rect">
            <a:avLst/>
          </a:prstGeom>
          <a:noFill/>
          <a:ln w="9525">
            <a:noFill/>
            <a:miter lim="800000"/>
            <a:headEnd/>
            <a:tailEnd/>
          </a:ln>
        </p:spPr>
      </p:pic>
    </p:spTree>
  </p:cSld>
  <p:clrMapOvr>
    <a:masterClrMapping/>
  </p:clrMapOvr>
  <p:transition spd="slow">
    <p:cover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0994"/>
                                        </p:tgtEl>
                                        <p:attrNameLst>
                                          <p:attrName>style.visibility</p:attrName>
                                        </p:attrNameLst>
                                      </p:cBhvr>
                                      <p:to>
                                        <p:strVal val="visible"/>
                                      </p:to>
                                    </p:set>
                                    <p:animEffect transition="in" filter="blinds(horizontal)">
                                      <p:cBhvr>
                                        <p:cTn id="7" dur="500"/>
                                        <p:tgtEl>
                                          <p:spTgt spid="3409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0995">
                                            <p:txEl>
                                              <p:pRg st="0" end="0"/>
                                            </p:txEl>
                                          </p:spTgt>
                                        </p:tgtEl>
                                        <p:attrNameLst>
                                          <p:attrName>style.visibility</p:attrName>
                                        </p:attrNameLst>
                                      </p:cBhvr>
                                      <p:to>
                                        <p:strVal val="visible"/>
                                      </p:to>
                                    </p:set>
                                    <p:animEffect transition="in" filter="blinds(horizontal)">
                                      <p:cBhvr>
                                        <p:cTn id="12" dur="500"/>
                                        <p:tgtEl>
                                          <p:spTgt spid="3409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40995">
                                            <p:txEl>
                                              <p:pRg st="1" end="1"/>
                                            </p:txEl>
                                          </p:spTgt>
                                        </p:tgtEl>
                                        <p:attrNameLst>
                                          <p:attrName>style.visibility</p:attrName>
                                        </p:attrNameLst>
                                      </p:cBhvr>
                                      <p:to>
                                        <p:strVal val="visible"/>
                                      </p:to>
                                    </p:set>
                                    <p:animEffect transition="in" filter="blinds(horizontal)">
                                      <p:cBhvr>
                                        <p:cTn id="17" dur="500"/>
                                        <p:tgtEl>
                                          <p:spTgt spid="34099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0995">
                                            <p:txEl>
                                              <p:pRg st="2" end="2"/>
                                            </p:txEl>
                                          </p:spTgt>
                                        </p:tgtEl>
                                        <p:attrNameLst>
                                          <p:attrName>style.visibility</p:attrName>
                                        </p:attrNameLst>
                                      </p:cBhvr>
                                      <p:to>
                                        <p:strVal val="visible"/>
                                      </p:to>
                                    </p:set>
                                    <p:animEffect transition="in" filter="blinds(horizontal)">
                                      <p:cBhvr>
                                        <p:cTn id="22" dur="500"/>
                                        <p:tgtEl>
                                          <p:spTgt spid="3409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40995">
                                            <p:txEl>
                                              <p:pRg st="3" end="3"/>
                                            </p:txEl>
                                          </p:spTgt>
                                        </p:tgtEl>
                                        <p:attrNameLst>
                                          <p:attrName>style.visibility</p:attrName>
                                        </p:attrNameLst>
                                      </p:cBhvr>
                                      <p:to>
                                        <p:strVal val="visible"/>
                                      </p:to>
                                    </p:set>
                                    <p:animEffect transition="in" filter="blinds(horizontal)">
                                      <p:cBhvr>
                                        <p:cTn id="27" dur="500"/>
                                        <p:tgtEl>
                                          <p:spTgt spid="34099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40996"/>
                                        </p:tgtEl>
                                        <p:attrNameLst>
                                          <p:attrName>style.visibility</p:attrName>
                                        </p:attrNameLst>
                                      </p:cBhvr>
                                      <p:to>
                                        <p:strVal val="visible"/>
                                      </p:to>
                                    </p:set>
                                    <p:animEffect transition="in" filter="dissolve">
                                      <p:cBhvr>
                                        <p:cTn id="32" dur="1000"/>
                                        <p:tgtEl>
                                          <p:spTgt spid="34099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340998"/>
                                        </p:tgtEl>
                                        <p:attrNameLst>
                                          <p:attrName>style.visibility</p:attrName>
                                        </p:attrNameLst>
                                      </p:cBhvr>
                                      <p:to>
                                        <p:strVal val="visible"/>
                                      </p:to>
                                    </p:set>
                                    <p:animEffect transition="in" filter="dissolve">
                                      <p:cBhvr>
                                        <p:cTn id="37" dur="2000"/>
                                        <p:tgtEl>
                                          <p:spTgt spid="34099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340997"/>
                                        </p:tgtEl>
                                        <p:attrNameLst>
                                          <p:attrName>style.visibility</p:attrName>
                                        </p:attrNameLst>
                                      </p:cBhvr>
                                      <p:to>
                                        <p:strVal val="visible"/>
                                      </p:to>
                                    </p:set>
                                    <p:animEffect transition="in" filter="dissolve">
                                      <p:cBhvr>
                                        <p:cTn id="42" dur="2000"/>
                                        <p:tgtEl>
                                          <p:spTgt spid="3409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994" grpId="0"/>
      <p:bldP spid="340995" grpId="0" build="p"/>
    </p:bld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48484" name="Picture 2"/>
          <p:cNvPicPr>
            <a:picLocks noChangeAspect="1" noChangeArrowheads="1"/>
          </p:cNvPicPr>
          <p:nvPr/>
        </p:nvPicPr>
        <p:blipFill>
          <a:blip r:embed="rId2"/>
          <a:srcRect/>
          <a:stretch>
            <a:fillRect/>
          </a:stretch>
        </p:blipFill>
        <p:spPr bwMode="auto">
          <a:xfrm>
            <a:off x="1504950" y="41275"/>
            <a:ext cx="7604125" cy="6816725"/>
          </a:xfrm>
          <a:prstGeom prst="rect">
            <a:avLst/>
          </a:prstGeom>
          <a:noFill/>
          <a:ln w="9525">
            <a:noFill/>
            <a:miter lim="800000"/>
            <a:headEnd/>
            <a:tailEnd/>
          </a:ln>
        </p:spPr>
      </p:pic>
      <p:sp>
        <p:nvSpPr>
          <p:cNvPr id="3" name="2 CuadroTexto"/>
          <p:cNvSpPr txBox="1">
            <a:spLocks noChangeArrowheads="1"/>
          </p:cNvSpPr>
          <p:nvPr/>
        </p:nvSpPr>
        <p:spPr bwMode="auto">
          <a:xfrm>
            <a:off x="179388" y="1341438"/>
            <a:ext cx="1655762" cy="2030412"/>
          </a:xfrm>
          <a:prstGeom prst="rect">
            <a:avLst/>
          </a:prstGeom>
          <a:solidFill>
            <a:srgbClr val="CC0099"/>
          </a:solidFill>
          <a:ln w="9525">
            <a:noFill/>
            <a:miter lim="800000"/>
            <a:headEnd/>
            <a:tailEnd/>
          </a:ln>
        </p:spPr>
        <p:txBody>
          <a:bodyPr>
            <a:spAutoFit/>
          </a:bodyPr>
          <a:lstStyle/>
          <a:p>
            <a:r>
              <a:rPr lang="es-MX"/>
              <a:t>Según Richardson,</a:t>
            </a:r>
          </a:p>
          <a:p>
            <a:r>
              <a:rPr lang="es-MX"/>
              <a:t>el precedente </a:t>
            </a:r>
          </a:p>
          <a:p>
            <a:r>
              <a:rPr lang="es-MX"/>
              <a:t>es «el más popular</a:t>
            </a:r>
          </a:p>
          <a:p>
            <a:r>
              <a:rPr lang="es-MX"/>
              <a:t>de los Signos del grado».</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8484"/>
                                        </p:tgtEl>
                                        <p:attrNameLst>
                                          <p:attrName>style.visibility</p:attrName>
                                        </p:attrNameLst>
                                      </p:cBhvr>
                                      <p:to>
                                        <p:strVal val="visible"/>
                                      </p:to>
                                    </p:set>
                                    <p:animEffect transition="in" filter="box(out)">
                                      <p:cBhvr>
                                        <p:cTn id="7" dur="2000"/>
                                        <p:tgtEl>
                                          <p:spTgt spid="14848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Text Box 2"/>
          <p:cNvSpPr txBox="1">
            <a:spLocks noChangeArrowheads="1"/>
          </p:cNvSpPr>
          <p:nvPr/>
        </p:nvSpPr>
        <p:spPr bwMode="auto">
          <a:xfrm>
            <a:off x="228600" y="692150"/>
            <a:ext cx="1968500" cy="5035550"/>
          </a:xfrm>
          <a:prstGeom prst="rect">
            <a:avLst/>
          </a:prstGeom>
          <a:noFill/>
          <a:ln w="9525">
            <a:noFill/>
            <a:miter lim="800000"/>
            <a:headEnd/>
            <a:tailEnd/>
          </a:ln>
        </p:spPr>
        <p:txBody>
          <a:bodyPr wrap="none">
            <a:spAutoFit/>
          </a:bodyPr>
          <a:lstStyle/>
          <a:p>
            <a:r>
              <a:rPr lang="es-ES_tradnl">
                <a:solidFill>
                  <a:schemeClr val="tx1"/>
                </a:solidFill>
                <a:latin typeface="Garamond" pitchFamily="18" charset="0"/>
              </a:rPr>
              <a:t>Página del</a:t>
            </a:r>
          </a:p>
          <a:p>
            <a:r>
              <a:rPr lang="es-ES_tradnl">
                <a:solidFill>
                  <a:schemeClr val="tx1"/>
                </a:solidFill>
                <a:latin typeface="Garamond" pitchFamily="18" charset="0"/>
              </a:rPr>
              <a:t>Monitor de </a:t>
            </a:r>
          </a:p>
          <a:p>
            <a:r>
              <a:rPr lang="es-ES_tradnl">
                <a:solidFill>
                  <a:schemeClr val="tx1"/>
                </a:solidFill>
                <a:latin typeface="Garamond" pitchFamily="18" charset="0"/>
              </a:rPr>
              <a:t>Richardson</a:t>
            </a:r>
          </a:p>
          <a:p>
            <a:r>
              <a:rPr lang="es-ES_tradnl">
                <a:solidFill>
                  <a:schemeClr val="tx1"/>
                </a:solidFill>
                <a:latin typeface="Garamond" pitchFamily="18" charset="0"/>
              </a:rPr>
              <a:t>(1860),</a:t>
            </a:r>
          </a:p>
          <a:p>
            <a:r>
              <a:rPr lang="es-ES_tradnl">
                <a:solidFill>
                  <a:schemeClr val="tx1"/>
                </a:solidFill>
                <a:latin typeface="Garamond" pitchFamily="18" charset="0"/>
              </a:rPr>
              <a:t>donde se</a:t>
            </a:r>
          </a:p>
          <a:p>
            <a:r>
              <a:rPr lang="es-ES_tradnl">
                <a:solidFill>
                  <a:schemeClr val="tx1"/>
                </a:solidFill>
                <a:latin typeface="Garamond" pitchFamily="18" charset="0"/>
              </a:rPr>
              <a:t>puede ver (abajo)</a:t>
            </a:r>
          </a:p>
          <a:p>
            <a:r>
              <a:rPr lang="es-ES_tradnl">
                <a:solidFill>
                  <a:schemeClr val="tx1"/>
                </a:solidFill>
                <a:latin typeface="Garamond" pitchFamily="18" charset="0"/>
              </a:rPr>
              <a:t>el signo del</a:t>
            </a:r>
          </a:p>
          <a:p>
            <a:r>
              <a:rPr lang="es-ES_tradnl">
                <a:solidFill>
                  <a:schemeClr val="tx1"/>
                </a:solidFill>
                <a:latin typeface="Garamond" pitchFamily="18" charset="0"/>
              </a:rPr>
              <a:t>Maestro Selecto</a:t>
            </a:r>
          </a:p>
          <a:p>
            <a:r>
              <a:rPr lang="es-ES_tradnl">
                <a:solidFill>
                  <a:schemeClr val="tx1"/>
                </a:solidFill>
                <a:latin typeface="Garamond" pitchFamily="18" charset="0"/>
              </a:rPr>
              <a:t>que acabamos de</a:t>
            </a:r>
          </a:p>
          <a:p>
            <a:r>
              <a:rPr lang="es-ES_tradnl">
                <a:solidFill>
                  <a:schemeClr val="tx1"/>
                </a:solidFill>
                <a:latin typeface="Garamond" pitchFamily="18" charset="0"/>
              </a:rPr>
              <a:t>describir, junto a</a:t>
            </a:r>
          </a:p>
          <a:p>
            <a:r>
              <a:rPr lang="es-ES_tradnl">
                <a:solidFill>
                  <a:schemeClr val="tx1"/>
                </a:solidFill>
                <a:latin typeface="Garamond" pitchFamily="18" charset="0"/>
              </a:rPr>
              <a:t>otros Signos</a:t>
            </a:r>
          </a:p>
          <a:p>
            <a:r>
              <a:rPr lang="es-ES_tradnl">
                <a:solidFill>
                  <a:schemeClr val="tx1"/>
                </a:solidFill>
                <a:latin typeface="Garamond" pitchFamily="18" charset="0"/>
              </a:rPr>
              <a:t>ya mencionados.</a:t>
            </a:r>
          </a:p>
          <a:p>
            <a:r>
              <a:rPr lang="es-ES_tradnl">
                <a:solidFill>
                  <a:schemeClr val="tx1"/>
                </a:solidFill>
                <a:latin typeface="Garamond" pitchFamily="18" charset="0"/>
              </a:rPr>
              <a:t>El Signo de Secreto,</a:t>
            </a:r>
          </a:p>
          <a:p>
            <a:r>
              <a:rPr lang="es-ES_tradnl">
                <a:solidFill>
                  <a:schemeClr val="tx1"/>
                </a:solidFill>
                <a:latin typeface="Garamond" pitchFamily="18" charset="0"/>
              </a:rPr>
              <a:t>Silencio y</a:t>
            </a:r>
          </a:p>
          <a:p>
            <a:r>
              <a:rPr lang="es-ES_tradnl">
                <a:solidFill>
                  <a:schemeClr val="tx1"/>
                </a:solidFill>
                <a:latin typeface="Garamond" pitchFamily="18" charset="0"/>
              </a:rPr>
              <a:t>Obscuridad podría</a:t>
            </a:r>
          </a:p>
          <a:p>
            <a:r>
              <a:rPr lang="es-ES_tradnl">
                <a:solidFill>
                  <a:schemeClr val="tx1"/>
                </a:solidFill>
                <a:latin typeface="Garamond" pitchFamily="18" charset="0"/>
              </a:rPr>
              <a:t>efectuarse al </a:t>
            </a:r>
          </a:p>
          <a:p>
            <a:r>
              <a:rPr lang="es-ES_tradnl">
                <a:solidFill>
                  <a:schemeClr val="tx1"/>
                </a:solidFill>
                <a:latin typeface="Garamond" pitchFamily="18" charset="0"/>
              </a:rPr>
              <a:t>ingresar al Arco </a:t>
            </a:r>
          </a:p>
          <a:p>
            <a:r>
              <a:rPr lang="es-ES_tradnl">
                <a:solidFill>
                  <a:schemeClr val="tx1"/>
                </a:solidFill>
                <a:latin typeface="Garamond" pitchFamily="18" charset="0"/>
              </a:rPr>
              <a:t>Noveno.</a:t>
            </a:r>
          </a:p>
        </p:txBody>
      </p:sp>
      <p:pic>
        <p:nvPicPr>
          <p:cNvPr id="342019" name="Picture 3" descr="00000087"/>
          <p:cNvPicPr>
            <a:picLocks noChangeAspect="1" noChangeArrowheads="1"/>
          </p:cNvPicPr>
          <p:nvPr/>
        </p:nvPicPr>
        <p:blipFill>
          <a:blip r:embed="rId2"/>
          <a:srcRect/>
          <a:stretch>
            <a:fillRect/>
          </a:stretch>
        </p:blipFill>
        <p:spPr bwMode="auto">
          <a:xfrm>
            <a:off x="2286000" y="76200"/>
            <a:ext cx="5105400" cy="6781800"/>
          </a:xfrm>
          <a:prstGeom prst="rect">
            <a:avLst/>
          </a:prstGeom>
          <a:noFill/>
          <a:ln w="9525">
            <a:noFill/>
            <a:miter lim="800000"/>
            <a:headEnd/>
            <a:tailEnd/>
          </a:ln>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42019"/>
                                        </p:tgtEl>
                                        <p:attrNameLst>
                                          <p:attrName>style.visibility</p:attrName>
                                        </p:attrNameLst>
                                      </p:cBhvr>
                                      <p:to>
                                        <p:strVal val="visible"/>
                                      </p:to>
                                    </p:set>
                                    <p:animEffect transition="in" filter="fade">
                                      <p:cBhvr>
                                        <p:cTn id="7" dur="2000"/>
                                        <p:tgtEl>
                                          <p:spTgt spid="3420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2018"/>
                                        </p:tgtEl>
                                        <p:attrNameLst>
                                          <p:attrName>style.visibility</p:attrName>
                                        </p:attrNameLst>
                                      </p:cBhvr>
                                      <p:to>
                                        <p:strVal val="visible"/>
                                      </p:to>
                                    </p:set>
                                    <p:animEffect transition="in" filter="blinds(horizontal)">
                                      <p:cBhvr>
                                        <p:cTn id="12" dur="500"/>
                                        <p:tgtEl>
                                          <p:spTgt spid="342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8" grpId="0"/>
    </p:bld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Toque</a:t>
            </a:r>
            <a:endParaRPr lang="es-ES_tradnl" smtClean="0"/>
          </a:p>
        </p:txBody>
      </p:sp>
      <p:sp>
        <p:nvSpPr>
          <p:cNvPr id="4" name="3 Marcador de texto"/>
          <p:cNvSpPr>
            <a:spLocks noGrp="1"/>
          </p:cNvSpPr>
          <p:nvPr>
            <p:ph type="body" sz="half" idx="1"/>
          </p:nvPr>
        </p:nvSpPr>
        <p:spPr/>
        <p:txBody>
          <a:bodyPr/>
          <a:lstStyle/>
          <a:p>
            <a:r>
              <a:rPr lang="es-MX" sz="2100" smtClean="0"/>
              <a:t>Si bien los Rituales pueden mencionar un «Toque de Entrada», en general éste se toma como una parte del Signo de Secreto, Silencio y Obscuridad.</a:t>
            </a:r>
          </a:p>
          <a:p>
            <a:r>
              <a:rPr lang="es-MX" sz="2100" smtClean="0"/>
              <a:t>Desde nuestro punto de vista, para completar la «expresión corporal» del grado, debería incorporarse algún Toque específico del mismo, probablemente derivado de la «garra» del Maestro. </a:t>
            </a:r>
            <a:endParaRPr lang="es-AR" sz="2100" smtClean="0"/>
          </a:p>
        </p:txBody>
      </p:sp>
      <p:pic>
        <p:nvPicPr>
          <p:cNvPr id="7" name="Picture 5"/>
          <p:cNvPicPr>
            <a:picLocks noChangeAspect="1" noChangeArrowheads="1"/>
          </p:cNvPicPr>
          <p:nvPr/>
        </p:nvPicPr>
        <p:blipFill>
          <a:blip r:embed="rId2"/>
          <a:srcRect/>
          <a:stretch>
            <a:fillRect/>
          </a:stretch>
        </p:blipFill>
        <p:spPr bwMode="auto">
          <a:xfrm>
            <a:off x="1528763" y="4094163"/>
            <a:ext cx="5995987" cy="2503487"/>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linds(horizont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out)">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4"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Ish Sodi</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300" smtClean="0"/>
              <a:t>Algunos Rituales mencionan un toque consistente en </a:t>
            </a:r>
            <a:r>
              <a:rPr lang="es-MX" sz="2300" i="1" smtClean="0"/>
              <a:t>«colocar la mano izquierda sobre el pecho del otro Compañero» </a:t>
            </a:r>
            <a:r>
              <a:rPr lang="es-MX" sz="2300" smtClean="0"/>
              <a:t> o bien </a:t>
            </a:r>
            <a:r>
              <a:rPr lang="es-MX" sz="2300" i="1" smtClean="0"/>
              <a:t>«colocar dos dedos de la mano izquierda debajo de la solapa izquierda del abrigo del Compañero, e indicarle que se levante</a:t>
            </a:r>
            <a:r>
              <a:rPr lang="es-MX" sz="2300" smtClean="0"/>
              <a:t>» (refiere a que ese sería el gesto que realiza el Maestro después de que el Candidato presta el Juramento, durante la Iniciación).</a:t>
            </a:r>
          </a:p>
          <a:p>
            <a:pPr eaLnBrk="1" hangingPunct="1">
              <a:lnSpc>
                <a:spcPct val="80000"/>
              </a:lnSpc>
            </a:pPr>
            <a:r>
              <a:rPr lang="es-MX" sz="2300" smtClean="0"/>
              <a:t>A nosotros nos parece que tal toque es algo trivial, pero sí es valioso el nombre que le da el Ritual: «Ish Sodi».</a:t>
            </a:r>
          </a:p>
          <a:p>
            <a:pPr eaLnBrk="1" hangingPunct="1">
              <a:lnSpc>
                <a:spcPct val="80000"/>
              </a:lnSpc>
            </a:pPr>
            <a:r>
              <a:rPr lang="es-MX" sz="2300" smtClean="0"/>
              <a:t>Ish es el vocablo hebreo que significa «hombre», mientras que «sodi» es originalmente un reclinatorio.</a:t>
            </a:r>
          </a:p>
          <a:p>
            <a:pPr eaLnBrk="1" hangingPunct="1">
              <a:lnSpc>
                <a:spcPct val="80000"/>
              </a:lnSpc>
            </a:pPr>
            <a:r>
              <a:rPr lang="es-MX" sz="2300" smtClean="0"/>
              <a:t>Esto último puede compartirse sólo con alguien de mucha confianza, con un amigo íntimo, personalmente elegido.</a:t>
            </a:r>
          </a:p>
          <a:p>
            <a:pPr eaLnBrk="1" hangingPunct="1">
              <a:lnSpc>
                <a:spcPct val="80000"/>
              </a:lnSpc>
            </a:pPr>
            <a:r>
              <a:rPr lang="es-MX" sz="2300" smtClean="0"/>
              <a:t>Por ello, s</a:t>
            </a:r>
            <a:r>
              <a:rPr lang="es-MX" sz="2400" smtClean="0"/>
              <a:t>egún Mackey, este vocablo significa </a:t>
            </a:r>
            <a:r>
              <a:rPr lang="es-MX" sz="2400" i="1" smtClean="0"/>
              <a:t>«un hombre de mi consejo íntimo»</a:t>
            </a:r>
            <a:r>
              <a:rPr lang="es-MX" sz="2400" smtClean="0"/>
              <a:t>, </a:t>
            </a:r>
            <a:r>
              <a:rPr lang="es-MX" sz="2400" i="1" smtClean="0"/>
              <a:t>«un hombre de mi elección»</a:t>
            </a:r>
            <a:r>
              <a:rPr lang="es-MX" sz="2400" smtClean="0"/>
              <a:t>, </a:t>
            </a:r>
            <a:r>
              <a:rPr lang="es-MX" sz="2400" i="1" smtClean="0"/>
              <a:t>«uno seleccionado para compartir conmigo una tarea secreta o labor»</a:t>
            </a:r>
            <a:r>
              <a:rPr lang="es-MX" sz="2400" smtClean="0"/>
              <a:t>.</a:t>
            </a:r>
          </a:p>
          <a:p>
            <a:pPr eaLnBrk="1" hangingPunct="1">
              <a:lnSpc>
                <a:spcPct val="80000"/>
              </a:lnSpc>
            </a:pPr>
            <a:endParaRPr lang="es-MX" sz="2300" i="1"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8722" name="1 Título"/>
          <p:cNvSpPr>
            <a:spLocks noGrp="1"/>
          </p:cNvSpPr>
          <p:nvPr>
            <p:ph type="title"/>
          </p:nvPr>
        </p:nvSpPr>
        <p:spPr/>
        <p:txBody>
          <a:bodyPr/>
          <a:lstStyle/>
          <a:p>
            <a:r>
              <a:rPr lang="es-MX" smtClean="0"/>
              <a:t>Ish Sodi</a:t>
            </a:r>
            <a:endParaRPr lang="es-AR" smtClean="0"/>
          </a:p>
        </p:txBody>
      </p:sp>
      <p:sp>
        <p:nvSpPr>
          <p:cNvPr id="158723" name="2 Marcador de contenido"/>
          <p:cNvSpPr>
            <a:spLocks noGrp="1"/>
          </p:cNvSpPr>
          <p:nvPr>
            <p:ph sz="half" idx="1"/>
          </p:nvPr>
        </p:nvSpPr>
        <p:spPr>
          <a:xfrm>
            <a:off x="179388" y="1639888"/>
            <a:ext cx="3779837" cy="4525962"/>
          </a:xfrm>
        </p:spPr>
        <p:txBody>
          <a:bodyPr/>
          <a:lstStyle/>
          <a:p>
            <a:r>
              <a:rPr lang="es-MX" sz="2400" smtClean="0"/>
              <a:t>Ish Sodi se ha comparado con Ish Tzadik, el «Hombre Sabio», el «Hombre Justo».</a:t>
            </a:r>
          </a:p>
          <a:p>
            <a:r>
              <a:rPr lang="es-MX" sz="2400" smtClean="0"/>
              <a:t>Por lo tanto, Ish Sodi alude realmente a una condición arquetípica, a un estado del ser, que la Cábala denomina «El Justo».</a:t>
            </a:r>
            <a:endParaRPr lang="es-AR" sz="2400" smtClean="0"/>
          </a:p>
        </p:txBody>
      </p:sp>
      <p:pic>
        <p:nvPicPr>
          <p:cNvPr id="3074" name="Picture 2" descr="Resultado de imagen para ish sodi"/>
          <p:cNvPicPr>
            <a:picLocks noChangeAspect="1" noChangeArrowheads="1"/>
          </p:cNvPicPr>
          <p:nvPr/>
        </p:nvPicPr>
        <p:blipFill>
          <a:blip r:embed="rId2"/>
          <a:srcRect/>
          <a:stretch>
            <a:fillRect/>
          </a:stretch>
        </p:blipFill>
        <p:spPr bwMode="auto">
          <a:xfrm>
            <a:off x="4032250" y="1628775"/>
            <a:ext cx="4860925" cy="1944688"/>
          </a:xfrm>
          <a:prstGeom prst="rect">
            <a:avLst/>
          </a:prstGeom>
          <a:noFill/>
          <a:ln w="9525">
            <a:noFill/>
            <a:miter lim="800000"/>
            <a:headEnd/>
            <a:tailEnd/>
          </a:ln>
        </p:spPr>
      </p:pic>
      <p:pic>
        <p:nvPicPr>
          <p:cNvPr id="3076" name="Picture 4" descr="Resultado de imagen para ish sodi cryptic"/>
          <p:cNvPicPr>
            <a:picLocks noChangeAspect="1" noChangeArrowheads="1"/>
          </p:cNvPicPr>
          <p:nvPr/>
        </p:nvPicPr>
        <p:blipFill>
          <a:blip r:embed="rId3"/>
          <a:srcRect/>
          <a:stretch>
            <a:fillRect/>
          </a:stretch>
        </p:blipFill>
        <p:spPr bwMode="auto">
          <a:xfrm>
            <a:off x="4491038" y="3573463"/>
            <a:ext cx="1593850" cy="2951162"/>
          </a:xfrm>
          <a:prstGeom prst="rect">
            <a:avLst/>
          </a:prstGeom>
          <a:noFill/>
          <a:ln w="9525">
            <a:noFill/>
            <a:miter lim="800000"/>
            <a:headEnd/>
            <a:tailEnd/>
          </a:ln>
        </p:spPr>
      </p:pic>
      <p:pic>
        <p:nvPicPr>
          <p:cNvPr id="3078" name="Picture 6" descr="Resultado de imagen para ish sodi cryptic"/>
          <p:cNvPicPr>
            <a:picLocks noChangeAspect="1" noChangeArrowheads="1"/>
          </p:cNvPicPr>
          <p:nvPr/>
        </p:nvPicPr>
        <p:blipFill>
          <a:blip r:embed="rId4"/>
          <a:srcRect/>
          <a:stretch>
            <a:fillRect/>
          </a:stretch>
        </p:blipFill>
        <p:spPr bwMode="auto">
          <a:xfrm>
            <a:off x="6778625" y="3644900"/>
            <a:ext cx="2041525" cy="2808288"/>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8722"/>
                                        </p:tgtEl>
                                        <p:attrNameLst>
                                          <p:attrName>style.visibility</p:attrName>
                                        </p:attrNameLst>
                                      </p:cBhvr>
                                      <p:to>
                                        <p:strVal val="visible"/>
                                      </p:to>
                                    </p:set>
                                    <p:animEffect transition="in" filter="blinds(horizontal)">
                                      <p:cBhvr>
                                        <p:cTn id="7" dur="500"/>
                                        <p:tgtEl>
                                          <p:spTgt spid="1587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8723">
                                            <p:txEl>
                                              <p:pRg st="0" end="0"/>
                                            </p:txEl>
                                          </p:spTgt>
                                        </p:tgtEl>
                                        <p:attrNameLst>
                                          <p:attrName>style.visibility</p:attrName>
                                        </p:attrNameLst>
                                      </p:cBhvr>
                                      <p:to>
                                        <p:strVal val="visible"/>
                                      </p:to>
                                    </p:set>
                                    <p:animEffect transition="in" filter="blinds(horizontal)">
                                      <p:cBhvr>
                                        <p:cTn id="12" dur="500"/>
                                        <p:tgtEl>
                                          <p:spTgt spid="1587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8723">
                                            <p:txEl>
                                              <p:pRg st="1" end="1"/>
                                            </p:txEl>
                                          </p:spTgt>
                                        </p:tgtEl>
                                        <p:attrNameLst>
                                          <p:attrName>style.visibility</p:attrName>
                                        </p:attrNameLst>
                                      </p:cBhvr>
                                      <p:to>
                                        <p:strVal val="visible"/>
                                      </p:to>
                                    </p:set>
                                    <p:animEffect transition="in" filter="blinds(horizontal)">
                                      <p:cBhvr>
                                        <p:cTn id="17" dur="500"/>
                                        <p:tgtEl>
                                          <p:spTgt spid="15872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box(out)">
                                      <p:cBhvr>
                                        <p:cTn id="22" dur="2000"/>
                                        <p:tgtEl>
                                          <p:spTgt spid="3074"/>
                                        </p:tgtEl>
                                      </p:cBhvr>
                                    </p:animEffect>
                                  </p:childTnLst>
                                </p:cTn>
                              </p:par>
                              <p:par>
                                <p:cTn id="23" presetID="4" presetClass="entr" presetSubtype="32" fill="hold" nodeType="withEffect">
                                  <p:stCondLst>
                                    <p:cond delay="0"/>
                                  </p:stCondLst>
                                  <p:childTnLst>
                                    <p:set>
                                      <p:cBhvr>
                                        <p:cTn id="24" dur="1" fill="hold">
                                          <p:stCondLst>
                                            <p:cond delay="0"/>
                                          </p:stCondLst>
                                        </p:cTn>
                                        <p:tgtEl>
                                          <p:spTgt spid="3076"/>
                                        </p:tgtEl>
                                        <p:attrNameLst>
                                          <p:attrName>style.visibility</p:attrName>
                                        </p:attrNameLst>
                                      </p:cBhvr>
                                      <p:to>
                                        <p:strVal val="visible"/>
                                      </p:to>
                                    </p:set>
                                    <p:animEffect transition="in" filter="box(out)">
                                      <p:cBhvr>
                                        <p:cTn id="25" dur="2000"/>
                                        <p:tgtEl>
                                          <p:spTgt spid="3076"/>
                                        </p:tgtEl>
                                      </p:cBhvr>
                                    </p:animEffect>
                                  </p:childTnLst>
                                </p:cTn>
                              </p:par>
                              <p:par>
                                <p:cTn id="26" presetID="4" presetClass="entr" presetSubtype="32" fill="hold" nodeType="withEffect">
                                  <p:stCondLst>
                                    <p:cond delay="0"/>
                                  </p:stCondLst>
                                  <p:childTnLst>
                                    <p:set>
                                      <p:cBhvr>
                                        <p:cTn id="27" dur="1" fill="hold">
                                          <p:stCondLst>
                                            <p:cond delay="0"/>
                                          </p:stCondLst>
                                        </p:cTn>
                                        <p:tgtEl>
                                          <p:spTgt spid="3078"/>
                                        </p:tgtEl>
                                        <p:attrNameLst>
                                          <p:attrName>style.visibility</p:attrName>
                                        </p:attrNameLst>
                                      </p:cBhvr>
                                      <p:to>
                                        <p:strVal val="visible"/>
                                      </p:to>
                                    </p:set>
                                    <p:animEffect transition="in" filter="box(out)">
                                      <p:cBhvr>
                                        <p:cTn id="28" dur="20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2" grpId="0"/>
      <p:bldP spid="158723"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ultado de imagen para zaddik hebrew"/>
          <p:cNvPicPr>
            <a:picLocks noChangeAspect="1" noChangeArrowheads="1"/>
          </p:cNvPicPr>
          <p:nvPr/>
        </p:nvPicPr>
        <p:blipFill>
          <a:blip r:embed="rId2"/>
          <a:srcRect/>
          <a:stretch>
            <a:fillRect/>
          </a:stretch>
        </p:blipFill>
        <p:spPr bwMode="auto">
          <a:xfrm>
            <a:off x="1524000" y="76200"/>
            <a:ext cx="6072188" cy="3916363"/>
          </a:xfrm>
          <a:prstGeom prst="rect">
            <a:avLst/>
          </a:prstGeom>
          <a:noFill/>
          <a:ln w="9525">
            <a:noFill/>
            <a:miter lim="800000"/>
            <a:headEnd/>
            <a:tailEnd/>
          </a:ln>
        </p:spPr>
      </p:pic>
      <p:pic>
        <p:nvPicPr>
          <p:cNvPr id="4100" name="Picture 4" descr="Resultado de imagen para ish sodi select master"/>
          <p:cNvPicPr>
            <a:picLocks noChangeAspect="1" noChangeArrowheads="1"/>
          </p:cNvPicPr>
          <p:nvPr/>
        </p:nvPicPr>
        <p:blipFill>
          <a:blip r:embed="rId3"/>
          <a:srcRect/>
          <a:stretch>
            <a:fillRect/>
          </a:stretch>
        </p:blipFill>
        <p:spPr bwMode="auto">
          <a:xfrm>
            <a:off x="755650" y="4221163"/>
            <a:ext cx="2447925" cy="2447925"/>
          </a:xfrm>
          <a:prstGeom prst="rect">
            <a:avLst/>
          </a:prstGeom>
          <a:noFill/>
          <a:ln w="9525">
            <a:noFill/>
            <a:miter lim="800000"/>
            <a:headEnd/>
            <a:tailEnd/>
          </a:ln>
        </p:spPr>
      </p:pic>
      <p:pic>
        <p:nvPicPr>
          <p:cNvPr id="4102" name="Picture 6" descr="Resultado de imagen para sword cryptic rite"/>
          <p:cNvPicPr>
            <a:picLocks noChangeAspect="1" noChangeArrowheads="1"/>
          </p:cNvPicPr>
          <p:nvPr/>
        </p:nvPicPr>
        <p:blipFill>
          <a:blip r:embed="rId4"/>
          <a:srcRect/>
          <a:stretch>
            <a:fillRect/>
          </a:stretch>
        </p:blipFill>
        <p:spPr bwMode="auto">
          <a:xfrm>
            <a:off x="4043363" y="4221163"/>
            <a:ext cx="4632325" cy="24320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out)">
                                      <p:cBhvr>
                                        <p:cTn id="7" dur="2000"/>
                                        <p:tgtEl>
                                          <p:spTgt spid="4098"/>
                                        </p:tgtEl>
                                      </p:cBhvr>
                                    </p:animEffect>
                                  </p:childTnLst>
                                </p:cTn>
                              </p:par>
                              <p:par>
                                <p:cTn id="8" presetID="4" presetClass="entr" presetSubtype="32" fill="hold" nodeType="withEffect">
                                  <p:stCondLst>
                                    <p:cond delay="0"/>
                                  </p:stCondLst>
                                  <p:childTnLst>
                                    <p:set>
                                      <p:cBhvr>
                                        <p:cTn id="9" dur="1" fill="hold">
                                          <p:stCondLst>
                                            <p:cond delay="0"/>
                                          </p:stCondLst>
                                        </p:cTn>
                                        <p:tgtEl>
                                          <p:spTgt spid="4100"/>
                                        </p:tgtEl>
                                        <p:attrNameLst>
                                          <p:attrName>style.visibility</p:attrName>
                                        </p:attrNameLst>
                                      </p:cBhvr>
                                      <p:to>
                                        <p:strVal val="visible"/>
                                      </p:to>
                                    </p:set>
                                    <p:animEffect transition="in" filter="box(out)">
                                      <p:cBhvr>
                                        <p:cTn id="10" dur="2000"/>
                                        <p:tgtEl>
                                          <p:spTgt spid="4100"/>
                                        </p:tgtEl>
                                      </p:cBhvr>
                                    </p:animEffect>
                                  </p:childTnLst>
                                </p:cTn>
                              </p:par>
                              <p:par>
                                <p:cTn id="11" presetID="4" presetClass="entr" presetSubtype="32" fill="hold" nodeType="withEffect">
                                  <p:stCondLst>
                                    <p:cond delay="0"/>
                                  </p:stCondLst>
                                  <p:childTnLst>
                                    <p:set>
                                      <p:cBhvr>
                                        <p:cTn id="12" dur="1" fill="hold">
                                          <p:stCondLst>
                                            <p:cond delay="0"/>
                                          </p:stCondLst>
                                        </p:cTn>
                                        <p:tgtEl>
                                          <p:spTgt spid="4102"/>
                                        </p:tgtEl>
                                        <p:attrNameLst>
                                          <p:attrName>style.visibility</p:attrName>
                                        </p:attrNameLst>
                                      </p:cBhvr>
                                      <p:to>
                                        <p:strVal val="visible"/>
                                      </p:to>
                                    </p:set>
                                    <p:animEffect transition="in" filter="box(out)">
                                      <p:cBhvr>
                                        <p:cTn id="13" dur="20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Giblim</a:t>
            </a:r>
            <a:endParaRPr lang="es-ES_tradnl" smtClean="0"/>
          </a:p>
        </p:txBody>
      </p:sp>
      <p:sp>
        <p:nvSpPr>
          <p:cNvPr id="1780739" name="Rectangle 3"/>
          <p:cNvSpPr>
            <a:spLocks noGrp="1" noChangeArrowheads="1"/>
          </p:cNvSpPr>
          <p:nvPr>
            <p:ph sz="half" idx="1"/>
          </p:nvPr>
        </p:nvSpPr>
        <p:spPr/>
        <p:txBody>
          <a:bodyPr/>
          <a:lstStyle/>
          <a:p>
            <a:pPr eaLnBrk="1" hangingPunct="1">
              <a:lnSpc>
                <a:spcPct val="80000"/>
              </a:lnSpc>
            </a:pPr>
            <a:r>
              <a:rPr lang="es-MX" sz="2600" smtClean="0"/>
              <a:t>Esta es una Palabra muy utilizada en Masonería, y que en este grado adquiere particular importancia.</a:t>
            </a:r>
          </a:p>
          <a:p>
            <a:pPr eaLnBrk="1" hangingPunct="1">
              <a:lnSpc>
                <a:spcPct val="80000"/>
              </a:lnSpc>
            </a:pPr>
            <a:r>
              <a:rPr lang="es-MX" sz="2600" smtClean="0"/>
              <a:t>Muchas veces se la traduce por “picapedrero”.</a:t>
            </a:r>
          </a:p>
          <a:p>
            <a:pPr eaLnBrk="1" hangingPunct="1">
              <a:lnSpc>
                <a:spcPct val="80000"/>
              </a:lnSpc>
            </a:pPr>
            <a:r>
              <a:rPr lang="es-MX" sz="2600" smtClean="0"/>
              <a:t>Es el «nombre» del Maestro Selecto, del Compañero originario de la ciudad de Gebal (hoy Biblos), en Fenicia.</a:t>
            </a:r>
          </a:p>
        </p:txBody>
      </p:sp>
      <p:pic>
        <p:nvPicPr>
          <p:cNvPr id="1026" name="Picture 2" descr="Resultado de imagen para giblim"/>
          <p:cNvPicPr>
            <a:picLocks noChangeAspect="1" noChangeArrowheads="1"/>
          </p:cNvPicPr>
          <p:nvPr/>
        </p:nvPicPr>
        <p:blipFill>
          <a:blip r:embed="rId2"/>
          <a:srcRect/>
          <a:stretch>
            <a:fillRect/>
          </a:stretch>
        </p:blipFill>
        <p:spPr bwMode="auto">
          <a:xfrm>
            <a:off x="4692650" y="1330325"/>
            <a:ext cx="4200525" cy="54006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box(out)">
                                      <p:cBhvr>
                                        <p:cTn id="2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Hesed</a:t>
            </a:r>
            <a:endParaRPr lang="es-ES_tradnl" smtClean="0"/>
          </a:p>
        </p:txBody>
      </p:sp>
      <p:sp>
        <p:nvSpPr>
          <p:cNvPr id="1780739" name="Rectangle 3"/>
          <p:cNvSpPr>
            <a:spLocks noGrp="1" noChangeArrowheads="1"/>
          </p:cNvSpPr>
          <p:nvPr>
            <p:ph sz="half" idx="1"/>
          </p:nvPr>
        </p:nvSpPr>
        <p:spPr>
          <a:xfrm>
            <a:off x="0" y="1484313"/>
            <a:ext cx="3995738" cy="4525962"/>
          </a:xfrm>
        </p:spPr>
        <p:txBody>
          <a:bodyPr/>
          <a:lstStyle/>
          <a:p>
            <a:pPr eaLnBrk="1" hangingPunct="1">
              <a:lnSpc>
                <a:spcPct val="80000"/>
              </a:lnSpc>
            </a:pPr>
            <a:r>
              <a:rPr lang="es-MX" sz="2300" smtClean="0"/>
              <a:t>Este es el Sephiroth habitualmente definido como </a:t>
            </a:r>
            <a:r>
              <a:rPr lang="es-MX" sz="2300" i="1" smtClean="0"/>
              <a:t>Misericordia </a:t>
            </a:r>
            <a:r>
              <a:rPr lang="es-MX" sz="2300" smtClean="0"/>
              <a:t>y refiere justamente al acto de bondad y compasión que los Tres Grandes Maestros tuvieron con Zabud, motivo por el cual a veces se utiliza este vocablo entre las Palabras del grado.</a:t>
            </a:r>
          </a:p>
          <a:p>
            <a:pPr eaLnBrk="1" hangingPunct="1">
              <a:lnSpc>
                <a:spcPct val="80000"/>
              </a:lnSpc>
            </a:pPr>
            <a:r>
              <a:rPr lang="es-MX" sz="2300" smtClean="0"/>
              <a:t>Bondad y compasión que no tuvieron con Achishar. ¿Se quiere con esto representar la acción de </a:t>
            </a:r>
            <a:r>
              <a:rPr lang="es-MX" sz="2300" i="1" smtClean="0"/>
              <a:t>Gueburah</a:t>
            </a:r>
            <a:r>
              <a:rPr lang="es-MX" sz="2300" smtClean="0"/>
              <a:t>, el Sephiroth</a:t>
            </a:r>
            <a:r>
              <a:rPr lang="es-MX" sz="2300" i="1" smtClean="0"/>
              <a:t> </a:t>
            </a:r>
            <a:r>
              <a:rPr lang="es-MX" sz="2300" smtClean="0"/>
              <a:t>de la Justicia, caracterizado por su rigor?</a:t>
            </a:r>
          </a:p>
        </p:txBody>
      </p:sp>
      <p:pic>
        <p:nvPicPr>
          <p:cNvPr id="2050" name="Picture 2" descr="Resultado de imagen para hesed"/>
          <p:cNvPicPr>
            <a:picLocks noChangeAspect="1" noChangeArrowheads="1"/>
          </p:cNvPicPr>
          <p:nvPr/>
        </p:nvPicPr>
        <p:blipFill>
          <a:blip r:embed="rId2"/>
          <a:srcRect/>
          <a:stretch>
            <a:fillRect/>
          </a:stretch>
        </p:blipFill>
        <p:spPr bwMode="auto">
          <a:xfrm>
            <a:off x="3995738" y="1844675"/>
            <a:ext cx="5040312" cy="415925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box(out)">
                                      <p:cBhvr>
                                        <p:cTn id="2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15842" name="Rectangle 2"/>
          <p:cNvSpPr>
            <a:spLocks noGrp="1" noChangeArrowheads="1"/>
          </p:cNvSpPr>
          <p:nvPr>
            <p:ph type="title"/>
          </p:nvPr>
        </p:nvSpPr>
        <p:spPr/>
        <p:txBody>
          <a:bodyPr/>
          <a:lstStyle/>
          <a:p>
            <a:pPr eaLnBrk="1" hangingPunct="1"/>
            <a:r>
              <a:rPr lang="es-AR" smtClean="0">
                <a:solidFill>
                  <a:schemeClr val="tx1"/>
                </a:solidFill>
              </a:rPr>
              <a:t>La edad</a:t>
            </a:r>
            <a:endParaRPr lang="es-ES_tradnl" smtClean="0">
              <a:solidFill>
                <a:schemeClr val="tx1"/>
              </a:solidFill>
            </a:endParaRPr>
          </a:p>
        </p:txBody>
      </p:sp>
      <p:sp>
        <p:nvSpPr>
          <p:cNvPr id="1315843" name="Rectangle 3"/>
          <p:cNvSpPr>
            <a:spLocks noGrp="1" noChangeArrowheads="1"/>
          </p:cNvSpPr>
          <p:nvPr>
            <p:ph sz="half" idx="1"/>
          </p:nvPr>
        </p:nvSpPr>
        <p:spPr>
          <a:xfrm>
            <a:off x="457200" y="1557338"/>
            <a:ext cx="4038600" cy="4525962"/>
          </a:xfrm>
        </p:spPr>
        <p:txBody>
          <a:bodyPr/>
          <a:lstStyle/>
          <a:p>
            <a:pPr eaLnBrk="1" hangingPunct="1">
              <a:lnSpc>
                <a:spcPct val="90000"/>
              </a:lnSpc>
            </a:pPr>
            <a:r>
              <a:rPr lang="es-AR" sz="2500" smtClean="0"/>
              <a:t>La edad del Maestro Selecto es de 27 años, 3 veces 9.</a:t>
            </a:r>
          </a:p>
          <a:p>
            <a:pPr eaLnBrk="1" hangingPunct="1">
              <a:lnSpc>
                <a:spcPct val="90000"/>
              </a:lnSpc>
            </a:pPr>
            <a:r>
              <a:rPr lang="es-MX" sz="2500" smtClean="0"/>
              <a:t>Si el Consejo cuenta exactamente con 27 miembros, por lo tanto cada uno de ellos representará un «año» de esa edad.</a:t>
            </a:r>
          </a:p>
          <a:p>
            <a:pPr eaLnBrk="1" hangingPunct="1">
              <a:lnSpc>
                <a:spcPct val="90000"/>
              </a:lnSpc>
            </a:pPr>
            <a:r>
              <a:rPr lang="es-MX" sz="2500" smtClean="0"/>
              <a:t>Es como si, además de cada Compañero individual, el Consejo en su conjunto tuviese 27 años de edad.</a:t>
            </a:r>
            <a:endParaRPr lang="es-ES_tradnl" sz="2500" smtClean="0"/>
          </a:p>
        </p:txBody>
      </p:sp>
      <p:pic>
        <p:nvPicPr>
          <p:cNvPr id="5" name="Picture 5" descr="Resultado de imagen para cryptic rite ritual"/>
          <p:cNvPicPr>
            <a:picLocks noChangeAspect="1" noChangeArrowheads="1"/>
          </p:cNvPicPr>
          <p:nvPr/>
        </p:nvPicPr>
        <p:blipFill>
          <a:blip r:embed="rId2"/>
          <a:srcRect/>
          <a:stretch>
            <a:fillRect/>
          </a:stretch>
        </p:blipFill>
        <p:spPr bwMode="auto">
          <a:xfrm>
            <a:off x="4513263" y="1930400"/>
            <a:ext cx="4451350" cy="4451350"/>
          </a:xfrm>
          <a:prstGeom prst="rect">
            <a:avLst/>
          </a:prstGeom>
          <a:noFill/>
          <a:ln w="9525">
            <a:noFill/>
            <a:miter lim="800000"/>
            <a:headEnd/>
            <a:tailEnd/>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5842"/>
                                        </p:tgtEl>
                                        <p:attrNameLst>
                                          <p:attrName>style.visibility</p:attrName>
                                        </p:attrNameLst>
                                      </p:cBhvr>
                                      <p:to>
                                        <p:strVal val="visible"/>
                                      </p:to>
                                    </p:set>
                                    <p:animEffect transition="in" filter="blinds(horizontal)">
                                      <p:cBhvr>
                                        <p:cTn id="7" dur="500"/>
                                        <p:tgtEl>
                                          <p:spTgt spid="13158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5843">
                                            <p:txEl>
                                              <p:pRg st="0" end="0"/>
                                            </p:txEl>
                                          </p:spTgt>
                                        </p:tgtEl>
                                        <p:attrNameLst>
                                          <p:attrName>style.visibility</p:attrName>
                                        </p:attrNameLst>
                                      </p:cBhvr>
                                      <p:to>
                                        <p:strVal val="visible"/>
                                      </p:to>
                                    </p:set>
                                    <p:animEffect transition="in" filter="blinds(horizontal)">
                                      <p:cBhvr>
                                        <p:cTn id="12" dur="500"/>
                                        <p:tgtEl>
                                          <p:spTgt spid="13158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5843">
                                            <p:txEl>
                                              <p:pRg st="1" end="1"/>
                                            </p:txEl>
                                          </p:spTgt>
                                        </p:tgtEl>
                                        <p:attrNameLst>
                                          <p:attrName>style.visibility</p:attrName>
                                        </p:attrNameLst>
                                      </p:cBhvr>
                                      <p:to>
                                        <p:strVal val="visible"/>
                                      </p:to>
                                    </p:set>
                                    <p:animEffect transition="in" filter="blinds(horizontal)">
                                      <p:cBhvr>
                                        <p:cTn id="17" dur="500"/>
                                        <p:tgtEl>
                                          <p:spTgt spid="131584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5843">
                                            <p:txEl>
                                              <p:pRg st="2" end="2"/>
                                            </p:txEl>
                                          </p:spTgt>
                                        </p:tgtEl>
                                        <p:attrNameLst>
                                          <p:attrName>style.visibility</p:attrName>
                                        </p:attrNameLst>
                                      </p:cBhvr>
                                      <p:to>
                                        <p:strVal val="visible"/>
                                      </p:to>
                                    </p:set>
                                    <p:animEffect transition="in" filter="blinds(horizontal)">
                                      <p:cBhvr>
                                        <p:cTn id="22" dur="500"/>
                                        <p:tgtEl>
                                          <p:spTgt spid="131584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out)">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5842" grpId="0"/>
      <p:bldP spid="1315843"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1 Título"/>
          <p:cNvSpPr>
            <a:spLocks noGrp="1"/>
          </p:cNvSpPr>
          <p:nvPr>
            <p:ph type="title"/>
          </p:nvPr>
        </p:nvSpPr>
        <p:spPr/>
        <p:txBody>
          <a:bodyPr/>
          <a:lstStyle/>
          <a:p>
            <a:r>
              <a:rPr lang="es-ES" smtClean="0"/>
              <a:t>La batería</a:t>
            </a:r>
          </a:p>
        </p:txBody>
      </p:sp>
      <p:sp>
        <p:nvSpPr>
          <p:cNvPr id="151554" name="3 Marcador de contenido"/>
          <p:cNvSpPr>
            <a:spLocks noGrp="1"/>
          </p:cNvSpPr>
          <p:nvPr>
            <p:ph sz="half" idx="1"/>
          </p:nvPr>
        </p:nvSpPr>
        <p:spPr>
          <a:xfrm>
            <a:off x="214313" y="1500188"/>
            <a:ext cx="4352925" cy="4525962"/>
          </a:xfrm>
        </p:spPr>
        <p:txBody>
          <a:bodyPr/>
          <a:lstStyle/>
          <a:p>
            <a:r>
              <a:rPr lang="es-ES" sz="2600" smtClean="0"/>
              <a:t>La batería de este grado se compone de 9 golpes.</a:t>
            </a:r>
          </a:p>
          <a:p>
            <a:r>
              <a:rPr lang="es-ES" sz="2600" smtClean="0"/>
              <a:t>Originalmente se daban por 8+1, para simbolizar los 8 grados anteriores más el Maestro Selecto (1).</a:t>
            </a:r>
          </a:p>
          <a:p>
            <a:r>
              <a:rPr lang="es-ES" sz="2600" smtClean="0"/>
              <a:t>Posteriormente, se modificó por 3+3+3, en concordancia con el simbolismo del triple ternario.</a:t>
            </a:r>
          </a:p>
        </p:txBody>
      </p:sp>
      <p:pic>
        <p:nvPicPr>
          <p:cNvPr id="5" name="Picture 5" descr="ANd9GcTgTtUdXjk1IcJ0b34ecy9xA4vE3fLNiTrq2KlI2wSi9kNLR_g"/>
          <p:cNvPicPr>
            <a:picLocks noChangeAspect="1" noChangeArrowheads="1"/>
          </p:cNvPicPr>
          <p:nvPr/>
        </p:nvPicPr>
        <p:blipFill>
          <a:blip r:embed="rId2"/>
          <a:srcRect/>
          <a:stretch>
            <a:fillRect/>
          </a:stretch>
        </p:blipFill>
        <p:spPr bwMode="auto">
          <a:xfrm>
            <a:off x="4516438" y="1665288"/>
            <a:ext cx="4159250" cy="4140200"/>
          </a:xfrm>
          <a:prstGeom prst="rect">
            <a:avLst/>
          </a:prstGeom>
          <a:noFill/>
          <a:ln w="9525">
            <a:noFill/>
            <a:miter lim="800000"/>
            <a:headEnd/>
            <a:tailEnd/>
          </a:ln>
        </p:spPr>
      </p:pic>
      <p:sp>
        <p:nvSpPr>
          <p:cNvPr id="6" name="5 CuadroTexto"/>
          <p:cNvSpPr txBox="1">
            <a:spLocks noChangeArrowheads="1"/>
          </p:cNvSpPr>
          <p:nvPr/>
        </p:nvSpPr>
        <p:spPr bwMode="auto">
          <a:xfrm>
            <a:off x="4833938" y="6022975"/>
            <a:ext cx="3698875" cy="646113"/>
          </a:xfrm>
          <a:prstGeom prst="rect">
            <a:avLst/>
          </a:prstGeom>
          <a:solidFill>
            <a:srgbClr val="CC0099"/>
          </a:solidFill>
          <a:ln w="9525">
            <a:noFill/>
            <a:miter lim="800000"/>
            <a:headEnd/>
            <a:tailEnd/>
          </a:ln>
        </p:spPr>
        <p:txBody>
          <a:bodyPr wrap="none">
            <a:spAutoFit/>
          </a:bodyPr>
          <a:lstStyle/>
          <a:p>
            <a:r>
              <a:rPr lang="es-MX"/>
              <a:t>El triple triángulo, en un mandil de</a:t>
            </a:r>
          </a:p>
          <a:p>
            <a:r>
              <a:rPr lang="es-MX"/>
              <a:t>Gran Escocés del Rito Francés</a:t>
            </a:r>
            <a:endParaRPr lang="es-A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1553"/>
                                        </p:tgtEl>
                                        <p:attrNameLst>
                                          <p:attrName>style.visibility</p:attrName>
                                        </p:attrNameLst>
                                      </p:cBhvr>
                                      <p:to>
                                        <p:strVal val="visible"/>
                                      </p:to>
                                    </p:set>
                                    <p:animEffect transition="in" filter="blinds(horizontal)">
                                      <p:cBhvr>
                                        <p:cTn id="7" dur="500"/>
                                        <p:tgtEl>
                                          <p:spTgt spid="1515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1554">
                                            <p:txEl>
                                              <p:pRg st="0" end="0"/>
                                            </p:txEl>
                                          </p:spTgt>
                                        </p:tgtEl>
                                        <p:attrNameLst>
                                          <p:attrName>style.visibility</p:attrName>
                                        </p:attrNameLst>
                                      </p:cBhvr>
                                      <p:to>
                                        <p:strVal val="visible"/>
                                      </p:to>
                                    </p:set>
                                    <p:animEffect transition="in" filter="blinds(horizontal)">
                                      <p:cBhvr>
                                        <p:cTn id="12" dur="500"/>
                                        <p:tgtEl>
                                          <p:spTgt spid="15155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1554">
                                            <p:txEl>
                                              <p:pRg st="1" end="1"/>
                                            </p:txEl>
                                          </p:spTgt>
                                        </p:tgtEl>
                                        <p:attrNameLst>
                                          <p:attrName>style.visibility</p:attrName>
                                        </p:attrNameLst>
                                      </p:cBhvr>
                                      <p:to>
                                        <p:strVal val="visible"/>
                                      </p:to>
                                    </p:set>
                                    <p:animEffect transition="in" filter="blinds(horizontal)">
                                      <p:cBhvr>
                                        <p:cTn id="17" dur="500"/>
                                        <p:tgtEl>
                                          <p:spTgt spid="15155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1554">
                                            <p:txEl>
                                              <p:pRg st="2" end="2"/>
                                            </p:txEl>
                                          </p:spTgt>
                                        </p:tgtEl>
                                        <p:attrNameLst>
                                          <p:attrName>style.visibility</p:attrName>
                                        </p:attrNameLst>
                                      </p:cBhvr>
                                      <p:to>
                                        <p:strVal val="visible"/>
                                      </p:to>
                                    </p:set>
                                    <p:animEffect transition="in" filter="blinds(horizontal)">
                                      <p:cBhvr>
                                        <p:cTn id="22" dur="500"/>
                                        <p:tgtEl>
                                          <p:spTgt spid="15155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out)">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3" grpId="0"/>
      <p:bldP spid="151554" grpId="0" build="p"/>
      <p:bldP spid="6"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La marcha</a:t>
            </a:r>
            <a:endParaRPr lang="es-ES_tradnl" smtClean="0"/>
          </a:p>
        </p:txBody>
      </p:sp>
      <p:sp>
        <p:nvSpPr>
          <p:cNvPr id="1780739" name="Rectangle 3"/>
          <p:cNvSpPr>
            <a:spLocks noGrp="1" noChangeArrowheads="1"/>
          </p:cNvSpPr>
          <p:nvPr>
            <p:ph sz="half" idx="1"/>
          </p:nvPr>
        </p:nvSpPr>
        <p:spPr>
          <a:xfrm>
            <a:off x="179388" y="1566863"/>
            <a:ext cx="3960812" cy="4525962"/>
          </a:xfrm>
        </p:spPr>
        <p:txBody>
          <a:bodyPr/>
          <a:lstStyle/>
          <a:p>
            <a:pPr eaLnBrk="1" hangingPunct="1">
              <a:lnSpc>
                <a:spcPct val="80000"/>
              </a:lnSpc>
            </a:pPr>
            <a:r>
              <a:rPr lang="es-MX" sz="2300" smtClean="0"/>
              <a:t>No hemos encontrado en los Rituales una marcha con el número de pasos especificado.</a:t>
            </a:r>
          </a:p>
          <a:p>
            <a:pPr eaLnBrk="1" hangingPunct="1">
              <a:lnSpc>
                <a:spcPct val="80000"/>
              </a:lnSpc>
            </a:pPr>
            <a:r>
              <a:rPr lang="es-MX" sz="2300" smtClean="0"/>
              <a:t>Sólo hemos hallado que cuando se marcha ritualmente en este grado los pasos deben realizarse con los dos pies conformando un triángulo equilátero.</a:t>
            </a:r>
          </a:p>
          <a:p>
            <a:pPr eaLnBrk="1" hangingPunct="1">
              <a:lnSpc>
                <a:spcPct val="80000"/>
              </a:lnSpc>
            </a:pPr>
            <a:r>
              <a:rPr lang="es-MX" sz="2300" smtClean="0"/>
              <a:t>Para ser consistente con el simbolismo general del Maestro Selecto, consideramos que la marcha debería constar de nueve pasos.</a:t>
            </a:r>
          </a:p>
        </p:txBody>
      </p:sp>
      <p:pic>
        <p:nvPicPr>
          <p:cNvPr id="4" name="Picture 2" descr="Apron Denmark"/>
          <p:cNvPicPr>
            <a:picLocks noChangeAspect="1" noChangeArrowheads="1"/>
          </p:cNvPicPr>
          <p:nvPr/>
        </p:nvPicPr>
        <p:blipFill>
          <a:blip r:embed="rId2"/>
          <a:srcRect/>
          <a:stretch>
            <a:fillRect/>
          </a:stretch>
        </p:blipFill>
        <p:spPr bwMode="auto">
          <a:xfrm>
            <a:off x="4140200" y="1773238"/>
            <a:ext cx="4738688" cy="3554412"/>
          </a:xfrm>
          <a:prstGeom prst="rect">
            <a:avLst/>
          </a:prstGeom>
          <a:noFill/>
          <a:ln w="9525">
            <a:noFill/>
            <a:miter lim="800000"/>
            <a:headEnd/>
            <a:tailEnd/>
          </a:ln>
        </p:spPr>
      </p:pic>
      <p:sp>
        <p:nvSpPr>
          <p:cNvPr id="2" name="1 CuadroTexto"/>
          <p:cNvSpPr txBox="1">
            <a:spLocks noChangeArrowheads="1"/>
          </p:cNvSpPr>
          <p:nvPr/>
        </p:nvSpPr>
        <p:spPr bwMode="auto">
          <a:xfrm>
            <a:off x="4856163" y="5735638"/>
            <a:ext cx="3532187" cy="646112"/>
          </a:xfrm>
          <a:prstGeom prst="rect">
            <a:avLst/>
          </a:prstGeom>
          <a:noFill/>
          <a:ln w="9525">
            <a:noFill/>
            <a:miter lim="800000"/>
            <a:headEnd/>
            <a:tailEnd/>
          </a:ln>
        </p:spPr>
        <p:txBody>
          <a:bodyPr wrap="none">
            <a:spAutoFit/>
          </a:bodyPr>
          <a:lstStyle/>
          <a:p>
            <a:r>
              <a:rPr lang="es-MX"/>
              <a:t>Mandil de un grado masónico no</a:t>
            </a:r>
          </a:p>
          <a:p>
            <a:r>
              <a:rPr lang="es-MX"/>
              <a:t>especificado, con nueve llamas</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ox(out)">
                                      <p:cBhvr>
                                        <p:cTn id="27" dur="2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P spid="2"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Examen de Reconocimiento (I)</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000" smtClean="0"/>
              <a:t>P.: ¿Eres Maestro Selecto?</a:t>
            </a:r>
          </a:p>
          <a:p>
            <a:pPr eaLnBrk="1" hangingPunct="1">
              <a:lnSpc>
                <a:spcPct val="80000"/>
              </a:lnSpc>
            </a:pPr>
            <a:r>
              <a:rPr lang="es-MX" sz="2000" smtClean="0"/>
              <a:t>R.: </a:t>
            </a:r>
            <a:r>
              <a:rPr lang="es-ES" sz="2000" smtClean="0"/>
              <a:t>He sido elegido como tal, y he forjado mis horas regulares.</a:t>
            </a:r>
          </a:p>
          <a:p>
            <a:r>
              <a:rPr lang="es-ES" sz="2000" smtClean="0"/>
              <a:t>P.: ¿Cuántos componen un Consejo de Maestros Selectos?</a:t>
            </a:r>
          </a:p>
          <a:p>
            <a:r>
              <a:rPr lang="es-ES" sz="2000" smtClean="0"/>
              <a:t>R.: No debe haber menos de nueve, ni más de veintisiete.</a:t>
            </a:r>
          </a:p>
          <a:p>
            <a:r>
              <a:rPr lang="es-ES" sz="2000" smtClean="0"/>
              <a:t>P.: ¿Cuál es tu nombre?</a:t>
            </a:r>
          </a:p>
          <a:p>
            <a:r>
              <a:rPr lang="es-ES" sz="2000" smtClean="0"/>
              <a:t>R.: Giblim. </a:t>
            </a:r>
          </a:p>
          <a:p>
            <a:r>
              <a:rPr lang="es-ES" sz="2000" smtClean="0"/>
              <a:t>P.: ¿A quién representas?</a:t>
            </a:r>
          </a:p>
          <a:p>
            <a:r>
              <a:rPr lang="es-ES" sz="2000" smtClean="0"/>
              <a:t>R.: A alguien que por su habilidad y su fidelidad fue seleccionado para trabajar en la construcción de la Cripta o Bóveda Secreta.</a:t>
            </a:r>
          </a:p>
          <a:p>
            <a:r>
              <a:rPr lang="es-ES" sz="2000" smtClean="0"/>
              <a:t>P.: ¿Cuándo trabajas?</a:t>
            </a:r>
          </a:p>
          <a:p>
            <a:r>
              <a:rPr lang="es-ES" sz="2000" smtClean="0"/>
              <a:t>R.: </a:t>
            </a:r>
            <a:r>
              <a:rPr lang="es-ES" sz="2000" i="1" smtClean="0"/>
              <a:t>«Cuando toda la Naturaleza está dormida»</a:t>
            </a:r>
            <a:endParaRPr lang="es-ES" sz="2000" smtClean="0"/>
          </a:p>
          <a:p>
            <a:r>
              <a:rPr lang="es-ES" sz="2000" smtClean="0"/>
              <a:t>P.: ¿Cuál es tu mayor deseo?</a:t>
            </a:r>
          </a:p>
          <a:p>
            <a:r>
              <a:rPr lang="es-ES" sz="2000" smtClean="0"/>
              <a:t>R.: Ver la Bóveda Secreta concluida, y los objetos sagrados depositados en ella.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0739">
                                            <p:txEl>
                                              <p:pRg st="7" end="7"/>
                                            </p:txEl>
                                          </p:spTgt>
                                        </p:tgtEl>
                                        <p:attrNameLst>
                                          <p:attrName>style.visibility</p:attrName>
                                        </p:attrNameLst>
                                      </p:cBhvr>
                                      <p:to>
                                        <p:strVal val="visible"/>
                                      </p:to>
                                    </p:set>
                                    <p:animEffect transition="in" filter="blinds(horizontal)">
                                      <p:cBhvr>
                                        <p:cTn id="47" dur="500"/>
                                        <p:tgtEl>
                                          <p:spTgt spid="178073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80739">
                                            <p:txEl>
                                              <p:pRg st="8" end="8"/>
                                            </p:txEl>
                                          </p:spTgt>
                                        </p:tgtEl>
                                        <p:attrNameLst>
                                          <p:attrName>style.visibility</p:attrName>
                                        </p:attrNameLst>
                                      </p:cBhvr>
                                      <p:to>
                                        <p:strVal val="visible"/>
                                      </p:to>
                                    </p:set>
                                    <p:animEffect transition="in" filter="blinds(horizontal)">
                                      <p:cBhvr>
                                        <p:cTn id="52" dur="500"/>
                                        <p:tgtEl>
                                          <p:spTgt spid="1780739">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80739">
                                            <p:txEl>
                                              <p:pRg st="9" end="9"/>
                                            </p:txEl>
                                          </p:spTgt>
                                        </p:tgtEl>
                                        <p:attrNameLst>
                                          <p:attrName>style.visibility</p:attrName>
                                        </p:attrNameLst>
                                      </p:cBhvr>
                                      <p:to>
                                        <p:strVal val="visible"/>
                                      </p:to>
                                    </p:set>
                                    <p:animEffect transition="in" filter="blinds(horizontal)">
                                      <p:cBhvr>
                                        <p:cTn id="57" dur="500"/>
                                        <p:tgtEl>
                                          <p:spTgt spid="1780739">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780739">
                                            <p:txEl>
                                              <p:pRg st="10" end="10"/>
                                            </p:txEl>
                                          </p:spTgt>
                                        </p:tgtEl>
                                        <p:attrNameLst>
                                          <p:attrName>style.visibility</p:attrName>
                                        </p:attrNameLst>
                                      </p:cBhvr>
                                      <p:to>
                                        <p:strVal val="visible"/>
                                      </p:to>
                                    </p:set>
                                    <p:animEffect transition="in" filter="blinds(horizontal)">
                                      <p:cBhvr>
                                        <p:cTn id="62" dur="500"/>
                                        <p:tgtEl>
                                          <p:spTgt spid="1780739">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80739">
                                            <p:txEl>
                                              <p:pRg st="11" end="11"/>
                                            </p:txEl>
                                          </p:spTgt>
                                        </p:tgtEl>
                                        <p:attrNameLst>
                                          <p:attrName>style.visibility</p:attrName>
                                        </p:attrNameLst>
                                      </p:cBhvr>
                                      <p:to>
                                        <p:strVal val="visible"/>
                                      </p:to>
                                    </p:set>
                                    <p:animEffect transition="in" filter="blinds(horizontal)">
                                      <p:cBhvr>
                                        <p:cTn id="67" dur="500"/>
                                        <p:tgtEl>
                                          <p:spTgt spid="178073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Examen de Reconocimiento (II)</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000" dirty="0" smtClean="0"/>
              <a:t>P.: </a:t>
            </a:r>
            <a:r>
              <a:rPr lang="en-US" sz="2000" dirty="0" smtClean="0"/>
              <a:t>¿</a:t>
            </a:r>
            <a:r>
              <a:rPr lang="en-US" sz="2000" dirty="0" err="1" smtClean="0"/>
              <a:t>Cuántos</a:t>
            </a:r>
            <a:r>
              <a:rPr lang="en-US" sz="2000" dirty="0" smtClean="0"/>
              <a:t> </a:t>
            </a:r>
            <a:r>
              <a:rPr lang="en-US" sz="2000" dirty="0" err="1" smtClean="0"/>
              <a:t>fueron</a:t>
            </a:r>
            <a:r>
              <a:rPr lang="en-US" sz="2000" dirty="0" smtClean="0"/>
              <a:t> </a:t>
            </a:r>
            <a:r>
              <a:rPr lang="en-US" sz="2000" dirty="0" err="1" smtClean="0"/>
              <a:t>empleados</a:t>
            </a:r>
            <a:r>
              <a:rPr lang="en-US" sz="2000" dirty="0" smtClean="0"/>
              <a:t> en la </a:t>
            </a:r>
            <a:r>
              <a:rPr lang="en-US" sz="2000" dirty="0" err="1" smtClean="0"/>
              <a:t>construcción</a:t>
            </a:r>
            <a:r>
              <a:rPr lang="en-US" sz="2000" dirty="0" smtClean="0"/>
              <a:t> de la </a:t>
            </a:r>
            <a:r>
              <a:rPr lang="en-US" sz="2000" dirty="0" err="1" smtClean="0"/>
              <a:t>Cripta</a:t>
            </a:r>
            <a:r>
              <a:rPr lang="en-US" sz="2000" dirty="0" smtClean="0"/>
              <a:t> o </a:t>
            </a:r>
            <a:r>
              <a:rPr lang="en-US" sz="2000" dirty="0" err="1" smtClean="0"/>
              <a:t>Bóveda</a:t>
            </a:r>
            <a:r>
              <a:rPr lang="en-US" sz="2000" dirty="0" smtClean="0"/>
              <a:t> </a:t>
            </a:r>
            <a:r>
              <a:rPr lang="en-US" sz="2000" dirty="0" err="1" smtClean="0"/>
              <a:t>Secreta</a:t>
            </a:r>
            <a:r>
              <a:rPr lang="en-US" sz="2000" dirty="0" smtClean="0"/>
              <a:t>?</a:t>
            </a:r>
          </a:p>
          <a:p>
            <a:pPr eaLnBrk="1" hangingPunct="1">
              <a:lnSpc>
                <a:spcPct val="80000"/>
              </a:lnSpc>
            </a:pPr>
            <a:r>
              <a:rPr lang="en-US" sz="2000" dirty="0" smtClean="0"/>
              <a:t>R.: </a:t>
            </a:r>
            <a:r>
              <a:rPr lang="en-US" sz="2000" dirty="0" err="1" smtClean="0"/>
              <a:t>Veintidós</a:t>
            </a:r>
            <a:r>
              <a:rPr lang="en-US" sz="2000" dirty="0" smtClean="0"/>
              <a:t> hombres de </a:t>
            </a:r>
            <a:r>
              <a:rPr lang="en-US" sz="2000" dirty="0" err="1" smtClean="0"/>
              <a:t>Gebal</a:t>
            </a:r>
            <a:r>
              <a:rPr lang="en-US" sz="2000" dirty="0" smtClean="0"/>
              <a:t>, </a:t>
            </a:r>
            <a:r>
              <a:rPr lang="en-US" sz="2000" dirty="0" err="1" smtClean="0"/>
              <a:t>Achishar</a:t>
            </a:r>
            <a:r>
              <a:rPr lang="en-US" sz="2000" dirty="0" smtClean="0"/>
              <a:t>, </a:t>
            </a:r>
            <a:r>
              <a:rPr lang="en-US" sz="2000" dirty="0" err="1" smtClean="0"/>
              <a:t>Adonhiram</a:t>
            </a:r>
            <a:r>
              <a:rPr lang="en-US" sz="2000" dirty="0" smtClean="0"/>
              <a:t> y los </a:t>
            </a:r>
            <a:r>
              <a:rPr lang="en-US" sz="2000" dirty="0" err="1" smtClean="0"/>
              <a:t>tres</a:t>
            </a:r>
            <a:r>
              <a:rPr lang="en-US" sz="2000" dirty="0" smtClean="0"/>
              <a:t> </a:t>
            </a:r>
            <a:r>
              <a:rPr lang="en-US" sz="2000" dirty="0" err="1" smtClean="0"/>
              <a:t>Grandes</a:t>
            </a:r>
            <a:r>
              <a:rPr lang="en-US" sz="2000" dirty="0" smtClean="0"/>
              <a:t> Maestros, en total 27 y no </a:t>
            </a:r>
            <a:r>
              <a:rPr lang="en-US" sz="2000" dirty="0" err="1" smtClean="0"/>
              <a:t>más</a:t>
            </a:r>
            <a:r>
              <a:rPr lang="en-US" sz="2000" dirty="0" smtClean="0"/>
              <a:t>.</a:t>
            </a:r>
            <a:endParaRPr lang="es-MX" sz="2000" dirty="0" smtClean="0"/>
          </a:p>
          <a:p>
            <a:pPr eaLnBrk="1" hangingPunct="1">
              <a:lnSpc>
                <a:spcPct val="80000"/>
              </a:lnSpc>
            </a:pPr>
            <a:r>
              <a:rPr lang="en-US" sz="2000" dirty="0" smtClean="0"/>
              <a:t>P.: ¿</a:t>
            </a:r>
            <a:r>
              <a:rPr lang="en-US" sz="2000" dirty="0" err="1" smtClean="0"/>
              <a:t>Por</a:t>
            </a:r>
            <a:r>
              <a:rPr lang="en-US" sz="2000" dirty="0" smtClean="0"/>
              <a:t> </a:t>
            </a:r>
            <a:r>
              <a:rPr lang="en-US" sz="2000" dirty="0" err="1" smtClean="0"/>
              <a:t>qué</a:t>
            </a:r>
            <a:r>
              <a:rPr lang="en-US" sz="2000" dirty="0" smtClean="0"/>
              <a:t> 27?</a:t>
            </a:r>
          </a:p>
          <a:p>
            <a:pPr eaLnBrk="1" hangingPunct="1">
              <a:lnSpc>
                <a:spcPct val="80000"/>
              </a:lnSpc>
            </a:pPr>
            <a:r>
              <a:rPr lang="en-US" sz="2000" dirty="0" smtClean="0"/>
              <a:t>R.: </a:t>
            </a:r>
            <a:r>
              <a:rPr lang="en-US" sz="2000" dirty="0" err="1" smtClean="0"/>
              <a:t>Porque</a:t>
            </a:r>
            <a:r>
              <a:rPr lang="en-US" sz="2000" dirty="0" smtClean="0"/>
              <a:t> </a:t>
            </a:r>
            <a:r>
              <a:rPr lang="en-US" sz="2000" dirty="0" err="1" smtClean="0"/>
              <a:t>fueron</a:t>
            </a:r>
            <a:r>
              <a:rPr lang="en-US" sz="2000" dirty="0" smtClean="0"/>
              <a:t> </a:t>
            </a:r>
            <a:r>
              <a:rPr lang="en-US" sz="2000" dirty="0" err="1" smtClean="0"/>
              <a:t>empleados</a:t>
            </a:r>
            <a:r>
              <a:rPr lang="en-US" sz="2000" dirty="0" smtClean="0"/>
              <a:t> </a:t>
            </a:r>
            <a:r>
              <a:rPr lang="en-US" sz="2000" dirty="0" err="1" smtClean="0"/>
              <a:t>tres</a:t>
            </a:r>
            <a:r>
              <a:rPr lang="en-US" sz="2000" dirty="0" smtClean="0"/>
              <a:t> en la </a:t>
            </a:r>
            <a:r>
              <a:rPr lang="en-US" sz="2000" dirty="0" err="1" smtClean="0"/>
              <a:t>construcción</a:t>
            </a:r>
            <a:r>
              <a:rPr lang="en-US" sz="2000" dirty="0" smtClean="0"/>
              <a:t> de </a:t>
            </a:r>
            <a:r>
              <a:rPr lang="en-US" sz="2000" dirty="0" err="1" smtClean="0"/>
              <a:t>cada</a:t>
            </a:r>
            <a:r>
              <a:rPr lang="en-US" sz="2000" dirty="0" smtClean="0"/>
              <a:t> </a:t>
            </a:r>
            <a:r>
              <a:rPr lang="en-US" sz="2000" dirty="0" err="1" smtClean="0"/>
              <a:t>uno</a:t>
            </a:r>
            <a:r>
              <a:rPr lang="en-US" sz="2000" dirty="0" smtClean="0"/>
              <a:t> de los </a:t>
            </a:r>
            <a:r>
              <a:rPr lang="en-US" sz="2000" dirty="0" err="1" smtClean="0"/>
              <a:t>Nueve</a:t>
            </a:r>
            <a:r>
              <a:rPr lang="en-US" sz="2000" dirty="0" smtClean="0"/>
              <a:t> Arcos.</a:t>
            </a:r>
          </a:p>
          <a:p>
            <a:pPr eaLnBrk="1" hangingPunct="1">
              <a:lnSpc>
                <a:spcPct val="80000"/>
              </a:lnSpc>
            </a:pPr>
            <a:r>
              <a:rPr lang="en-US" sz="2000" dirty="0" smtClean="0"/>
              <a:t>P.: ¿</a:t>
            </a:r>
            <a:r>
              <a:rPr lang="en-US" sz="2000" dirty="0" err="1" smtClean="0"/>
              <a:t>Dónde</a:t>
            </a:r>
            <a:r>
              <a:rPr lang="en-US" sz="2000" dirty="0" smtClean="0"/>
              <a:t> </a:t>
            </a:r>
            <a:r>
              <a:rPr lang="en-US" sz="2000" dirty="0" err="1" smtClean="0"/>
              <a:t>comenzaba</a:t>
            </a:r>
            <a:r>
              <a:rPr lang="en-US" sz="2000" dirty="0" smtClean="0"/>
              <a:t> la </a:t>
            </a:r>
            <a:r>
              <a:rPr lang="en-US" sz="2000" dirty="0" err="1" smtClean="0"/>
              <a:t>Bóveda</a:t>
            </a:r>
            <a:r>
              <a:rPr lang="en-US" sz="2000" dirty="0" smtClean="0"/>
              <a:t> </a:t>
            </a:r>
            <a:r>
              <a:rPr lang="en-US" sz="2000" dirty="0" err="1" smtClean="0"/>
              <a:t>Secreta</a:t>
            </a:r>
            <a:r>
              <a:rPr lang="en-US" sz="2000" dirty="0" smtClean="0"/>
              <a:t>?</a:t>
            </a:r>
          </a:p>
          <a:p>
            <a:pPr eaLnBrk="1" hangingPunct="1">
              <a:lnSpc>
                <a:spcPct val="80000"/>
              </a:lnSpc>
            </a:pPr>
            <a:r>
              <a:rPr lang="en-US" sz="2000" dirty="0" smtClean="0"/>
              <a:t>R.:</a:t>
            </a:r>
            <a:r>
              <a:rPr lang="en-US" sz="2000" dirty="0" err="1" smtClean="0"/>
              <a:t>Debajo</a:t>
            </a:r>
            <a:r>
              <a:rPr lang="en-US" sz="2000" dirty="0" smtClean="0"/>
              <a:t> de la </a:t>
            </a:r>
            <a:r>
              <a:rPr lang="en-US" sz="2000" dirty="0" err="1" smtClean="0"/>
              <a:t>cámara</a:t>
            </a:r>
            <a:r>
              <a:rPr lang="en-US" sz="2000" dirty="0" smtClean="0"/>
              <a:t> </a:t>
            </a:r>
            <a:r>
              <a:rPr lang="en-US" sz="2000" dirty="0" err="1" smtClean="0"/>
              <a:t>más</a:t>
            </a:r>
            <a:r>
              <a:rPr lang="en-US" sz="2000" dirty="0" smtClean="0"/>
              <a:t> </a:t>
            </a:r>
            <a:r>
              <a:rPr lang="en-US" sz="2000" dirty="0" err="1" smtClean="0"/>
              <a:t>retirada</a:t>
            </a:r>
            <a:r>
              <a:rPr lang="en-US" sz="2000" dirty="0" smtClean="0"/>
              <a:t> del Palacio del Rey </a:t>
            </a:r>
            <a:r>
              <a:rPr lang="en-US" sz="2000" dirty="0" err="1" smtClean="0"/>
              <a:t>Salomón</a:t>
            </a:r>
            <a:r>
              <a:rPr lang="en-US" sz="2000" dirty="0" smtClean="0"/>
              <a:t>.</a:t>
            </a:r>
          </a:p>
          <a:p>
            <a:pPr eaLnBrk="1" hangingPunct="1">
              <a:lnSpc>
                <a:spcPct val="80000"/>
              </a:lnSpc>
            </a:pPr>
            <a:r>
              <a:rPr lang="en-US" sz="2000" dirty="0" smtClean="0"/>
              <a:t>P.: ¿</a:t>
            </a:r>
            <a:r>
              <a:rPr lang="en-US" sz="2000" dirty="0" err="1" smtClean="0"/>
              <a:t>Dónde</a:t>
            </a:r>
            <a:r>
              <a:rPr lang="en-US" sz="2000" dirty="0" smtClean="0"/>
              <a:t> </a:t>
            </a:r>
            <a:r>
              <a:rPr lang="en-US" sz="2000" dirty="0" err="1" smtClean="0"/>
              <a:t>terminaba</a:t>
            </a:r>
            <a:r>
              <a:rPr lang="en-US" sz="2000" dirty="0" smtClean="0"/>
              <a:t>?</a:t>
            </a:r>
          </a:p>
          <a:p>
            <a:pPr eaLnBrk="1" hangingPunct="1">
              <a:lnSpc>
                <a:spcPct val="80000"/>
              </a:lnSpc>
            </a:pPr>
            <a:r>
              <a:rPr lang="en-US" sz="2000" dirty="0" smtClean="0"/>
              <a:t>R.: </a:t>
            </a:r>
            <a:r>
              <a:rPr lang="en-US" sz="2000" dirty="0" err="1" smtClean="0"/>
              <a:t>Debajo</a:t>
            </a:r>
            <a:r>
              <a:rPr lang="en-US" sz="2000" dirty="0" smtClean="0"/>
              <a:t> del Sancta </a:t>
            </a:r>
            <a:r>
              <a:rPr lang="en-US" sz="2000" dirty="0" err="1" smtClean="0"/>
              <a:t>Sanctórum</a:t>
            </a:r>
            <a:r>
              <a:rPr lang="en-US" sz="2000" dirty="0" smtClean="0"/>
              <a:t> del </a:t>
            </a:r>
            <a:r>
              <a:rPr lang="en-US" sz="2000" dirty="0" err="1" smtClean="0"/>
              <a:t>Templo</a:t>
            </a:r>
            <a:r>
              <a:rPr lang="en-US" sz="2000" dirty="0" smtClean="0"/>
              <a:t>.</a:t>
            </a:r>
          </a:p>
          <a:p>
            <a:pPr eaLnBrk="1" hangingPunct="1">
              <a:lnSpc>
                <a:spcPct val="80000"/>
              </a:lnSpc>
            </a:pPr>
            <a:r>
              <a:rPr lang="en-US" sz="2000" dirty="0" smtClean="0"/>
              <a:t>P.: ¿Con </a:t>
            </a:r>
            <a:r>
              <a:rPr lang="en-US" sz="2000" dirty="0" err="1" smtClean="0"/>
              <a:t>qué</a:t>
            </a:r>
            <a:r>
              <a:rPr lang="en-US" sz="2000" dirty="0" smtClean="0"/>
              <a:t> </a:t>
            </a:r>
            <a:r>
              <a:rPr lang="en-US" sz="2000" dirty="0" err="1" smtClean="0"/>
              <a:t>propósito</a:t>
            </a:r>
            <a:r>
              <a:rPr lang="en-US" sz="2000" dirty="0" smtClean="0"/>
              <a:t> </a:t>
            </a:r>
            <a:r>
              <a:rPr lang="en-US" sz="2000" dirty="0" err="1" smtClean="0"/>
              <a:t>fue</a:t>
            </a:r>
            <a:r>
              <a:rPr lang="en-US" sz="2000" dirty="0" smtClean="0"/>
              <a:t> </a:t>
            </a:r>
            <a:r>
              <a:rPr lang="en-US" sz="2000" dirty="0" err="1" smtClean="0"/>
              <a:t>erigida</a:t>
            </a:r>
            <a:r>
              <a:rPr lang="en-US" sz="2000" dirty="0" smtClean="0"/>
              <a:t>?</a:t>
            </a:r>
          </a:p>
          <a:p>
            <a:pPr eaLnBrk="1" hangingPunct="1">
              <a:lnSpc>
                <a:spcPct val="80000"/>
              </a:lnSpc>
            </a:pPr>
            <a:r>
              <a:rPr lang="en-US" sz="2000" dirty="0" smtClean="0"/>
              <a:t>R.: Para </a:t>
            </a:r>
            <a:r>
              <a:rPr lang="en-US" sz="2000" dirty="0" err="1" smtClean="0"/>
              <a:t>que</a:t>
            </a:r>
            <a:r>
              <a:rPr lang="en-US" sz="2000" dirty="0" smtClean="0"/>
              <a:t> en </a:t>
            </a:r>
            <a:r>
              <a:rPr lang="en-US" sz="2000" dirty="0" err="1" smtClean="0"/>
              <a:t>ella</a:t>
            </a:r>
            <a:r>
              <a:rPr lang="en-US" sz="2000" dirty="0" smtClean="0"/>
              <a:t> </a:t>
            </a:r>
            <a:r>
              <a:rPr lang="en-US" sz="2000" dirty="0" err="1" smtClean="0"/>
              <a:t>fuera</a:t>
            </a:r>
            <a:r>
              <a:rPr lang="en-US" sz="2000" dirty="0" smtClean="0"/>
              <a:t> </a:t>
            </a:r>
            <a:r>
              <a:rPr lang="en-US" sz="2000" dirty="0" err="1" smtClean="0"/>
              <a:t>depositada</a:t>
            </a:r>
            <a:r>
              <a:rPr lang="en-US" sz="2000" dirty="0" smtClean="0"/>
              <a:t> el </a:t>
            </a:r>
            <a:r>
              <a:rPr lang="en-US" sz="2000" dirty="0" err="1" smtClean="0"/>
              <a:t>Arca</a:t>
            </a:r>
            <a:r>
              <a:rPr lang="en-US" sz="2000" dirty="0" smtClean="0"/>
              <a:t> </a:t>
            </a:r>
            <a:r>
              <a:rPr lang="en-US" sz="2000" dirty="0" err="1" smtClean="0"/>
              <a:t>Substituta</a:t>
            </a:r>
            <a:r>
              <a:rPr lang="en-US" sz="2000" dirty="0" smtClean="0"/>
              <a:t>, </a:t>
            </a:r>
            <a:r>
              <a:rPr lang="en-US" sz="2000" dirty="0" err="1" smtClean="0"/>
              <a:t>conteniendo</a:t>
            </a:r>
            <a:r>
              <a:rPr lang="en-US" sz="2000" dirty="0" smtClean="0"/>
              <a:t> </a:t>
            </a:r>
            <a:r>
              <a:rPr lang="en-US" sz="2000" dirty="0" err="1" smtClean="0"/>
              <a:t>réplicas</a:t>
            </a:r>
            <a:r>
              <a:rPr lang="en-US" sz="2000" dirty="0" smtClean="0"/>
              <a:t> del </a:t>
            </a:r>
            <a:r>
              <a:rPr lang="en-US" sz="2000" dirty="0" err="1" smtClean="0"/>
              <a:t>Vaso</a:t>
            </a:r>
            <a:r>
              <a:rPr lang="en-US" sz="2000" dirty="0" smtClean="0"/>
              <a:t> de </a:t>
            </a:r>
            <a:r>
              <a:rPr lang="en-US" sz="2000" dirty="0" err="1" smtClean="0"/>
              <a:t>Maná</a:t>
            </a:r>
            <a:r>
              <a:rPr lang="en-US" sz="2000" dirty="0" smtClean="0"/>
              <a:t>, la </a:t>
            </a:r>
            <a:r>
              <a:rPr lang="en-US" sz="2000" dirty="0" err="1" smtClean="0"/>
              <a:t>Vara</a:t>
            </a:r>
            <a:r>
              <a:rPr lang="en-US" sz="2000" dirty="0" smtClean="0"/>
              <a:t> de </a:t>
            </a:r>
            <a:r>
              <a:rPr lang="en-US" sz="2000" dirty="0" err="1" smtClean="0"/>
              <a:t>Aarón</a:t>
            </a:r>
            <a:r>
              <a:rPr lang="en-US" sz="2000" dirty="0" smtClean="0"/>
              <a:t> y </a:t>
            </a:r>
            <a:r>
              <a:rPr lang="en-US" sz="2000" dirty="0" err="1" smtClean="0"/>
              <a:t>las</a:t>
            </a:r>
            <a:r>
              <a:rPr lang="en-US" sz="2000" dirty="0" smtClean="0"/>
              <a:t> </a:t>
            </a:r>
            <a:r>
              <a:rPr lang="en-US" sz="2000" dirty="0" err="1" smtClean="0"/>
              <a:t>Tablas</a:t>
            </a:r>
            <a:r>
              <a:rPr lang="en-US" sz="2000" dirty="0" smtClean="0"/>
              <a:t> de la Ley, </a:t>
            </a:r>
            <a:r>
              <a:rPr lang="en-US" sz="2000" dirty="0" err="1" smtClean="0"/>
              <a:t>junto</a:t>
            </a:r>
            <a:r>
              <a:rPr lang="en-US" sz="2000" dirty="0" smtClean="0"/>
              <a:t> a </a:t>
            </a:r>
            <a:r>
              <a:rPr lang="en-US" sz="2000" dirty="0" err="1" smtClean="0"/>
              <a:t>una</a:t>
            </a:r>
            <a:r>
              <a:rPr lang="en-US" sz="2000" dirty="0" smtClean="0"/>
              <a:t> </a:t>
            </a:r>
            <a:r>
              <a:rPr lang="en-US" sz="2000" dirty="0" err="1" smtClean="0"/>
              <a:t>copia</a:t>
            </a:r>
            <a:r>
              <a:rPr lang="en-US" sz="2000" dirty="0" smtClean="0"/>
              <a:t> del </a:t>
            </a:r>
            <a:r>
              <a:rPr lang="en-US" sz="2000" dirty="0" err="1" smtClean="0"/>
              <a:t>Libro</a:t>
            </a:r>
            <a:r>
              <a:rPr lang="en-US" sz="2000" dirty="0" smtClean="0"/>
              <a:t> </a:t>
            </a:r>
            <a:r>
              <a:rPr lang="en-US" sz="2000" dirty="0" err="1" smtClean="0"/>
              <a:t>Sagrado</a:t>
            </a:r>
            <a:r>
              <a:rPr lang="en-US" sz="2000" dirty="0" smtClean="0"/>
              <a:t>. </a:t>
            </a:r>
            <a:endParaRPr lang="es-MX" sz="20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0739">
                                            <p:txEl>
                                              <p:pRg st="7" end="7"/>
                                            </p:txEl>
                                          </p:spTgt>
                                        </p:tgtEl>
                                        <p:attrNameLst>
                                          <p:attrName>style.visibility</p:attrName>
                                        </p:attrNameLst>
                                      </p:cBhvr>
                                      <p:to>
                                        <p:strVal val="visible"/>
                                      </p:to>
                                    </p:set>
                                    <p:animEffect transition="in" filter="blinds(horizontal)">
                                      <p:cBhvr>
                                        <p:cTn id="47" dur="500"/>
                                        <p:tgtEl>
                                          <p:spTgt spid="178073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80739">
                                            <p:txEl>
                                              <p:pRg st="8" end="8"/>
                                            </p:txEl>
                                          </p:spTgt>
                                        </p:tgtEl>
                                        <p:attrNameLst>
                                          <p:attrName>style.visibility</p:attrName>
                                        </p:attrNameLst>
                                      </p:cBhvr>
                                      <p:to>
                                        <p:strVal val="visible"/>
                                      </p:to>
                                    </p:set>
                                    <p:animEffect transition="in" filter="blinds(horizontal)">
                                      <p:cBhvr>
                                        <p:cTn id="52" dur="500"/>
                                        <p:tgtEl>
                                          <p:spTgt spid="1780739">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80739">
                                            <p:txEl>
                                              <p:pRg st="9" end="9"/>
                                            </p:txEl>
                                          </p:spTgt>
                                        </p:tgtEl>
                                        <p:attrNameLst>
                                          <p:attrName>style.visibility</p:attrName>
                                        </p:attrNameLst>
                                      </p:cBhvr>
                                      <p:to>
                                        <p:strVal val="visible"/>
                                      </p:to>
                                    </p:set>
                                    <p:animEffect transition="in" filter="blinds(horizontal)">
                                      <p:cBhvr>
                                        <p:cTn id="57" dur="500"/>
                                        <p:tgtEl>
                                          <p:spTgt spid="178073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Examen de Reconocimiento (III)</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n-US" sz="2000" dirty="0" smtClean="0"/>
              <a:t>P.: ¿</a:t>
            </a:r>
            <a:r>
              <a:rPr lang="en-US" sz="2000" i="1" dirty="0" smtClean="0"/>
              <a:t> </a:t>
            </a:r>
            <a:r>
              <a:rPr lang="en-US" sz="2000" dirty="0" err="1" smtClean="0"/>
              <a:t>Dónde</a:t>
            </a:r>
            <a:r>
              <a:rPr lang="en-US" sz="2000" dirty="0" smtClean="0"/>
              <a:t> </a:t>
            </a:r>
            <a:r>
              <a:rPr lang="en-US" sz="2000" dirty="0" err="1" smtClean="0"/>
              <a:t>fue</a:t>
            </a:r>
            <a:r>
              <a:rPr lang="en-US" sz="2000" dirty="0" smtClean="0"/>
              <a:t> </a:t>
            </a:r>
            <a:r>
              <a:rPr lang="en-US" sz="2000" dirty="0" err="1" smtClean="0"/>
              <a:t>efectuado</a:t>
            </a:r>
            <a:r>
              <a:rPr lang="en-US" sz="2000" dirty="0" smtClean="0"/>
              <a:t> el </a:t>
            </a:r>
            <a:r>
              <a:rPr lang="en-US" sz="2000" dirty="0" err="1" smtClean="0"/>
              <a:t>depósito</a:t>
            </a:r>
            <a:r>
              <a:rPr lang="en-US" sz="2000" dirty="0" smtClean="0"/>
              <a:t>? </a:t>
            </a:r>
          </a:p>
          <a:p>
            <a:pPr eaLnBrk="1" hangingPunct="1">
              <a:lnSpc>
                <a:spcPct val="80000"/>
              </a:lnSpc>
            </a:pPr>
            <a:r>
              <a:rPr lang="en-US" sz="2000" dirty="0" smtClean="0"/>
              <a:t>R.: En el </a:t>
            </a:r>
            <a:r>
              <a:rPr lang="en-US" sz="2000" dirty="0" err="1" smtClean="0"/>
              <a:t>Noveno</a:t>
            </a:r>
            <a:r>
              <a:rPr lang="en-US" sz="2000" dirty="0" smtClean="0"/>
              <a:t> Arco de la </a:t>
            </a:r>
            <a:r>
              <a:rPr lang="en-US" sz="2000" dirty="0" err="1" smtClean="0"/>
              <a:t>Cripta</a:t>
            </a:r>
            <a:r>
              <a:rPr lang="en-US" sz="2000" dirty="0" smtClean="0"/>
              <a:t> o </a:t>
            </a:r>
            <a:r>
              <a:rPr lang="en-US" sz="2000" dirty="0" err="1" smtClean="0"/>
              <a:t>Bóveda</a:t>
            </a:r>
            <a:r>
              <a:rPr lang="en-US" sz="2000" dirty="0" smtClean="0"/>
              <a:t> </a:t>
            </a:r>
            <a:r>
              <a:rPr lang="en-US" sz="2000" dirty="0" err="1" smtClean="0"/>
              <a:t>Secreta</a:t>
            </a:r>
            <a:r>
              <a:rPr lang="en-US" sz="2000" dirty="0" smtClean="0"/>
              <a:t>.</a:t>
            </a:r>
          </a:p>
          <a:p>
            <a:pPr eaLnBrk="1" hangingPunct="1">
              <a:lnSpc>
                <a:spcPct val="80000"/>
              </a:lnSpc>
            </a:pPr>
            <a:r>
              <a:rPr lang="en-US" sz="2000" dirty="0" smtClean="0"/>
              <a:t>P.: ¿De </a:t>
            </a:r>
            <a:r>
              <a:rPr lang="en-US" sz="2000" dirty="0" err="1" smtClean="0"/>
              <a:t>qué</a:t>
            </a:r>
            <a:r>
              <a:rPr lang="en-US" sz="2000" dirty="0" smtClean="0"/>
              <a:t> </a:t>
            </a:r>
            <a:r>
              <a:rPr lang="en-US" sz="2000" dirty="0" err="1" smtClean="0"/>
              <a:t>país</a:t>
            </a:r>
            <a:r>
              <a:rPr lang="en-US" sz="2000" dirty="0" smtClean="0"/>
              <a:t> </a:t>
            </a:r>
            <a:r>
              <a:rPr lang="en-US" sz="2000" dirty="0" err="1" smtClean="0"/>
              <a:t>vienes</a:t>
            </a:r>
            <a:r>
              <a:rPr lang="en-US" sz="2000" dirty="0" smtClean="0"/>
              <a:t>?</a:t>
            </a:r>
          </a:p>
          <a:p>
            <a:pPr eaLnBrk="1" hangingPunct="1">
              <a:lnSpc>
                <a:spcPct val="80000"/>
              </a:lnSpc>
            </a:pPr>
            <a:r>
              <a:rPr lang="en-US" sz="2000" dirty="0" smtClean="0"/>
              <a:t>R.: De </a:t>
            </a:r>
            <a:r>
              <a:rPr lang="en-US" sz="2000" dirty="0" err="1" smtClean="0"/>
              <a:t>Fenicia</a:t>
            </a:r>
            <a:r>
              <a:rPr lang="en-US" sz="2000" dirty="0" smtClean="0"/>
              <a:t>.</a:t>
            </a:r>
            <a:endParaRPr lang="en-US" sz="2000" i="1" dirty="0" smtClean="0"/>
          </a:p>
          <a:p>
            <a:pPr eaLnBrk="1" hangingPunct="1">
              <a:lnSpc>
                <a:spcPct val="80000"/>
              </a:lnSpc>
            </a:pPr>
            <a:r>
              <a:rPr lang="en-US" sz="2000" dirty="0" smtClean="0"/>
              <a:t>P.: ¿De </a:t>
            </a:r>
            <a:r>
              <a:rPr lang="en-US" sz="2000" dirty="0" err="1" smtClean="0"/>
              <a:t>qué</a:t>
            </a:r>
            <a:r>
              <a:rPr lang="en-US" sz="2000" dirty="0" smtClean="0"/>
              <a:t> ciudad?</a:t>
            </a:r>
          </a:p>
          <a:p>
            <a:pPr eaLnBrk="1" hangingPunct="1">
              <a:lnSpc>
                <a:spcPct val="80000"/>
              </a:lnSpc>
            </a:pPr>
            <a:r>
              <a:rPr lang="en-US" sz="2000" dirty="0" smtClean="0"/>
              <a:t>R.: De </a:t>
            </a:r>
            <a:r>
              <a:rPr lang="en-US" sz="2000" dirty="0" err="1" smtClean="0"/>
              <a:t>Gebal</a:t>
            </a:r>
            <a:r>
              <a:rPr lang="en-US" sz="2000" i="1" dirty="0" smtClean="0"/>
              <a:t>.</a:t>
            </a:r>
          </a:p>
          <a:p>
            <a:pPr eaLnBrk="1" hangingPunct="1">
              <a:lnSpc>
                <a:spcPct val="80000"/>
              </a:lnSpc>
            </a:pPr>
            <a:r>
              <a:rPr lang="en-US" sz="2000" dirty="0" smtClean="0"/>
              <a:t>P.: ¿</a:t>
            </a:r>
            <a:r>
              <a:rPr lang="en-US" sz="2000" dirty="0" err="1" smtClean="0"/>
              <a:t>Cuál</a:t>
            </a:r>
            <a:r>
              <a:rPr lang="en-US" sz="2000" dirty="0" smtClean="0"/>
              <a:t> </a:t>
            </a:r>
            <a:r>
              <a:rPr lang="en-US" sz="2000" dirty="0" err="1" smtClean="0"/>
              <a:t>es</a:t>
            </a:r>
            <a:r>
              <a:rPr lang="en-US" sz="2000" dirty="0" smtClean="0"/>
              <a:t> </a:t>
            </a:r>
            <a:r>
              <a:rPr lang="en-US" sz="2000" dirty="0" err="1" smtClean="0"/>
              <a:t>tu</a:t>
            </a:r>
            <a:r>
              <a:rPr lang="en-US" sz="2000" dirty="0" smtClean="0"/>
              <a:t> </a:t>
            </a:r>
            <a:r>
              <a:rPr lang="en-US" sz="2000" dirty="0" err="1" smtClean="0"/>
              <a:t>edad</a:t>
            </a:r>
            <a:r>
              <a:rPr lang="en-US" sz="2000" dirty="0" smtClean="0"/>
              <a:t>?</a:t>
            </a:r>
          </a:p>
          <a:p>
            <a:pPr eaLnBrk="1" hangingPunct="1">
              <a:lnSpc>
                <a:spcPct val="80000"/>
              </a:lnSpc>
            </a:pPr>
            <a:r>
              <a:rPr lang="en-US" sz="2000" dirty="0" smtClean="0"/>
              <a:t>R.: </a:t>
            </a:r>
            <a:r>
              <a:rPr lang="en-US" sz="2000" dirty="0" err="1" smtClean="0"/>
              <a:t>Tres</a:t>
            </a:r>
            <a:r>
              <a:rPr lang="en-US" sz="2000" dirty="0" smtClean="0"/>
              <a:t> </a:t>
            </a:r>
            <a:r>
              <a:rPr lang="en-US" sz="2000" dirty="0" err="1" smtClean="0"/>
              <a:t>veces</a:t>
            </a:r>
            <a:r>
              <a:rPr lang="en-US" sz="2000" dirty="0" smtClean="0"/>
              <a:t> </a:t>
            </a:r>
            <a:r>
              <a:rPr lang="en-US" sz="2000" dirty="0" err="1" smtClean="0"/>
              <a:t>nueve</a:t>
            </a:r>
            <a:r>
              <a:rPr lang="en-US" sz="2000" dirty="0" smtClean="0"/>
              <a:t>, o </a:t>
            </a:r>
            <a:r>
              <a:rPr lang="en-US" sz="2000" dirty="0" err="1" smtClean="0"/>
              <a:t>veintisiete</a:t>
            </a:r>
            <a:r>
              <a:rPr lang="en-US" sz="2000" dirty="0" smtClean="0"/>
              <a:t> </a:t>
            </a:r>
            <a:r>
              <a:rPr lang="en-US" sz="2000" dirty="0" err="1" smtClean="0"/>
              <a:t>años</a:t>
            </a:r>
            <a:r>
              <a:rPr lang="en-US" sz="2000" dirty="0" smtClean="0"/>
              <a:t>.</a:t>
            </a:r>
            <a:endParaRPr lang="en-US" sz="2000" i="1" dirty="0" smtClean="0"/>
          </a:p>
          <a:p>
            <a:pPr eaLnBrk="1" hangingPunct="1">
              <a:lnSpc>
                <a:spcPct val="80000"/>
              </a:lnSpc>
            </a:pPr>
            <a:r>
              <a:rPr lang="en-US" sz="2000" dirty="0" smtClean="0"/>
              <a:t>P.: ¿</a:t>
            </a:r>
            <a:r>
              <a:rPr lang="en-US" sz="2000" dirty="0" err="1" smtClean="0"/>
              <a:t>Cuáles</a:t>
            </a:r>
            <a:r>
              <a:rPr lang="en-US" sz="2000" dirty="0" smtClean="0"/>
              <a:t> son </a:t>
            </a:r>
            <a:r>
              <a:rPr lang="en-US" sz="2000" dirty="0" err="1" smtClean="0"/>
              <a:t>tus</a:t>
            </a:r>
            <a:r>
              <a:rPr lang="en-US" sz="2000" dirty="0" smtClean="0"/>
              <a:t> </a:t>
            </a:r>
            <a:r>
              <a:rPr lang="en-US" sz="2000" dirty="0" err="1" smtClean="0"/>
              <a:t>herramientas</a:t>
            </a:r>
            <a:r>
              <a:rPr lang="en-US" sz="2000" dirty="0" smtClean="0"/>
              <a:t>?</a:t>
            </a:r>
          </a:p>
          <a:p>
            <a:pPr eaLnBrk="1" hangingPunct="1">
              <a:lnSpc>
                <a:spcPct val="80000"/>
              </a:lnSpc>
            </a:pPr>
            <a:r>
              <a:rPr lang="en-US" sz="2000" dirty="0" smtClean="0"/>
              <a:t>R.: La </a:t>
            </a:r>
            <a:r>
              <a:rPr lang="en-US" sz="2000" dirty="0" err="1" smtClean="0"/>
              <a:t>espada</a:t>
            </a:r>
            <a:r>
              <a:rPr lang="en-US" sz="2000" dirty="0" smtClean="0"/>
              <a:t> y la </a:t>
            </a:r>
            <a:r>
              <a:rPr lang="en-US" sz="2000" dirty="0" err="1" smtClean="0"/>
              <a:t>trulla</a:t>
            </a:r>
            <a:r>
              <a:rPr lang="en-US" sz="2000" dirty="0" smtClean="0"/>
              <a:t>.</a:t>
            </a:r>
            <a:endParaRPr lang="en-US" sz="2000" i="1" dirty="0" smtClean="0"/>
          </a:p>
          <a:p>
            <a:pPr eaLnBrk="1" hangingPunct="1">
              <a:lnSpc>
                <a:spcPct val="80000"/>
              </a:lnSpc>
            </a:pPr>
            <a:r>
              <a:rPr lang="en-US" sz="2000" dirty="0" smtClean="0"/>
              <a:t>P.: ¿</a:t>
            </a:r>
            <a:r>
              <a:rPr lang="en-US" sz="2000" dirty="0" err="1" smtClean="0"/>
              <a:t>Por</a:t>
            </a:r>
            <a:r>
              <a:rPr lang="en-US" sz="2000" dirty="0" smtClean="0"/>
              <a:t> </a:t>
            </a:r>
            <a:r>
              <a:rPr lang="en-US" sz="2000" dirty="0" err="1" smtClean="0"/>
              <a:t>qué</a:t>
            </a:r>
            <a:r>
              <a:rPr lang="en-US" sz="2000" dirty="0" smtClean="0"/>
              <a:t>?</a:t>
            </a:r>
          </a:p>
          <a:p>
            <a:pPr eaLnBrk="1" hangingPunct="1">
              <a:lnSpc>
                <a:spcPct val="80000"/>
              </a:lnSpc>
            </a:pPr>
            <a:r>
              <a:rPr lang="en-US" sz="2000" dirty="0" smtClean="0"/>
              <a:t>R.: </a:t>
            </a:r>
            <a:r>
              <a:rPr lang="en-US" sz="2000" dirty="0" err="1" smtClean="0"/>
              <a:t>Nuestros</a:t>
            </a:r>
            <a:r>
              <a:rPr lang="en-US" sz="2000" dirty="0" smtClean="0"/>
              <a:t> </a:t>
            </a:r>
            <a:r>
              <a:rPr lang="en-US" sz="2000" dirty="0" err="1" smtClean="0"/>
              <a:t>antiguos</a:t>
            </a:r>
            <a:r>
              <a:rPr lang="en-US" sz="2000" dirty="0" smtClean="0"/>
              <a:t> </a:t>
            </a:r>
            <a:r>
              <a:rPr lang="en-US" sz="2000" dirty="0" err="1" smtClean="0"/>
              <a:t>Hermanos</a:t>
            </a:r>
            <a:r>
              <a:rPr lang="en-US" sz="2000" dirty="0" smtClean="0"/>
              <a:t> </a:t>
            </a:r>
            <a:r>
              <a:rPr lang="en-US" sz="2000" dirty="0" err="1" smtClean="0"/>
              <a:t>usaban</a:t>
            </a:r>
            <a:r>
              <a:rPr lang="en-US" sz="2000" dirty="0" smtClean="0"/>
              <a:t> la </a:t>
            </a:r>
            <a:r>
              <a:rPr lang="en-US" sz="2000" dirty="0" err="1" smtClean="0"/>
              <a:t>espada</a:t>
            </a:r>
            <a:r>
              <a:rPr lang="en-US" sz="2000" dirty="0" smtClean="0"/>
              <a:t> </a:t>
            </a:r>
            <a:r>
              <a:rPr lang="en-US" sz="2000" dirty="0" err="1" smtClean="0"/>
              <a:t>para</a:t>
            </a:r>
            <a:r>
              <a:rPr lang="en-US" sz="2000" dirty="0" smtClean="0"/>
              <a:t> </a:t>
            </a:r>
            <a:r>
              <a:rPr lang="en-US" sz="2000" dirty="0" err="1" smtClean="0"/>
              <a:t>defensa</a:t>
            </a:r>
            <a:r>
              <a:rPr lang="en-US" sz="2000" dirty="0" smtClean="0"/>
              <a:t> y </a:t>
            </a:r>
            <a:r>
              <a:rPr lang="en-US" sz="2000" dirty="0" err="1" smtClean="0"/>
              <a:t>protección</a:t>
            </a:r>
            <a:r>
              <a:rPr lang="en-US" sz="2000" dirty="0" smtClean="0"/>
              <a:t>, y el </a:t>
            </a:r>
            <a:r>
              <a:rPr lang="en-US" sz="2000" dirty="0" err="1" smtClean="0"/>
              <a:t>cemento</a:t>
            </a:r>
            <a:r>
              <a:rPr lang="en-US" sz="2000" dirty="0" smtClean="0"/>
              <a:t> </a:t>
            </a:r>
            <a:r>
              <a:rPr lang="en-US" sz="2000" dirty="0" err="1" smtClean="0"/>
              <a:t>para</a:t>
            </a:r>
            <a:r>
              <a:rPr lang="en-US" sz="2000" dirty="0" smtClean="0"/>
              <a:t> </a:t>
            </a:r>
            <a:r>
              <a:rPr lang="en-US" sz="2000" dirty="0" err="1" smtClean="0"/>
              <a:t>completar</a:t>
            </a:r>
            <a:r>
              <a:rPr lang="en-US" sz="2000" dirty="0" smtClean="0"/>
              <a:t> la </a:t>
            </a:r>
            <a:r>
              <a:rPr lang="en-US" sz="2000" dirty="0" err="1" smtClean="0"/>
              <a:t>Cripta</a:t>
            </a:r>
            <a:r>
              <a:rPr lang="en-US" sz="2000" dirty="0" smtClean="0"/>
              <a:t>. De la </a:t>
            </a:r>
            <a:r>
              <a:rPr lang="en-US" sz="2000" dirty="0" err="1" smtClean="0"/>
              <a:t>misma</a:t>
            </a:r>
            <a:r>
              <a:rPr lang="en-US" sz="2000" dirty="0" smtClean="0"/>
              <a:t> forma </a:t>
            </a:r>
            <a:r>
              <a:rPr lang="en-US" sz="2000" dirty="0" err="1" smtClean="0"/>
              <a:t>nosotros</a:t>
            </a:r>
            <a:r>
              <a:rPr lang="en-US" sz="2000" dirty="0" smtClean="0"/>
              <a:t> </a:t>
            </a:r>
            <a:r>
              <a:rPr lang="en-US" sz="2000" dirty="0" err="1" smtClean="0"/>
              <a:t>debemos</a:t>
            </a:r>
            <a:r>
              <a:rPr lang="en-US" sz="2000" dirty="0" smtClean="0"/>
              <a:t> </a:t>
            </a:r>
            <a:r>
              <a:rPr lang="en-US" sz="2000" dirty="0" err="1" smtClean="0"/>
              <a:t>guardar</a:t>
            </a:r>
            <a:r>
              <a:rPr lang="en-US" sz="2000" dirty="0" smtClean="0"/>
              <a:t> los </a:t>
            </a:r>
            <a:r>
              <a:rPr lang="en-US" sz="2000" dirty="0" err="1" smtClean="0"/>
              <a:t>secretos</a:t>
            </a:r>
            <a:r>
              <a:rPr lang="en-US" sz="2000" dirty="0" smtClean="0"/>
              <a:t> de la Venerable </a:t>
            </a:r>
            <a:r>
              <a:rPr lang="en-US" sz="2000" dirty="0" err="1" smtClean="0"/>
              <a:t>Orden</a:t>
            </a:r>
            <a:r>
              <a:rPr lang="en-US" sz="2000" dirty="0" smtClean="0"/>
              <a:t>, y </a:t>
            </a:r>
            <a:r>
              <a:rPr lang="en-US" sz="2000" dirty="0" err="1" smtClean="0"/>
              <a:t>unirla</a:t>
            </a:r>
            <a:r>
              <a:rPr lang="en-US" sz="2000" dirty="0" smtClean="0"/>
              <a:t> con el </a:t>
            </a:r>
            <a:r>
              <a:rPr lang="en-US" sz="2000" dirty="0" err="1" smtClean="0"/>
              <a:t>cemento</a:t>
            </a:r>
            <a:r>
              <a:rPr lang="en-US" sz="2000" dirty="0" smtClean="0"/>
              <a:t> de la </a:t>
            </a:r>
            <a:r>
              <a:rPr lang="en-US" sz="2000" dirty="0" err="1" smtClean="0"/>
              <a:t>Hermandad</a:t>
            </a:r>
            <a:r>
              <a:rPr lang="en-US" sz="2000" dirty="0" smtClean="0"/>
              <a:t>.</a:t>
            </a:r>
            <a:r>
              <a:rPr lang="en-US" sz="2000" i="1" dirty="0" smtClean="0"/>
              <a:t/>
            </a:r>
            <a:br>
              <a:rPr lang="en-US" sz="2000" i="1" dirty="0" smtClean="0"/>
            </a:br>
            <a:endParaRPr lang="es-MX" sz="20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0739">
                                            <p:txEl>
                                              <p:pRg st="7" end="7"/>
                                            </p:txEl>
                                          </p:spTgt>
                                        </p:tgtEl>
                                        <p:attrNameLst>
                                          <p:attrName>style.visibility</p:attrName>
                                        </p:attrNameLst>
                                      </p:cBhvr>
                                      <p:to>
                                        <p:strVal val="visible"/>
                                      </p:to>
                                    </p:set>
                                    <p:animEffect transition="in" filter="blinds(horizontal)">
                                      <p:cBhvr>
                                        <p:cTn id="47" dur="500"/>
                                        <p:tgtEl>
                                          <p:spTgt spid="178073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80739">
                                            <p:txEl>
                                              <p:pRg st="8" end="8"/>
                                            </p:txEl>
                                          </p:spTgt>
                                        </p:tgtEl>
                                        <p:attrNameLst>
                                          <p:attrName>style.visibility</p:attrName>
                                        </p:attrNameLst>
                                      </p:cBhvr>
                                      <p:to>
                                        <p:strVal val="visible"/>
                                      </p:to>
                                    </p:set>
                                    <p:animEffect transition="in" filter="blinds(horizontal)">
                                      <p:cBhvr>
                                        <p:cTn id="52" dur="500"/>
                                        <p:tgtEl>
                                          <p:spTgt spid="1780739">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80739">
                                            <p:txEl>
                                              <p:pRg st="9" end="9"/>
                                            </p:txEl>
                                          </p:spTgt>
                                        </p:tgtEl>
                                        <p:attrNameLst>
                                          <p:attrName>style.visibility</p:attrName>
                                        </p:attrNameLst>
                                      </p:cBhvr>
                                      <p:to>
                                        <p:strVal val="visible"/>
                                      </p:to>
                                    </p:set>
                                    <p:animEffect transition="in" filter="blinds(horizontal)">
                                      <p:cBhvr>
                                        <p:cTn id="57" dur="500"/>
                                        <p:tgtEl>
                                          <p:spTgt spid="1780739">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780739">
                                            <p:txEl>
                                              <p:pRg st="10" end="10"/>
                                            </p:txEl>
                                          </p:spTgt>
                                        </p:tgtEl>
                                        <p:attrNameLst>
                                          <p:attrName>style.visibility</p:attrName>
                                        </p:attrNameLst>
                                      </p:cBhvr>
                                      <p:to>
                                        <p:strVal val="visible"/>
                                      </p:to>
                                    </p:set>
                                    <p:animEffect transition="in" filter="blinds(horizontal)">
                                      <p:cBhvr>
                                        <p:cTn id="62" dur="500"/>
                                        <p:tgtEl>
                                          <p:spTgt spid="1780739">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80739">
                                            <p:txEl>
                                              <p:pRg st="11" end="11"/>
                                            </p:txEl>
                                          </p:spTgt>
                                        </p:tgtEl>
                                        <p:attrNameLst>
                                          <p:attrName>style.visibility</p:attrName>
                                        </p:attrNameLst>
                                      </p:cBhvr>
                                      <p:to>
                                        <p:strVal val="visible"/>
                                      </p:to>
                                    </p:set>
                                    <p:animEffect transition="in" filter="blinds(horizontal)">
                                      <p:cBhvr>
                                        <p:cTn id="67" dur="500"/>
                                        <p:tgtEl>
                                          <p:spTgt spid="178073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 name="Picture 2" descr="http://www.chingchic.com/uploads/1/1/6/2/11620534/_2610185_orig.jpg"/>
          <p:cNvPicPr>
            <a:picLocks noChangeAspect="1" noChangeArrowheads="1"/>
          </p:cNvPicPr>
          <p:nvPr/>
        </p:nvPicPr>
        <p:blipFill>
          <a:blip r:embed="rId2"/>
          <a:srcRect/>
          <a:stretch>
            <a:fillRect/>
          </a:stretch>
        </p:blipFill>
        <p:spPr bwMode="auto">
          <a:xfrm>
            <a:off x="0" y="606425"/>
            <a:ext cx="9196388" cy="5126038"/>
          </a:xfrm>
          <a:prstGeom prst="rect">
            <a:avLst/>
          </a:prstGeom>
          <a:noFill/>
          <a:ln w="9525">
            <a:noFill/>
            <a:miter lim="800000"/>
            <a:headEnd/>
            <a:tailEnd/>
          </a:ln>
        </p:spPr>
      </p:pic>
      <p:sp>
        <p:nvSpPr>
          <p:cNvPr id="4" name="3 CuadroTexto"/>
          <p:cNvSpPr txBox="1">
            <a:spLocks noChangeArrowheads="1"/>
          </p:cNvSpPr>
          <p:nvPr/>
        </p:nvSpPr>
        <p:spPr bwMode="auto">
          <a:xfrm>
            <a:off x="776288" y="6092825"/>
            <a:ext cx="7467600" cy="369888"/>
          </a:xfrm>
          <a:prstGeom prst="rect">
            <a:avLst/>
          </a:prstGeom>
          <a:noFill/>
          <a:ln w="9525">
            <a:noFill/>
            <a:miter lim="800000"/>
            <a:headEnd/>
            <a:tailEnd/>
          </a:ln>
        </p:spPr>
        <p:txBody>
          <a:bodyPr wrap="none">
            <a:spAutoFit/>
          </a:bodyPr>
          <a:lstStyle/>
          <a:p>
            <a:r>
              <a:rPr lang="es-MX"/>
              <a:t>Una comparación de los Signos y Palabras de los tres grados Crípticos</a:t>
            </a:r>
            <a:endParaRPr lang="es-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Signo del Maestro Instalado</a:t>
            </a:r>
            <a:endParaRPr lang="es-ES_tradnl" smtClean="0"/>
          </a:p>
        </p:txBody>
      </p:sp>
      <p:sp>
        <p:nvSpPr>
          <p:cNvPr id="161794" name="1 Marcador de contenido"/>
          <p:cNvSpPr>
            <a:spLocks noGrp="1"/>
          </p:cNvSpPr>
          <p:nvPr>
            <p:ph idx="1"/>
          </p:nvPr>
        </p:nvSpPr>
        <p:spPr>
          <a:xfrm>
            <a:off x="179388" y="1600200"/>
            <a:ext cx="8785225" cy="4525963"/>
          </a:xfrm>
        </p:spPr>
        <p:txBody>
          <a:bodyPr/>
          <a:lstStyle/>
          <a:p>
            <a:r>
              <a:rPr lang="es-MX" sz="1800" smtClean="0"/>
              <a:t>Existe todavía un Signo más, correspondiente a la ceremonia con la que se instala el Maestro de un Consejo Críptico.</a:t>
            </a:r>
            <a:endParaRPr lang="es-AR" sz="1800" smtClean="0"/>
          </a:p>
          <a:p>
            <a:r>
              <a:rPr lang="es-AR" sz="1800" smtClean="0"/>
              <a:t>Según la Leyenda, después de la Consagración y Dedicación del Templo de Salomón, Hiram, Rey de Tiro, que había deseado ardientemente ver la finalización de la Bóveda Secreta, y los tesoros sagrados depositados de forma segura, decidió regresar a su propio país con la satisfacción de haber cumplido fielmente con sus deberes para con la Masonería. </a:t>
            </a:r>
          </a:p>
          <a:p>
            <a:r>
              <a:rPr lang="es-AR" sz="1800" smtClean="0"/>
              <a:t>Fue a despedirse del Rey Salomón, que lo esperaba bajo el Primer Arco de la Cripta. Evocando la gran y sincera amistad que había existido entre los tres Grandes Maestros por muchos años, y aún recordando la muerte prematura de uno de ellos, y que solo los dos quedaron y aún así completaron la Obra, Salomón tomó con la mano derecha la muñeca del rey Hiram, que hizo lo mismo. Luego cada uno tomó su propia muñeca derecha con la mano izquierda y levantando sus manos el Rey Salomón pronunció las palabras Adonai El Shaddai.  </a:t>
            </a:r>
          </a:p>
          <a:p>
            <a:r>
              <a:rPr lang="es-MX" sz="1800" smtClean="0"/>
              <a:t>El toque mencionado es el Signo del Maestro Instalado, y si observamos la figura determinada por las cabezas de ambos Reyes más las dos manos unidas resulta aproximadamente la letra hebrea SHIN, primera de la palabra Shaddai.</a:t>
            </a:r>
            <a:endParaRPr lang="es-AR" sz="18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blinds(horizontal)">
                                      <p:cBhvr>
                                        <p:cTn id="12" dur="500"/>
                                        <p:tgtEl>
                                          <p:spTgt spid="16179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1794">
                                            <p:txEl>
                                              <p:pRg st="1" end="1"/>
                                            </p:txEl>
                                          </p:spTgt>
                                        </p:tgtEl>
                                        <p:attrNameLst>
                                          <p:attrName>style.visibility</p:attrName>
                                        </p:attrNameLst>
                                      </p:cBhvr>
                                      <p:to>
                                        <p:strVal val="visible"/>
                                      </p:to>
                                    </p:set>
                                    <p:animEffect transition="in" filter="blinds(horizontal)">
                                      <p:cBhvr>
                                        <p:cTn id="17" dur="500"/>
                                        <p:tgtEl>
                                          <p:spTgt spid="16179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1794">
                                            <p:txEl>
                                              <p:pRg st="2" end="2"/>
                                            </p:txEl>
                                          </p:spTgt>
                                        </p:tgtEl>
                                        <p:attrNameLst>
                                          <p:attrName>style.visibility</p:attrName>
                                        </p:attrNameLst>
                                      </p:cBhvr>
                                      <p:to>
                                        <p:strVal val="visible"/>
                                      </p:to>
                                    </p:set>
                                    <p:animEffect transition="in" filter="blinds(horizontal)">
                                      <p:cBhvr>
                                        <p:cTn id="22" dur="500"/>
                                        <p:tgtEl>
                                          <p:spTgt spid="16179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1794">
                                            <p:txEl>
                                              <p:pRg st="3" end="3"/>
                                            </p:txEl>
                                          </p:spTgt>
                                        </p:tgtEl>
                                        <p:attrNameLst>
                                          <p:attrName>style.visibility</p:attrName>
                                        </p:attrNameLst>
                                      </p:cBhvr>
                                      <p:to>
                                        <p:strVal val="visible"/>
                                      </p:to>
                                    </p:set>
                                    <p:animEffect transition="in" filter="blinds(horizontal)">
                                      <p:cBhvr>
                                        <p:cTn id="27" dur="500"/>
                                        <p:tgtEl>
                                          <p:spTgt spid="1617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61794"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64002" name="Rectangle 2"/>
          <p:cNvSpPr>
            <a:spLocks noGrp="1" noChangeArrowheads="1"/>
          </p:cNvSpPr>
          <p:nvPr>
            <p:ph type="title"/>
          </p:nvPr>
        </p:nvSpPr>
        <p:spPr>
          <a:xfrm>
            <a:off x="533400" y="228600"/>
            <a:ext cx="8229600" cy="1139825"/>
          </a:xfrm>
        </p:spPr>
        <p:txBody>
          <a:bodyPr/>
          <a:lstStyle/>
          <a:p>
            <a:pPr eaLnBrk="1" hangingPunct="1"/>
            <a:r>
              <a:rPr lang="es-AR" dirty="0" smtClean="0"/>
              <a:t>6. Ritual</a:t>
            </a:r>
            <a:endParaRPr lang="es-ES_tradnl" dirty="0" smtClean="0"/>
          </a:p>
        </p:txBody>
      </p:sp>
      <p:pic>
        <p:nvPicPr>
          <p:cNvPr id="5122" name="Picture 2" descr="Resultado de imagen para select master cryptic"/>
          <p:cNvPicPr>
            <a:picLocks noChangeAspect="1" noChangeArrowheads="1"/>
          </p:cNvPicPr>
          <p:nvPr/>
        </p:nvPicPr>
        <p:blipFill>
          <a:blip r:embed="rId2"/>
          <a:srcRect/>
          <a:stretch>
            <a:fillRect/>
          </a:stretch>
        </p:blipFill>
        <p:spPr bwMode="auto">
          <a:xfrm>
            <a:off x="107950" y="1268413"/>
            <a:ext cx="8953500" cy="3505200"/>
          </a:xfrm>
          <a:prstGeom prst="rect">
            <a:avLst/>
          </a:prstGeom>
          <a:noFill/>
          <a:ln w="9525">
            <a:noFill/>
            <a:miter lim="800000"/>
            <a:headEnd/>
            <a:tailEnd/>
          </a:ln>
        </p:spPr>
      </p:pic>
      <p:pic>
        <p:nvPicPr>
          <p:cNvPr id="5124" name="Picture 4" descr="Resultado de imagen para select master cryptic"/>
          <p:cNvPicPr>
            <a:picLocks noChangeAspect="1" noChangeArrowheads="1"/>
          </p:cNvPicPr>
          <p:nvPr/>
        </p:nvPicPr>
        <p:blipFill>
          <a:blip r:embed="rId3"/>
          <a:srcRect/>
          <a:stretch>
            <a:fillRect/>
          </a:stretch>
        </p:blipFill>
        <p:spPr bwMode="auto">
          <a:xfrm>
            <a:off x="2330450" y="4784725"/>
            <a:ext cx="4762500" cy="2028825"/>
          </a:xfrm>
          <a:prstGeom prst="rect">
            <a:avLst/>
          </a:prstGeom>
          <a:noFill/>
          <a:ln w="9525">
            <a:noFill/>
            <a:miter lim="800000"/>
            <a:headEnd/>
            <a:tailEnd/>
          </a:ln>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4002"/>
                                        </p:tgtEl>
                                        <p:attrNameLst>
                                          <p:attrName>style.visibility</p:attrName>
                                        </p:attrNameLst>
                                      </p:cBhvr>
                                      <p:to>
                                        <p:strVal val="visible"/>
                                      </p:to>
                                    </p:set>
                                    <p:animEffect transition="in" filter="blinds(horizontal)">
                                      <p:cBhvr>
                                        <p:cTn id="7" dur="500"/>
                                        <p:tgtEl>
                                          <p:spTgt spid="166400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box(out)">
                                      <p:cBhvr>
                                        <p:cTn id="12" dur="2000"/>
                                        <p:tgtEl>
                                          <p:spTgt spid="5122"/>
                                        </p:tgtEl>
                                      </p:cBhvr>
                                    </p:animEffect>
                                  </p:childTnLst>
                                </p:cTn>
                              </p:par>
                              <p:par>
                                <p:cTn id="13" presetID="4" presetClass="entr" presetSubtype="32" fill="hold" nodeType="withEffect">
                                  <p:stCondLst>
                                    <p:cond delay="0"/>
                                  </p:stCondLst>
                                  <p:childTnLst>
                                    <p:set>
                                      <p:cBhvr>
                                        <p:cTn id="14" dur="1" fill="hold">
                                          <p:stCondLst>
                                            <p:cond delay="0"/>
                                          </p:stCondLst>
                                        </p:cTn>
                                        <p:tgtEl>
                                          <p:spTgt spid="5124"/>
                                        </p:tgtEl>
                                        <p:attrNameLst>
                                          <p:attrName>style.visibility</p:attrName>
                                        </p:attrNameLst>
                                      </p:cBhvr>
                                      <p:to>
                                        <p:strVal val="visible"/>
                                      </p:to>
                                    </p:set>
                                    <p:animEffect transition="in" filter="box(out)">
                                      <p:cBhvr>
                                        <p:cTn id="15" dur="2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4002"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Numerosas variaciones</a:t>
            </a:r>
            <a:endParaRPr lang="es-ES_tradnl" smtClean="0"/>
          </a:p>
        </p:txBody>
      </p:sp>
      <p:sp>
        <p:nvSpPr>
          <p:cNvPr id="1780739" name="Rectangle 3"/>
          <p:cNvSpPr>
            <a:spLocks noGrp="1" noChangeArrowheads="1"/>
          </p:cNvSpPr>
          <p:nvPr>
            <p:ph sz="half" idx="1"/>
          </p:nvPr>
        </p:nvSpPr>
        <p:spPr>
          <a:xfrm>
            <a:off x="251396" y="1628800"/>
            <a:ext cx="3888556" cy="4525962"/>
          </a:xfrm>
        </p:spPr>
        <p:txBody>
          <a:bodyPr/>
          <a:lstStyle/>
          <a:p>
            <a:pPr eaLnBrk="1" hangingPunct="1">
              <a:lnSpc>
                <a:spcPct val="80000"/>
              </a:lnSpc>
            </a:pPr>
            <a:r>
              <a:rPr lang="es-MX" sz="2200" dirty="0" smtClean="0"/>
              <a:t>Existen muchas formas distintas de efectuar los Rituales y, particularmente, de conferir la Iniciación de este grado, dependiendo de los distintos países y aún dentro de los diferentes Consejos del mismo país.</a:t>
            </a:r>
          </a:p>
          <a:p>
            <a:pPr eaLnBrk="1" hangingPunct="1">
              <a:lnSpc>
                <a:spcPct val="80000"/>
              </a:lnSpc>
            </a:pPr>
            <a:r>
              <a:rPr lang="es-MX" sz="2200" dirty="0" smtClean="0"/>
              <a:t>En el presente trabajo hemos optado por integrar, dentro de lo posible, los diversos Rituales que hemos consultado, aún bajo el riesgo de perder algún grado de coherencia.</a:t>
            </a:r>
          </a:p>
        </p:txBody>
      </p:sp>
      <p:pic>
        <p:nvPicPr>
          <p:cNvPr id="8194" name="Picture 2" descr="Resultado de imagen para cryptic council"/>
          <p:cNvPicPr>
            <a:picLocks noChangeAspect="1" noChangeArrowheads="1"/>
          </p:cNvPicPr>
          <p:nvPr/>
        </p:nvPicPr>
        <p:blipFill>
          <a:blip r:embed="rId2"/>
          <a:srcRect/>
          <a:stretch>
            <a:fillRect/>
          </a:stretch>
        </p:blipFill>
        <p:spPr bwMode="auto">
          <a:xfrm>
            <a:off x="4283968" y="1821011"/>
            <a:ext cx="4632325" cy="463232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8194"/>
                                        </p:tgtEl>
                                        <p:attrNameLst>
                                          <p:attrName>style.visibility</p:attrName>
                                        </p:attrNameLst>
                                      </p:cBhvr>
                                      <p:to>
                                        <p:strVal val="visible"/>
                                      </p:to>
                                    </p:set>
                                    <p:animEffect transition="in" filter="box(out)">
                                      <p:cBhvr>
                                        <p:cTn id="22"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title" idx="4294967295"/>
          </p:nvPr>
        </p:nvSpPr>
        <p:spPr/>
        <p:txBody>
          <a:bodyPr/>
          <a:lstStyle/>
          <a:p>
            <a:r>
              <a:rPr lang="es-ES" smtClean="0"/>
              <a:t>El Ritual de Apertura</a:t>
            </a:r>
          </a:p>
        </p:txBody>
      </p:sp>
      <p:sp>
        <p:nvSpPr>
          <p:cNvPr id="166915" name="Rectangle 3"/>
          <p:cNvSpPr>
            <a:spLocks noGrp="1" noChangeArrowheads="1"/>
          </p:cNvSpPr>
          <p:nvPr>
            <p:ph type="body" idx="4294967295"/>
          </p:nvPr>
        </p:nvSpPr>
        <p:spPr>
          <a:xfrm>
            <a:off x="457200" y="1484313"/>
            <a:ext cx="8229600" cy="4525962"/>
          </a:xfrm>
        </p:spPr>
        <p:txBody>
          <a:bodyPr/>
          <a:lstStyle/>
          <a:p>
            <a:pPr>
              <a:lnSpc>
                <a:spcPct val="80000"/>
              </a:lnSpc>
            </a:pPr>
            <a:r>
              <a:rPr lang="es-ES" sz="2400" smtClean="0"/>
              <a:t>Durante el Ritual de Apertura se cambian algunas expresiones profundamente simbólicas.</a:t>
            </a:r>
          </a:p>
          <a:p>
            <a:pPr>
              <a:lnSpc>
                <a:spcPct val="80000"/>
              </a:lnSpc>
            </a:pPr>
            <a:r>
              <a:rPr lang="es-ES" sz="2400" smtClean="0"/>
              <a:t>Salomón pregunta: </a:t>
            </a:r>
            <a:r>
              <a:rPr lang="es-ES" sz="2400" i="1" smtClean="0"/>
              <a:t>Ilustre Compañero de Tiro, ¿vamos a reanudar nuestro trabajo en la Bóveda Secreta?</a:t>
            </a:r>
          </a:p>
          <a:p>
            <a:pPr>
              <a:lnSpc>
                <a:spcPct val="80000"/>
              </a:lnSpc>
            </a:pPr>
            <a:r>
              <a:rPr lang="es-ES" sz="2400" smtClean="0"/>
              <a:t>Hiram de Tiro: </a:t>
            </a:r>
            <a:r>
              <a:rPr lang="es-ES" sz="2400" i="1" smtClean="0"/>
              <a:t>Tres veces ilustre Rey Salomón, es mi deseo más ardiente ver la Bóveda Secreta completa, y los tesoros sagrados depositados de forma segura en ella, para que pueda regresar a mi país con la satisfacción de haber cumplido fielmente con mi deber para con el Gremio.</a:t>
            </a:r>
          </a:p>
          <a:p>
            <a:pPr>
              <a:lnSpc>
                <a:spcPct val="80000"/>
              </a:lnSpc>
            </a:pPr>
            <a:r>
              <a:rPr lang="es-ES" sz="2400" smtClean="0"/>
              <a:t>P.: </a:t>
            </a:r>
            <a:r>
              <a:rPr lang="es-ES" sz="2400" i="1" smtClean="0"/>
              <a:t>Compañero Capitán de Guardias, ¿nuestro número está completo?</a:t>
            </a:r>
          </a:p>
          <a:p>
            <a:pPr>
              <a:lnSpc>
                <a:spcPct val="80000"/>
              </a:lnSpc>
            </a:pPr>
            <a:r>
              <a:rPr lang="es-ES" sz="2400" smtClean="0"/>
              <a:t>R.: </a:t>
            </a:r>
            <a:r>
              <a:rPr lang="es-ES" sz="2400" i="1" smtClean="0"/>
              <a:t>Encuentro el número que es tres veces nueve.</a:t>
            </a:r>
          </a:p>
          <a:p>
            <a:pPr>
              <a:lnSpc>
                <a:spcPct val="80000"/>
              </a:lnSpc>
            </a:pPr>
            <a:r>
              <a:rPr lang="es-ES" sz="2400" smtClean="0"/>
              <a:t>P.: </a:t>
            </a:r>
            <a:r>
              <a:rPr lang="es-ES" sz="2400" i="1" smtClean="0"/>
              <a:t>Ilustre Conductor Principal de las Obras, ¿a quién representas?</a:t>
            </a:r>
          </a:p>
          <a:p>
            <a:pPr>
              <a:lnSpc>
                <a:spcPct val="80000"/>
              </a:lnSpc>
            </a:pPr>
            <a:r>
              <a:rPr lang="es-ES" sz="2400" smtClean="0"/>
              <a:t>R.: </a:t>
            </a:r>
            <a:r>
              <a:rPr lang="es-ES" sz="2400" i="1" smtClean="0"/>
              <a:t>A Hiram Abiff.</a:t>
            </a:r>
            <a:endParaRPr lang="es-AR" sz="24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6914"/>
                                        </p:tgtEl>
                                        <p:attrNameLst>
                                          <p:attrName>style.visibility</p:attrName>
                                        </p:attrNameLst>
                                      </p:cBhvr>
                                      <p:to>
                                        <p:strVal val="visible"/>
                                      </p:to>
                                    </p:set>
                                    <p:animEffect transition="in" filter="blinds(horizontal)">
                                      <p:cBhvr>
                                        <p:cTn id="7" dur="500"/>
                                        <p:tgtEl>
                                          <p:spTgt spid="1669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6915">
                                            <p:txEl>
                                              <p:pRg st="0" end="0"/>
                                            </p:txEl>
                                          </p:spTgt>
                                        </p:tgtEl>
                                        <p:attrNameLst>
                                          <p:attrName>style.visibility</p:attrName>
                                        </p:attrNameLst>
                                      </p:cBhvr>
                                      <p:to>
                                        <p:strVal val="visible"/>
                                      </p:to>
                                    </p:set>
                                    <p:animEffect transition="in" filter="blinds(horizontal)">
                                      <p:cBhvr>
                                        <p:cTn id="12" dur="500"/>
                                        <p:tgtEl>
                                          <p:spTgt spid="1669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6915">
                                            <p:txEl>
                                              <p:pRg st="1" end="1"/>
                                            </p:txEl>
                                          </p:spTgt>
                                        </p:tgtEl>
                                        <p:attrNameLst>
                                          <p:attrName>style.visibility</p:attrName>
                                        </p:attrNameLst>
                                      </p:cBhvr>
                                      <p:to>
                                        <p:strVal val="visible"/>
                                      </p:to>
                                    </p:set>
                                    <p:animEffect transition="in" filter="blinds(horizontal)">
                                      <p:cBhvr>
                                        <p:cTn id="17" dur="500"/>
                                        <p:tgtEl>
                                          <p:spTgt spid="1669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6915">
                                            <p:txEl>
                                              <p:pRg st="2" end="2"/>
                                            </p:txEl>
                                          </p:spTgt>
                                        </p:tgtEl>
                                        <p:attrNameLst>
                                          <p:attrName>style.visibility</p:attrName>
                                        </p:attrNameLst>
                                      </p:cBhvr>
                                      <p:to>
                                        <p:strVal val="visible"/>
                                      </p:to>
                                    </p:set>
                                    <p:animEffect transition="in" filter="blinds(horizontal)">
                                      <p:cBhvr>
                                        <p:cTn id="22" dur="500"/>
                                        <p:tgtEl>
                                          <p:spTgt spid="1669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6915">
                                            <p:txEl>
                                              <p:pRg st="3" end="3"/>
                                            </p:txEl>
                                          </p:spTgt>
                                        </p:tgtEl>
                                        <p:attrNameLst>
                                          <p:attrName>style.visibility</p:attrName>
                                        </p:attrNameLst>
                                      </p:cBhvr>
                                      <p:to>
                                        <p:strVal val="visible"/>
                                      </p:to>
                                    </p:set>
                                    <p:animEffect transition="in" filter="blinds(horizontal)">
                                      <p:cBhvr>
                                        <p:cTn id="27" dur="500"/>
                                        <p:tgtEl>
                                          <p:spTgt spid="16691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6915">
                                            <p:txEl>
                                              <p:pRg st="4" end="4"/>
                                            </p:txEl>
                                          </p:spTgt>
                                        </p:tgtEl>
                                        <p:attrNameLst>
                                          <p:attrName>style.visibility</p:attrName>
                                        </p:attrNameLst>
                                      </p:cBhvr>
                                      <p:to>
                                        <p:strVal val="visible"/>
                                      </p:to>
                                    </p:set>
                                    <p:animEffect transition="in" filter="blinds(horizontal)">
                                      <p:cBhvr>
                                        <p:cTn id="32" dur="500"/>
                                        <p:tgtEl>
                                          <p:spTgt spid="16691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6915">
                                            <p:txEl>
                                              <p:pRg st="5" end="5"/>
                                            </p:txEl>
                                          </p:spTgt>
                                        </p:tgtEl>
                                        <p:attrNameLst>
                                          <p:attrName>style.visibility</p:attrName>
                                        </p:attrNameLst>
                                      </p:cBhvr>
                                      <p:to>
                                        <p:strVal val="visible"/>
                                      </p:to>
                                    </p:set>
                                    <p:animEffect transition="in" filter="blinds(horizontal)">
                                      <p:cBhvr>
                                        <p:cTn id="37" dur="500"/>
                                        <p:tgtEl>
                                          <p:spTgt spid="16691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6915">
                                            <p:txEl>
                                              <p:pRg st="6" end="6"/>
                                            </p:txEl>
                                          </p:spTgt>
                                        </p:tgtEl>
                                        <p:attrNameLst>
                                          <p:attrName>style.visibility</p:attrName>
                                        </p:attrNameLst>
                                      </p:cBhvr>
                                      <p:to>
                                        <p:strVal val="visible"/>
                                      </p:to>
                                    </p:set>
                                    <p:animEffect transition="in" filter="blinds(horizontal)">
                                      <p:cBhvr>
                                        <p:cTn id="42" dur="500"/>
                                        <p:tgtEl>
                                          <p:spTgt spid="1669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p:bldP spid="166915"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Ritual de Apertura</a:t>
            </a:r>
            <a:endParaRPr lang="es-ES_tradnl" smtClean="0"/>
          </a:p>
        </p:txBody>
      </p:sp>
      <p:sp>
        <p:nvSpPr>
          <p:cNvPr id="1780739" name="Rectangle 3"/>
          <p:cNvSpPr>
            <a:spLocks noGrp="1" noChangeArrowheads="1"/>
          </p:cNvSpPr>
          <p:nvPr>
            <p:ph idx="1"/>
          </p:nvPr>
        </p:nvSpPr>
        <p:spPr>
          <a:xfrm>
            <a:off x="179388" y="1484313"/>
            <a:ext cx="8713787" cy="4525962"/>
          </a:xfrm>
        </p:spPr>
        <p:txBody>
          <a:bodyPr/>
          <a:lstStyle/>
          <a:p>
            <a:r>
              <a:rPr lang="es-AR" sz="1900" smtClean="0"/>
              <a:t>P.: </a:t>
            </a:r>
            <a:r>
              <a:rPr lang="es-AR" sz="1900" b="1" smtClean="0"/>
              <a:t> </a:t>
            </a:r>
            <a:r>
              <a:rPr lang="es-AR" sz="1900" i="1" smtClean="0"/>
              <a:t>¿Cuál es tu deber?</a:t>
            </a:r>
          </a:p>
          <a:p>
            <a:r>
              <a:rPr lang="en-US" sz="1900" smtClean="0"/>
              <a:t>R.: </a:t>
            </a:r>
            <a:r>
              <a:rPr lang="es-AR" sz="1900" i="1" smtClean="0"/>
              <a:t>Hacer sonar la trompeta de plata al amanecer y al final de la jornada, cuando el primer y el último rayos del Sol brillen sobre las cimas de las montañas, anuncien las horas debidas y proclamen el tiempo para descansar</a:t>
            </a:r>
            <a:r>
              <a:rPr lang="en-US" sz="1900" i="1" smtClean="0"/>
              <a:t> y el tiempo para trabajar.</a:t>
            </a:r>
          </a:p>
          <a:p>
            <a:r>
              <a:rPr lang="en-US" sz="1900" smtClean="0"/>
              <a:t>P.: </a:t>
            </a:r>
            <a:r>
              <a:rPr lang="en-US" sz="1900" b="1" smtClean="0"/>
              <a:t> </a:t>
            </a:r>
            <a:r>
              <a:rPr lang="en-US" sz="1900" i="1" smtClean="0"/>
              <a:t>Ilustre Compañero Maestro Diputado, ¿cuál es tu deber?</a:t>
            </a:r>
          </a:p>
          <a:p>
            <a:r>
              <a:rPr lang="en-US" sz="1900" smtClean="0"/>
              <a:t>R.: </a:t>
            </a:r>
            <a:r>
              <a:rPr lang="es-AR" sz="1900" i="1" smtClean="0"/>
              <a:t>Como representante de Hiram Rey de Tiro debo demostrar el compañerismo de los Reyes; vivificar la cadena de amistad; sostener las Obras hijas de la antigua Masonería, y ayudar y apoyar al Maestro en todos los requisitos de su oficio.</a:t>
            </a:r>
          </a:p>
          <a:p>
            <a:r>
              <a:rPr lang="en-US" sz="1900" smtClean="0"/>
              <a:t>P.: </a:t>
            </a:r>
            <a:r>
              <a:rPr lang="en-US" sz="1900" i="1" smtClean="0"/>
              <a:t>¿Dónde se ubica el Ilustre Maestro del Consejo?</a:t>
            </a:r>
          </a:p>
          <a:p>
            <a:r>
              <a:rPr lang="en-US" sz="1900" smtClean="0"/>
              <a:t>R.: </a:t>
            </a:r>
            <a:r>
              <a:rPr lang="en-US" sz="1900" i="1" smtClean="0"/>
              <a:t>Al Oriente del Arco Noveno. </a:t>
            </a:r>
          </a:p>
          <a:p>
            <a:r>
              <a:rPr lang="es-AR" sz="1900" smtClean="0"/>
              <a:t>P.: </a:t>
            </a:r>
            <a:r>
              <a:rPr lang="es-AR" sz="1900" i="1" smtClean="0"/>
              <a:t>¿Cuál es su deber?</a:t>
            </a:r>
          </a:p>
          <a:p>
            <a:r>
              <a:rPr lang="en-US" sz="1900" smtClean="0"/>
              <a:t>R.: </a:t>
            </a:r>
            <a:r>
              <a:rPr lang="es-AR" sz="1900" i="1" smtClean="0"/>
              <a:t>Como representante del Rey Salomón en el Consejo, debe recitar las tradiciones secretas; ilustrar las enseñanzas de nuestra Orden; recompensar a los dignos, y mantener venerados los antiguos landmarks.</a:t>
            </a:r>
            <a:endParaRPr lang="es-MX" sz="1900" i="1"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0739">
                                            <p:txEl>
                                              <p:pRg st="7" end="7"/>
                                            </p:txEl>
                                          </p:spTgt>
                                        </p:tgtEl>
                                        <p:attrNameLst>
                                          <p:attrName>style.visibility</p:attrName>
                                        </p:attrNameLst>
                                      </p:cBhvr>
                                      <p:to>
                                        <p:strVal val="visible"/>
                                      </p:to>
                                    </p:set>
                                    <p:animEffect transition="in" filter="blinds(horizontal)">
                                      <p:cBhvr>
                                        <p:cTn id="47" dur="500"/>
                                        <p:tgtEl>
                                          <p:spTgt spid="17807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3089275" y="0"/>
            <a:ext cx="5299075" cy="6858000"/>
          </a:xfrm>
          <a:prstGeom prst="rect">
            <a:avLst/>
          </a:prstGeom>
          <a:noFill/>
          <a:ln w="9525">
            <a:noFill/>
            <a:miter lim="800000"/>
            <a:headEnd/>
            <a:tailEnd/>
          </a:ln>
        </p:spPr>
      </p:pic>
      <p:sp>
        <p:nvSpPr>
          <p:cNvPr id="2" name="1 CuadroTexto"/>
          <p:cNvSpPr txBox="1">
            <a:spLocks noChangeArrowheads="1"/>
          </p:cNvSpPr>
          <p:nvPr/>
        </p:nvSpPr>
        <p:spPr bwMode="auto">
          <a:xfrm>
            <a:off x="107950" y="1484313"/>
            <a:ext cx="3005138" cy="3970337"/>
          </a:xfrm>
          <a:prstGeom prst="rect">
            <a:avLst/>
          </a:prstGeom>
          <a:noFill/>
          <a:ln w="9525">
            <a:noFill/>
            <a:miter lim="800000"/>
            <a:headEnd/>
            <a:tailEnd/>
          </a:ln>
        </p:spPr>
        <p:txBody>
          <a:bodyPr wrap="none">
            <a:spAutoFit/>
          </a:bodyPr>
          <a:lstStyle/>
          <a:p>
            <a:r>
              <a:rPr lang="es-MX"/>
              <a:t>El movimiento que</a:t>
            </a:r>
          </a:p>
          <a:p>
            <a:r>
              <a:rPr lang="es-MX"/>
              <a:t>debería realizar el</a:t>
            </a:r>
          </a:p>
          <a:p>
            <a:r>
              <a:rPr lang="es-MX"/>
              <a:t>Oficial correspondiente</a:t>
            </a:r>
          </a:p>
          <a:p>
            <a:r>
              <a:rPr lang="es-MX"/>
              <a:t>(en este Ritual es el</a:t>
            </a:r>
          </a:p>
          <a:p>
            <a:r>
              <a:rPr lang="es-MX"/>
              <a:t>Steward, aproximadamente</a:t>
            </a:r>
          </a:p>
          <a:p>
            <a:r>
              <a:rPr lang="es-MX"/>
              <a:t>equivalente al Experto,</a:t>
            </a:r>
          </a:p>
          <a:p>
            <a:r>
              <a:rPr lang="es-MX"/>
              <a:t>quien realiza el </a:t>
            </a:r>
          </a:p>
          <a:p>
            <a:r>
              <a:rPr lang="es-MX"/>
              <a:t>movimiento)</a:t>
            </a:r>
          </a:p>
          <a:p>
            <a:r>
              <a:rPr lang="es-MX"/>
              <a:t>durante el </a:t>
            </a:r>
            <a:r>
              <a:rPr lang="es-MX" i="1"/>
              <a:t>«purging»</a:t>
            </a:r>
            <a:r>
              <a:rPr lang="es-MX"/>
              <a:t>,</a:t>
            </a:r>
          </a:p>
          <a:p>
            <a:r>
              <a:rPr lang="es-MX"/>
              <a:t>es decir, durante la</a:t>
            </a:r>
          </a:p>
          <a:p>
            <a:r>
              <a:rPr lang="es-MX"/>
              <a:t>ceremonia en la que</a:t>
            </a:r>
          </a:p>
          <a:p>
            <a:r>
              <a:rPr lang="es-MX"/>
              <a:t>se verifica que el</a:t>
            </a:r>
          </a:p>
          <a:p>
            <a:r>
              <a:rPr lang="es-MX"/>
              <a:t>Templo está debidamente</a:t>
            </a:r>
          </a:p>
          <a:p>
            <a:r>
              <a:rPr lang="es-MX"/>
              <a:t>cubierto.</a:t>
            </a:r>
            <a:endParaRPr lang="es-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ox(out)">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68962" name="1 Título"/>
          <p:cNvSpPr>
            <a:spLocks noGrp="1"/>
          </p:cNvSpPr>
          <p:nvPr>
            <p:ph type="title"/>
          </p:nvPr>
        </p:nvSpPr>
        <p:spPr/>
        <p:txBody>
          <a:bodyPr/>
          <a:lstStyle/>
          <a:p>
            <a:r>
              <a:rPr lang="es-ES" smtClean="0"/>
              <a:t>Las horas de trabajo</a:t>
            </a:r>
          </a:p>
        </p:txBody>
      </p:sp>
      <p:sp>
        <p:nvSpPr>
          <p:cNvPr id="168963" name="2 Marcador de contenido"/>
          <p:cNvSpPr>
            <a:spLocks noGrp="1"/>
          </p:cNvSpPr>
          <p:nvPr>
            <p:ph idx="1"/>
          </p:nvPr>
        </p:nvSpPr>
        <p:spPr/>
        <p:txBody>
          <a:bodyPr/>
          <a:lstStyle/>
          <a:p>
            <a:r>
              <a:rPr lang="es-ES" sz="2800" smtClean="0"/>
              <a:t>El Consejo se abre a las nueve de la noche, </a:t>
            </a:r>
            <a:r>
              <a:rPr lang="es-ES" sz="2800" i="1" smtClean="0"/>
              <a:t>“el momento en que todas las miradas indiscretas deben estar cerradas en el sueño”</a:t>
            </a:r>
            <a:r>
              <a:rPr lang="es-ES" sz="2800" smtClean="0"/>
              <a:t>. </a:t>
            </a:r>
          </a:p>
          <a:p>
            <a:r>
              <a:rPr lang="es-ES" sz="2800" smtClean="0"/>
              <a:t>Es decir, cuando el Consejo está bien guardado de todas las miradas profanas.</a:t>
            </a:r>
          </a:p>
          <a:p>
            <a:r>
              <a:rPr lang="es-ES" sz="2800" smtClean="0"/>
              <a:t>Además, como ya dijimos, el número nueve está presente en todo el simbolismo del grado, comenzando por el símbolo de los Nueve Arcos.</a:t>
            </a:r>
          </a:p>
          <a:p>
            <a:r>
              <a:rPr lang="es-ES" sz="2800" smtClean="0"/>
              <a:t>Por ello, a veces se dice que el Consejo se abre por </a:t>
            </a:r>
            <a:r>
              <a:rPr lang="es-ES" sz="2800" i="1" smtClean="0"/>
              <a:t>“la alarma regular del misterioso nueve”</a:t>
            </a:r>
            <a:r>
              <a:rPr lang="es-ES" sz="2800" smtClean="0"/>
              <a:t>.</a:t>
            </a:r>
          </a:p>
          <a:p>
            <a:endParaRPr lang="es-ES" sz="28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8962"/>
                                        </p:tgtEl>
                                        <p:attrNameLst>
                                          <p:attrName>style.visibility</p:attrName>
                                        </p:attrNameLst>
                                      </p:cBhvr>
                                      <p:to>
                                        <p:strVal val="visible"/>
                                      </p:to>
                                    </p:set>
                                    <p:animEffect transition="in" filter="blinds(horizontal)">
                                      <p:cBhvr>
                                        <p:cTn id="7" dur="500"/>
                                        <p:tgtEl>
                                          <p:spTgt spid="16896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8963">
                                            <p:txEl>
                                              <p:pRg st="0" end="0"/>
                                            </p:txEl>
                                          </p:spTgt>
                                        </p:tgtEl>
                                        <p:attrNameLst>
                                          <p:attrName>style.visibility</p:attrName>
                                        </p:attrNameLst>
                                      </p:cBhvr>
                                      <p:to>
                                        <p:strVal val="visible"/>
                                      </p:to>
                                    </p:set>
                                    <p:animEffect transition="in" filter="blinds(horizontal)">
                                      <p:cBhvr>
                                        <p:cTn id="12" dur="500"/>
                                        <p:tgtEl>
                                          <p:spTgt spid="1689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8963">
                                            <p:txEl>
                                              <p:pRg st="1" end="1"/>
                                            </p:txEl>
                                          </p:spTgt>
                                        </p:tgtEl>
                                        <p:attrNameLst>
                                          <p:attrName>style.visibility</p:attrName>
                                        </p:attrNameLst>
                                      </p:cBhvr>
                                      <p:to>
                                        <p:strVal val="visible"/>
                                      </p:to>
                                    </p:set>
                                    <p:animEffect transition="in" filter="blinds(horizontal)">
                                      <p:cBhvr>
                                        <p:cTn id="17" dur="500"/>
                                        <p:tgtEl>
                                          <p:spTgt spid="16896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8963">
                                            <p:txEl>
                                              <p:pRg st="2" end="2"/>
                                            </p:txEl>
                                          </p:spTgt>
                                        </p:tgtEl>
                                        <p:attrNameLst>
                                          <p:attrName>style.visibility</p:attrName>
                                        </p:attrNameLst>
                                      </p:cBhvr>
                                      <p:to>
                                        <p:strVal val="visible"/>
                                      </p:to>
                                    </p:set>
                                    <p:animEffect transition="in" filter="blinds(horizontal)">
                                      <p:cBhvr>
                                        <p:cTn id="22" dur="500"/>
                                        <p:tgtEl>
                                          <p:spTgt spid="16896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8963">
                                            <p:txEl>
                                              <p:pRg st="3" end="3"/>
                                            </p:txEl>
                                          </p:spTgt>
                                        </p:tgtEl>
                                        <p:attrNameLst>
                                          <p:attrName>style.visibility</p:attrName>
                                        </p:attrNameLst>
                                      </p:cBhvr>
                                      <p:to>
                                        <p:strVal val="visible"/>
                                      </p:to>
                                    </p:set>
                                    <p:animEffect transition="in" filter="blinds(horizontal)">
                                      <p:cBhvr>
                                        <p:cTn id="27" dur="500"/>
                                        <p:tgtEl>
                                          <p:spTgt spid="1689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2" grpId="0"/>
      <p:bldP spid="168963"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a:xfrm>
            <a:off x="457200" y="228600"/>
            <a:ext cx="8229600" cy="1143000"/>
          </a:xfrm>
        </p:spPr>
        <p:txBody>
          <a:bodyPr/>
          <a:lstStyle/>
          <a:p>
            <a:pPr eaLnBrk="1" hangingPunct="1"/>
            <a:r>
              <a:rPr lang="es-AR" smtClean="0"/>
              <a:t>El Ritual de Apertura</a:t>
            </a:r>
            <a:endParaRPr lang="es-ES_tradnl" smtClean="0"/>
          </a:p>
        </p:txBody>
      </p:sp>
      <p:sp>
        <p:nvSpPr>
          <p:cNvPr id="1789955" name="Rectangle 3"/>
          <p:cNvSpPr>
            <a:spLocks noGrp="1" noChangeArrowheads="1"/>
          </p:cNvSpPr>
          <p:nvPr>
            <p:ph type="body" sz="half" idx="1"/>
          </p:nvPr>
        </p:nvSpPr>
        <p:spPr>
          <a:xfrm>
            <a:off x="179388" y="1484313"/>
            <a:ext cx="4332287" cy="4525962"/>
          </a:xfrm>
        </p:spPr>
        <p:txBody>
          <a:bodyPr/>
          <a:lstStyle/>
          <a:p>
            <a:pPr eaLnBrk="1" hangingPunct="1"/>
            <a:r>
              <a:rPr lang="es-AR" sz="2000" smtClean="0"/>
              <a:t>Todos los presentes forman un círculo en torno del Arca de la Alianza, y el Maestro pronuncia una invocación.</a:t>
            </a:r>
          </a:p>
          <a:p>
            <a:pPr eaLnBrk="1" hangingPunct="1"/>
            <a:r>
              <a:rPr lang="es-AR" sz="2000" smtClean="0"/>
              <a:t>Se retira entonces el velo que cubre el Arca, y todos los presentes pueden verla.</a:t>
            </a:r>
          </a:p>
          <a:p>
            <a:pPr eaLnBrk="1" hangingPunct="1"/>
            <a:r>
              <a:rPr lang="es-AR" sz="2000" smtClean="0"/>
              <a:t>En tal sentido, el Ritual presenta analogías con el Maestro Secreto del Rito Escocés, a quien le son exhibidos </a:t>
            </a:r>
            <a:r>
              <a:rPr lang="es-AR" sz="2000" i="1" smtClean="0"/>
              <a:t>“los objetos sagrados del Templo”.</a:t>
            </a:r>
          </a:p>
          <a:p>
            <a:pPr eaLnBrk="1" hangingPunct="1"/>
            <a:r>
              <a:rPr lang="es-AR" sz="2000" smtClean="0"/>
              <a:t>Notar, además, que el Arca de la Alianza se transforma en el punto central de todo el Ritual.</a:t>
            </a:r>
            <a:endParaRPr lang="es-ES_tradnl" sz="2000" smtClean="0"/>
          </a:p>
        </p:txBody>
      </p:sp>
      <p:pic>
        <p:nvPicPr>
          <p:cNvPr id="5" name="Picture 6" descr="http://www.crystalinks.com/arkmoses.jpg"/>
          <p:cNvPicPr>
            <a:picLocks noChangeAspect="1" noChangeArrowheads="1"/>
          </p:cNvPicPr>
          <p:nvPr/>
        </p:nvPicPr>
        <p:blipFill>
          <a:blip r:embed="rId2"/>
          <a:srcRect/>
          <a:stretch>
            <a:fillRect/>
          </a:stretch>
        </p:blipFill>
        <p:spPr bwMode="auto">
          <a:xfrm>
            <a:off x="4932363" y="1484313"/>
            <a:ext cx="3810000" cy="507682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9954"/>
                                        </p:tgtEl>
                                        <p:attrNameLst>
                                          <p:attrName>style.visibility</p:attrName>
                                        </p:attrNameLst>
                                      </p:cBhvr>
                                      <p:to>
                                        <p:strVal val="visible"/>
                                      </p:to>
                                    </p:set>
                                    <p:animEffect transition="in" filter="blinds(horizontal)">
                                      <p:cBhvr>
                                        <p:cTn id="7" dur="500"/>
                                        <p:tgtEl>
                                          <p:spTgt spid="1789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9955">
                                            <p:txEl>
                                              <p:pRg st="0" end="0"/>
                                            </p:txEl>
                                          </p:spTgt>
                                        </p:tgtEl>
                                        <p:attrNameLst>
                                          <p:attrName>style.visibility</p:attrName>
                                        </p:attrNameLst>
                                      </p:cBhvr>
                                      <p:to>
                                        <p:strVal val="visible"/>
                                      </p:to>
                                    </p:set>
                                    <p:animEffect transition="in" filter="blinds(horizontal)">
                                      <p:cBhvr>
                                        <p:cTn id="12" dur="500"/>
                                        <p:tgtEl>
                                          <p:spTgt spid="17899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9955">
                                            <p:txEl>
                                              <p:pRg st="1" end="1"/>
                                            </p:txEl>
                                          </p:spTgt>
                                        </p:tgtEl>
                                        <p:attrNameLst>
                                          <p:attrName>style.visibility</p:attrName>
                                        </p:attrNameLst>
                                      </p:cBhvr>
                                      <p:to>
                                        <p:strVal val="visible"/>
                                      </p:to>
                                    </p:set>
                                    <p:animEffect transition="in" filter="blinds(horizontal)">
                                      <p:cBhvr>
                                        <p:cTn id="17" dur="500"/>
                                        <p:tgtEl>
                                          <p:spTgt spid="17899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9955">
                                            <p:txEl>
                                              <p:pRg st="2" end="2"/>
                                            </p:txEl>
                                          </p:spTgt>
                                        </p:tgtEl>
                                        <p:attrNameLst>
                                          <p:attrName>style.visibility</p:attrName>
                                        </p:attrNameLst>
                                      </p:cBhvr>
                                      <p:to>
                                        <p:strVal val="visible"/>
                                      </p:to>
                                    </p:set>
                                    <p:animEffect transition="in" filter="blinds(horizontal)">
                                      <p:cBhvr>
                                        <p:cTn id="22" dur="500"/>
                                        <p:tgtEl>
                                          <p:spTgt spid="17899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9955">
                                            <p:txEl>
                                              <p:pRg st="3" end="3"/>
                                            </p:txEl>
                                          </p:spTgt>
                                        </p:tgtEl>
                                        <p:attrNameLst>
                                          <p:attrName>style.visibility</p:attrName>
                                        </p:attrNameLst>
                                      </p:cBhvr>
                                      <p:to>
                                        <p:strVal val="visible"/>
                                      </p:to>
                                    </p:set>
                                    <p:animEffect transition="in" filter="blinds(horizontal)">
                                      <p:cBhvr>
                                        <p:cTn id="27" dur="500"/>
                                        <p:tgtEl>
                                          <p:spTgt spid="178995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ox(out)">
                                      <p:cBhvr>
                                        <p:cTn id="3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9954" grpId="0"/>
      <p:bldP spid="1789955"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Resultado de imagen para arch of the covenant cryptic"/>
          <p:cNvPicPr>
            <a:picLocks noChangeAspect="1" noChangeArrowheads="1"/>
          </p:cNvPicPr>
          <p:nvPr/>
        </p:nvPicPr>
        <p:blipFill>
          <a:blip r:embed="rId2"/>
          <a:srcRect/>
          <a:stretch>
            <a:fillRect/>
          </a:stretch>
        </p:blipFill>
        <p:spPr bwMode="auto">
          <a:xfrm>
            <a:off x="34925" y="0"/>
            <a:ext cx="9144000" cy="6858000"/>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box(out)">
                                      <p:cBhvr>
                                        <p:cTn id="7" dur="20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Comienza la Iniciación</a:t>
            </a:r>
            <a:endParaRPr lang="es-ES_tradnl" smtClean="0"/>
          </a:p>
        </p:txBody>
      </p:sp>
      <p:sp>
        <p:nvSpPr>
          <p:cNvPr id="1780739" name="Rectangle 3"/>
          <p:cNvSpPr>
            <a:spLocks noGrp="1" noChangeArrowheads="1"/>
          </p:cNvSpPr>
          <p:nvPr>
            <p:ph idx="1"/>
          </p:nvPr>
        </p:nvSpPr>
        <p:spPr/>
        <p:txBody>
          <a:bodyPr/>
          <a:lstStyle/>
          <a:p>
            <a:pPr eaLnBrk="1" hangingPunct="1">
              <a:lnSpc>
                <a:spcPct val="80000"/>
              </a:lnSpc>
            </a:pPr>
            <a:r>
              <a:rPr lang="es-MX" sz="2300" dirty="0" smtClean="0"/>
              <a:t>La cámara de preparación representa aquí el aposento más retirado del Rey Salomón (según otros, </a:t>
            </a:r>
            <a:r>
              <a:rPr lang="es-MX" sz="2300" i="1" dirty="0" smtClean="0"/>
              <a:t>«el aposento más oculto del Recinto Sagrado»</a:t>
            </a:r>
            <a:r>
              <a:rPr lang="es-MX" sz="2300" dirty="0" smtClean="0"/>
              <a:t>).</a:t>
            </a:r>
          </a:p>
          <a:p>
            <a:pPr eaLnBrk="1" hangingPunct="1">
              <a:lnSpc>
                <a:spcPct val="80000"/>
              </a:lnSpc>
            </a:pPr>
            <a:r>
              <a:rPr lang="es-MX" sz="2300" dirty="0" smtClean="0"/>
              <a:t>El Templo simboliza la Cripta o Bóveda Secreta, con los ocho primeros Arcos en proceso de construcción, y el Noveno ya terminado.</a:t>
            </a:r>
          </a:p>
          <a:p>
            <a:pPr eaLnBrk="1" hangingPunct="1">
              <a:lnSpc>
                <a:spcPct val="80000"/>
              </a:lnSpc>
            </a:pPr>
            <a:r>
              <a:rPr lang="es-MX" sz="2300" dirty="0" smtClean="0"/>
              <a:t>En cada Arco dos miembros simulan estar trabajando con la trulla, y el tercero vigila portando una espada.</a:t>
            </a:r>
          </a:p>
          <a:p>
            <a:pPr eaLnBrk="1" hangingPunct="1">
              <a:lnSpc>
                <a:spcPct val="80000"/>
              </a:lnSpc>
            </a:pPr>
            <a:r>
              <a:rPr lang="es-MX" sz="2300" dirty="0" smtClean="0"/>
              <a:t>Las luces del Consejo se encuentran atenuadas.</a:t>
            </a:r>
          </a:p>
          <a:p>
            <a:pPr eaLnBrk="1" hangingPunct="1">
              <a:lnSpc>
                <a:spcPct val="80000"/>
              </a:lnSpc>
            </a:pPr>
            <a:r>
              <a:rPr lang="es-MX" sz="2300" dirty="0" smtClean="0"/>
              <a:t>La puerta del Templo está abierta, y el Centinela, representando a </a:t>
            </a:r>
            <a:r>
              <a:rPr lang="es-MX" sz="2300" dirty="0" err="1" smtClean="0"/>
              <a:t>Achishar</a:t>
            </a:r>
            <a:r>
              <a:rPr lang="es-MX" sz="2300" dirty="0" smtClean="0"/>
              <a:t>, finge estar dormido. Richardson dice que esta es la parte más difícil, y que debe elegirse un miembro que la pueda representar adecuadamente.</a:t>
            </a:r>
          </a:p>
          <a:p>
            <a:pPr eaLnBrk="1" hangingPunct="1">
              <a:lnSpc>
                <a:spcPct val="80000"/>
              </a:lnSpc>
            </a:pPr>
            <a:r>
              <a:rPr lang="es-MX" sz="2300" dirty="0" smtClean="0"/>
              <a:t>El Candidato ingresa al Templo siguiendo al Conductor del Consejo, y sin que se de ninguna alarma.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67938" name="1 Título"/>
          <p:cNvSpPr>
            <a:spLocks noGrp="1"/>
          </p:cNvSpPr>
          <p:nvPr>
            <p:ph type="title"/>
          </p:nvPr>
        </p:nvSpPr>
        <p:spPr/>
        <p:txBody>
          <a:bodyPr/>
          <a:lstStyle/>
          <a:p>
            <a:r>
              <a:rPr lang="es-MX" smtClean="0"/>
              <a:t>Comienza la Iniciación</a:t>
            </a:r>
            <a:endParaRPr lang="es-AR" smtClean="0"/>
          </a:p>
        </p:txBody>
      </p:sp>
      <p:sp>
        <p:nvSpPr>
          <p:cNvPr id="2" name="1 Marcador de contenido"/>
          <p:cNvSpPr>
            <a:spLocks noGrp="1"/>
          </p:cNvSpPr>
          <p:nvPr>
            <p:ph idx="1"/>
          </p:nvPr>
        </p:nvSpPr>
        <p:spPr/>
        <p:txBody>
          <a:bodyPr/>
          <a:lstStyle/>
          <a:p>
            <a:r>
              <a:rPr lang="es-MX" sz="3000" smtClean="0"/>
              <a:t>El Candidato es presentado como Zabud, </a:t>
            </a:r>
            <a:r>
              <a:rPr lang="es-MX" sz="3000" i="1" smtClean="0"/>
              <a:t>«un celoso Hermano, deseoso de participar en nuestras labores»</a:t>
            </a:r>
            <a:r>
              <a:rPr lang="es-MX" sz="3000" smtClean="0"/>
              <a:t>.</a:t>
            </a:r>
          </a:p>
          <a:p>
            <a:r>
              <a:rPr lang="es-MX" sz="3000" smtClean="0"/>
              <a:t>Pero el Candidato (Zabud) no conoce ni el Signo ni el Toque para entrar, por lo que se lo califica de intruso y cunde la alarma en el Consejo.</a:t>
            </a:r>
          </a:p>
          <a:p>
            <a:r>
              <a:rPr lang="es-MX" sz="3000" smtClean="0"/>
              <a:t>El Maestro pide que se proteja el Arca de la Alianza, por lo que todos los Hermanos forman un círculo en torno a la misma.</a:t>
            </a:r>
            <a:endParaRPr lang="es-AR" sz="3000" smtClean="0"/>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7938"/>
                                        </p:tgtEl>
                                        <p:attrNameLst>
                                          <p:attrName>style.visibility</p:attrName>
                                        </p:attrNameLst>
                                      </p:cBhvr>
                                      <p:to>
                                        <p:strVal val="visible"/>
                                      </p:to>
                                    </p:set>
                                    <p:animEffect transition="in" filter="blinds(horizontal)">
                                      <p:cBhvr>
                                        <p:cTn id="7" dur="500"/>
                                        <p:tgtEl>
                                          <p:spTgt spid="1679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8" grpId="0"/>
      <p:bldP spid="2"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El Ritual y la Leyenda</a:t>
            </a:r>
            <a:endParaRPr lang="es-AR" smtClean="0"/>
          </a:p>
        </p:txBody>
      </p:sp>
      <p:sp>
        <p:nvSpPr>
          <p:cNvPr id="3" name="2 Marcador de contenido"/>
          <p:cNvSpPr>
            <a:spLocks noGrp="1"/>
          </p:cNvSpPr>
          <p:nvPr>
            <p:ph idx="1"/>
          </p:nvPr>
        </p:nvSpPr>
        <p:spPr>
          <a:xfrm>
            <a:off x="457200" y="1566863"/>
            <a:ext cx="8229600" cy="4525962"/>
          </a:xfrm>
        </p:spPr>
        <p:txBody>
          <a:bodyPr/>
          <a:lstStyle/>
          <a:p>
            <a:r>
              <a:rPr lang="es-MX" sz="2600" smtClean="0"/>
              <a:t>A continuación, el Ritual reproduce paso por paso la Leyenda.</a:t>
            </a:r>
          </a:p>
          <a:p>
            <a:r>
              <a:rPr lang="es-MX" sz="2600" smtClean="0"/>
              <a:t>Zabud es descubierto y condenado a muerte, Adonhiram se interpone, etc.</a:t>
            </a:r>
          </a:p>
          <a:p>
            <a:r>
              <a:rPr lang="es-MX" sz="2600" smtClean="0"/>
              <a:t>Finalmente, la manos del Candidato son atadas con cadenas y se lo retira del Consejo.</a:t>
            </a:r>
          </a:p>
          <a:p>
            <a:r>
              <a:rPr lang="es-MX" sz="2600" smtClean="0"/>
              <a:t>Se continúa representando la Leyenda, y cuando Zabud es finalmente perdonado, se invita al Candidato a prestar el Juramento.</a:t>
            </a:r>
          </a:p>
          <a:p>
            <a:r>
              <a:rPr lang="es-MX" sz="2600" smtClean="0"/>
              <a:t>Todos desenvainan sus espadas, las sostienen con la mano izquierda y colocan la derecha sobre el corazón.</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3"/>
          <p:cNvPicPr>
            <a:picLocks noChangeAspect="1" noChangeArrowheads="1"/>
          </p:cNvPicPr>
          <p:nvPr/>
        </p:nvPicPr>
        <p:blipFill>
          <a:blip r:embed="rId2"/>
          <a:srcRect/>
          <a:stretch>
            <a:fillRect/>
          </a:stretch>
        </p:blipFill>
        <p:spPr bwMode="auto">
          <a:xfrm>
            <a:off x="3071813" y="-26988"/>
            <a:ext cx="5143500" cy="6884988"/>
          </a:xfrm>
          <a:prstGeom prst="rect">
            <a:avLst/>
          </a:prstGeom>
          <a:noFill/>
          <a:ln w="9525">
            <a:noFill/>
            <a:miter lim="800000"/>
            <a:headEnd/>
            <a:tailEnd/>
          </a:ln>
        </p:spPr>
      </p:pic>
      <p:sp>
        <p:nvSpPr>
          <p:cNvPr id="8" name="7 CuadroTexto"/>
          <p:cNvSpPr txBox="1">
            <a:spLocks noChangeArrowheads="1"/>
          </p:cNvSpPr>
          <p:nvPr/>
        </p:nvSpPr>
        <p:spPr bwMode="auto">
          <a:xfrm>
            <a:off x="428625" y="1428750"/>
            <a:ext cx="2441575" cy="2032000"/>
          </a:xfrm>
          <a:prstGeom prst="rect">
            <a:avLst/>
          </a:prstGeom>
          <a:noFill/>
          <a:ln w="9525">
            <a:noFill/>
            <a:miter lim="800000"/>
            <a:headEnd/>
            <a:tailEnd/>
          </a:ln>
        </p:spPr>
        <p:txBody>
          <a:bodyPr wrap="none">
            <a:spAutoFit/>
          </a:bodyPr>
          <a:lstStyle/>
          <a:p>
            <a:r>
              <a:rPr lang="es-ES"/>
              <a:t>Puede advertirse</a:t>
            </a:r>
          </a:p>
          <a:p>
            <a:r>
              <a:rPr lang="es-ES"/>
              <a:t>claramente cómo </a:t>
            </a:r>
          </a:p>
          <a:p>
            <a:r>
              <a:rPr lang="es-ES"/>
              <a:t>esta primera parte de </a:t>
            </a:r>
          </a:p>
          <a:p>
            <a:r>
              <a:rPr lang="es-ES"/>
              <a:t>la Iniciación es muy</a:t>
            </a:r>
          </a:p>
          <a:p>
            <a:r>
              <a:rPr lang="es-ES"/>
              <a:t>similar a la del</a:t>
            </a:r>
          </a:p>
          <a:p>
            <a:r>
              <a:rPr lang="es-ES"/>
              <a:t>Secretario Íntimo del</a:t>
            </a:r>
          </a:p>
          <a:p>
            <a:r>
              <a:rPr lang="es-ES"/>
              <a:t>Rito Escocés</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box(out)">
                                      <p:cBhvr>
                                        <p:cTn id="7" dur="2000"/>
                                        <p:tgtEl>
                                          <p:spTgt spid="358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7 CuadroTexto"/>
          <p:cNvSpPr txBox="1">
            <a:spLocks noChangeArrowheads="1"/>
          </p:cNvSpPr>
          <p:nvPr/>
        </p:nvSpPr>
        <p:spPr bwMode="auto">
          <a:xfrm>
            <a:off x="428625" y="1428750"/>
            <a:ext cx="2076450" cy="3937000"/>
          </a:xfrm>
          <a:prstGeom prst="rect">
            <a:avLst/>
          </a:prstGeom>
          <a:noFill/>
          <a:ln w="9525">
            <a:noFill/>
            <a:miter lim="800000"/>
            <a:headEnd/>
            <a:tailEnd/>
          </a:ln>
        </p:spPr>
        <p:txBody>
          <a:bodyPr wrap="none">
            <a:spAutoFit/>
          </a:bodyPr>
          <a:lstStyle/>
          <a:p>
            <a:r>
              <a:rPr lang="es-ES"/>
              <a:t>Notar cómo en el</a:t>
            </a:r>
          </a:p>
          <a:p>
            <a:r>
              <a:rPr lang="es-ES"/>
              <a:t>símbolo del</a:t>
            </a:r>
          </a:p>
          <a:p>
            <a:r>
              <a:rPr lang="es-ES"/>
              <a:t>Secretario Íntimo</a:t>
            </a:r>
          </a:p>
          <a:p>
            <a:r>
              <a:rPr lang="es-ES"/>
              <a:t>aparece el triple</a:t>
            </a:r>
          </a:p>
          <a:p>
            <a:r>
              <a:rPr lang="es-ES"/>
              <a:t>triángulo del </a:t>
            </a:r>
          </a:p>
          <a:p>
            <a:r>
              <a:rPr lang="es-ES"/>
              <a:t>Maestro Selecto.</a:t>
            </a:r>
          </a:p>
          <a:p>
            <a:r>
              <a:rPr lang="es-ES"/>
              <a:t>De hecho, esta</a:t>
            </a:r>
          </a:p>
          <a:p>
            <a:r>
              <a:rPr lang="es-ES"/>
              <a:t>figura se podría</a:t>
            </a:r>
          </a:p>
          <a:p>
            <a:r>
              <a:rPr lang="es-ES"/>
              <a:t>formar reuniendo</a:t>
            </a:r>
          </a:p>
          <a:p>
            <a:r>
              <a:rPr lang="es-ES"/>
              <a:t>las tres mesas</a:t>
            </a:r>
          </a:p>
          <a:p>
            <a:r>
              <a:rPr lang="es-ES"/>
              <a:t>triangulares</a:t>
            </a:r>
          </a:p>
          <a:p>
            <a:r>
              <a:rPr lang="es-ES"/>
              <a:t>que se encuentran</a:t>
            </a:r>
          </a:p>
          <a:p>
            <a:r>
              <a:rPr lang="es-ES"/>
              <a:t>en el Oriente del</a:t>
            </a:r>
          </a:p>
          <a:p>
            <a:r>
              <a:rPr lang="es-ES"/>
              <a:t>Templo.</a:t>
            </a:r>
          </a:p>
        </p:txBody>
      </p:sp>
      <p:pic>
        <p:nvPicPr>
          <p:cNvPr id="225285" name="Picture 5" descr="Resultado de imagen para intimate secretary"/>
          <p:cNvPicPr>
            <a:picLocks noChangeAspect="1" noChangeArrowheads="1"/>
          </p:cNvPicPr>
          <p:nvPr/>
        </p:nvPicPr>
        <p:blipFill>
          <a:blip r:embed="rId2"/>
          <a:srcRect/>
          <a:stretch>
            <a:fillRect/>
          </a:stretch>
        </p:blipFill>
        <p:spPr bwMode="auto">
          <a:xfrm>
            <a:off x="2916238" y="0"/>
            <a:ext cx="5616575" cy="6858000"/>
          </a:xfrm>
          <a:prstGeom prst="rect">
            <a:avLst/>
          </a:prstGeom>
          <a:noFill/>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25285"/>
                                        </p:tgtEl>
                                        <p:attrNameLst>
                                          <p:attrName>style.visibility</p:attrName>
                                        </p:attrNameLst>
                                      </p:cBhvr>
                                      <p:to>
                                        <p:strVal val="visible"/>
                                      </p:to>
                                    </p:set>
                                    <p:animEffect transition="in" filter="box(out)">
                                      <p:cBhvr>
                                        <p:cTn id="7" dur="2000"/>
                                        <p:tgtEl>
                                          <p:spTgt spid="2252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El Juramento</a:t>
            </a:r>
            <a:endParaRPr lang="es-ES_tradnl" smtClean="0"/>
          </a:p>
        </p:txBody>
      </p:sp>
      <p:sp>
        <p:nvSpPr>
          <p:cNvPr id="1780739" name="Rectangle 3"/>
          <p:cNvSpPr>
            <a:spLocks noGrp="1" noChangeArrowheads="1"/>
          </p:cNvSpPr>
          <p:nvPr>
            <p:ph idx="1"/>
          </p:nvPr>
        </p:nvSpPr>
        <p:spPr>
          <a:xfrm>
            <a:off x="179388" y="1600200"/>
            <a:ext cx="8713787" cy="4525963"/>
          </a:xfrm>
        </p:spPr>
        <p:txBody>
          <a:bodyPr/>
          <a:lstStyle/>
          <a:p>
            <a:pPr eaLnBrk="1" hangingPunct="1">
              <a:lnSpc>
                <a:spcPct val="80000"/>
              </a:lnSpc>
            </a:pPr>
            <a:r>
              <a:rPr lang="es-MX" sz="2000" smtClean="0"/>
              <a:t>El Candidato se arrodilla sobre ambas rodillas, frente al pedestal triangular de Salomón y coloca ambas manos sobre la trulla.</a:t>
            </a:r>
          </a:p>
          <a:p>
            <a:pPr eaLnBrk="1" hangingPunct="1">
              <a:lnSpc>
                <a:spcPct val="80000"/>
              </a:lnSpc>
            </a:pPr>
            <a:r>
              <a:rPr lang="es-MX" sz="2000" smtClean="0"/>
              <a:t>El Capitán de Guardias y el Conductor del Consejo se ubican detrás del Candidato, formando un triángulo con este último.</a:t>
            </a:r>
          </a:p>
          <a:p>
            <a:pPr eaLnBrk="1" hangingPunct="1">
              <a:lnSpc>
                <a:spcPct val="80000"/>
              </a:lnSpc>
            </a:pPr>
            <a:r>
              <a:rPr lang="es-MX" sz="2000" smtClean="0"/>
              <a:t>Al mismo tiempo, los Tres Grandes Maestros forman otro triángulo, frente al Altar, con Salomón en el vértice del mismo.</a:t>
            </a:r>
          </a:p>
          <a:p>
            <a:pPr eaLnBrk="1" hangingPunct="1">
              <a:lnSpc>
                <a:spcPct val="80000"/>
              </a:lnSpc>
            </a:pPr>
            <a:r>
              <a:rPr lang="es-MX" sz="2000" smtClean="0"/>
              <a:t>Se jura:</a:t>
            </a:r>
          </a:p>
          <a:p>
            <a:pPr eaLnBrk="1" hangingPunct="1">
              <a:lnSpc>
                <a:spcPct val="80000"/>
              </a:lnSpc>
            </a:pPr>
            <a:r>
              <a:rPr lang="es-MX" sz="2000" smtClean="0"/>
              <a:t>Secreto.</a:t>
            </a:r>
          </a:p>
          <a:p>
            <a:pPr eaLnBrk="1" hangingPunct="1">
              <a:lnSpc>
                <a:spcPct val="80000"/>
              </a:lnSpc>
            </a:pPr>
            <a:r>
              <a:rPr lang="es-MX" sz="2000" smtClean="0"/>
              <a:t>Ayudar a las viudas y huérfanos que hayan podido dejar sus Compañeros Maestros Selectos.</a:t>
            </a:r>
          </a:p>
          <a:p>
            <a:pPr eaLnBrk="1" hangingPunct="1">
              <a:lnSpc>
                <a:spcPct val="80000"/>
              </a:lnSpc>
            </a:pPr>
            <a:r>
              <a:rPr lang="es-MX" sz="2000" smtClean="0"/>
              <a:t>Nunca penetrar en el Noveno Arco sin el permiso de los Tres Grandes Maestros.</a:t>
            </a:r>
          </a:p>
          <a:p>
            <a:pPr eaLnBrk="1" hangingPunct="1">
              <a:lnSpc>
                <a:spcPct val="80000"/>
              </a:lnSpc>
            </a:pPr>
            <a:r>
              <a:rPr lang="es-MX" sz="2000" smtClean="0"/>
              <a:t>Nunca revelar la existencia de la Bóveda Secreta.</a:t>
            </a:r>
          </a:p>
          <a:p>
            <a:pPr eaLnBrk="1" hangingPunct="1">
              <a:lnSpc>
                <a:spcPct val="80000"/>
              </a:lnSpc>
            </a:pPr>
            <a:r>
              <a:rPr lang="es-MX" sz="2000" smtClean="0"/>
              <a:t>La penalidad es: </a:t>
            </a:r>
            <a:r>
              <a:rPr lang="es-MX" sz="2000" i="1" smtClean="0"/>
              <a:t>«Que mis ojos sean arrancados de sus órbitas</a:t>
            </a:r>
            <a:r>
              <a:rPr lang="en-US" sz="2000" i="1" smtClean="0"/>
              <a:t>, mis manos cortadas, </a:t>
            </a:r>
            <a:r>
              <a:rPr lang="en-US" sz="2000" smtClean="0"/>
              <a:t> </a:t>
            </a:r>
            <a:r>
              <a:rPr lang="en-US" sz="2000" i="1" smtClean="0"/>
              <a:t>mi cuerpo dividido en cuatro partes y arrojado entre los escombros”. </a:t>
            </a:r>
            <a:endParaRPr lang="en-US" sz="2000" smtClean="0"/>
          </a:p>
          <a:p>
            <a:pPr eaLnBrk="1" hangingPunct="1">
              <a:lnSpc>
                <a:spcPct val="80000"/>
              </a:lnSpc>
            </a:pPr>
            <a:r>
              <a:rPr lang="en-US" sz="2000" smtClean="0"/>
              <a:t>Concluido el Juramento, las luces del Consejo se iluminan en todo su esplendor.</a:t>
            </a:r>
            <a:endParaRPr lang="es-MX" sz="200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80739">
                                            <p:txEl>
                                              <p:pRg st="4" end="4"/>
                                            </p:txEl>
                                          </p:spTgt>
                                        </p:tgtEl>
                                        <p:attrNameLst>
                                          <p:attrName>style.visibility</p:attrName>
                                        </p:attrNameLst>
                                      </p:cBhvr>
                                      <p:to>
                                        <p:strVal val="visible"/>
                                      </p:to>
                                    </p:set>
                                    <p:animEffect transition="in" filter="blinds(horizontal)">
                                      <p:cBhvr>
                                        <p:cTn id="32" dur="500"/>
                                        <p:tgtEl>
                                          <p:spTgt spid="17807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80739">
                                            <p:txEl>
                                              <p:pRg st="5" end="5"/>
                                            </p:txEl>
                                          </p:spTgt>
                                        </p:tgtEl>
                                        <p:attrNameLst>
                                          <p:attrName>style.visibility</p:attrName>
                                        </p:attrNameLst>
                                      </p:cBhvr>
                                      <p:to>
                                        <p:strVal val="visible"/>
                                      </p:to>
                                    </p:set>
                                    <p:animEffect transition="in" filter="blinds(horizontal)">
                                      <p:cBhvr>
                                        <p:cTn id="37" dur="500"/>
                                        <p:tgtEl>
                                          <p:spTgt spid="178073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80739">
                                            <p:txEl>
                                              <p:pRg st="6" end="6"/>
                                            </p:txEl>
                                          </p:spTgt>
                                        </p:tgtEl>
                                        <p:attrNameLst>
                                          <p:attrName>style.visibility</p:attrName>
                                        </p:attrNameLst>
                                      </p:cBhvr>
                                      <p:to>
                                        <p:strVal val="visible"/>
                                      </p:to>
                                    </p:set>
                                    <p:animEffect transition="in" filter="blinds(horizontal)">
                                      <p:cBhvr>
                                        <p:cTn id="42" dur="500"/>
                                        <p:tgtEl>
                                          <p:spTgt spid="178073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80739">
                                            <p:txEl>
                                              <p:pRg st="7" end="7"/>
                                            </p:txEl>
                                          </p:spTgt>
                                        </p:tgtEl>
                                        <p:attrNameLst>
                                          <p:attrName>style.visibility</p:attrName>
                                        </p:attrNameLst>
                                      </p:cBhvr>
                                      <p:to>
                                        <p:strVal val="visible"/>
                                      </p:to>
                                    </p:set>
                                    <p:animEffect transition="in" filter="blinds(horizontal)">
                                      <p:cBhvr>
                                        <p:cTn id="47" dur="500"/>
                                        <p:tgtEl>
                                          <p:spTgt spid="178073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80739">
                                            <p:txEl>
                                              <p:pRg st="8" end="8"/>
                                            </p:txEl>
                                          </p:spTgt>
                                        </p:tgtEl>
                                        <p:attrNameLst>
                                          <p:attrName>style.visibility</p:attrName>
                                        </p:attrNameLst>
                                      </p:cBhvr>
                                      <p:to>
                                        <p:strVal val="visible"/>
                                      </p:to>
                                    </p:set>
                                    <p:animEffect transition="in" filter="blinds(horizontal)">
                                      <p:cBhvr>
                                        <p:cTn id="52" dur="500"/>
                                        <p:tgtEl>
                                          <p:spTgt spid="1780739">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80739">
                                            <p:txEl>
                                              <p:pRg st="9" end="9"/>
                                            </p:txEl>
                                          </p:spTgt>
                                        </p:tgtEl>
                                        <p:attrNameLst>
                                          <p:attrName>style.visibility</p:attrName>
                                        </p:attrNameLst>
                                      </p:cBhvr>
                                      <p:to>
                                        <p:strVal val="visible"/>
                                      </p:to>
                                    </p:set>
                                    <p:animEffect transition="in" filter="blinds(horizontal)">
                                      <p:cBhvr>
                                        <p:cTn id="57" dur="500"/>
                                        <p:tgtEl>
                                          <p:spTgt spid="178073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 Algunas variantes</a:t>
            </a:r>
            <a:endParaRPr lang="es-ES_tradnl" smtClean="0"/>
          </a:p>
        </p:txBody>
      </p:sp>
      <p:sp>
        <p:nvSpPr>
          <p:cNvPr id="1780739" name="Rectangle 3"/>
          <p:cNvSpPr>
            <a:spLocks noGrp="1" noChangeArrowheads="1"/>
          </p:cNvSpPr>
          <p:nvPr>
            <p:ph sz="half" idx="1"/>
          </p:nvPr>
        </p:nvSpPr>
        <p:spPr>
          <a:xfrm>
            <a:off x="101600" y="1557338"/>
            <a:ext cx="4038600" cy="4525962"/>
          </a:xfrm>
        </p:spPr>
        <p:txBody>
          <a:bodyPr/>
          <a:lstStyle/>
          <a:p>
            <a:pPr eaLnBrk="1" hangingPunct="1">
              <a:lnSpc>
                <a:spcPct val="80000"/>
              </a:lnSpc>
            </a:pPr>
            <a:r>
              <a:rPr lang="en-US" sz="1800" i="1" dirty="0" smtClean="0"/>
              <a:t>En la </a:t>
            </a:r>
            <a:r>
              <a:rPr lang="en-US" sz="1800" i="1" dirty="0" err="1" smtClean="0"/>
              <a:t>ceremonia</a:t>
            </a:r>
            <a:r>
              <a:rPr lang="en-US" sz="1800" i="1" dirty="0" smtClean="0"/>
              <a:t> del </a:t>
            </a:r>
            <a:r>
              <a:rPr lang="en-US" sz="1800" i="1" dirty="0" err="1" smtClean="0"/>
              <a:t>Juramento</a:t>
            </a:r>
            <a:r>
              <a:rPr lang="en-US" sz="1800" i="1" dirty="0" smtClean="0"/>
              <a:t> hay </a:t>
            </a:r>
            <a:r>
              <a:rPr lang="en-US" sz="1800" i="1" dirty="0" err="1" smtClean="0"/>
              <a:t>distintas</a:t>
            </a:r>
            <a:r>
              <a:rPr lang="en-US" sz="1800" i="1" dirty="0" smtClean="0"/>
              <a:t> </a:t>
            </a:r>
            <a:r>
              <a:rPr lang="en-US" sz="1800" i="1" dirty="0" err="1" smtClean="0"/>
              <a:t>variantes</a:t>
            </a:r>
            <a:r>
              <a:rPr lang="en-US" sz="1800" i="1" dirty="0" smtClean="0"/>
              <a:t>.</a:t>
            </a:r>
          </a:p>
          <a:p>
            <a:pPr eaLnBrk="1" hangingPunct="1">
              <a:lnSpc>
                <a:spcPct val="80000"/>
              </a:lnSpc>
            </a:pPr>
            <a:r>
              <a:rPr lang="en-US" sz="1800" i="1" dirty="0" err="1" smtClean="0"/>
              <a:t>Por</a:t>
            </a:r>
            <a:r>
              <a:rPr lang="en-US" sz="1800" i="1" dirty="0" smtClean="0"/>
              <a:t> </a:t>
            </a:r>
            <a:r>
              <a:rPr lang="en-US" sz="1800" i="1" dirty="0" err="1" smtClean="0"/>
              <a:t>ejemplo</a:t>
            </a:r>
            <a:r>
              <a:rPr lang="en-US" sz="1800" i="1" dirty="0" smtClean="0"/>
              <a:t>, en </a:t>
            </a:r>
            <a:r>
              <a:rPr lang="en-US" sz="1800" i="1" dirty="0" err="1" smtClean="0"/>
              <a:t>algunos</a:t>
            </a:r>
            <a:r>
              <a:rPr lang="en-US" sz="1800" i="1" dirty="0" smtClean="0"/>
              <a:t> </a:t>
            </a:r>
            <a:r>
              <a:rPr lang="en-US" sz="1800" i="1" dirty="0" err="1" smtClean="0"/>
              <a:t>Rituales</a:t>
            </a:r>
            <a:r>
              <a:rPr lang="en-US" sz="1800" i="1" dirty="0" smtClean="0"/>
              <a:t> el Conductor del </a:t>
            </a:r>
            <a:r>
              <a:rPr lang="en-US" sz="1800" i="1" dirty="0" err="1" smtClean="0"/>
              <a:t>Consejo</a:t>
            </a:r>
            <a:r>
              <a:rPr lang="en-US" sz="1800" i="1" dirty="0" smtClean="0"/>
              <a:t> conduce </a:t>
            </a:r>
            <a:r>
              <a:rPr lang="en-US" sz="1800" i="1" dirty="0" err="1" smtClean="0"/>
              <a:t>ceremonialmente</a:t>
            </a:r>
            <a:r>
              <a:rPr lang="en-US" sz="1800" i="1" dirty="0" smtClean="0"/>
              <a:t> al </a:t>
            </a:r>
            <a:r>
              <a:rPr lang="en-US" sz="1800" i="1" dirty="0" err="1" smtClean="0"/>
              <a:t>Candidato</a:t>
            </a:r>
            <a:r>
              <a:rPr lang="en-US" sz="1800" i="1" dirty="0" smtClean="0"/>
              <a:t> a </a:t>
            </a:r>
            <a:r>
              <a:rPr lang="en-US" sz="1800" i="1" dirty="0" err="1" smtClean="0"/>
              <a:t>través</a:t>
            </a:r>
            <a:r>
              <a:rPr lang="en-US" sz="1800" i="1" dirty="0" smtClean="0"/>
              <a:t> de los </a:t>
            </a:r>
            <a:r>
              <a:rPr lang="en-US" sz="1800" i="1" dirty="0" err="1" smtClean="0"/>
              <a:t>ocho</a:t>
            </a:r>
            <a:r>
              <a:rPr lang="en-US" sz="1800" i="1" dirty="0" smtClean="0"/>
              <a:t> </a:t>
            </a:r>
            <a:r>
              <a:rPr lang="en-US" sz="1800" i="1" dirty="0" err="1" smtClean="0"/>
              <a:t>primeros</a:t>
            </a:r>
            <a:r>
              <a:rPr lang="en-US" sz="1800" i="1" dirty="0" smtClean="0"/>
              <a:t> Arcos, antes de </a:t>
            </a:r>
            <a:r>
              <a:rPr lang="en-US" sz="1800" i="1" dirty="0" err="1" smtClean="0"/>
              <a:t>hacerlo</a:t>
            </a:r>
            <a:r>
              <a:rPr lang="en-US" sz="1800" i="1" dirty="0" smtClean="0"/>
              <a:t> </a:t>
            </a:r>
            <a:r>
              <a:rPr lang="en-US" sz="1800" i="1" dirty="0" err="1" smtClean="0"/>
              <a:t>arrodillar</a:t>
            </a:r>
            <a:r>
              <a:rPr lang="en-US" sz="1800" i="1" dirty="0" smtClean="0"/>
              <a:t> en el </a:t>
            </a:r>
            <a:r>
              <a:rPr lang="en-US" sz="1800" i="1" dirty="0" err="1" smtClean="0"/>
              <a:t>Noveno</a:t>
            </a:r>
            <a:r>
              <a:rPr lang="en-US" sz="1800" i="1" dirty="0" smtClean="0"/>
              <a:t>.</a:t>
            </a:r>
          </a:p>
          <a:p>
            <a:pPr eaLnBrk="1" hangingPunct="1">
              <a:lnSpc>
                <a:spcPct val="80000"/>
              </a:lnSpc>
            </a:pPr>
            <a:r>
              <a:rPr lang="en-US" sz="1800" i="1" dirty="0" smtClean="0"/>
              <a:t>En </a:t>
            </a:r>
            <a:r>
              <a:rPr lang="en-US" sz="1800" i="1" dirty="0" err="1" smtClean="0"/>
              <a:t>otros</a:t>
            </a:r>
            <a:r>
              <a:rPr lang="en-US" sz="1800" i="1" dirty="0" smtClean="0"/>
              <a:t> </a:t>
            </a:r>
            <a:r>
              <a:rPr lang="en-US" sz="1800" i="1" dirty="0" err="1" smtClean="0"/>
              <a:t>casos</a:t>
            </a:r>
            <a:r>
              <a:rPr lang="en-US" sz="1800" i="1" dirty="0" smtClean="0"/>
              <a:t>, en </a:t>
            </a:r>
            <a:r>
              <a:rPr lang="en-US" sz="1800" i="1" dirty="0" err="1" smtClean="0"/>
              <a:t>lugar</a:t>
            </a:r>
            <a:r>
              <a:rPr lang="en-US" sz="1800" i="1" dirty="0" smtClean="0"/>
              <a:t> de </a:t>
            </a:r>
            <a:r>
              <a:rPr lang="en-US" sz="1800" i="1" dirty="0" err="1" smtClean="0"/>
              <a:t>colocar</a:t>
            </a:r>
            <a:r>
              <a:rPr lang="en-US" sz="1800" i="1" dirty="0" smtClean="0"/>
              <a:t> </a:t>
            </a:r>
            <a:r>
              <a:rPr lang="en-US" sz="1800" i="1" dirty="0" err="1" smtClean="0"/>
              <a:t>ambas</a:t>
            </a:r>
            <a:r>
              <a:rPr lang="en-US" sz="1800" i="1" dirty="0" smtClean="0"/>
              <a:t> </a:t>
            </a:r>
            <a:r>
              <a:rPr lang="en-US" sz="1800" i="1" dirty="0" err="1" smtClean="0"/>
              <a:t>manos</a:t>
            </a:r>
            <a:r>
              <a:rPr lang="en-US" sz="1800" i="1" dirty="0" smtClean="0"/>
              <a:t> </a:t>
            </a:r>
            <a:r>
              <a:rPr lang="en-US" sz="1800" i="1" dirty="0" err="1" smtClean="0"/>
              <a:t>sobre</a:t>
            </a:r>
            <a:r>
              <a:rPr lang="en-US" sz="1800" i="1" dirty="0" smtClean="0"/>
              <a:t> la </a:t>
            </a:r>
            <a:r>
              <a:rPr lang="en-US" sz="1800" i="1" dirty="0" err="1" smtClean="0"/>
              <a:t>trulla</a:t>
            </a:r>
            <a:r>
              <a:rPr lang="en-US" sz="1800" i="1" dirty="0" smtClean="0"/>
              <a:t>, el </a:t>
            </a:r>
            <a:r>
              <a:rPr lang="en-US" sz="1800" i="1" dirty="0" err="1" smtClean="0"/>
              <a:t>Candidato</a:t>
            </a:r>
            <a:r>
              <a:rPr lang="en-US" sz="1800" i="1" dirty="0" smtClean="0"/>
              <a:t> </a:t>
            </a:r>
            <a:r>
              <a:rPr lang="en-US" sz="1800" i="1" dirty="0" err="1" smtClean="0"/>
              <a:t>coloca</a:t>
            </a:r>
            <a:r>
              <a:rPr lang="en-US" sz="1800" i="1" dirty="0" smtClean="0"/>
              <a:t> </a:t>
            </a:r>
            <a:r>
              <a:rPr lang="en-US" sz="1800" i="1" dirty="0" err="1" smtClean="0"/>
              <a:t>una</a:t>
            </a:r>
            <a:r>
              <a:rPr lang="en-US" sz="1800" i="1" dirty="0" smtClean="0"/>
              <a:t> </a:t>
            </a:r>
            <a:r>
              <a:rPr lang="en-US" sz="1800" i="1" dirty="0" err="1" smtClean="0"/>
              <a:t>sobre</a:t>
            </a:r>
            <a:r>
              <a:rPr lang="en-US" sz="1800" i="1" dirty="0" smtClean="0"/>
              <a:t> el </a:t>
            </a:r>
            <a:r>
              <a:rPr lang="en-US" sz="1800" i="1" dirty="0" err="1" smtClean="0"/>
              <a:t>Libro</a:t>
            </a:r>
            <a:r>
              <a:rPr lang="en-US" sz="1800" i="1" dirty="0" smtClean="0"/>
              <a:t>, la </a:t>
            </a:r>
            <a:r>
              <a:rPr lang="en-US" sz="1800" i="1" dirty="0" err="1" smtClean="0"/>
              <a:t>escuadra</a:t>
            </a:r>
            <a:r>
              <a:rPr lang="en-US" sz="1800" i="1" dirty="0" smtClean="0"/>
              <a:t>, el </a:t>
            </a:r>
            <a:r>
              <a:rPr lang="en-US" sz="1800" i="1" dirty="0" err="1" smtClean="0"/>
              <a:t>compás</a:t>
            </a:r>
            <a:r>
              <a:rPr lang="en-US" sz="1800" i="1" dirty="0" smtClean="0"/>
              <a:t> y un </a:t>
            </a:r>
            <a:r>
              <a:rPr lang="en-US" sz="1800" i="1" dirty="0" err="1" smtClean="0"/>
              <a:t>triángulo</a:t>
            </a:r>
            <a:r>
              <a:rPr lang="en-US" sz="1800" i="1" dirty="0" smtClean="0"/>
              <a:t> </a:t>
            </a:r>
            <a:r>
              <a:rPr lang="en-US" sz="1800" i="1" dirty="0" err="1" smtClean="0"/>
              <a:t>equilátero</a:t>
            </a:r>
            <a:r>
              <a:rPr lang="en-US" sz="1800" i="1" dirty="0" smtClean="0"/>
              <a:t>.</a:t>
            </a:r>
          </a:p>
          <a:p>
            <a:pPr eaLnBrk="1" hangingPunct="1">
              <a:lnSpc>
                <a:spcPct val="80000"/>
              </a:lnSpc>
            </a:pPr>
            <a:r>
              <a:rPr lang="en-US" sz="1800" i="1" dirty="0" err="1" smtClean="0"/>
              <a:t>También</a:t>
            </a:r>
            <a:r>
              <a:rPr lang="en-US" sz="1800" i="1" dirty="0" smtClean="0"/>
              <a:t> </a:t>
            </a:r>
            <a:r>
              <a:rPr lang="en-US" sz="1800" i="1" dirty="0" err="1" smtClean="0"/>
              <a:t>es</a:t>
            </a:r>
            <a:r>
              <a:rPr lang="en-US" sz="1800" i="1" dirty="0" smtClean="0"/>
              <a:t> </a:t>
            </a:r>
            <a:r>
              <a:rPr lang="en-US" sz="1800" i="1" dirty="0" err="1" smtClean="0"/>
              <a:t>frecuente</a:t>
            </a:r>
            <a:r>
              <a:rPr lang="en-US" sz="1800" i="1" dirty="0" smtClean="0"/>
              <a:t> </a:t>
            </a:r>
            <a:r>
              <a:rPr lang="en-US" sz="1800" i="1" dirty="0" err="1" smtClean="0"/>
              <a:t>que</a:t>
            </a:r>
            <a:r>
              <a:rPr lang="en-US" sz="1800" i="1" dirty="0" smtClean="0"/>
              <a:t> </a:t>
            </a:r>
            <a:r>
              <a:rPr lang="en-US" sz="1800" i="1" dirty="0" smtClean="0"/>
              <a:t>,</a:t>
            </a:r>
            <a:r>
              <a:rPr lang="en-US" sz="1800" i="1" dirty="0" err="1" smtClean="0"/>
              <a:t>una</a:t>
            </a:r>
            <a:r>
              <a:rPr lang="en-US" sz="1800" i="1" dirty="0" smtClean="0"/>
              <a:t> </a:t>
            </a:r>
            <a:r>
              <a:rPr lang="en-US" sz="1800" i="1" dirty="0" err="1" smtClean="0"/>
              <a:t>vez</a:t>
            </a:r>
            <a:r>
              <a:rPr lang="en-US" sz="1800" i="1" dirty="0" smtClean="0"/>
              <a:t> </a:t>
            </a:r>
            <a:r>
              <a:rPr lang="en-US" sz="1800" i="1" dirty="0" err="1" smtClean="0"/>
              <a:t>prestado</a:t>
            </a:r>
            <a:r>
              <a:rPr lang="en-US" sz="1800" i="1" dirty="0" smtClean="0"/>
              <a:t> el </a:t>
            </a:r>
            <a:r>
              <a:rPr lang="en-US" sz="1800" i="1" dirty="0" err="1" smtClean="0"/>
              <a:t>Juramento</a:t>
            </a:r>
            <a:r>
              <a:rPr lang="en-US" sz="1800" i="1" dirty="0" smtClean="0"/>
              <a:t>, el Maestro </a:t>
            </a:r>
            <a:r>
              <a:rPr lang="en-US" sz="1800" i="1" dirty="0" err="1" smtClean="0"/>
              <a:t>eleve</a:t>
            </a:r>
            <a:r>
              <a:rPr lang="en-US" sz="1800" i="1" dirty="0" smtClean="0"/>
              <a:t> al </a:t>
            </a:r>
            <a:r>
              <a:rPr lang="en-US" sz="1800" i="1" dirty="0" err="1" smtClean="0"/>
              <a:t>Candidato</a:t>
            </a:r>
            <a:r>
              <a:rPr lang="en-US" sz="1800" i="1" dirty="0" smtClean="0"/>
              <a:t> con el Toque </a:t>
            </a:r>
            <a:r>
              <a:rPr lang="en-US" sz="1800" i="1" dirty="0" err="1" smtClean="0"/>
              <a:t>previamente</a:t>
            </a:r>
            <a:r>
              <a:rPr lang="en-US" sz="1800" i="1" dirty="0" smtClean="0"/>
              <a:t> </a:t>
            </a:r>
            <a:r>
              <a:rPr lang="en-US" sz="1800" i="1" dirty="0" err="1" smtClean="0"/>
              <a:t>referido</a:t>
            </a:r>
            <a:r>
              <a:rPr lang="en-US" sz="1800" i="1" dirty="0" smtClean="0"/>
              <a:t>, </a:t>
            </a:r>
            <a:r>
              <a:rPr lang="en-US" sz="1800" i="1" dirty="0" err="1" smtClean="0"/>
              <a:t>colocando</a:t>
            </a:r>
            <a:r>
              <a:rPr lang="en-US" sz="1800" i="1" dirty="0" smtClean="0"/>
              <a:t> la </a:t>
            </a:r>
            <a:r>
              <a:rPr lang="en-US" sz="1800" i="1" dirty="0" err="1" smtClean="0"/>
              <a:t>mano</a:t>
            </a:r>
            <a:r>
              <a:rPr lang="en-US" sz="1800" i="1" dirty="0" smtClean="0"/>
              <a:t> </a:t>
            </a:r>
            <a:r>
              <a:rPr lang="en-US" sz="1800" i="1" dirty="0" err="1" smtClean="0"/>
              <a:t>izquierda</a:t>
            </a:r>
            <a:r>
              <a:rPr lang="en-US" sz="1800" i="1" dirty="0" smtClean="0"/>
              <a:t> </a:t>
            </a:r>
            <a:r>
              <a:rPr lang="en-US" sz="1800" i="1" dirty="0" err="1" smtClean="0"/>
              <a:t>debajo</a:t>
            </a:r>
            <a:r>
              <a:rPr lang="en-US" sz="1800" i="1" dirty="0" smtClean="0"/>
              <a:t> de la </a:t>
            </a:r>
            <a:r>
              <a:rPr lang="en-US" sz="1800" i="1" dirty="0" err="1" smtClean="0"/>
              <a:t>solapa</a:t>
            </a:r>
            <a:r>
              <a:rPr lang="en-US" sz="1800" i="1" dirty="0" smtClean="0"/>
              <a:t> del </a:t>
            </a:r>
            <a:r>
              <a:rPr lang="en-US" sz="1800" i="1" dirty="0" err="1" smtClean="0"/>
              <a:t>abrigo</a:t>
            </a:r>
            <a:r>
              <a:rPr lang="en-US" sz="1800" i="1" dirty="0" smtClean="0"/>
              <a:t> del </a:t>
            </a:r>
            <a:r>
              <a:rPr lang="en-US" sz="1800" i="1" dirty="0" err="1" smtClean="0"/>
              <a:t>Candidato</a:t>
            </a:r>
            <a:r>
              <a:rPr lang="en-US" sz="1800" i="1" dirty="0" smtClean="0"/>
              <a:t>.</a:t>
            </a:r>
          </a:p>
        </p:txBody>
      </p:sp>
      <p:pic>
        <p:nvPicPr>
          <p:cNvPr id="5" name="Picture 2"/>
          <p:cNvPicPr>
            <a:picLocks noChangeAspect="1" noChangeArrowheads="1"/>
          </p:cNvPicPr>
          <p:nvPr/>
        </p:nvPicPr>
        <p:blipFill>
          <a:blip r:embed="rId2"/>
          <a:srcRect/>
          <a:stretch>
            <a:fillRect/>
          </a:stretch>
        </p:blipFill>
        <p:spPr bwMode="auto">
          <a:xfrm>
            <a:off x="4224338" y="1635125"/>
            <a:ext cx="4524375" cy="4241800"/>
          </a:xfrm>
          <a:prstGeom prst="rect">
            <a:avLst/>
          </a:prstGeom>
          <a:noFill/>
          <a:ln w="9525">
            <a:noFill/>
            <a:miter lim="800000"/>
            <a:headEnd/>
            <a:tailEnd/>
          </a:ln>
        </p:spPr>
      </p:pic>
      <p:sp>
        <p:nvSpPr>
          <p:cNvPr id="3" name="2 CuadroTexto"/>
          <p:cNvSpPr txBox="1">
            <a:spLocks noChangeArrowheads="1"/>
          </p:cNvSpPr>
          <p:nvPr/>
        </p:nvSpPr>
        <p:spPr bwMode="auto">
          <a:xfrm>
            <a:off x="3924300" y="5949950"/>
            <a:ext cx="5111750" cy="830263"/>
          </a:xfrm>
          <a:prstGeom prst="rect">
            <a:avLst/>
          </a:prstGeom>
          <a:noFill/>
          <a:ln w="9525">
            <a:noFill/>
            <a:miter lim="800000"/>
            <a:headEnd/>
            <a:tailEnd/>
          </a:ln>
        </p:spPr>
        <p:txBody>
          <a:bodyPr>
            <a:spAutoFit/>
          </a:bodyPr>
          <a:lstStyle/>
          <a:p>
            <a:pPr algn="ctr"/>
            <a:r>
              <a:rPr lang="es-MX" sz="1600"/>
              <a:t>También puede ocurrir que el Maestro tome la postura indicada en el dibujo, y la diga al Candidato que recuerde las palabras «Secreto» y «Silencio»</a:t>
            </a:r>
            <a:endParaRPr lang="es-AR" sz="160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ox(out)">
                                      <p:cBhvr>
                                        <p:cTn id="32" dur="2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P spid="3"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1" name="Picture 5"/>
          <p:cNvPicPr>
            <a:picLocks noChangeAspect="1" noChangeArrowheads="1"/>
          </p:cNvPicPr>
          <p:nvPr/>
        </p:nvPicPr>
        <p:blipFill>
          <a:blip r:embed="rId2"/>
          <a:srcRect/>
          <a:stretch>
            <a:fillRect/>
          </a:stretch>
        </p:blipFill>
        <p:spPr bwMode="auto">
          <a:xfrm>
            <a:off x="-47625" y="0"/>
            <a:ext cx="9144000" cy="6858000"/>
          </a:xfrm>
          <a:prstGeom prst="rect">
            <a:avLst/>
          </a:prstGeom>
          <a:noFill/>
          <a:ln w="9525">
            <a:noFill/>
            <a:miter lim="800000"/>
            <a:headEnd/>
            <a:tailEnd/>
          </a:ln>
        </p:spPr>
      </p:pic>
      <p:sp>
        <p:nvSpPr>
          <p:cNvPr id="180227" name="Text Box 3"/>
          <p:cNvSpPr txBox="1">
            <a:spLocks noChangeArrowheads="1"/>
          </p:cNvSpPr>
          <p:nvPr/>
        </p:nvSpPr>
        <p:spPr bwMode="auto">
          <a:xfrm>
            <a:off x="231775" y="207963"/>
            <a:ext cx="5378450" cy="641350"/>
          </a:xfrm>
          <a:prstGeom prst="rect">
            <a:avLst/>
          </a:prstGeom>
          <a:noFill/>
          <a:ln w="9525">
            <a:noFill/>
            <a:miter lim="800000"/>
            <a:headEnd/>
            <a:tailEnd/>
          </a:ln>
          <a:effectLst/>
        </p:spPr>
        <p:txBody>
          <a:bodyPr wrap="none">
            <a:spAutoFit/>
          </a:bodyPr>
          <a:lstStyle/>
          <a:p>
            <a:r>
              <a:rPr lang="es-ES" b="1"/>
              <a:t>El candidato también podría colocar sus manos</a:t>
            </a:r>
          </a:p>
          <a:p>
            <a:r>
              <a:rPr lang="es-ES" b="1"/>
              <a:t>sobre el Altar decorado de esta forma</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9941"/>
                                        </p:tgtEl>
                                        <p:attrNameLst>
                                          <p:attrName>style.visibility</p:attrName>
                                        </p:attrNameLst>
                                      </p:cBhvr>
                                      <p:to>
                                        <p:strVal val="visible"/>
                                      </p:to>
                                    </p:set>
                                    <p:animEffect transition="in" filter="box(out)">
                                      <p:cBhvr>
                                        <p:cTn id="7" dur="2000"/>
                                        <p:tgtEl>
                                          <p:spTgt spid="399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0227"/>
                                        </p:tgtEl>
                                        <p:attrNameLst>
                                          <p:attrName>style.visibility</p:attrName>
                                        </p:attrNameLst>
                                      </p:cBhvr>
                                      <p:to>
                                        <p:strVal val="visible"/>
                                      </p:to>
                                    </p:set>
                                    <p:animEffect transition="in" filter="fade">
                                      <p:cBhvr>
                                        <p:cTn id="12" dur="2000"/>
                                        <p:tgtEl>
                                          <p:spTgt spid="180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p:bld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1249" name="1 Título"/>
          <p:cNvSpPr>
            <a:spLocks noGrp="1"/>
          </p:cNvSpPr>
          <p:nvPr>
            <p:ph type="title"/>
          </p:nvPr>
        </p:nvSpPr>
        <p:spPr/>
        <p:txBody>
          <a:bodyPr/>
          <a:lstStyle/>
          <a:p>
            <a:r>
              <a:rPr lang="es-ES" smtClean="0"/>
              <a:t>El Arca Substituta</a:t>
            </a:r>
          </a:p>
        </p:txBody>
      </p:sp>
      <p:sp>
        <p:nvSpPr>
          <p:cNvPr id="181250" name="2 Marcador de contenido"/>
          <p:cNvSpPr>
            <a:spLocks noGrp="1"/>
          </p:cNvSpPr>
          <p:nvPr>
            <p:ph idx="1"/>
          </p:nvPr>
        </p:nvSpPr>
        <p:spPr/>
        <p:txBody>
          <a:bodyPr/>
          <a:lstStyle/>
          <a:p>
            <a:r>
              <a:rPr lang="en-US" sz="2000" dirty="0" smtClean="0"/>
              <a:t>La </a:t>
            </a:r>
            <a:r>
              <a:rPr lang="en-US" sz="2000" dirty="0" err="1" smtClean="0"/>
              <a:t>Segunda</a:t>
            </a:r>
            <a:r>
              <a:rPr lang="en-US" sz="2000" dirty="0" smtClean="0"/>
              <a:t> Parte del Ritual </a:t>
            </a:r>
            <a:r>
              <a:rPr lang="en-US" sz="2000" dirty="0" err="1" smtClean="0"/>
              <a:t>consiste</a:t>
            </a:r>
            <a:r>
              <a:rPr lang="en-US" sz="2000" dirty="0" smtClean="0"/>
              <a:t> en el </a:t>
            </a:r>
            <a:r>
              <a:rPr lang="en-US" sz="2000" dirty="0" err="1" smtClean="0"/>
              <a:t>depósito</a:t>
            </a:r>
            <a:r>
              <a:rPr lang="en-US" sz="2000" dirty="0" smtClean="0"/>
              <a:t> </a:t>
            </a:r>
            <a:r>
              <a:rPr lang="en-US" sz="2000" dirty="0" err="1" smtClean="0"/>
              <a:t>simbólico</a:t>
            </a:r>
            <a:r>
              <a:rPr lang="en-US" sz="2000" dirty="0" smtClean="0"/>
              <a:t> de los </a:t>
            </a:r>
            <a:r>
              <a:rPr lang="en-US" sz="2000" dirty="0" err="1" smtClean="0"/>
              <a:t>objetos</a:t>
            </a:r>
            <a:r>
              <a:rPr lang="en-US" sz="2000" dirty="0" smtClean="0"/>
              <a:t> </a:t>
            </a:r>
            <a:r>
              <a:rPr lang="en-US" sz="2000" dirty="0" err="1" smtClean="0"/>
              <a:t>sagrados</a:t>
            </a:r>
            <a:r>
              <a:rPr lang="en-US" sz="2000" dirty="0" smtClean="0"/>
              <a:t> </a:t>
            </a:r>
            <a:r>
              <a:rPr lang="en-US" sz="2000" dirty="0" err="1" smtClean="0"/>
              <a:t>dentro</a:t>
            </a:r>
            <a:r>
              <a:rPr lang="en-US" sz="2000" dirty="0" smtClean="0"/>
              <a:t> del </a:t>
            </a:r>
            <a:r>
              <a:rPr lang="en-US" sz="2000" dirty="0" err="1" smtClean="0"/>
              <a:t>Arca</a:t>
            </a:r>
            <a:r>
              <a:rPr lang="en-US" sz="2000" dirty="0" smtClean="0"/>
              <a:t> </a:t>
            </a:r>
            <a:r>
              <a:rPr lang="en-US" sz="2000" dirty="0" err="1" smtClean="0"/>
              <a:t>Substituta</a:t>
            </a:r>
            <a:r>
              <a:rPr lang="en-US" sz="2000" dirty="0" smtClean="0"/>
              <a:t>, en el Arco </a:t>
            </a:r>
            <a:r>
              <a:rPr lang="en-US" sz="2000" dirty="0" err="1" smtClean="0"/>
              <a:t>Noveno</a:t>
            </a:r>
            <a:r>
              <a:rPr lang="en-US" sz="2000" dirty="0" smtClean="0"/>
              <a:t> de la </a:t>
            </a:r>
            <a:r>
              <a:rPr lang="en-US" sz="2000" dirty="0" err="1" smtClean="0"/>
              <a:t>Cripta</a:t>
            </a:r>
            <a:r>
              <a:rPr lang="en-US" sz="2000" dirty="0" smtClean="0"/>
              <a:t> o </a:t>
            </a:r>
            <a:r>
              <a:rPr lang="en-US" sz="2000" dirty="0" err="1" smtClean="0"/>
              <a:t>Bóveda</a:t>
            </a:r>
            <a:r>
              <a:rPr lang="en-US" sz="2000" dirty="0" smtClean="0"/>
              <a:t> </a:t>
            </a:r>
            <a:r>
              <a:rPr lang="en-US" sz="2000" dirty="0" err="1" smtClean="0"/>
              <a:t>Secreta</a:t>
            </a:r>
            <a:r>
              <a:rPr lang="en-US" sz="2000" dirty="0" smtClean="0"/>
              <a:t>.</a:t>
            </a:r>
          </a:p>
          <a:p>
            <a:r>
              <a:rPr lang="en-US" sz="2000" dirty="0" smtClean="0"/>
              <a:t>Los </a:t>
            </a:r>
            <a:r>
              <a:rPr lang="en-US" sz="2000" dirty="0" err="1" smtClean="0"/>
              <a:t>Tres</a:t>
            </a:r>
            <a:r>
              <a:rPr lang="en-US" sz="2000" dirty="0" smtClean="0"/>
              <a:t> </a:t>
            </a:r>
            <a:r>
              <a:rPr lang="en-US" sz="2000" dirty="0" err="1" smtClean="0"/>
              <a:t>Grandes</a:t>
            </a:r>
            <a:r>
              <a:rPr lang="en-US" sz="2000" dirty="0" smtClean="0"/>
              <a:t> Maestros se </a:t>
            </a:r>
            <a:r>
              <a:rPr lang="en-US" sz="2000" dirty="0" err="1" smtClean="0"/>
              <a:t>ponen</a:t>
            </a:r>
            <a:r>
              <a:rPr lang="en-US" sz="2000" dirty="0" smtClean="0"/>
              <a:t> de pie y </a:t>
            </a:r>
            <a:r>
              <a:rPr lang="en-US" sz="2000" dirty="0" err="1" smtClean="0"/>
              <a:t>forman</a:t>
            </a:r>
            <a:r>
              <a:rPr lang="en-US" sz="2000" dirty="0" smtClean="0"/>
              <a:t> un </a:t>
            </a:r>
            <a:r>
              <a:rPr lang="en-US" sz="2000" dirty="0" err="1" smtClean="0"/>
              <a:t>triángulo</a:t>
            </a:r>
            <a:r>
              <a:rPr lang="en-US" sz="2000" dirty="0" smtClean="0"/>
              <a:t> </a:t>
            </a:r>
            <a:r>
              <a:rPr lang="en-US" sz="2000" dirty="0" err="1" smtClean="0"/>
              <a:t>frente</a:t>
            </a:r>
            <a:r>
              <a:rPr lang="en-US" sz="2000" dirty="0" smtClean="0"/>
              <a:t> al </a:t>
            </a:r>
            <a:r>
              <a:rPr lang="en-US" sz="2000" dirty="0" err="1" smtClean="0"/>
              <a:t>Arca</a:t>
            </a:r>
            <a:r>
              <a:rPr lang="en-US" sz="2000" dirty="0" smtClean="0"/>
              <a:t>, </a:t>
            </a:r>
            <a:r>
              <a:rPr lang="en-US" sz="2000" dirty="0" err="1" smtClean="0"/>
              <a:t>cerca</a:t>
            </a:r>
            <a:r>
              <a:rPr lang="en-US" sz="2000" dirty="0" smtClean="0"/>
              <a:t> del </a:t>
            </a:r>
            <a:r>
              <a:rPr lang="en-US" sz="2000" dirty="0" err="1" smtClean="0"/>
              <a:t>centro</a:t>
            </a:r>
            <a:r>
              <a:rPr lang="en-US" sz="2000" dirty="0" smtClean="0"/>
              <a:t> del </a:t>
            </a:r>
            <a:r>
              <a:rPr lang="en-US" sz="2000" dirty="0" err="1" smtClean="0"/>
              <a:t>Templo</a:t>
            </a:r>
            <a:r>
              <a:rPr lang="en-US" sz="2000" dirty="0" smtClean="0"/>
              <a:t>.</a:t>
            </a:r>
          </a:p>
          <a:p>
            <a:r>
              <a:rPr lang="en-US" sz="2000" dirty="0" err="1" smtClean="0"/>
              <a:t>Salomón</a:t>
            </a:r>
            <a:r>
              <a:rPr lang="en-US" sz="2000" dirty="0" smtClean="0"/>
              <a:t> </a:t>
            </a:r>
            <a:r>
              <a:rPr lang="en-US" sz="2000" dirty="0" err="1" smtClean="0"/>
              <a:t>toma</a:t>
            </a:r>
            <a:r>
              <a:rPr lang="en-US" sz="2000" dirty="0" smtClean="0"/>
              <a:t> un </a:t>
            </a:r>
            <a:r>
              <a:rPr lang="en-US" sz="2000" dirty="0" err="1" smtClean="0"/>
              <a:t>rollo</a:t>
            </a:r>
            <a:r>
              <a:rPr lang="en-US" sz="2000" dirty="0" smtClean="0"/>
              <a:t> </a:t>
            </a:r>
            <a:r>
              <a:rPr lang="en-US" sz="2000" dirty="0" err="1" smtClean="0"/>
              <a:t>que</a:t>
            </a:r>
            <a:r>
              <a:rPr lang="en-US" sz="2000" dirty="0" smtClean="0"/>
              <a:t> </a:t>
            </a:r>
            <a:r>
              <a:rPr lang="en-US" sz="2000" dirty="0" err="1" smtClean="0"/>
              <a:t>representa</a:t>
            </a:r>
            <a:r>
              <a:rPr lang="en-US" sz="2000" dirty="0" smtClean="0"/>
              <a:t> el </a:t>
            </a:r>
            <a:r>
              <a:rPr lang="en-US" sz="2000" dirty="0" err="1" smtClean="0"/>
              <a:t>Libro</a:t>
            </a:r>
            <a:r>
              <a:rPr lang="en-US" sz="2000" dirty="0" smtClean="0"/>
              <a:t> </a:t>
            </a:r>
            <a:r>
              <a:rPr lang="en-US" sz="2000" dirty="0" err="1" smtClean="0"/>
              <a:t>Sagrado</a:t>
            </a:r>
            <a:r>
              <a:rPr lang="en-US" sz="2000" dirty="0" smtClean="0"/>
              <a:t> (la </a:t>
            </a:r>
            <a:r>
              <a:rPr lang="en-US" sz="2000" dirty="0" err="1" smtClean="0"/>
              <a:t>versión</a:t>
            </a:r>
            <a:r>
              <a:rPr lang="en-US" sz="2000" dirty="0" smtClean="0"/>
              <a:t> </a:t>
            </a:r>
            <a:r>
              <a:rPr lang="en-US" sz="2000" dirty="0" err="1" smtClean="0"/>
              <a:t>esotérica</a:t>
            </a:r>
            <a:r>
              <a:rPr lang="en-US" sz="2000" dirty="0" smtClean="0"/>
              <a:t> del </a:t>
            </a:r>
            <a:r>
              <a:rPr lang="en-US" sz="2000" dirty="0" err="1" smtClean="0"/>
              <a:t>Génesis</a:t>
            </a:r>
            <a:r>
              <a:rPr lang="en-US" sz="2000" dirty="0" smtClean="0"/>
              <a:t>), dice “</a:t>
            </a:r>
            <a:r>
              <a:rPr lang="en-US" sz="2000" dirty="0" err="1" smtClean="0"/>
              <a:t>Sabiduría</a:t>
            </a:r>
            <a:r>
              <a:rPr lang="en-US" sz="2000" dirty="0" smtClean="0"/>
              <a:t>” y lo </a:t>
            </a:r>
            <a:r>
              <a:rPr lang="en-US" sz="2000" dirty="0" err="1" smtClean="0"/>
              <a:t>coloca</a:t>
            </a:r>
            <a:r>
              <a:rPr lang="en-US" sz="2000" dirty="0" smtClean="0"/>
              <a:t> </a:t>
            </a:r>
            <a:r>
              <a:rPr lang="en-US" sz="2000" dirty="0" err="1" smtClean="0"/>
              <a:t>dentro</a:t>
            </a:r>
            <a:r>
              <a:rPr lang="en-US" sz="2000" dirty="0" smtClean="0"/>
              <a:t> </a:t>
            </a:r>
            <a:r>
              <a:rPr lang="en-US" sz="2000" dirty="0" smtClean="0"/>
              <a:t>(o </a:t>
            </a:r>
            <a:r>
              <a:rPr lang="en-US" sz="2000" dirty="0" err="1" smtClean="0"/>
              <a:t>cerca</a:t>
            </a:r>
            <a:r>
              <a:rPr lang="en-US" sz="2000" dirty="0" smtClean="0"/>
              <a:t>, </a:t>
            </a:r>
            <a:r>
              <a:rPr lang="en-US" sz="2000" dirty="0" err="1" smtClean="0"/>
              <a:t>según</a:t>
            </a:r>
            <a:r>
              <a:rPr lang="en-US" sz="2000" dirty="0" smtClean="0"/>
              <a:t> los </a:t>
            </a:r>
            <a:r>
              <a:rPr lang="en-US" sz="2000" dirty="0" err="1" smtClean="0"/>
              <a:t>Rituales</a:t>
            </a:r>
            <a:r>
              <a:rPr lang="en-US" sz="2000" dirty="0" smtClean="0"/>
              <a:t>) del </a:t>
            </a:r>
            <a:r>
              <a:rPr lang="en-US" sz="2000" dirty="0" err="1" smtClean="0"/>
              <a:t>Arca</a:t>
            </a:r>
            <a:r>
              <a:rPr lang="en-US" sz="2000" dirty="0" smtClean="0"/>
              <a:t>. </a:t>
            </a:r>
          </a:p>
          <a:p>
            <a:r>
              <a:rPr lang="en-US" sz="2000" dirty="0" err="1" smtClean="0"/>
              <a:t>Luego</a:t>
            </a:r>
            <a:r>
              <a:rPr lang="en-US" sz="2000" dirty="0" smtClean="0"/>
              <a:t> el </a:t>
            </a:r>
            <a:r>
              <a:rPr lang="en-US" sz="2000" dirty="0" err="1" smtClean="0"/>
              <a:t>mismo</a:t>
            </a:r>
            <a:r>
              <a:rPr lang="en-US" sz="2000" dirty="0" smtClean="0"/>
              <a:t> </a:t>
            </a:r>
            <a:r>
              <a:rPr lang="en-US" sz="2000" dirty="0" err="1" smtClean="0"/>
              <a:t>Salomón</a:t>
            </a:r>
            <a:r>
              <a:rPr lang="en-US" sz="2000" dirty="0" smtClean="0"/>
              <a:t> </a:t>
            </a:r>
            <a:r>
              <a:rPr lang="en-US" sz="2000" dirty="0" err="1" smtClean="0"/>
              <a:t>toma</a:t>
            </a:r>
            <a:r>
              <a:rPr lang="en-US" sz="2000" dirty="0" smtClean="0"/>
              <a:t> el </a:t>
            </a:r>
            <a:r>
              <a:rPr lang="en-US" sz="2000" dirty="0" err="1" smtClean="0"/>
              <a:t>Vaso</a:t>
            </a:r>
            <a:r>
              <a:rPr lang="en-US" sz="2000" dirty="0" smtClean="0"/>
              <a:t> de </a:t>
            </a:r>
            <a:r>
              <a:rPr lang="en-US" sz="2000" dirty="0" err="1" smtClean="0"/>
              <a:t>Maná</a:t>
            </a:r>
            <a:r>
              <a:rPr lang="en-US" sz="2000" dirty="0" smtClean="0"/>
              <a:t>, lo </a:t>
            </a:r>
            <a:r>
              <a:rPr lang="en-US" sz="2000" dirty="0" err="1" smtClean="0"/>
              <a:t>entrega</a:t>
            </a:r>
            <a:r>
              <a:rPr lang="en-US" sz="2000" dirty="0" smtClean="0"/>
              <a:t> a Hiram </a:t>
            </a:r>
            <a:r>
              <a:rPr lang="en-US" sz="2000" dirty="0" err="1" smtClean="0"/>
              <a:t>Abiff</a:t>
            </a:r>
            <a:r>
              <a:rPr lang="en-US" sz="2000" dirty="0" smtClean="0"/>
              <a:t> y </a:t>
            </a:r>
            <a:r>
              <a:rPr lang="en-US" sz="2000" dirty="0" err="1" smtClean="0"/>
              <a:t>este</a:t>
            </a:r>
            <a:r>
              <a:rPr lang="en-US" sz="2000" dirty="0" smtClean="0"/>
              <a:t> lo </a:t>
            </a:r>
            <a:r>
              <a:rPr lang="en-US" sz="2000" dirty="0" err="1" smtClean="0"/>
              <a:t>pasa</a:t>
            </a:r>
            <a:r>
              <a:rPr lang="en-US" sz="2000" dirty="0" smtClean="0"/>
              <a:t> a Hiram de </a:t>
            </a:r>
            <a:r>
              <a:rPr lang="en-US" sz="2000" dirty="0" err="1" smtClean="0"/>
              <a:t>Tiro</a:t>
            </a:r>
            <a:r>
              <a:rPr lang="en-US" sz="2000" dirty="0" smtClean="0"/>
              <a:t>, </a:t>
            </a:r>
            <a:r>
              <a:rPr lang="en-US" sz="2000" dirty="0" err="1" smtClean="0"/>
              <a:t>quien</a:t>
            </a:r>
            <a:r>
              <a:rPr lang="en-US" sz="2000" dirty="0" smtClean="0"/>
              <a:t> dice “Fortaleza” y lo </a:t>
            </a:r>
            <a:r>
              <a:rPr lang="en-US" sz="2000" dirty="0" err="1" smtClean="0"/>
              <a:t>deposita</a:t>
            </a:r>
            <a:r>
              <a:rPr lang="en-US" sz="2000" dirty="0" smtClean="0"/>
              <a:t> en el </a:t>
            </a:r>
            <a:r>
              <a:rPr lang="en-US" sz="2000" dirty="0" err="1" smtClean="0"/>
              <a:t>Arca</a:t>
            </a:r>
            <a:r>
              <a:rPr lang="en-US" sz="2000" dirty="0" smtClean="0"/>
              <a:t>.</a:t>
            </a:r>
            <a:endParaRPr lang="en-US" sz="2000" i="1" dirty="0" smtClean="0"/>
          </a:p>
          <a:p>
            <a:r>
              <a:rPr lang="en-US" sz="2000" dirty="0" smtClean="0"/>
              <a:t>Hiram </a:t>
            </a:r>
            <a:r>
              <a:rPr lang="en-US" sz="2000" dirty="0" err="1" smtClean="0"/>
              <a:t>Abiff</a:t>
            </a:r>
            <a:r>
              <a:rPr lang="en-US" sz="2000" dirty="0" smtClean="0"/>
              <a:t> dice “</a:t>
            </a:r>
            <a:r>
              <a:rPr lang="en-US" sz="2000" dirty="0" err="1" smtClean="0"/>
              <a:t>Belleza</a:t>
            </a:r>
            <a:r>
              <a:rPr lang="en-US" sz="2000" dirty="0" smtClean="0"/>
              <a:t>” y </a:t>
            </a:r>
            <a:r>
              <a:rPr lang="en-US" sz="2000" dirty="0" err="1" smtClean="0"/>
              <a:t>coloca</a:t>
            </a:r>
            <a:r>
              <a:rPr lang="en-US" sz="2000" dirty="0" smtClean="0"/>
              <a:t> en el </a:t>
            </a:r>
            <a:r>
              <a:rPr lang="en-US" sz="2000" dirty="0" err="1" smtClean="0"/>
              <a:t>Arca</a:t>
            </a:r>
            <a:r>
              <a:rPr lang="en-US" sz="2000" dirty="0" smtClean="0"/>
              <a:t> la </a:t>
            </a:r>
            <a:r>
              <a:rPr lang="en-US" sz="2000" dirty="0" err="1" smtClean="0"/>
              <a:t>Vara</a:t>
            </a:r>
            <a:r>
              <a:rPr lang="en-US" sz="2000" dirty="0" smtClean="0"/>
              <a:t> de </a:t>
            </a:r>
            <a:r>
              <a:rPr lang="en-US" sz="2000" dirty="0" err="1" smtClean="0"/>
              <a:t>Aarón</a:t>
            </a:r>
            <a:r>
              <a:rPr lang="en-US" sz="2000" dirty="0" smtClean="0"/>
              <a:t>, </a:t>
            </a:r>
            <a:r>
              <a:rPr lang="en-US" sz="2000" dirty="0" err="1" smtClean="0"/>
              <a:t>que</a:t>
            </a:r>
            <a:r>
              <a:rPr lang="en-US" sz="2000" dirty="0" smtClean="0"/>
              <a:t> </a:t>
            </a:r>
            <a:r>
              <a:rPr lang="en-US" sz="2000" dirty="0" err="1" smtClean="0"/>
              <a:t>recibió</a:t>
            </a:r>
            <a:r>
              <a:rPr lang="en-US" sz="2000" dirty="0" smtClean="0"/>
              <a:t> de Hiram de </a:t>
            </a:r>
            <a:r>
              <a:rPr lang="en-US" sz="2000" dirty="0" err="1" smtClean="0"/>
              <a:t>Tiro</a:t>
            </a:r>
            <a:r>
              <a:rPr lang="en-US" sz="2000" dirty="0" smtClean="0"/>
              <a:t> y </a:t>
            </a:r>
            <a:r>
              <a:rPr lang="en-US" sz="2000" dirty="0" err="1" smtClean="0"/>
              <a:t>este</a:t>
            </a:r>
            <a:r>
              <a:rPr lang="en-US" sz="2000" dirty="0" smtClean="0"/>
              <a:t> de </a:t>
            </a:r>
            <a:r>
              <a:rPr lang="en-US" sz="2000" dirty="0" err="1" smtClean="0"/>
              <a:t>Salomón</a:t>
            </a:r>
            <a:r>
              <a:rPr lang="en-US" sz="2000" dirty="0" smtClean="0"/>
              <a:t>.</a:t>
            </a:r>
            <a:endParaRPr lang="en-US" sz="2000" i="1" dirty="0" smtClean="0"/>
          </a:p>
          <a:p>
            <a:r>
              <a:rPr lang="en-US" sz="2000" dirty="0" err="1" smtClean="0"/>
              <a:t>Salomón</a:t>
            </a:r>
            <a:r>
              <a:rPr lang="en-US" sz="2000" dirty="0" smtClean="0"/>
              <a:t> </a:t>
            </a:r>
            <a:r>
              <a:rPr lang="en-US" sz="2000" dirty="0" err="1" smtClean="0"/>
              <a:t>toma</a:t>
            </a:r>
            <a:r>
              <a:rPr lang="en-US" sz="2000" dirty="0" smtClean="0"/>
              <a:t> la </a:t>
            </a:r>
            <a:r>
              <a:rPr lang="en-US" sz="2000" dirty="0" err="1" smtClean="0"/>
              <a:t>réplica</a:t>
            </a:r>
            <a:r>
              <a:rPr lang="en-US" sz="2000" dirty="0" smtClean="0"/>
              <a:t> de </a:t>
            </a:r>
            <a:r>
              <a:rPr lang="en-US" sz="2000" dirty="0" err="1" smtClean="0"/>
              <a:t>las</a:t>
            </a:r>
            <a:r>
              <a:rPr lang="en-US" sz="2000" dirty="0" smtClean="0"/>
              <a:t> </a:t>
            </a:r>
            <a:r>
              <a:rPr lang="en-US" sz="2000" dirty="0" err="1" smtClean="0"/>
              <a:t>Tablas</a:t>
            </a:r>
            <a:r>
              <a:rPr lang="en-US" sz="2000" dirty="0" smtClean="0"/>
              <a:t> de la Ley, </a:t>
            </a:r>
            <a:r>
              <a:rPr lang="en-US" sz="2000" dirty="0" err="1" smtClean="0"/>
              <a:t>vuelve</a:t>
            </a:r>
            <a:r>
              <a:rPr lang="en-US" sz="2000" dirty="0" smtClean="0"/>
              <a:t> a </a:t>
            </a:r>
            <a:r>
              <a:rPr lang="en-US" sz="2000" dirty="0" err="1" smtClean="0"/>
              <a:t>decir</a:t>
            </a:r>
            <a:r>
              <a:rPr lang="en-US" sz="2000" dirty="0" smtClean="0"/>
              <a:t> “</a:t>
            </a:r>
            <a:r>
              <a:rPr lang="en-US" sz="2000" dirty="0" err="1" smtClean="0"/>
              <a:t>Sabiduría</a:t>
            </a:r>
            <a:r>
              <a:rPr lang="en-US" sz="2000" dirty="0" smtClean="0"/>
              <a:t>” y </a:t>
            </a:r>
            <a:r>
              <a:rPr lang="en-US" sz="2000" dirty="0" err="1" smtClean="0"/>
              <a:t>las</a:t>
            </a:r>
            <a:r>
              <a:rPr lang="en-US" sz="2000" dirty="0" smtClean="0"/>
              <a:t> </a:t>
            </a:r>
            <a:r>
              <a:rPr lang="en-US" sz="2000" dirty="0" err="1" smtClean="0"/>
              <a:t>coloca</a:t>
            </a:r>
            <a:r>
              <a:rPr lang="en-US" sz="2000" dirty="0" smtClean="0"/>
              <a:t> en el </a:t>
            </a:r>
            <a:r>
              <a:rPr lang="en-US" sz="2000" dirty="0" err="1" smtClean="0"/>
              <a:t>Arca</a:t>
            </a:r>
            <a:r>
              <a:rPr lang="en-US" sz="2000" dirty="0" smtClean="0"/>
              <a:t>.</a:t>
            </a:r>
            <a:r>
              <a:rPr lang="en-US" sz="2000" i="1" dirty="0" smtClean="0"/>
              <a:t/>
            </a:r>
            <a:br>
              <a:rPr lang="en-US" sz="2000" i="1" dirty="0" smtClean="0"/>
            </a:br>
            <a:endParaRPr lang="es-ES" sz="2000" dirty="0" smtClean="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1249"/>
                                        </p:tgtEl>
                                        <p:attrNameLst>
                                          <p:attrName>style.visibility</p:attrName>
                                        </p:attrNameLst>
                                      </p:cBhvr>
                                      <p:to>
                                        <p:strVal val="visible"/>
                                      </p:to>
                                    </p:set>
                                    <p:animEffect transition="in" filter="blinds(horizontal)">
                                      <p:cBhvr>
                                        <p:cTn id="7" dur="500"/>
                                        <p:tgtEl>
                                          <p:spTgt spid="18124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1250">
                                            <p:txEl>
                                              <p:pRg st="0" end="0"/>
                                            </p:txEl>
                                          </p:spTgt>
                                        </p:tgtEl>
                                        <p:attrNameLst>
                                          <p:attrName>style.visibility</p:attrName>
                                        </p:attrNameLst>
                                      </p:cBhvr>
                                      <p:to>
                                        <p:strVal val="visible"/>
                                      </p:to>
                                    </p:set>
                                    <p:animEffect transition="in" filter="blinds(horizontal)">
                                      <p:cBhvr>
                                        <p:cTn id="12" dur="500"/>
                                        <p:tgtEl>
                                          <p:spTgt spid="18125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81250">
                                            <p:txEl>
                                              <p:pRg st="1" end="1"/>
                                            </p:txEl>
                                          </p:spTgt>
                                        </p:tgtEl>
                                        <p:attrNameLst>
                                          <p:attrName>style.visibility</p:attrName>
                                        </p:attrNameLst>
                                      </p:cBhvr>
                                      <p:to>
                                        <p:strVal val="visible"/>
                                      </p:to>
                                    </p:set>
                                    <p:animEffect transition="in" filter="blinds(horizontal)">
                                      <p:cBhvr>
                                        <p:cTn id="17" dur="500"/>
                                        <p:tgtEl>
                                          <p:spTgt spid="18125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81250">
                                            <p:txEl>
                                              <p:pRg st="2" end="2"/>
                                            </p:txEl>
                                          </p:spTgt>
                                        </p:tgtEl>
                                        <p:attrNameLst>
                                          <p:attrName>style.visibility</p:attrName>
                                        </p:attrNameLst>
                                      </p:cBhvr>
                                      <p:to>
                                        <p:strVal val="visible"/>
                                      </p:to>
                                    </p:set>
                                    <p:animEffect transition="in" filter="blinds(horizontal)">
                                      <p:cBhvr>
                                        <p:cTn id="22" dur="500"/>
                                        <p:tgtEl>
                                          <p:spTgt spid="18125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81250">
                                            <p:txEl>
                                              <p:pRg st="3" end="3"/>
                                            </p:txEl>
                                          </p:spTgt>
                                        </p:tgtEl>
                                        <p:attrNameLst>
                                          <p:attrName>style.visibility</p:attrName>
                                        </p:attrNameLst>
                                      </p:cBhvr>
                                      <p:to>
                                        <p:strVal val="visible"/>
                                      </p:to>
                                    </p:set>
                                    <p:animEffect transition="in" filter="blinds(horizontal)">
                                      <p:cBhvr>
                                        <p:cTn id="27" dur="500"/>
                                        <p:tgtEl>
                                          <p:spTgt spid="18125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81250">
                                            <p:txEl>
                                              <p:pRg st="4" end="4"/>
                                            </p:txEl>
                                          </p:spTgt>
                                        </p:tgtEl>
                                        <p:attrNameLst>
                                          <p:attrName>style.visibility</p:attrName>
                                        </p:attrNameLst>
                                      </p:cBhvr>
                                      <p:to>
                                        <p:strVal val="visible"/>
                                      </p:to>
                                    </p:set>
                                    <p:animEffect transition="in" filter="blinds(horizontal)">
                                      <p:cBhvr>
                                        <p:cTn id="32" dur="500"/>
                                        <p:tgtEl>
                                          <p:spTgt spid="18125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81250">
                                            <p:txEl>
                                              <p:pRg st="5" end="5"/>
                                            </p:txEl>
                                          </p:spTgt>
                                        </p:tgtEl>
                                        <p:attrNameLst>
                                          <p:attrName>style.visibility</p:attrName>
                                        </p:attrNameLst>
                                      </p:cBhvr>
                                      <p:to>
                                        <p:strVal val="visible"/>
                                      </p:to>
                                    </p:set>
                                    <p:animEffect transition="in" filter="blinds(horizontal)">
                                      <p:cBhvr>
                                        <p:cTn id="37" dur="500"/>
                                        <p:tgtEl>
                                          <p:spTgt spid="18125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49"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5" descr="DSC03578"/>
          <p:cNvPicPr>
            <a:picLocks noChangeAspect="1" noChangeArrowheads="1"/>
          </p:cNvPicPr>
          <p:nvPr/>
        </p:nvPicPr>
        <p:blipFill>
          <a:blip r:embed="rId2"/>
          <a:srcRect/>
          <a:stretch>
            <a:fillRect/>
          </a:stretch>
        </p:blipFill>
        <p:spPr bwMode="auto">
          <a:xfrm>
            <a:off x="2674938" y="0"/>
            <a:ext cx="5162550" cy="6884988"/>
          </a:xfrm>
          <a:prstGeom prst="rect">
            <a:avLst/>
          </a:prstGeom>
          <a:noFill/>
          <a:ln w="9525">
            <a:noFill/>
            <a:miter lim="800000"/>
            <a:headEnd/>
            <a:tailEnd/>
          </a:ln>
        </p:spPr>
      </p:pic>
      <p:sp>
        <p:nvSpPr>
          <p:cNvPr id="223235" name="Text Box 3"/>
          <p:cNvSpPr txBox="1">
            <a:spLocks noChangeArrowheads="1"/>
          </p:cNvSpPr>
          <p:nvPr/>
        </p:nvSpPr>
        <p:spPr bwMode="auto">
          <a:xfrm>
            <a:off x="250825" y="1844675"/>
            <a:ext cx="2254250" cy="1739900"/>
          </a:xfrm>
          <a:prstGeom prst="rect">
            <a:avLst/>
          </a:prstGeom>
          <a:noFill/>
          <a:ln w="9525">
            <a:noFill/>
            <a:miter lim="800000"/>
            <a:headEnd/>
            <a:tailEnd/>
          </a:ln>
          <a:effectLst/>
        </p:spPr>
        <p:txBody>
          <a:bodyPr wrap="none">
            <a:spAutoFit/>
          </a:bodyPr>
          <a:lstStyle/>
          <a:p>
            <a:r>
              <a:rPr lang="es-ES"/>
              <a:t>Una representación</a:t>
            </a:r>
          </a:p>
          <a:p>
            <a:r>
              <a:rPr lang="es-ES"/>
              <a:t>del Arca de la</a:t>
            </a:r>
          </a:p>
          <a:p>
            <a:r>
              <a:rPr lang="es-ES"/>
              <a:t>Alianza y la Vara de</a:t>
            </a:r>
          </a:p>
          <a:p>
            <a:r>
              <a:rPr lang="es-ES"/>
              <a:t>Aarón en un Templo</a:t>
            </a:r>
          </a:p>
          <a:p>
            <a:r>
              <a:rPr lang="es-ES"/>
              <a:t>masónico de</a:t>
            </a:r>
          </a:p>
          <a:p>
            <a:r>
              <a:rPr lang="es-ES"/>
              <a:t>Brasil</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23234"/>
                                        </p:tgtEl>
                                        <p:attrNameLst>
                                          <p:attrName>style.visibility</p:attrName>
                                        </p:attrNameLst>
                                      </p:cBhvr>
                                      <p:to>
                                        <p:strVal val="visible"/>
                                      </p:to>
                                    </p:set>
                                    <p:animEffect transition="in" filter="box(out)">
                                      <p:cBhvr>
                                        <p:cTn id="7" dur="2000"/>
                                        <p:tgtEl>
                                          <p:spTgt spid="2232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3235"/>
                                        </p:tgtEl>
                                        <p:attrNameLst>
                                          <p:attrName>style.visibility</p:attrName>
                                        </p:attrNameLst>
                                      </p:cBhvr>
                                      <p:to>
                                        <p:strVal val="visible"/>
                                      </p:to>
                                    </p:set>
                                    <p:animEffect transition="in" filter="fade">
                                      <p:cBhvr>
                                        <p:cTn id="12" dur="2000"/>
                                        <p:tgtEl>
                                          <p:spTgt spid="223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5" grpId="0"/>
    </p:bldLst>
  </p:timing>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La Clave</a:t>
            </a:r>
            <a:endParaRPr lang="es-AR" smtClean="0"/>
          </a:p>
        </p:txBody>
      </p:sp>
      <p:sp>
        <p:nvSpPr>
          <p:cNvPr id="3" name="2 Marcador de contenido"/>
          <p:cNvSpPr>
            <a:spLocks noGrp="1"/>
          </p:cNvSpPr>
          <p:nvPr>
            <p:ph sz="half" idx="1"/>
          </p:nvPr>
        </p:nvSpPr>
        <p:spPr/>
        <p:txBody>
          <a:bodyPr/>
          <a:lstStyle/>
          <a:p>
            <a:r>
              <a:rPr lang="es-MX" sz="2600" smtClean="0"/>
              <a:t>A continuación, dentro del Libro Sagrado, los Tres Grandes Maestros depositan la clave para descifrar las letras y palabras del alfabeto secreto de la Masonería (clave cuyo origen, realmente, remonta recién a la Edad Media).</a:t>
            </a:r>
            <a:endParaRPr lang="es-AR" sz="2600" smtClean="0"/>
          </a:p>
        </p:txBody>
      </p:sp>
      <p:pic>
        <p:nvPicPr>
          <p:cNvPr id="6" name="Picture 10" descr="a02"/>
          <p:cNvPicPr>
            <a:picLocks noChangeAspect="1" noChangeArrowheads="1"/>
          </p:cNvPicPr>
          <p:nvPr/>
        </p:nvPicPr>
        <p:blipFill>
          <a:blip r:embed="rId2"/>
          <a:srcRect/>
          <a:stretch>
            <a:fillRect/>
          </a:stretch>
        </p:blipFill>
        <p:spPr bwMode="auto">
          <a:xfrm>
            <a:off x="4643438" y="1622425"/>
            <a:ext cx="4354512" cy="454342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out)">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3"/>
          <p:cNvPicPr>
            <a:picLocks noChangeAspect="1" noChangeArrowheads="1"/>
          </p:cNvPicPr>
          <p:nvPr/>
        </p:nvPicPr>
        <p:blipFill>
          <a:blip r:embed="rId2"/>
          <a:srcRect/>
          <a:stretch>
            <a:fillRect/>
          </a:stretch>
        </p:blipFill>
        <p:spPr bwMode="auto">
          <a:xfrm>
            <a:off x="769938" y="0"/>
            <a:ext cx="7731125" cy="6858000"/>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box(out)">
                                      <p:cBhvr>
                                        <p:cTn id="7" dur="2000"/>
                                        <p:tgtEl>
                                          <p:spTgt spid="34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smtClean="0"/>
              <a:t>El Depósito Sagrado</a:t>
            </a:r>
          </a:p>
        </p:txBody>
      </p:sp>
      <p:sp>
        <p:nvSpPr>
          <p:cNvPr id="4" name="3 Marcador de contenido"/>
          <p:cNvSpPr>
            <a:spLocks noGrp="1"/>
          </p:cNvSpPr>
          <p:nvPr>
            <p:ph sz="half" idx="1"/>
          </p:nvPr>
        </p:nvSpPr>
        <p:spPr>
          <a:xfrm>
            <a:off x="214313" y="1855365"/>
            <a:ext cx="3853631" cy="4525963"/>
          </a:xfrm>
        </p:spPr>
        <p:txBody>
          <a:bodyPr/>
          <a:lstStyle/>
          <a:p>
            <a:r>
              <a:rPr lang="es-ES" sz="2600" dirty="0" smtClean="0"/>
              <a:t>Hiram </a:t>
            </a:r>
            <a:r>
              <a:rPr lang="es-ES" sz="2600" dirty="0" err="1" smtClean="0"/>
              <a:t>Abiff</a:t>
            </a:r>
            <a:r>
              <a:rPr lang="es-ES" sz="2600" dirty="0" smtClean="0"/>
              <a:t> coloca </a:t>
            </a:r>
            <a:r>
              <a:rPr lang="es-ES" sz="2600" dirty="0" smtClean="0"/>
              <a:t>en la parte superior del Arca Substituta un triángulo dorado que lleva inscripta la Palabra Verdadera con sus tres partes: hebrea, babilonia y egipcia. </a:t>
            </a:r>
          </a:p>
          <a:p>
            <a:r>
              <a:rPr lang="es-ES" sz="2600" dirty="0" smtClean="0"/>
              <a:t>Escribe </a:t>
            </a:r>
            <a:r>
              <a:rPr lang="es-ES" sz="2600" dirty="0" smtClean="0"/>
              <a:t>además la fecha del depósito.</a:t>
            </a:r>
          </a:p>
        </p:txBody>
      </p:sp>
      <p:pic>
        <p:nvPicPr>
          <p:cNvPr id="43010" name="Picture 2" descr="Imagen relacionada"/>
          <p:cNvPicPr>
            <a:picLocks noChangeAspect="1" noChangeArrowheads="1"/>
          </p:cNvPicPr>
          <p:nvPr/>
        </p:nvPicPr>
        <p:blipFill>
          <a:blip r:embed="rId2"/>
          <a:srcRect/>
          <a:stretch>
            <a:fillRect/>
          </a:stretch>
        </p:blipFill>
        <p:spPr bwMode="auto">
          <a:xfrm>
            <a:off x="4214813" y="1857375"/>
            <a:ext cx="4845050" cy="4541838"/>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43010"/>
                                        </p:tgtEl>
                                        <p:attrNameLst>
                                          <p:attrName>style.visibility</p:attrName>
                                        </p:attrNameLst>
                                      </p:cBhvr>
                                      <p:to>
                                        <p:strVal val="visible"/>
                                      </p:to>
                                    </p:set>
                                    <p:animEffect transition="in" filter="box(out)">
                                      <p:cBhvr>
                                        <p:cTn id="17" dur="2000"/>
                                        <p:tgtEl>
                                          <p:spTgt spid="430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blinds(horizontal)">
                                      <p:cBhvr>
                                        <p:cTn id="2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Lst>
  </p:timing>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smtClean="0"/>
              <a:t>El Depósito Sagrado</a:t>
            </a:r>
          </a:p>
        </p:txBody>
      </p:sp>
      <p:sp>
        <p:nvSpPr>
          <p:cNvPr id="4" name="3 Marcador de contenido"/>
          <p:cNvSpPr>
            <a:spLocks noGrp="1"/>
          </p:cNvSpPr>
          <p:nvPr>
            <p:ph sz="half" idx="1"/>
          </p:nvPr>
        </p:nvSpPr>
        <p:spPr>
          <a:xfrm>
            <a:off x="571500" y="1844824"/>
            <a:ext cx="3543300" cy="4525962"/>
          </a:xfrm>
        </p:spPr>
        <p:txBody>
          <a:bodyPr/>
          <a:lstStyle/>
          <a:p>
            <a:r>
              <a:rPr lang="es-ES" dirty="0" smtClean="0"/>
              <a:t>Y, finalmente</a:t>
            </a:r>
            <a:r>
              <a:rPr lang="es-ES" dirty="0" smtClean="0"/>
              <a:t>, los Tres Grandes Maestros </a:t>
            </a:r>
            <a:r>
              <a:rPr lang="es-ES" dirty="0" smtClean="0"/>
              <a:t>colocan </a:t>
            </a:r>
            <a:r>
              <a:rPr lang="es-ES" dirty="0" smtClean="0"/>
              <a:t>sus </a:t>
            </a:r>
            <a:r>
              <a:rPr lang="es-ES" dirty="0" smtClean="0"/>
              <a:t>joyas en forma de T sobre el Arca, en cada uno de los lados del triángulo dorado.</a:t>
            </a:r>
          </a:p>
          <a:p>
            <a:r>
              <a:rPr lang="es-ES" i="1" dirty="0" smtClean="0"/>
              <a:t>Todo está consumado.</a:t>
            </a:r>
          </a:p>
        </p:txBody>
      </p:sp>
      <p:pic>
        <p:nvPicPr>
          <p:cNvPr id="1026" name="Picture 2" descr="Resultado de imagen para select master cryptic"/>
          <p:cNvPicPr>
            <a:picLocks noChangeAspect="1" noChangeArrowheads="1"/>
          </p:cNvPicPr>
          <p:nvPr/>
        </p:nvPicPr>
        <p:blipFill>
          <a:blip r:embed="rId2"/>
          <a:srcRect/>
          <a:stretch>
            <a:fillRect/>
          </a:stretch>
        </p:blipFill>
        <p:spPr bwMode="auto">
          <a:xfrm>
            <a:off x="4357688" y="1857375"/>
            <a:ext cx="4422775" cy="4491038"/>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box(out)">
                                      <p:cBhvr>
                                        <p:cTn id="17" dur="20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blinds(horizontal)">
                                      <p:cBhvr>
                                        <p:cTn id="2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Lst>
  </p:timing>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24258" name="Picture 2" descr="Resultado de imagen para triple tau apron"/>
          <p:cNvPicPr>
            <a:picLocks noChangeAspect="1" noChangeArrowheads="1"/>
          </p:cNvPicPr>
          <p:nvPr/>
        </p:nvPicPr>
        <p:blipFill>
          <a:blip r:embed="rId2"/>
          <a:srcRect/>
          <a:stretch>
            <a:fillRect/>
          </a:stretch>
        </p:blipFill>
        <p:spPr bwMode="auto">
          <a:xfrm>
            <a:off x="0" y="234950"/>
            <a:ext cx="9144000" cy="6388100"/>
          </a:xfrm>
          <a:prstGeom prst="rect">
            <a:avLst/>
          </a:prstGeom>
          <a:noFill/>
        </p:spPr>
      </p:pic>
      <p:sp>
        <p:nvSpPr>
          <p:cNvPr id="224259" name="Text Box 3"/>
          <p:cNvSpPr txBox="1">
            <a:spLocks noChangeArrowheads="1"/>
          </p:cNvSpPr>
          <p:nvPr/>
        </p:nvSpPr>
        <p:spPr bwMode="auto">
          <a:xfrm>
            <a:off x="1447800" y="333375"/>
            <a:ext cx="6724650" cy="366713"/>
          </a:xfrm>
          <a:prstGeom prst="rect">
            <a:avLst/>
          </a:prstGeom>
          <a:noFill/>
          <a:ln w="9525">
            <a:noFill/>
            <a:miter lim="800000"/>
            <a:headEnd/>
            <a:tailEnd/>
          </a:ln>
          <a:effectLst/>
        </p:spPr>
        <p:txBody>
          <a:bodyPr wrap="none">
            <a:spAutoFit/>
          </a:bodyPr>
          <a:lstStyle/>
          <a:p>
            <a:r>
              <a:rPr lang="es-ES" b="1"/>
              <a:t>La Triple Tau, en un mandil masónico de fecha desconocida</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24258"/>
                                        </p:tgtEl>
                                        <p:attrNameLst>
                                          <p:attrName>style.visibility</p:attrName>
                                        </p:attrNameLst>
                                      </p:cBhvr>
                                      <p:to>
                                        <p:strVal val="visible"/>
                                      </p:to>
                                    </p:set>
                                    <p:animEffect transition="in" filter="box(out)">
                                      <p:cBhvr>
                                        <p:cTn id="7" dur="2000"/>
                                        <p:tgtEl>
                                          <p:spTgt spid="2242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4259"/>
                                        </p:tgtEl>
                                        <p:attrNameLst>
                                          <p:attrName>style.visibility</p:attrName>
                                        </p:attrNameLst>
                                      </p:cBhvr>
                                      <p:to>
                                        <p:strVal val="visible"/>
                                      </p:to>
                                    </p:set>
                                    <p:animEffect transition="in" filter="fade">
                                      <p:cBhvr>
                                        <p:cTn id="12" dur="2000"/>
                                        <p:tgtEl>
                                          <p:spTgt spid="224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59"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4" descr="Resultado de imagen para royal ark cryptic"/>
          <p:cNvPicPr>
            <a:picLocks noChangeAspect="1" noChangeArrowheads="1"/>
          </p:cNvPicPr>
          <p:nvPr/>
        </p:nvPicPr>
        <p:blipFill>
          <a:blip r:embed="rId2"/>
          <a:srcRect/>
          <a:stretch>
            <a:fillRect/>
          </a:stretch>
        </p:blipFill>
        <p:spPr bwMode="auto">
          <a:xfrm>
            <a:off x="0" y="142875"/>
            <a:ext cx="9144000" cy="6530975"/>
          </a:xfrm>
          <a:prstGeom prst="rect">
            <a:avLst/>
          </a:prstGeom>
          <a:noFill/>
          <a:ln w="9525">
            <a:noFill/>
            <a:miter lim="800000"/>
            <a:headEnd/>
            <a:tailEnd/>
          </a:ln>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64"/>
                                        </p:tgtEl>
                                        <p:attrNameLst>
                                          <p:attrName>style.visibility</p:attrName>
                                        </p:attrNameLst>
                                      </p:cBhvr>
                                      <p:to>
                                        <p:strVal val="visible"/>
                                      </p:to>
                                    </p:set>
                                    <p:animEffect transition="in" filter="box(out)">
                                      <p:cBhvr>
                                        <p:cTn id="7" dur="2000"/>
                                        <p:tgtEl>
                                          <p:spTgt spid="40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smtClean="0"/>
              <a:t>La Clausura</a:t>
            </a:r>
            <a:endParaRPr lang="es-ES_tradnl" smtClean="0"/>
          </a:p>
        </p:txBody>
      </p:sp>
      <p:sp>
        <p:nvSpPr>
          <p:cNvPr id="1780739" name="Rectangle 3"/>
          <p:cNvSpPr>
            <a:spLocks noGrp="1" noChangeArrowheads="1"/>
          </p:cNvSpPr>
          <p:nvPr>
            <p:ph sz="half" idx="1"/>
          </p:nvPr>
        </p:nvSpPr>
        <p:spPr>
          <a:xfrm>
            <a:off x="214313" y="1546225"/>
            <a:ext cx="4038600" cy="4525963"/>
          </a:xfrm>
        </p:spPr>
        <p:txBody>
          <a:bodyPr/>
          <a:lstStyle/>
          <a:p>
            <a:pPr eaLnBrk="1" hangingPunct="1">
              <a:lnSpc>
                <a:spcPct val="80000"/>
              </a:lnSpc>
            </a:pPr>
            <a:r>
              <a:rPr lang="es-ES_tradnl" sz="2200" smtClean="0"/>
              <a:t>Consiste básicamente en una serie de preguntas y respuestas, ya consignadas.</a:t>
            </a:r>
          </a:p>
          <a:p>
            <a:pPr eaLnBrk="1" hangingPunct="1">
              <a:lnSpc>
                <a:spcPct val="80000"/>
              </a:lnSpc>
            </a:pPr>
            <a:r>
              <a:rPr lang="es-ES_tradnl" sz="2200" smtClean="0"/>
              <a:t>P.: </a:t>
            </a:r>
            <a:r>
              <a:rPr lang="es-ES_tradnl" sz="2200" i="1" smtClean="0"/>
              <a:t>¿Cómo fue ganada la admisión en esta Cripta?</a:t>
            </a:r>
          </a:p>
          <a:p>
            <a:pPr eaLnBrk="1" hangingPunct="1">
              <a:lnSpc>
                <a:spcPct val="80000"/>
              </a:lnSpc>
            </a:pPr>
            <a:r>
              <a:rPr lang="es-ES_tradnl" sz="2200" smtClean="0"/>
              <a:t>R.: </a:t>
            </a:r>
            <a:r>
              <a:rPr lang="es-ES_tradnl" sz="2200" i="1" smtClean="0"/>
              <a:t>Por mi celo y mi fervor, el error de la curiosidad y la desobediencia, los que estuvieron a punto de costarme la vida, pero finalmente triunfó la justicia y fui admitido como Maestro Selecto.</a:t>
            </a:r>
          </a:p>
          <a:p>
            <a:pPr eaLnBrk="1" hangingPunct="1">
              <a:lnSpc>
                <a:spcPct val="80000"/>
              </a:lnSpc>
            </a:pPr>
            <a:r>
              <a:rPr lang="es-ES_tradnl" sz="2200" smtClean="0"/>
              <a:t>Además, como acto final de la Clausura, podría volver a velarse el Arca Substituta.</a:t>
            </a:r>
          </a:p>
        </p:txBody>
      </p:sp>
      <p:pic>
        <p:nvPicPr>
          <p:cNvPr id="41986" name="Picture 2" descr="Resultado de imagen para conselho criptico"/>
          <p:cNvPicPr>
            <a:picLocks noChangeAspect="1" noChangeArrowheads="1"/>
          </p:cNvPicPr>
          <p:nvPr/>
        </p:nvPicPr>
        <p:blipFill>
          <a:blip r:embed="rId2"/>
          <a:srcRect/>
          <a:stretch>
            <a:fillRect/>
          </a:stretch>
        </p:blipFill>
        <p:spPr bwMode="auto">
          <a:xfrm>
            <a:off x="4286250" y="1643063"/>
            <a:ext cx="4702175" cy="47021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0739">
                                            <p:txEl>
                                              <p:pRg st="0" end="0"/>
                                            </p:txEl>
                                          </p:spTgt>
                                        </p:tgtEl>
                                        <p:attrNameLst>
                                          <p:attrName>style.visibility</p:attrName>
                                        </p:attrNameLst>
                                      </p:cBhvr>
                                      <p:to>
                                        <p:strVal val="visible"/>
                                      </p:to>
                                    </p:set>
                                    <p:animEffect transition="in" filter="blinds(horizontal)">
                                      <p:cBhvr>
                                        <p:cTn id="12" dur="500"/>
                                        <p:tgtEl>
                                          <p:spTgt spid="1780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0739">
                                            <p:txEl>
                                              <p:pRg st="1" end="1"/>
                                            </p:txEl>
                                          </p:spTgt>
                                        </p:tgtEl>
                                        <p:attrNameLst>
                                          <p:attrName>style.visibility</p:attrName>
                                        </p:attrNameLst>
                                      </p:cBhvr>
                                      <p:to>
                                        <p:strVal val="visible"/>
                                      </p:to>
                                    </p:set>
                                    <p:animEffect transition="in" filter="blinds(horizontal)">
                                      <p:cBhvr>
                                        <p:cTn id="17" dur="500"/>
                                        <p:tgtEl>
                                          <p:spTgt spid="1780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0739">
                                            <p:txEl>
                                              <p:pRg st="2" end="2"/>
                                            </p:txEl>
                                          </p:spTgt>
                                        </p:tgtEl>
                                        <p:attrNameLst>
                                          <p:attrName>style.visibility</p:attrName>
                                        </p:attrNameLst>
                                      </p:cBhvr>
                                      <p:to>
                                        <p:strVal val="visible"/>
                                      </p:to>
                                    </p:set>
                                    <p:animEffect transition="in" filter="blinds(horizontal)">
                                      <p:cBhvr>
                                        <p:cTn id="22" dur="500"/>
                                        <p:tgtEl>
                                          <p:spTgt spid="1780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0739">
                                            <p:txEl>
                                              <p:pRg st="3" end="3"/>
                                            </p:txEl>
                                          </p:spTgt>
                                        </p:tgtEl>
                                        <p:attrNameLst>
                                          <p:attrName>style.visibility</p:attrName>
                                        </p:attrNameLst>
                                      </p:cBhvr>
                                      <p:to>
                                        <p:strVal val="visible"/>
                                      </p:to>
                                    </p:set>
                                    <p:animEffect transition="in" filter="blinds(horizontal)">
                                      <p:cBhvr>
                                        <p:cTn id="27" dur="500"/>
                                        <p:tgtEl>
                                          <p:spTgt spid="17807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41986"/>
                                        </p:tgtEl>
                                        <p:attrNameLst>
                                          <p:attrName>style.visibility</p:attrName>
                                        </p:attrNameLst>
                                      </p:cBhvr>
                                      <p:to>
                                        <p:strVal val="visible"/>
                                      </p:to>
                                    </p:set>
                                    <p:animEffect transition="in" filter="box(out)">
                                      <p:cBhvr>
                                        <p:cTn id="32" dur="2000"/>
                                        <p:tgtEl>
                                          <p:spTgt spid="4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780739" grpId="0" build="p"/>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p:cNvPicPr>
            <a:picLocks noChangeAspect="1" noChangeArrowheads="1"/>
          </p:cNvPicPr>
          <p:nvPr/>
        </p:nvPicPr>
        <p:blipFill>
          <a:blip r:embed="rId2"/>
          <a:srcRect/>
          <a:stretch>
            <a:fillRect/>
          </a:stretch>
        </p:blipFill>
        <p:spPr bwMode="auto">
          <a:xfrm>
            <a:off x="49213" y="0"/>
            <a:ext cx="9023350" cy="6858000"/>
          </a:xfrm>
          <a:prstGeom prst="rect">
            <a:avLst/>
          </a:prstGeom>
          <a:noFill/>
          <a:ln w="9525">
            <a:noFill/>
            <a:miter lim="800000"/>
            <a:headEnd/>
            <a:tailEnd/>
          </a:ln>
        </p:spPr>
      </p:pic>
      <p:sp>
        <p:nvSpPr>
          <p:cNvPr id="188419" name="Text Box 3"/>
          <p:cNvSpPr txBox="1">
            <a:spLocks noChangeArrowheads="1"/>
          </p:cNvSpPr>
          <p:nvPr/>
        </p:nvSpPr>
        <p:spPr bwMode="auto">
          <a:xfrm>
            <a:off x="1041400" y="195263"/>
            <a:ext cx="7131050" cy="641350"/>
          </a:xfrm>
          <a:prstGeom prst="rect">
            <a:avLst/>
          </a:prstGeom>
          <a:noFill/>
          <a:ln w="9525">
            <a:noFill/>
            <a:miter lim="800000"/>
            <a:headEnd/>
            <a:tailEnd/>
          </a:ln>
          <a:effectLst/>
        </p:spPr>
        <p:txBody>
          <a:bodyPr wrap="none">
            <a:spAutoFit/>
          </a:bodyPr>
          <a:lstStyle/>
          <a:p>
            <a:r>
              <a:rPr lang="es-ES" b="1"/>
              <a:t>Se Clausura al mediodía, cuando los obreros vuelven al trabajo,</a:t>
            </a:r>
          </a:p>
          <a:p>
            <a:r>
              <a:rPr lang="es-ES" b="1"/>
              <a:t>o bien al amanecer</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box(out)">
                                      <p:cBhvr>
                                        <p:cTn id="7" dur="2000"/>
                                        <p:tgtEl>
                                          <p:spTgt spid="368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8419"/>
                                        </p:tgtEl>
                                        <p:attrNameLst>
                                          <p:attrName>style.visibility</p:attrName>
                                        </p:attrNameLst>
                                      </p:cBhvr>
                                      <p:to>
                                        <p:strVal val="visible"/>
                                      </p:to>
                                    </p:set>
                                    <p:animEffect transition="in" filter="fade">
                                      <p:cBhvr>
                                        <p:cTn id="12" dur="2000"/>
                                        <p:tgtEl>
                                          <p:spTgt spid="188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p:bldLst>
  </p:timing>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7890" name="Picture 2" descr="Resultado de imagen para arch of the covenant cryptic rite"/>
          <p:cNvPicPr>
            <a:picLocks noChangeAspect="1" noChangeArrowheads="1"/>
          </p:cNvPicPr>
          <p:nvPr/>
        </p:nvPicPr>
        <p:blipFill>
          <a:blip r:embed="rId2"/>
          <a:srcRect/>
          <a:stretch>
            <a:fillRect/>
          </a:stretch>
        </p:blipFill>
        <p:spPr bwMode="auto">
          <a:xfrm>
            <a:off x="0" y="785813"/>
            <a:ext cx="9144000" cy="5121275"/>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box(out)">
                                      <p:cBhvr>
                                        <p:cTn id="7" dur="20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698818" name="Rectangle 2"/>
          <p:cNvSpPr>
            <a:spLocks noGrp="1" noChangeArrowheads="1"/>
          </p:cNvSpPr>
          <p:nvPr>
            <p:ph type="title"/>
          </p:nvPr>
        </p:nvSpPr>
        <p:spPr>
          <a:xfrm>
            <a:off x="533400" y="228600"/>
            <a:ext cx="8229600" cy="1139825"/>
          </a:xfrm>
        </p:spPr>
        <p:txBody>
          <a:bodyPr/>
          <a:lstStyle/>
          <a:p>
            <a:pPr eaLnBrk="1" hangingPunct="1"/>
            <a:r>
              <a:rPr lang="es-AR" sz="4000" dirty="0" smtClean="0"/>
              <a:t>7. Instrucción</a:t>
            </a:r>
            <a:endParaRPr lang="es-ES_tradnl" sz="4000" dirty="0" smtClean="0"/>
          </a:p>
        </p:txBody>
      </p:sp>
      <p:pic>
        <p:nvPicPr>
          <p:cNvPr id="3" name="Picture 4" descr="Resultado de imagen para mestres reais e escolhid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556792"/>
            <a:ext cx="4896544"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98818"/>
                                        </p:tgtEl>
                                        <p:attrNameLst>
                                          <p:attrName>style.visibility</p:attrName>
                                        </p:attrNameLst>
                                      </p:cBhvr>
                                      <p:to>
                                        <p:strVal val="visible"/>
                                      </p:to>
                                    </p:set>
                                    <p:animEffect transition="in" filter="blinds(horizontal)">
                                      <p:cBhvr>
                                        <p:cTn id="7" dur="500"/>
                                        <p:tgtEl>
                                          <p:spTgt spid="16988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8818" grpId="0"/>
    </p:bldLst>
  </p:timing>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dirty="0" smtClean="0"/>
              <a:t>Los tres «arcos» </a:t>
            </a:r>
            <a:endParaRPr lang="es-ES_tradnl" i="1" dirty="0" smtClean="0"/>
          </a:p>
        </p:txBody>
      </p:sp>
      <p:sp>
        <p:nvSpPr>
          <p:cNvPr id="1788931" name="Rectangle 3"/>
          <p:cNvSpPr>
            <a:spLocks noGrp="1" noChangeArrowheads="1"/>
          </p:cNvSpPr>
          <p:nvPr>
            <p:ph type="body" sz="half" idx="1"/>
          </p:nvPr>
        </p:nvSpPr>
        <p:spPr>
          <a:xfrm>
            <a:off x="395536" y="1557338"/>
            <a:ext cx="4114800" cy="4525962"/>
          </a:xfrm>
        </p:spPr>
        <p:txBody>
          <a:bodyPr/>
          <a:lstStyle/>
          <a:p>
            <a:pPr eaLnBrk="1" hangingPunct="1">
              <a:lnSpc>
                <a:spcPct val="90000"/>
              </a:lnSpc>
            </a:pPr>
            <a:r>
              <a:rPr lang="es-MX" sz="2300" dirty="0" smtClean="0"/>
              <a:t>Hemos dicho que en los Grados Crípticos culmina el «Círculo de Perfección» de la Antigua Masonería, tal como es entendida en el Rito York.</a:t>
            </a:r>
          </a:p>
          <a:p>
            <a:pPr eaLnBrk="1" hangingPunct="1">
              <a:lnSpc>
                <a:spcPct val="90000"/>
              </a:lnSpc>
            </a:pPr>
            <a:r>
              <a:rPr lang="es-MX" sz="2300" dirty="0" smtClean="0"/>
              <a:t>En tal sentido, el símbolo que representa este hecho es una circunferencia dividida en tres partes iguales, conocidas como los «tres arcos», que no deben ser confundidos con los Nueve Arcos de la Cripta.</a:t>
            </a:r>
            <a:endParaRPr lang="es-ES_tradnl" sz="2300" dirty="0" smtClean="0"/>
          </a:p>
        </p:txBody>
      </p:sp>
      <p:pic>
        <p:nvPicPr>
          <p:cNvPr id="7" name="Picture 2" descr="Resultado de imagen para rito crip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860004"/>
            <a:ext cx="4305300" cy="4305300"/>
          </a:xfrm>
          <a:prstGeom prst="rect">
            <a:avLst/>
          </a:prstGeom>
          <a:solidFill>
            <a:schemeClr val="accent1"/>
          </a:solidFill>
          <a:ln>
            <a:noFill/>
          </a:ln>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out)">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dirty="0" smtClean="0"/>
              <a:t>Los tres «arcos» </a:t>
            </a:r>
            <a:endParaRPr lang="es-ES_tradnl" i="1" dirty="0" smtClean="0"/>
          </a:p>
        </p:txBody>
      </p:sp>
      <p:sp>
        <p:nvSpPr>
          <p:cNvPr id="1788931" name="Rectangle 3"/>
          <p:cNvSpPr>
            <a:spLocks noGrp="1" noChangeArrowheads="1"/>
          </p:cNvSpPr>
          <p:nvPr>
            <p:ph type="body" sz="half" idx="1"/>
          </p:nvPr>
        </p:nvSpPr>
        <p:spPr>
          <a:xfrm>
            <a:off x="323528" y="1628800"/>
            <a:ext cx="3888432" cy="4525962"/>
          </a:xfrm>
        </p:spPr>
        <p:txBody>
          <a:bodyPr/>
          <a:lstStyle/>
          <a:p>
            <a:pPr eaLnBrk="1" hangingPunct="1">
              <a:lnSpc>
                <a:spcPct val="90000"/>
              </a:lnSpc>
            </a:pPr>
            <a:r>
              <a:rPr lang="es-MX" sz="2300" dirty="0" smtClean="0"/>
              <a:t>Cada uno de estos «arcos» cubre un tercio de círculo, es decir, un ángulo de 120°.</a:t>
            </a:r>
          </a:p>
          <a:p>
            <a:pPr eaLnBrk="1" hangingPunct="1">
              <a:lnSpc>
                <a:spcPct val="90000"/>
              </a:lnSpc>
            </a:pPr>
            <a:r>
              <a:rPr lang="es-MX" sz="2300" dirty="0" smtClean="0"/>
              <a:t>El primer «arco» corresponde a la Logia Simbólica, el segundo el Capítulo del Arco Real y el tercero a la Masonería Críptica.</a:t>
            </a:r>
          </a:p>
          <a:p>
            <a:pPr eaLnBrk="1" hangingPunct="1">
              <a:lnSpc>
                <a:spcPct val="90000"/>
              </a:lnSpc>
            </a:pPr>
            <a:r>
              <a:rPr lang="es-MX" sz="2300" dirty="0" smtClean="0"/>
              <a:t>En el primer «arco» la Palabra se pierde, y en el segundo se recupera.</a:t>
            </a:r>
            <a:endParaRPr lang="es-ES_tradnl" sz="2300" dirty="0" smtClean="0"/>
          </a:p>
        </p:txBody>
      </p:sp>
      <p:pic>
        <p:nvPicPr>
          <p:cNvPr id="5" name="Picture 10" descr="Resultado de imagen para conselho crip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556792"/>
            <a:ext cx="4632449" cy="4632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3197579"/>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out)">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dirty="0" smtClean="0"/>
              <a:t>Los tres «arcos» </a:t>
            </a:r>
            <a:endParaRPr lang="es-ES_tradnl" i="1" dirty="0" smtClean="0"/>
          </a:p>
        </p:txBody>
      </p:sp>
      <p:sp>
        <p:nvSpPr>
          <p:cNvPr id="1788931" name="Rectangle 3"/>
          <p:cNvSpPr>
            <a:spLocks noGrp="1" noChangeArrowheads="1"/>
          </p:cNvSpPr>
          <p:nvPr>
            <p:ph type="body" sz="half" idx="1"/>
          </p:nvPr>
        </p:nvSpPr>
        <p:spPr>
          <a:xfrm>
            <a:off x="323528" y="1628800"/>
            <a:ext cx="3888432" cy="4525962"/>
          </a:xfrm>
        </p:spPr>
        <p:txBody>
          <a:bodyPr/>
          <a:lstStyle/>
          <a:p>
            <a:pPr eaLnBrk="1" hangingPunct="1">
              <a:lnSpc>
                <a:spcPct val="90000"/>
              </a:lnSpc>
            </a:pPr>
            <a:r>
              <a:rPr lang="es-MX" sz="2300" dirty="0" smtClean="0"/>
              <a:t>El primer «arco», particularmente el grado de Maestro, simboliza entonces la PÉRDIDA, y el segundo «arco», específicamente el Arco Real, el ENCUENTRO.</a:t>
            </a:r>
          </a:p>
          <a:p>
            <a:pPr eaLnBrk="1" hangingPunct="1">
              <a:lnSpc>
                <a:spcPct val="90000"/>
              </a:lnSpc>
            </a:pPr>
            <a:r>
              <a:rPr lang="es-MX" sz="2300" dirty="0" smtClean="0"/>
              <a:t>La Masonería Críptica, el tercer «arco del círculo» explica cómo aquello aparentemente perdido, fue en realidad preservado para su encuentro futuro.</a:t>
            </a:r>
            <a:endParaRPr lang="es-ES_tradnl" sz="2300" dirty="0" smtClean="0"/>
          </a:p>
        </p:txBody>
      </p:sp>
      <p:pic>
        <p:nvPicPr>
          <p:cNvPr id="6" name="Picture 6" descr="Resultado de imagen para conselho crip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0505" y="1737345"/>
            <a:ext cx="4427959" cy="442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8282255"/>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out)">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7" name="Picture 2" descr="https://img.auctiva.com/imgdata/1/7/6/7/2/5/3/webimg/920615375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8708" y="0"/>
            <a:ext cx="4567534"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467544" y="1412776"/>
            <a:ext cx="2570063" cy="3416320"/>
          </a:xfrm>
          <a:prstGeom prst="rect">
            <a:avLst/>
          </a:prstGeom>
          <a:noFill/>
        </p:spPr>
        <p:txBody>
          <a:bodyPr wrap="none" rtlCol="0">
            <a:spAutoFit/>
          </a:bodyPr>
          <a:lstStyle/>
          <a:p>
            <a:r>
              <a:rPr lang="es-MX" dirty="0" smtClean="0"/>
              <a:t>El instante en que se</a:t>
            </a:r>
          </a:p>
          <a:p>
            <a:r>
              <a:rPr lang="es-MX" dirty="0"/>
              <a:t>e</a:t>
            </a:r>
            <a:r>
              <a:rPr lang="es-MX" dirty="0" smtClean="0"/>
              <a:t>ncuentra el Arca</a:t>
            </a:r>
          </a:p>
          <a:p>
            <a:r>
              <a:rPr lang="es-MX" dirty="0" smtClean="0"/>
              <a:t>Substituta, con la </a:t>
            </a:r>
          </a:p>
          <a:p>
            <a:r>
              <a:rPr lang="es-MX" dirty="0" smtClean="0"/>
              <a:t>Palabra Verdadera</a:t>
            </a:r>
          </a:p>
          <a:p>
            <a:r>
              <a:rPr lang="es-MX" dirty="0"/>
              <a:t>g</a:t>
            </a:r>
            <a:r>
              <a:rPr lang="es-MX" dirty="0" smtClean="0"/>
              <a:t>rabada en la parte</a:t>
            </a:r>
          </a:p>
          <a:p>
            <a:r>
              <a:rPr lang="es-MX" dirty="0"/>
              <a:t>s</a:t>
            </a:r>
            <a:r>
              <a:rPr lang="es-MX" dirty="0" smtClean="0"/>
              <a:t>uperior, según el Arco</a:t>
            </a:r>
          </a:p>
          <a:p>
            <a:r>
              <a:rPr lang="es-MX" dirty="0" smtClean="0"/>
              <a:t>Real del Rito York.</a:t>
            </a:r>
          </a:p>
          <a:p>
            <a:r>
              <a:rPr lang="es-MX" dirty="0" smtClean="0"/>
              <a:t>¿Cuándo se efectuó el</a:t>
            </a:r>
          </a:p>
          <a:p>
            <a:r>
              <a:rPr lang="es-MX" dirty="0"/>
              <a:t>d</a:t>
            </a:r>
            <a:r>
              <a:rPr lang="es-MX" dirty="0" smtClean="0"/>
              <a:t>epósito del Arca en la</a:t>
            </a:r>
          </a:p>
          <a:p>
            <a:r>
              <a:rPr lang="es-MX" dirty="0" smtClean="0"/>
              <a:t>Cripta? Durante los</a:t>
            </a:r>
          </a:p>
          <a:p>
            <a:r>
              <a:rPr lang="es-MX" dirty="0"/>
              <a:t>h</a:t>
            </a:r>
            <a:r>
              <a:rPr lang="es-MX" dirty="0" smtClean="0"/>
              <a:t>echos narrados en el</a:t>
            </a:r>
          </a:p>
          <a:p>
            <a:r>
              <a:rPr lang="es-MX" dirty="0" smtClean="0"/>
              <a:t>Maestro Selecto.</a:t>
            </a:r>
            <a:endParaRPr lang="es-AR" dirty="0"/>
          </a:p>
        </p:txBody>
      </p:sp>
    </p:spTree>
    <p:extLst>
      <p:ext uri="{BB962C8B-B14F-4D97-AF65-F5344CB8AC3E}">
        <p14:creationId xmlns:p14="http://schemas.microsoft.com/office/powerpoint/2010/main" val="3962123643"/>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 name="3 CuadroTexto"/>
          <p:cNvSpPr txBox="1"/>
          <p:nvPr/>
        </p:nvSpPr>
        <p:spPr>
          <a:xfrm>
            <a:off x="216024" y="5157192"/>
            <a:ext cx="8676456" cy="1015663"/>
          </a:xfrm>
          <a:prstGeom prst="rect">
            <a:avLst/>
          </a:prstGeom>
          <a:noFill/>
        </p:spPr>
        <p:txBody>
          <a:bodyPr wrap="square" rtlCol="0">
            <a:spAutoFit/>
          </a:bodyPr>
          <a:lstStyle/>
          <a:p>
            <a:pPr algn="ctr"/>
            <a:r>
              <a:rPr lang="es-MX" sz="2000" b="1" dirty="0" smtClean="0"/>
              <a:t>Por ello, la existencia misma del Rito Críptico presupone la del Arco Real, y todo Compañero Críptico debe necesariamente haber sido iniciado previamente como Compañero del Arco Real.</a:t>
            </a:r>
          </a:p>
        </p:txBody>
      </p:sp>
      <p:pic>
        <p:nvPicPr>
          <p:cNvPr id="5" name="Picture 2" descr="CC-Officer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65946"/>
            <a:ext cx="9180512" cy="432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2412033"/>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4" name="3 CuadroTexto"/>
          <p:cNvSpPr txBox="1"/>
          <p:nvPr/>
        </p:nvSpPr>
        <p:spPr>
          <a:xfrm>
            <a:off x="216024" y="4985881"/>
            <a:ext cx="8676456" cy="1323439"/>
          </a:xfrm>
          <a:prstGeom prst="rect">
            <a:avLst/>
          </a:prstGeom>
          <a:noFill/>
        </p:spPr>
        <p:txBody>
          <a:bodyPr wrap="square" rtlCol="0">
            <a:spAutoFit/>
          </a:bodyPr>
          <a:lstStyle/>
          <a:p>
            <a:pPr algn="ctr"/>
            <a:r>
              <a:rPr lang="es-MX" sz="2000" b="1" dirty="0" smtClean="0"/>
              <a:t>Asimismo, sin el Rito Críptico el Arco Real resultaría incompleto. Por </a:t>
            </a:r>
          </a:p>
          <a:p>
            <a:pPr algn="ctr"/>
            <a:r>
              <a:rPr lang="es-MX" sz="2000" b="1" dirty="0"/>
              <a:t>e</a:t>
            </a:r>
            <a:r>
              <a:rPr lang="es-MX" sz="2000" b="1" dirty="0" smtClean="0"/>
              <a:t>llo, el Sistema York, para ser completo, requiere necesariamente los</a:t>
            </a:r>
          </a:p>
          <a:p>
            <a:pPr algn="ctr"/>
            <a:r>
              <a:rPr lang="es-MX" sz="2000" b="1" dirty="0"/>
              <a:t>t</a:t>
            </a:r>
            <a:r>
              <a:rPr lang="es-MX" sz="2000" b="1" dirty="0" smtClean="0"/>
              <a:t>res «arcos» mencionados. Una vez más, son necesarias las tres puntas del triángulo para lograr una manifestación completa.</a:t>
            </a:r>
          </a:p>
        </p:txBody>
      </p:sp>
      <p:pic>
        <p:nvPicPr>
          <p:cNvPr id="6" name="Picture 4" descr="CC-Officer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8" y="332656"/>
            <a:ext cx="9151268" cy="431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600873"/>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dirty="0" smtClean="0"/>
              <a:t>Los tres «arcos» </a:t>
            </a:r>
            <a:endParaRPr lang="es-ES_tradnl" i="1" dirty="0" smtClean="0"/>
          </a:p>
        </p:txBody>
      </p:sp>
      <p:sp>
        <p:nvSpPr>
          <p:cNvPr id="1788931" name="Rectangle 3"/>
          <p:cNvSpPr>
            <a:spLocks noGrp="1" noChangeArrowheads="1"/>
          </p:cNvSpPr>
          <p:nvPr>
            <p:ph type="body" sz="half" idx="1"/>
          </p:nvPr>
        </p:nvSpPr>
        <p:spPr>
          <a:xfrm>
            <a:off x="323528" y="1628800"/>
            <a:ext cx="3888432" cy="4525962"/>
          </a:xfrm>
        </p:spPr>
        <p:txBody>
          <a:bodyPr/>
          <a:lstStyle/>
          <a:p>
            <a:pPr eaLnBrk="1" hangingPunct="1">
              <a:lnSpc>
                <a:spcPct val="90000"/>
              </a:lnSpc>
            </a:pPr>
            <a:r>
              <a:rPr lang="es-MX" sz="2300" dirty="0" smtClean="0"/>
              <a:t>Estos tres «arcos» simbólicos no presentan por lo tanto una sucesión cronológica, dado que los «eventos crípticos» serían temporalmente anteriores a los del Arco Real.</a:t>
            </a:r>
          </a:p>
          <a:p>
            <a:pPr eaLnBrk="1" hangingPunct="1">
              <a:lnSpc>
                <a:spcPct val="90000"/>
              </a:lnSpc>
            </a:pPr>
            <a:r>
              <a:rPr lang="es-MX" sz="2300" dirty="0" smtClean="0"/>
              <a:t>Estos saltos temporales son frecuentes en las narraciones legendarias, y en tal sentido deben ser interpretados.</a:t>
            </a:r>
            <a:endParaRPr lang="es-ES_tradnl" sz="2300" dirty="0" smtClean="0"/>
          </a:p>
        </p:txBody>
      </p:sp>
      <p:pic>
        <p:nvPicPr>
          <p:cNvPr id="5" name="Picture 4" descr="Resultado de imagen para massoni criptic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628800"/>
            <a:ext cx="4305300"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854705"/>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dirty="0" smtClean="0"/>
              <a:t>El Sistema York </a:t>
            </a:r>
            <a:endParaRPr lang="es-ES_tradnl" i="1" dirty="0" smtClean="0"/>
          </a:p>
        </p:txBody>
      </p:sp>
      <p:sp>
        <p:nvSpPr>
          <p:cNvPr id="1788931" name="Rectangle 3"/>
          <p:cNvSpPr>
            <a:spLocks noGrp="1" noChangeArrowheads="1"/>
          </p:cNvSpPr>
          <p:nvPr>
            <p:ph type="body" sz="half" idx="1"/>
          </p:nvPr>
        </p:nvSpPr>
        <p:spPr>
          <a:xfrm>
            <a:off x="323528" y="1628800"/>
            <a:ext cx="3888432" cy="4525962"/>
          </a:xfrm>
        </p:spPr>
        <p:txBody>
          <a:bodyPr/>
          <a:lstStyle/>
          <a:p>
            <a:pPr eaLnBrk="1" hangingPunct="1">
              <a:lnSpc>
                <a:spcPct val="90000"/>
              </a:lnSpc>
            </a:pPr>
            <a:r>
              <a:rPr lang="es-MX" sz="2300" dirty="0" smtClean="0"/>
              <a:t>En realidad, el Sistema York presenta un cuarto nivel: los Grados Templarios.</a:t>
            </a:r>
          </a:p>
          <a:p>
            <a:pPr eaLnBrk="1" hangingPunct="1">
              <a:lnSpc>
                <a:spcPct val="90000"/>
              </a:lnSpc>
            </a:pPr>
            <a:r>
              <a:rPr lang="es-MX" sz="2300" dirty="0" smtClean="0"/>
              <a:t>Estos conforman una «categoría» diferente de grados, relacionados con la caballería y no con la albañilería.</a:t>
            </a:r>
          </a:p>
          <a:p>
            <a:pPr eaLnBrk="1" hangingPunct="1">
              <a:lnSpc>
                <a:spcPct val="90000"/>
              </a:lnSpc>
            </a:pPr>
            <a:r>
              <a:rPr lang="es-MX" sz="2300" dirty="0" smtClean="0"/>
              <a:t>Sin embargo, a través del símbolo de la espada y la trulla, los Grados Crípticos también sirven como un «enlace» hacia los grados Templarios.</a:t>
            </a:r>
            <a:endParaRPr lang="es-ES_tradnl" sz="2300" dirty="0" smtClean="0"/>
          </a:p>
        </p:txBody>
      </p:sp>
      <p:pic>
        <p:nvPicPr>
          <p:cNvPr id="7"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9980" y="1690836"/>
            <a:ext cx="47625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84310"/>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8931">
                                            <p:txEl>
                                              <p:pRg st="2" end="2"/>
                                            </p:txEl>
                                          </p:spTgt>
                                        </p:tgtEl>
                                        <p:attrNameLst>
                                          <p:attrName>style.visibility</p:attrName>
                                        </p:attrNameLst>
                                      </p:cBhvr>
                                      <p:to>
                                        <p:strVal val="visible"/>
                                      </p:to>
                                    </p:set>
                                    <p:animEffect transition="in" filter="blinds(horizontal)">
                                      <p:cBhvr>
                                        <p:cTn id="22" dur="500"/>
                                        <p:tgtEl>
                                          <p:spTgt spid="17889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out)">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8" name="Picture 2" descr="Resultado de imagen para maconaria cript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4" y="-13184"/>
            <a:ext cx="9102080" cy="6826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p:nvPr/>
        </p:nvSpPr>
        <p:spPr>
          <a:xfrm>
            <a:off x="5292080" y="260648"/>
            <a:ext cx="3711272" cy="923330"/>
          </a:xfrm>
          <a:prstGeom prst="rect">
            <a:avLst/>
          </a:prstGeom>
          <a:solidFill>
            <a:srgbClr val="CC0000"/>
          </a:solidFill>
        </p:spPr>
        <p:txBody>
          <a:bodyPr wrap="none" rtlCol="0">
            <a:spAutoFit/>
          </a:bodyPr>
          <a:lstStyle/>
          <a:p>
            <a:r>
              <a:rPr lang="es-MX" b="1" dirty="0" smtClean="0"/>
              <a:t>La espada y la trulla simbolizan,</a:t>
            </a:r>
          </a:p>
          <a:p>
            <a:r>
              <a:rPr lang="es-MX" b="1" dirty="0"/>
              <a:t>p</a:t>
            </a:r>
            <a:r>
              <a:rPr lang="es-MX" b="1" dirty="0" smtClean="0"/>
              <a:t>or lo tanto, la fusión del</a:t>
            </a:r>
          </a:p>
          <a:p>
            <a:r>
              <a:rPr lang="es-MX" b="1" dirty="0" err="1" smtClean="0"/>
              <a:t>Templarismo</a:t>
            </a:r>
            <a:r>
              <a:rPr lang="es-MX" b="1" dirty="0" smtClean="0"/>
              <a:t> con la Masonería</a:t>
            </a:r>
            <a:endParaRPr lang="es-AR" b="1" dirty="0"/>
          </a:p>
        </p:txBody>
      </p:sp>
    </p:spTree>
    <p:extLst>
      <p:ext uri="{BB962C8B-B14F-4D97-AF65-F5344CB8AC3E}">
        <p14:creationId xmlns:p14="http://schemas.microsoft.com/office/powerpoint/2010/main" val="2058028094"/>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out)">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reemasons' Book of the Royal Arch by Bernard E. Jo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0853" y="-2825"/>
            <a:ext cx="4295403" cy="6844505"/>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251520" y="2132856"/>
            <a:ext cx="1941557" cy="1754326"/>
          </a:xfrm>
          <a:prstGeom prst="rect">
            <a:avLst/>
          </a:prstGeom>
          <a:noFill/>
        </p:spPr>
        <p:txBody>
          <a:bodyPr wrap="none" rtlCol="0">
            <a:spAutoFit/>
          </a:bodyPr>
          <a:lstStyle/>
          <a:p>
            <a:r>
              <a:rPr lang="es-MX" dirty="0" smtClean="0"/>
              <a:t>La llana y la</a:t>
            </a:r>
          </a:p>
          <a:p>
            <a:r>
              <a:rPr lang="es-MX" dirty="0"/>
              <a:t>e</a:t>
            </a:r>
            <a:r>
              <a:rPr lang="es-MX" dirty="0" smtClean="0"/>
              <a:t>spada cruzadas</a:t>
            </a:r>
          </a:p>
          <a:p>
            <a:r>
              <a:rPr lang="es-MX" dirty="0"/>
              <a:t>e</a:t>
            </a:r>
            <a:r>
              <a:rPr lang="es-MX" dirty="0" smtClean="0"/>
              <a:t>n joyas</a:t>
            </a:r>
          </a:p>
          <a:p>
            <a:r>
              <a:rPr lang="es-MX" dirty="0"/>
              <a:t>e</a:t>
            </a:r>
            <a:r>
              <a:rPr lang="es-MX" dirty="0" smtClean="0"/>
              <a:t>mpleadas en </a:t>
            </a:r>
          </a:p>
          <a:p>
            <a:r>
              <a:rPr lang="es-MX" dirty="0"/>
              <a:t>l</a:t>
            </a:r>
            <a:r>
              <a:rPr lang="es-MX" dirty="0" smtClean="0"/>
              <a:t>a Masonería </a:t>
            </a:r>
          </a:p>
          <a:p>
            <a:r>
              <a:rPr lang="es-MX" dirty="0" smtClean="0"/>
              <a:t>irlandesa</a:t>
            </a:r>
            <a:endParaRPr lang="es-AR" dirty="0"/>
          </a:p>
        </p:txBody>
      </p:sp>
    </p:spTree>
    <p:extLst>
      <p:ext uri="{BB962C8B-B14F-4D97-AF65-F5344CB8AC3E}">
        <p14:creationId xmlns:p14="http://schemas.microsoft.com/office/powerpoint/2010/main" val="891279225"/>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out)">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170" name="Picture 2" descr="Freemasons' Book of the Royal Arch by Bernard E. Jo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633075" y="-662052"/>
            <a:ext cx="5904656" cy="9190218"/>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1103218" y="323364"/>
            <a:ext cx="6853158" cy="369332"/>
          </a:xfrm>
          <a:prstGeom prst="rect">
            <a:avLst/>
          </a:prstGeom>
          <a:noFill/>
        </p:spPr>
        <p:txBody>
          <a:bodyPr wrap="none" rtlCol="0">
            <a:spAutoFit/>
          </a:bodyPr>
          <a:lstStyle/>
          <a:p>
            <a:r>
              <a:rPr lang="es-MX" dirty="0" smtClean="0"/>
              <a:t>La trulla y la espada, en un libro de emblemas publicado en 1586</a:t>
            </a:r>
            <a:endParaRPr lang="es-AR" dirty="0"/>
          </a:p>
        </p:txBody>
      </p:sp>
    </p:spTree>
    <p:extLst>
      <p:ext uri="{BB962C8B-B14F-4D97-AF65-F5344CB8AC3E}">
        <p14:creationId xmlns:p14="http://schemas.microsoft.com/office/powerpoint/2010/main" val="1361211165"/>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ox(out)">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3 Marcador de contenido"/>
          <p:cNvSpPr>
            <a:spLocks noGrp="1"/>
          </p:cNvSpPr>
          <p:nvPr>
            <p:ph idx="1"/>
          </p:nvPr>
        </p:nvSpPr>
        <p:spPr/>
        <p:txBody>
          <a:bodyPr/>
          <a:lstStyle/>
          <a:p>
            <a:pPr marL="0" indent="0">
              <a:buNone/>
            </a:pPr>
            <a:r>
              <a:rPr lang="en-US" sz="1800" dirty="0" smtClean="0"/>
              <a:t> </a:t>
            </a:r>
            <a:br>
              <a:rPr lang="en-US" sz="1800" dirty="0" smtClean="0"/>
            </a:br>
            <a:endParaRPr lang="es-ES" sz="1800" dirty="0" smtClean="0"/>
          </a:p>
        </p:txBody>
      </p:sp>
      <p:pic>
        <p:nvPicPr>
          <p:cNvPr id="4" name="Picture 2" descr="Resultado de imagen para rito crip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497" y="-1462"/>
            <a:ext cx="8924999" cy="681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395536" y="476672"/>
            <a:ext cx="2666114" cy="1446550"/>
          </a:xfrm>
          <a:prstGeom prst="rect">
            <a:avLst/>
          </a:prstGeom>
          <a:solidFill>
            <a:srgbClr val="FF0000"/>
          </a:solidFill>
        </p:spPr>
        <p:txBody>
          <a:bodyPr wrap="none" rtlCol="0">
            <a:spAutoFit/>
          </a:bodyPr>
          <a:lstStyle/>
          <a:p>
            <a:r>
              <a:rPr lang="es-MX" sz="2200" b="1" dirty="0" smtClean="0"/>
              <a:t>La espada y la</a:t>
            </a:r>
          </a:p>
          <a:p>
            <a:r>
              <a:rPr lang="es-MX" sz="2200" b="1" dirty="0"/>
              <a:t>t</a:t>
            </a:r>
            <a:r>
              <a:rPr lang="es-MX" sz="2200" b="1" dirty="0" smtClean="0"/>
              <a:t>rulla cruzadas, en</a:t>
            </a:r>
          </a:p>
          <a:p>
            <a:r>
              <a:rPr lang="es-MX" sz="2200" b="1" dirty="0"/>
              <a:t>e</a:t>
            </a:r>
            <a:r>
              <a:rPr lang="es-MX" sz="2200" b="1" dirty="0" smtClean="0"/>
              <a:t>l Rito Críptico</a:t>
            </a:r>
          </a:p>
          <a:p>
            <a:r>
              <a:rPr lang="es-MX" sz="2200" b="1" dirty="0" smtClean="0"/>
              <a:t>actual</a:t>
            </a:r>
            <a:endParaRPr lang="es-AR" sz="2200" b="1" dirty="0"/>
          </a:p>
        </p:txBody>
      </p:sp>
    </p:spTree>
    <p:extLst>
      <p:ext uri="{BB962C8B-B14F-4D97-AF65-F5344CB8AC3E}">
        <p14:creationId xmlns:p14="http://schemas.microsoft.com/office/powerpoint/2010/main" val="1613994739"/>
      </p:ext>
    </p:extLst>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dirty="0" smtClean="0"/>
              <a:t>El «precioso tesoro» </a:t>
            </a:r>
            <a:endParaRPr lang="es-ES_tradnl" i="1" dirty="0" smtClean="0"/>
          </a:p>
        </p:txBody>
      </p:sp>
      <p:sp>
        <p:nvSpPr>
          <p:cNvPr id="1788931" name="Rectangle 3"/>
          <p:cNvSpPr>
            <a:spLocks noGrp="1" noChangeArrowheads="1"/>
          </p:cNvSpPr>
          <p:nvPr>
            <p:ph type="body" sz="half" idx="1"/>
          </p:nvPr>
        </p:nvSpPr>
        <p:spPr>
          <a:xfrm>
            <a:off x="539552" y="1711350"/>
            <a:ext cx="3816424" cy="4525962"/>
          </a:xfrm>
        </p:spPr>
        <p:txBody>
          <a:bodyPr/>
          <a:lstStyle/>
          <a:p>
            <a:pPr eaLnBrk="1" hangingPunct="1">
              <a:lnSpc>
                <a:spcPct val="90000"/>
              </a:lnSpc>
            </a:pPr>
            <a:r>
              <a:rPr lang="es-MX" sz="2300" dirty="0" smtClean="0"/>
              <a:t>Por otra parte, el conocimiento de cómo la Palabra fue preservada pone al Iniciado en conocimiento de que tal Palabra es realmente un «precioso tesoro», probablemente el más valioso de todos, y que por ello fue necesario construir la Cripta, la Bóveda Secreta, para albergarla.</a:t>
            </a:r>
            <a:endParaRPr lang="es-ES_tradnl" sz="2300" dirty="0" smtClean="0"/>
          </a:p>
        </p:txBody>
      </p:sp>
      <p:pic>
        <p:nvPicPr>
          <p:cNvPr id="6" name="Picture 4" descr="Resultado de imagen para conselho crip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6095" y="1412776"/>
            <a:ext cx="3624337" cy="5267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833231"/>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out)">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dirty="0" smtClean="0"/>
              <a:t>El «precioso tesoro» </a:t>
            </a:r>
            <a:endParaRPr lang="es-ES_tradnl" i="1" dirty="0" smtClean="0"/>
          </a:p>
        </p:txBody>
      </p:sp>
      <p:sp>
        <p:nvSpPr>
          <p:cNvPr id="1788931" name="Rectangle 3"/>
          <p:cNvSpPr>
            <a:spLocks noGrp="1" noChangeArrowheads="1"/>
          </p:cNvSpPr>
          <p:nvPr>
            <p:ph type="body" sz="half" idx="1"/>
          </p:nvPr>
        </p:nvSpPr>
        <p:spPr>
          <a:xfrm>
            <a:off x="539552" y="1711350"/>
            <a:ext cx="3600400" cy="4525962"/>
          </a:xfrm>
        </p:spPr>
        <p:txBody>
          <a:bodyPr/>
          <a:lstStyle/>
          <a:p>
            <a:pPr eaLnBrk="1" hangingPunct="1">
              <a:lnSpc>
                <a:spcPct val="90000"/>
              </a:lnSpc>
            </a:pPr>
            <a:r>
              <a:rPr lang="es-MX" sz="2600" dirty="0" smtClean="0"/>
              <a:t>De hecho, cuando en el siglo XIX Robert Morris utilizó por primera vez la expresión «Masonería Críptica» parece que el término que utilizó para referirse a estos grados fue el de </a:t>
            </a:r>
            <a:r>
              <a:rPr lang="es-MX" sz="2600" i="1" dirty="0" smtClean="0"/>
              <a:t>«Tesoros Crípticos».</a:t>
            </a:r>
            <a:endParaRPr lang="es-ES_tradnl" sz="2600" i="1" dirty="0" smtClean="0"/>
          </a:p>
        </p:txBody>
      </p:sp>
      <p:pic>
        <p:nvPicPr>
          <p:cNvPr id="5" name="Picture 8" descr="Resultado de imagen para graus criptic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500279"/>
            <a:ext cx="3240360" cy="488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043444"/>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out)">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AR" dirty="0" smtClean="0"/>
              <a:t>El «precioso tesoro» </a:t>
            </a:r>
            <a:endParaRPr lang="es-ES_tradnl" i="1" dirty="0" smtClean="0"/>
          </a:p>
        </p:txBody>
      </p:sp>
      <p:sp>
        <p:nvSpPr>
          <p:cNvPr id="1788931" name="Rectangle 3"/>
          <p:cNvSpPr>
            <a:spLocks noGrp="1" noChangeArrowheads="1"/>
          </p:cNvSpPr>
          <p:nvPr>
            <p:ph type="body" sz="half" idx="1"/>
          </p:nvPr>
        </p:nvSpPr>
        <p:spPr>
          <a:xfrm>
            <a:off x="323528" y="1711350"/>
            <a:ext cx="3960440" cy="4525962"/>
          </a:xfrm>
        </p:spPr>
        <p:txBody>
          <a:bodyPr/>
          <a:lstStyle/>
          <a:p>
            <a:pPr eaLnBrk="1" hangingPunct="1">
              <a:lnSpc>
                <a:spcPct val="90000"/>
              </a:lnSpc>
            </a:pPr>
            <a:r>
              <a:rPr lang="es-MX" sz="2400" dirty="0" smtClean="0"/>
              <a:t>El Rito Críptico, por lo tanto, se inscribe dentro de las narraciones mitológicas asociadas a la «búsqueda del tesoro», a la «joya difícil de alcanzar» y otras variantes similares.</a:t>
            </a:r>
          </a:p>
          <a:p>
            <a:pPr eaLnBrk="1" hangingPunct="1">
              <a:lnSpc>
                <a:spcPct val="90000"/>
              </a:lnSpc>
            </a:pPr>
            <a:r>
              <a:rPr lang="es-MX" sz="2400" dirty="0" smtClean="0"/>
              <a:t>Sólo que aquí la joya es más que algo puramente material, o aún un objeto mágico, dado que la «joya» es la Palabra, el Verbo.</a:t>
            </a:r>
            <a:endParaRPr lang="es-ES_tradnl" sz="2400" dirty="0" smtClean="0"/>
          </a:p>
        </p:txBody>
      </p:sp>
      <p:pic>
        <p:nvPicPr>
          <p:cNvPr id="6" name="Picture 6" descr="Resultado de imagen para graus criptic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2276872"/>
            <a:ext cx="4469105" cy="327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073603"/>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8931">
                                            <p:txEl>
                                              <p:pRg st="0" end="0"/>
                                            </p:txEl>
                                          </p:spTgt>
                                        </p:tgtEl>
                                        <p:attrNameLst>
                                          <p:attrName>style.visibility</p:attrName>
                                        </p:attrNameLst>
                                      </p:cBhvr>
                                      <p:to>
                                        <p:strVal val="visible"/>
                                      </p:to>
                                    </p:set>
                                    <p:animEffect transition="in" filter="blinds(horizontal)">
                                      <p:cBhvr>
                                        <p:cTn id="12" dur="500"/>
                                        <p:tgtEl>
                                          <p:spTgt spid="17889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8931">
                                            <p:txEl>
                                              <p:pRg st="1" end="1"/>
                                            </p:txEl>
                                          </p:spTgt>
                                        </p:tgtEl>
                                        <p:attrNameLst>
                                          <p:attrName>style.visibility</p:attrName>
                                        </p:attrNameLst>
                                      </p:cBhvr>
                                      <p:to>
                                        <p:strVal val="visible"/>
                                      </p:to>
                                    </p:set>
                                    <p:animEffect transition="in" filter="blinds(horizontal)">
                                      <p:cBhvr>
                                        <p:cTn id="17" dur="500"/>
                                        <p:tgtEl>
                                          <p:spTgt spid="17889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out)">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1788931" grpId="0" build="p"/>
    </p:bld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Cripta</a:t>
            </a:r>
            <a:endParaRPr lang="es-AR" dirty="0"/>
          </a:p>
        </p:txBody>
      </p:sp>
      <p:sp>
        <p:nvSpPr>
          <p:cNvPr id="3" name="2 Marcador de contenido"/>
          <p:cNvSpPr>
            <a:spLocks noGrp="1"/>
          </p:cNvSpPr>
          <p:nvPr>
            <p:ph idx="1"/>
          </p:nvPr>
        </p:nvSpPr>
        <p:spPr/>
        <p:txBody>
          <a:bodyPr/>
          <a:lstStyle/>
          <a:p>
            <a:r>
              <a:rPr lang="es-MX" sz="2400" dirty="0" smtClean="0"/>
              <a:t>Se ha escrito mucho sobre el rol desempeñado por criptas, cavernas y bóvedas ocultas en los Antiguos Misterios.</a:t>
            </a:r>
          </a:p>
          <a:p>
            <a:r>
              <a:rPr lang="es-MX" sz="2400" dirty="0" smtClean="0"/>
              <a:t>De hecho, hoy se sabe con certeza que se practicaban ritos iniciáticos en cavernas desde los tiempos prehistóricos, de donde la «caverna», como el fuego, inspira la consciencia del hombre a partir de una suerte de recuerdo atávico.</a:t>
            </a:r>
          </a:p>
          <a:p>
            <a:r>
              <a:rPr lang="es-MX" sz="2400" dirty="0" smtClean="0"/>
              <a:t>Sin embargo, desde un punto de vista más esotérico, la Cripta, Caverna o Bóveda Secreta es el símbolo de lo más profundo del inconsciente humano, de la obscuridad primordial, donde hallamos la Piedra de Fundación, es decir, el Sí-Mismo.</a:t>
            </a:r>
            <a:endParaRPr lang="es-AR" sz="2400"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6" name="Picture 2" descr="http://i416.photobucket.com/albums/pp241/neetmok/thirteen/webb19.jpg~orig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40204"/>
            <a:ext cx="4392488" cy="68451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416.photobucket.com/albums/pp241/neetmok/thirteen/webb31.jpg~orig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572" y="44624"/>
            <a:ext cx="4787932" cy="6813376"/>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3408037" y="148570"/>
            <a:ext cx="1812035" cy="400110"/>
          </a:xfrm>
          <a:prstGeom prst="rect">
            <a:avLst/>
          </a:prstGeom>
          <a:solidFill>
            <a:srgbClr val="FF0000"/>
          </a:solidFill>
        </p:spPr>
        <p:txBody>
          <a:bodyPr wrap="none" rtlCol="0">
            <a:spAutoFit/>
          </a:bodyPr>
          <a:lstStyle/>
          <a:p>
            <a:r>
              <a:rPr lang="es-MX" sz="2000" b="1" dirty="0" smtClean="0"/>
              <a:t>«LA CRIPTA»</a:t>
            </a:r>
            <a:endParaRPr lang="es-AR" sz="2000" b="1" dirty="0"/>
          </a:p>
        </p:txBody>
      </p:sp>
    </p:spTree>
    <p:extLst>
      <p:ext uri="{BB962C8B-B14F-4D97-AF65-F5344CB8AC3E}">
        <p14:creationId xmlns:p14="http://schemas.microsoft.com/office/powerpoint/2010/main" val="3205290752"/>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out)">
                                      <p:cBhvr>
                                        <p:cTn id="7" dur="2000"/>
                                        <p:tgtEl>
                                          <p:spTgt spid="1026"/>
                                        </p:tgtEl>
                                      </p:cBhvr>
                                    </p:animEffect>
                                  </p:childTnLst>
                                </p:cTn>
                              </p:par>
                              <p:par>
                                <p:cTn id="8" presetID="6" presetClass="entr" presetSubtype="32"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circle(out)">
                                      <p:cBhvr>
                                        <p:cTn id="10" dur="2000"/>
                                        <p:tgtEl>
                                          <p:spTgt spid="10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p:cNvSpPr>
            <a:spLocks noGrp="1" noChangeArrowheads="1"/>
          </p:cNvSpPr>
          <p:nvPr>
            <p:ph type="title"/>
          </p:nvPr>
        </p:nvSpPr>
        <p:spPr/>
        <p:txBody>
          <a:bodyPr/>
          <a:lstStyle/>
          <a:p>
            <a:pPr eaLnBrk="1" hangingPunct="1"/>
            <a:r>
              <a:rPr lang="es-MX" dirty="0" smtClean="0"/>
              <a:t>Rey y Sacerdote</a:t>
            </a:r>
            <a:endParaRPr lang="es-ES_tradnl" dirty="0" smtClean="0"/>
          </a:p>
        </p:txBody>
      </p:sp>
      <p:sp>
        <p:nvSpPr>
          <p:cNvPr id="195588" name="Rectangle 4"/>
          <p:cNvSpPr>
            <a:spLocks noGrp="1" noChangeArrowheads="1"/>
          </p:cNvSpPr>
          <p:nvPr>
            <p:ph sz="half" idx="1"/>
          </p:nvPr>
        </p:nvSpPr>
        <p:spPr>
          <a:xfrm>
            <a:off x="35496" y="1556792"/>
            <a:ext cx="4388296" cy="4525963"/>
          </a:xfrm>
        </p:spPr>
        <p:txBody>
          <a:bodyPr/>
          <a:lstStyle/>
          <a:p>
            <a:pPr>
              <a:lnSpc>
                <a:spcPct val="90000"/>
              </a:lnSpc>
            </a:pPr>
            <a:r>
              <a:rPr lang="es-ES" sz="2400" dirty="0" smtClean="0"/>
              <a:t>Se ha dicho que el Maestro de un Consejo Críptico reúne en sí mismo, a la vez, las funciones simbólicas de Rey y Sacerdote.</a:t>
            </a:r>
          </a:p>
          <a:p>
            <a:pPr>
              <a:lnSpc>
                <a:spcPct val="90000"/>
              </a:lnSpc>
            </a:pPr>
            <a:r>
              <a:rPr lang="es-ES" sz="2400" dirty="0" smtClean="0"/>
              <a:t>Esto es cierto si admitimos que, reuniéndolas, las trasciende.</a:t>
            </a:r>
          </a:p>
          <a:p>
            <a:pPr>
              <a:lnSpc>
                <a:spcPct val="90000"/>
              </a:lnSpc>
            </a:pPr>
            <a:r>
              <a:rPr lang="es-ES" sz="2400" dirty="0" smtClean="0"/>
              <a:t>Porque para el masón ser un Compañero, un Compañero Obrero, trasciende a la vez a la función del Rey y a la del Sacerdote.</a:t>
            </a:r>
          </a:p>
        </p:txBody>
      </p:sp>
      <p:pic>
        <p:nvPicPr>
          <p:cNvPr id="5" name="Picture 2" descr="Resultado de imagen para conselho crip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700808"/>
            <a:ext cx="4608512"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0738"/>
                                        </p:tgtEl>
                                        <p:attrNameLst>
                                          <p:attrName>style.visibility</p:attrName>
                                        </p:attrNameLst>
                                      </p:cBhvr>
                                      <p:to>
                                        <p:strVal val="visible"/>
                                      </p:to>
                                    </p:set>
                                    <p:animEffect transition="in" filter="blinds(horizontal)">
                                      <p:cBhvr>
                                        <p:cTn id="7" dur="500"/>
                                        <p:tgtEl>
                                          <p:spTgt spid="17807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5588">
                                            <p:txEl>
                                              <p:pRg st="0" end="0"/>
                                            </p:txEl>
                                          </p:spTgt>
                                        </p:tgtEl>
                                        <p:attrNameLst>
                                          <p:attrName>style.visibility</p:attrName>
                                        </p:attrNameLst>
                                      </p:cBhvr>
                                      <p:to>
                                        <p:strVal val="visible"/>
                                      </p:to>
                                    </p:set>
                                    <p:animEffect transition="in" filter="blinds(horizontal)">
                                      <p:cBhvr>
                                        <p:cTn id="12" dur="500"/>
                                        <p:tgtEl>
                                          <p:spTgt spid="19558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5588">
                                            <p:txEl>
                                              <p:pRg st="1" end="1"/>
                                            </p:txEl>
                                          </p:spTgt>
                                        </p:tgtEl>
                                        <p:attrNameLst>
                                          <p:attrName>style.visibility</p:attrName>
                                        </p:attrNameLst>
                                      </p:cBhvr>
                                      <p:to>
                                        <p:strVal val="visible"/>
                                      </p:to>
                                    </p:set>
                                    <p:animEffect transition="in" filter="blinds(horizontal)">
                                      <p:cBhvr>
                                        <p:cTn id="17" dur="500"/>
                                        <p:tgtEl>
                                          <p:spTgt spid="19558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5588">
                                            <p:txEl>
                                              <p:pRg st="2" end="2"/>
                                            </p:txEl>
                                          </p:spTgt>
                                        </p:tgtEl>
                                        <p:attrNameLst>
                                          <p:attrName>style.visibility</p:attrName>
                                        </p:attrNameLst>
                                      </p:cBhvr>
                                      <p:to>
                                        <p:strVal val="visible"/>
                                      </p:to>
                                    </p:set>
                                    <p:animEffect transition="in" filter="blinds(horizontal)">
                                      <p:cBhvr>
                                        <p:cTn id="22" dur="500"/>
                                        <p:tgtEl>
                                          <p:spTgt spid="19558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out)">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0738" grpId="0"/>
      <p:bldP spid="195588" grpId="0" build="p"/>
    </p:bldLst>
  </p:timing>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2" descr="CC-Officer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3143"/>
            <a:ext cx="9108504" cy="4294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27460" y="5529426"/>
            <a:ext cx="9135964" cy="707886"/>
          </a:xfrm>
          <a:prstGeom prst="rect">
            <a:avLst/>
          </a:prstGeom>
          <a:noFill/>
        </p:spPr>
        <p:txBody>
          <a:bodyPr wrap="none" rtlCol="0">
            <a:spAutoFit/>
          </a:bodyPr>
          <a:lstStyle/>
          <a:p>
            <a:pPr algn="ctr"/>
            <a:r>
              <a:rPr lang="es-MX" sz="2000" b="1" i="1" dirty="0" smtClean="0"/>
              <a:t>«Los Masones Crípticos son un grupo Selecto de Masones del Arco Real </a:t>
            </a:r>
          </a:p>
          <a:p>
            <a:pPr algn="ctr"/>
            <a:r>
              <a:rPr lang="es-MX" sz="2000" b="1" i="1" dirty="0"/>
              <a:t>c</a:t>
            </a:r>
            <a:r>
              <a:rPr lang="es-MX" sz="2000" b="1" i="1" dirty="0" smtClean="0"/>
              <a:t>onsiderados como los guardianes de Tesoros secretos»</a:t>
            </a:r>
            <a:endParaRPr lang="es-AR" sz="2000" b="1" i="1" dirty="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Resultado de imagen para conselho crip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16632"/>
            <a:ext cx="7129556" cy="5478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CuadroTexto"/>
          <p:cNvSpPr txBox="1"/>
          <p:nvPr/>
        </p:nvSpPr>
        <p:spPr>
          <a:xfrm>
            <a:off x="220559" y="5661248"/>
            <a:ext cx="8639929" cy="1200329"/>
          </a:xfrm>
          <a:prstGeom prst="rect">
            <a:avLst/>
          </a:prstGeom>
          <a:noFill/>
        </p:spPr>
        <p:txBody>
          <a:bodyPr wrap="none" rtlCol="0">
            <a:spAutoFit/>
          </a:bodyPr>
          <a:lstStyle/>
          <a:p>
            <a:pPr algn="ctr"/>
            <a:r>
              <a:rPr lang="es-MX" b="1" dirty="0" smtClean="0"/>
              <a:t>A veces no se comprende las repetidas referencias que los Rituales efectúan</a:t>
            </a:r>
          </a:p>
          <a:p>
            <a:pPr algn="ctr"/>
            <a:r>
              <a:rPr lang="es-MX" b="1" dirty="0"/>
              <a:t>a</a:t>
            </a:r>
            <a:r>
              <a:rPr lang="es-MX" b="1" dirty="0" smtClean="0"/>
              <a:t>cerca de los «vasos sagrados» del tesoro de Salomón, en lo que parece ser</a:t>
            </a:r>
          </a:p>
          <a:p>
            <a:pPr algn="ctr"/>
            <a:r>
              <a:rPr lang="es-MX" b="1" dirty="0"/>
              <a:t>u</a:t>
            </a:r>
            <a:r>
              <a:rPr lang="es-MX" b="1" dirty="0" smtClean="0"/>
              <a:t>n detalle sin importancia. Desde nuestro punto de vista aquí existe una</a:t>
            </a:r>
          </a:p>
          <a:p>
            <a:pPr algn="ctr"/>
            <a:r>
              <a:rPr lang="es-MX" b="1" dirty="0"/>
              <a:t>a</a:t>
            </a:r>
            <a:r>
              <a:rPr lang="es-MX" b="1" dirty="0" smtClean="0"/>
              <a:t>nticipación, quizás inconsciente, del futuro simbolismo del Santo Grial.</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 name="6 CuadroTexto"/>
          <p:cNvSpPr txBox="1"/>
          <p:nvPr/>
        </p:nvSpPr>
        <p:spPr>
          <a:xfrm>
            <a:off x="412930" y="5661248"/>
            <a:ext cx="8255209" cy="923330"/>
          </a:xfrm>
          <a:prstGeom prst="rect">
            <a:avLst/>
          </a:prstGeom>
          <a:noFill/>
        </p:spPr>
        <p:txBody>
          <a:bodyPr wrap="none" rtlCol="0">
            <a:spAutoFit/>
          </a:bodyPr>
          <a:lstStyle/>
          <a:p>
            <a:pPr algn="ctr"/>
            <a:r>
              <a:rPr lang="es-MX" b="1" dirty="0" smtClean="0"/>
              <a:t>Notar como los «vasos sagrados» de una forma u otra reaparecen en los</a:t>
            </a:r>
          </a:p>
          <a:p>
            <a:pPr algn="ctr"/>
            <a:r>
              <a:rPr lang="es-MX" b="1" dirty="0" smtClean="0"/>
              <a:t>Rituales masónicos. Aquí los vemos en la ceremonia de Consagración de</a:t>
            </a:r>
          </a:p>
          <a:p>
            <a:pPr algn="ctr"/>
            <a:r>
              <a:rPr lang="es-MX" b="1" dirty="0"/>
              <a:t>u</a:t>
            </a:r>
            <a:r>
              <a:rPr lang="es-MX" b="1" dirty="0" smtClean="0"/>
              <a:t>na nueva Logia Simbólica.</a:t>
            </a:r>
          </a:p>
        </p:txBody>
      </p:sp>
      <p:pic>
        <p:nvPicPr>
          <p:cNvPr id="4" name="Picture 2" descr="http://ara348ic.org.nz/photos/hoe_elements_high.jpg"/>
          <p:cNvPicPr>
            <a:picLocks noChangeAspect="1" noChangeArrowheads="1"/>
          </p:cNvPicPr>
          <p:nvPr/>
        </p:nvPicPr>
        <p:blipFill>
          <a:blip r:embed="rId2"/>
          <a:srcRect/>
          <a:stretch>
            <a:fillRect/>
          </a:stretch>
        </p:blipFill>
        <p:spPr bwMode="auto">
          <a:xfrm>
            <a:off x="1235695" y="260648"/>
            <a:ext cx="6576665" cy="5302436"/>
          </a:xfrm>
          <a:prstGeom prst="rect">
            <a:avLst/>
          </a:prstGeom>
          <a:noFill/>
          <a:ln w="9525">
            <a:noFill/>
            <a:miter lim="800000"/>
            <a:headEnd/>
            <a:tailEnd/>
          </a:ln>
        </p:spPr>
      </p:pic>
    </p:spTree>
    <p:extLst>
      <p:ext uri="{BB962C8B-B14F-4D97-AF65-F5344CB8AC3E}">
        <p14:creationId xmlns:p14="http://schemas.microsoft.com/office/powerpoint/2010/main" val="2096382843"/>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CC0099"/>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lstStyle/>
          <a:p>
            <a:pPr eaLnBrk="1" hangingPunct="1"/>
            <a:r>
              <a:rPr lang="es-MX" dirty="0" smtClean="0"/>
              <a:t>«Del otro lado»</a:t>
            </a:r>
            <a:endParaRPr lang="es-ES_tradnl" i="1" dirty="0" smtClean="0"/>
          </a:p>
        </p:txBody>
      </p:sp>
      <p:sp>
        <p:nvSpPr>
          <p:cNvPr id="223236" name="Rectangle 4"/>
          <p:cNvSpPr>
            <a:spLocks noGrp="1" noChangeArrowheads="1"/>
          </p:cNvSpPr>
          <p:nvPr>
            <p:ph type="body" sz="half" idx="1"/>
          </p:nvPr>
        </p:nvSpPr>
        <p:spPr>
          <a:xfrm>
            <a:off x="35496" y="1484784"/>
            <a:ext cx="4172272" cy="4525963"/>
          </a:xfrm>
        </p:spPr>
        <p:txBody>
          <a:bodyPr/>
          <a:lstStyle/>
          <a:p>
            <a:pPr>
              <a:lnSpc>
                <a:spcPct val="80000"/>
              </a:lnSpc>
            </a:pPr>
            <a:r>
              <a:rPr lang="es-ES" sz="2200" dirty="0" smtClean="0"/>
              <a:t>Como el Rito Críptico se supone que debe ser de naturaleza más esotérica que las etapas anteriores del Sistema York, se dice que trabajar en los Grados Crípticos es trabajar </a:t>
            </a:r>
            <a:r>
              <a:rPr lang="es-ES" sz="2200" i="1" dirty="0" smtClean="0"/>
              <a:t>«del otro lado»</a:t>
            </a:r>
            <a:r>
              <a:rPr lang="es-ES" sz="2200" dirty="0" smtClean="0"/>
              <a:t>, es decir, en el inconsciente, en lo oculto, en lo secreto, en todo aquello que está simbolizado por la Cripta.</a:t>
            </a:r>
          </a:p>
          <a:p>
            <a:pPr>
              <a:lnSpc>
                <a:spcPct val="80000"/>
              </a:lnSpc>
            </a:pPr>
            <a:r>
              <a:rPr lang="es-ES" sz="2200" i="1" dirty="0" smtClean="0"/>
              <a:t>«Es eso lo que significa el color púrpura de los Maestros Reales y Selectos, Selectos por la Iniciación, Selectos por la Muerte iniciática»</a:t>
            </a:r>
            <a:r>
              <a:rPr lang="es-ES" sz="2200" dirty="0" smtClean="0"/>
              <a:t>.</a:t>
            </a:r>
            <a:endParaRPr lang="es-ES" sz="2200" i="1" dirty="0" smtClean="0"/>
          </a:p>
        </p:txBody>
      </p:sp>
      <p:pic>
        <p:nvPicPr>
          <p:cNvPr id="5" name="Picture 6" descr="Resultado de imagen para conselho crip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6271" y="1628800"/>
            <a:ext cx="4740225" cy="47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915850"/>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8930"/>
                                        </p:tgtEl>
                                        <p:attrNameLst>
                                          <p:attrName>style.visibility</p:attrName>
                                        </p:attrNameLst>
                                      </p:cBhvr>
                                      <p:to>
                                        <p:strVal val="visible"/>
                                      </p:to>
                                    </p:set>
                                    <p:animEffect transition="in" filter="blinds(horizontal)">
                                      <p:cBhvr>
                                        <p:cTn id="7" dur="500"/>
                                        <p:tgtEl>
                                          <p:spTgt spid="17889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3236">
                                            <p:txEl>
                                              <p:pRg st="0" end="0"/>
                                            </p:txEl>
                                          </p:spTgt>
                                        </p:tgtEl>
                                        <p:attrNameLst>
                                          <p:attrName>style.visibility</p:attrName>
                                        </p:attrNameLst>
                                      </p:cBhvr>
                                      <p:to>
                                        <p:strVal val="visible"/>
                                      </p:to>
                                    </p:set>
                                    <p:animEffect transition="in" filter="blinds(horizontal)">
                                      <p:cBhvr>
                                        <p:cTn id="12" dur="500"/>
                                        <p:tgtEl>
                                          <p:spTgt spid="2232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3236">
                                            <p:txEl>
                                              <p:pRg st="1" end="1"/>
                                            </p:txEl>
                                          </p:spTgt>
                                        </p:tgtEl>
                                        <p:attrNameLst>
                                          <p:attrName>style.visibility</p:attrName>
                                        </p:attrNameLst>
                                      </p:cBhvr>
                                      <p:to>
                                        <p:strVal val="visible"/>
                                      </p:to>
                                    </p:set>
                                    <p:animEffect transition="in" filter="blinds(horizontal)">
                                      <p:cBhvr>
                                        <p:cTn id="17" dur="500"/>
                                        <p:tgtEl>
                                          <p:spTgt spid="22323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8930" grpId="0"/>
      <p:bldP spid="223236" grpId="0" build="p"/>
    </p:bldLst>
  </p:timing>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3" name="Picture 2" descr="http://www.ritodiyork.it/granconcilio/images/stories/granconcilio/dsc00826si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1"/>
            <a:ext cx="9143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539552" y="548680"/>
            <a:ext cx="4339650" cy="923330"/>
          </a:xfrm>
          <a:prstGeom prst="rect">
            <a:avLst/>
          </a:prstGeom>
          <a:noFill/>
        </p:spPr>
        <p:txBody>
          <a:bodyPr wrap="none" rtlCol="0">
            <a:spAutoFit/>
          </a:bodyPr>
          <a:lstStyle/>
          <a:p>
            <a:r>
              <a:rPr lang="es-MX" dirty="0" smtClean="0"/>
              <a:t>El Libro, el compás, la escuadra, la trulla</a:t>
            </a:r>
          </a:p>
          <a:p>
            <a:r>
              <a:rPr lang="es-MX" dirty="0"/>
              <a:t>y</a:t>
            </a:r>
            <a:r>
              <a:rPr lang="es-MX" dirty="0" smtClean="0"/>
              <a:t> la espada: un quinario de símbolos</a:t>
            </a:r>
          </a:p>
          <a:p>
            <a:r>
              <a:rPr lang="es-MX" dirty="0"/>
              <a:t>f</a:t>
            </a:r>
            <a:r>
              <a:rPr lang="es-MX" dirty="0" smtClean="0"/>
              <a:t>undamentales en el Rito Críptico</a:t>
            </a:r>
            <a:endParaRPr lang="es-AR"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4804" name="Picture 4"/>
          <p:cNvPicPr>
            <a:picLocks noChangeAspect="1" noChangeArrowheads="1"/>
          </p:cNvPicPr>
          <p:nvPr/>
        </p:nvPicPr>
        <p:blipFill>
          <a:blip r:embed="rId3"/>
          <a:srcRect/>
          <a:stretch>
            <a:fillRect/>
          </a:stretch>
        </p:blipFill>
        <p:spPr bwMode="auto">
          <a:xfrm>
            <a:off x="-29854" y="332657"/>
            <a:ext cx="9173853" cy="6120680"/>
          </a:xfrm>
          <a:prstGeom prst="rect">
            <a:avLst/>
          </a:prstGeom>
          <a:noFill/>
        </p:spPr>
      </p:pic>
    </p:spTree>
    <p:extLst>
      <p:ext uri="{BB962C8B-B14F-4D97-AF65-F5344CB8AC3E}">
        <p14:creationId xmlns:p14="http://schemas.microsoft.com/office/powerpoint/2010/main" val="143850017"/>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4804"/>
                                        </p:tgtEl>
                                        <p:attrNameLst>
                                          <p:attrName>style.visibility</p:attrName>
                                        </p:attrNameLst>
                                      </p:cBhvr>
                                      <p:to>
                                        <p:strVal val="visible"/>
                                      </p:to>
                                    </p:set>
                                    <p:animEffect transition="in" filter="box(out)">
                                      <p:cBhvr>
                                        <p:cTn id="7" dur="2000"/>
                                        <p:tgtEl>
                                          <p:spTgt spid="2048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1.bp.blogspot.com/-JEgG1yyQBqI/UOTJwxZflDI/AAAAAAAAAJ4/AxvP-dhv_HA/s1600/20_ra_tracing_board4.jpg"/>
          <p:cNvPicPr>
            <a:picLocks noChangeAspect="1" noChangeArrowheads="1"/>
          </p:cNvPicPr>
          <p:nvPr/>
        </p:nvPicPr>
        <p:blipFill>
          <a:blip r:embed="rId2"/>
          <a:srcRect/>
          <a:stretch>
            <a:fillRect/>
          </a:stretch>
        </p:blipFill>
        <p:spPr bwMode="auto">
          <a:xfrm>
            <a:off x="2243138" y="36513"/>
            <a:ext cx="4560887" cy="6818312"/>
          </a:xfrm>
          <a:prstGeom prst="rect">
            <a:avLst/>
          </a:prstGeom>
          <a:noFill/>
          <a:ln w="9525">
            <a:noFill/>
            <a:miter lim="800000"/>
            <a:headEnd/>
            <a:tailEnd/>
          </a:ln>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1 CuadroTexto"/>
          <p:cNvSpPr txBox="1">
            <a:spLocks noChangeArrowheads="1"/>
          </p:cNvSpPr>
          <p:nvPr/>
        </p:nvSpPr>
        <p:spPr bwMode="auto">
          <a:xfrm>
            <a:off x="35496" y="5949280"/>
            <a:ext cx="9067800" cy="830997"/>
          </a:xfrm>
          <a:prstGeom prst="rect">
            <a:avLst/>
          </a:prstGeom>
          <a:noFill/>
          <a:ln w="9525">
            <a:noFill/>
            <a:miter lim="800000"/>
            <a:headEnd/>
            <a:tailEnd/>
          </a:ln>
        </p:spPr>
        <p:txBody>
          <a:bodyPr>
            <a:spAutoFit/>
          </a:bodyPr>
          <a:lstStyle/>
          <a:p>
            <a:pPr algn="ctr"/>
            <a:r>
              <a:rPr lang="es-MX" sz="1600" i="1" dirty="0" smtClean="0"/>
              <a:t>«Aún falta un paso más, de índole fundamentalmente Ritual</a:t>
            </a:r>
            <a:r>
              <a:rPr lang="es-MX" sz="1600" dirty="0" smtClean="0"/>
              <a:t>. </a:t>
            </a:r>
            <a:r>
              <a:rPr lang="es-MX" sz="1600" i="1" dirty="0" smtClean="0"/>
              <a:t>Debemos aprender cómo fue</a:t>
            </a:r>
          </a:p>
          <a:p>
            <a:pPr algn="ctr"/>
            <a:r>
              <a:rPr lang="es-MX" sz="1600" i="1" dirty="0"/>
              <a:t>d</a:t>
            </a:r>
            <a:r>
              <a:rPr lang="es-MX" sz="1600" i="1" dirty="0" smtClean="0"/>
              <a:t>estruido el Templo de Salomón. Hacia el final de la historia avanzaremos, entonces, en el último grado del Rito Críptico: el Súper-Excelente Maestro.»</a:t>
            </a:r>
            <a:endParaRPr lang="es-AR" sz="1600" dirty="0"/>
          </a:p>
        </p:txBody>
      </p:sp>
      <p:sp>
        <p:nvSpPr>
          <p:cNvPr id="5" name="Rectangle 4"/>
          <p:cNvSpPr txBox="1">
            <a:spLocks noChangeArrowheads="1"/>
          </p:cNvSpPr>
          <p:nvPr/>
        </p:nvSpPr>
        <p:spPr bwMode="auto">
          <a:xfrm>
            <a:off x="685800" y="2276475"/>
            <a:ext cx="7772400" cy="1736725"/>
          </a:xfrm>
          <a:prstGeom prst="rect">
            <a:avLst/>
          </a:prstGeom>
          <a:noFill/>
          <a:ln w="9525">
            <a:noFill/>
            <a:miter lim="800000"/>
            <a:headEnd/>
            <a:tailEnd/>
          </a:ln>
        </p:spPr>
        <p:txBody>
          <a:bodyPr anchor="ctr"/>
          <a:lstStyle/>
          <a:p>
            <a:pPr algn="ctr"/>
            <a:r>
              <a:rPr lang="es-AR" sz="2700" i="1" dirty="0">
                <a:solidFill>
                  <a:schemeClr val="tx2"/>
                </a:solidFill>
              </a:rPr>
              <a:t>En síntesis: el Maestro </a:t>
            </a:r>
            <a:r>
              <a:rPr lang="es-AR" sz="2700" i="1" dirty="0" smtClean="0">
                <a:solidFill>
                  <a:schemeClr val="tx2"/>
                </a:solidFill>
              </a:rPr>
              <a:t>Selecto es el «alma» del Rito Críptico. En él se concreta el depósito del Tesoro Precioso en la Cripta o Bóveda Secreta. Un depósito que demuestra que la Palabra está y no está Perdida. Un depósito que demuestra que el corazón de los símbolos, su sentido, su real valor, se pierde sólo en apariencia, pero su esencia, aún oculta, permanece. Para recuperarlo sólo hace falta el trabajo. Los Maestros Selectos permanecieron desconocidos durante siglos, pero su trabajo perdura. Trabajemos, entonces, y que la Palabra sea finalmente nuestro salario. </a:t>
            </a:r>
            <a:endParaRPr lang="es-ES_tradnl" sz="2700" i="1" dirty="0">
              <a:solidFill>
                <a:schemeClr val="tx2"/>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0" fill="hold"/>
                                        <p:tgtEl>
                                          <p:spTgt spid="5"/>
                                        </p:tgtEl>
                                        <p:attrNameLst>
                                          <p:attrName>ppt_w</p:attrName>
                                        </p:attrNameLst>
                                      </p:cBhvr>
                                      <p:tavLst>
                                        <p:tav tm="0">
                                          <p:val>
                                            <p:fltVal val="0"/>
                                          </p:val>
                                        </p:tav>
                                        <p:tav tm="100000">
                                          <p:val>
                                            <p:strVal val="#ppt_w"/>
                                          </p:val>
                                        </p:tav>
                                      </p:tavLst>
                                    </p:anim>
                                    <p:anim calcmode="lin" valueType="num">
                                      <p:cBhvr>
                                        <p:cTn id="8" dur="50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32"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out)">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ctrTitle"/>
          </p:nvPr>
        </p:nvSpPr>
        <p:spPr/>
        <p:txBody>
          <a:bodyPr/>
          <a:lstStyle/>
          <a:p>
            <a:pPr eaLnBrk="1" hangingPunct="1"/>
            <a:r>
              <a:rPr lang="es-AR" smtClean="0"/>
              <a:t>Dr. Jorge Norberto Cornejo</a:t>
            </a:r>
            <a:br>
              <a:rPr lang="es-AR" smtClean="0"/>
            </a:br>
            <a:r>
              <a:rPr lang="es-AR" smtClean="0"/>
              <a:t>Buenos Aires - Argentina</a:t>
            </a:r>
            <a:endParaRPr lang="es-ES_tradnl" smtClean="0"/>
          </a:p>
        </p:txBody>
      </p:sp>
      <p:sp>
        <p:nvSpPr>
          <p:cNvPr id="222210" name="Rectangle 3"/>
          <p:cNvSpPr>
            <a:spLocks noGrp="1" noChangeArrowheads="1"/>
          </p:cNvSpPr>
          <p:nvPr>
            <p:ph type="subTitle" idx="1"/>
          </p:nvPr>
        </p:nvSpPr>
        <p:spPr/>
        <p:txBody>
          <a:bodyPr/>
          <a:lstStyle/>
          <a:p>
            <a:pPr eaLnBrk="1" hangingPunct="1"/>
            <a:r>
              <a:rPr lang="es-AR" smtClean="0"/>
              <a:t>mognitor1@yahoo.com.ar</a:t>
            </a:r>
            <a:endParaRPr lang="es-ES_tradnl" smtClean="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4">
      <a:dk1>
        <a:srgbClr val="777777"/>
      </a:dk1>
      <a:lt1>
        <a:srgbClr val="FFFFFF"/>
      </a:lt1>
      <a:dk2>
        <a:srgbClr val="FFFFD9"/>
      </a:dk2>
      <a:lt2>
        <a:srgbClr val="FFFFFF"/>
      </a:lt2>
      <a:accent1>
        <a:srgbClr val="FFFFF7"/>
      </a:accent1>
      <a:accent2>
        <a:srgbClr val="33CCCC"/>
      </a:accent2>
      <a:accent3>
        <a:srgbClr val="FFFFE9"/>
      </a:accent3>
      <a:accent4>
        <a:srgbClr val="DADADA"/>
      </a:accent4>
      <a:accent5>
        <a:srgbClr val="FFFFFA"/>
      </a:accent5>
      <a:accent6>
        <a:srgbClr val="2DB9B9"/>
      </a:accent6>
      <a:hlink>
        <a:srgbClr val="FF5050"/>
      </a:hlink>
      <a:folHlink>
        <a:srgbClr val="FF99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chemeClr val="accent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chemeClr val="accent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iseño predeterminado 13">
        <a:dk1>
          <a:srgbClr val="000000"/>
        </a:dk1>
        <a:lt1>
          <a:srgbClr val="FFFFD9"/>
        </a:lt1>
        <a:dk2>
          <a:srgbClr val="FFFFFF"/>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14">
        <a:dk1>
          <a:srgbClr val="777777"/>
        </a:dk1>
        <a:lt1>
          <a:srgbClr val="FFFFFF"/>
        </a:lt1>
        <a:dk2>
          <a:srgbClr val="FFFFD9"/>
        </a:dk2>
        <a:lt2>
          <a:srgbClr val="FFFFFF"/>
        </a:lt2>
        <a:accent1>
          <a:srgbClr val="FFFFF7"/>
        </a:accent1>
        <a:accent2>
          <a:srgbClr val="33CCCC"/>
        </a:accent2>
        <a:accent3>
          <a:srgbClr val="FFFFE9"/>
        </a:accent3>
        <a:accent4>
          <a:srgbClr val="DADADA"/>
        </a:accent4>
        <a:accent5>
          <a:srgbClr val="FFFFFA"/>
        </a:accent5>
        <a:accent6>
          <a:srgbClr val="2DB9B9"/>
        </a:accent6>
        <a:hlink>
          <a:srgbClr val="FF5050"/>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Slit</Template>
  <TotalTime>14562</TotalTime>
  <Words>11305</Words>
  <Application>Microsoft Office PowerPoint</Application>
  <PresentationFormat>Presentación en pantalla (4:3)</PresentationFormat>
  <Paragraphs>845</Paragraphs>
  <Slides>191</Slides>
  <Notes>6</Notes>
  <HiddenSlides>0</HiddenSlides>
  <MMClips>0</MMClips>
  <ScaleCrop>false</ScaleCrop>
  <HeadingPairs>
    <vt:vector size="4" baseType="variant">
      <vt:variant>
        <vt:lpstr>Tema</vt:lpstr>
      </vt:variant>
      <vt:variant>
        <vt:i4>1</vt:i4>
      </vt:variant>
      <vt:variant>
        <vt:lpstr>Títulos de diapositiva</vt:lpstr>
      </vt:variant>
      <vt:variant>
        <vt:i4>191</vt:i4>
      </vt:variant>
    </vt:vector>
  </HeadingPairs>
  <TitlesOfParts>
    <vt:vector size="192" baseType="lpstr">
      <vt:lpstr>Diseño predeterminado</vt:lpstr>
      <vt:lpstr>Maestro Selecto </vt:lpstr>
      <vt:lpstr>1. Consideraciones generales</vt:lpstr>
      <vt:lpstr>Maestro Selecto (Select Master)</vt:lpstr>
      <vt:lpstr>El Maestro Selecto</vt:lpstr>
      <vt:lpstr>El Maestro Selecto</vt:lpstr>
      <vt:lpstr>Maestro Real y Maestro Selecto </vt:lpstr>
      <vt:lpstr>Maestro Real y Maestro Selecto</vt:lpstr>
      <vt:lpstr>La Leyenda</vt:lpstr>
      <vt:lpstr>La Leyenda </vt:lpstr>
      <vt:lpstr>La Leyenda </vt:lpstr>
      <vt:lpstr>Los 27</vt:lpstr>
      <vt:lpstr>La Leyenda – Primera Parte</vt:lpstr>
      <vt:lpstr>La Leyenda – Primera Parte</vt:lpstr>
      <vt:lpstr>La Leyenda – Primera Parte</vt:lpstr>
      <vt:lpstr>La Leyenda – Primera Parte</vt:lpstr>
      <vt:lpstr>Presentación de PowerPoint</vt:lpstr>
      <vt:lpstr>La Segunda Parte</vt:lpstr>
      <vt:lpstr>Presentación de PowerPoint</vt:lpstr>
      <vt:lpstr>La Leyenda – Segunda Parte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 objetivos exotéricos  del grado son…</vt:lpstr>
      <vt:lpstr>Los objetivos esotéricos  del grado son…</vt:lpstr>
      <vt:lpstr>2. El Templo</vt:lpstr>
      <vt:lpstr>Rojo y negro</vt:lpstr>
      <vt:lpstr>El color púrpura</vt:lpstr>
      <vt:lpstr>El Templo</vt:lpstr>
      <vt:lpstr>Presentación de PowerPoint</vt:lpstr>
      <vt:lpstr>Presentación de PowerPoint</vt:lpstr>
      <vt:lpstr>Presentación de PowerPoint</vt:lpstr>
      <vt:lpstr>Presentación de PowerPoint</vt:lpstr>
      <vt:lpstr>Presentación de PowerPoint</vt:lpstr>
      <vt:lpstr>Las tres mesas del Oriente</vt:lpstr>
      <vt:lpstr>Presentación de PowerPoint</vt:lpstr>
      <vt:lpstr>La mesa de Hiram Abiff</vt:lpstr>
      <vt:lpstr>Presentación de PowerPoint</vt:lpstr>
      <vt:lpstr>Presentación de PowerPoint</vt:lpstr>
      <vt:lpstr>Los Nueve Arcos </vt:lpstr>
      <vt:lpstr>Presentación de PowerPoint</vt:lpstr>
      <vt:lpstr>El Altar</vt:lpstr>
      <vt:lpstr>Presentación de PowerPoint</vt:lpstr>
      <vt:lpstr>El Altar</vt:lpstr>
      <vt:lpstr>Presentación de PowerPoint</vt:lpstr>
      <vt:lpstr>Presentación de PowerPoint</vt:lpstr>
      <vt:lpstr>El Arca Substituta</vt:lpstr>
      <vt:lpstr>Presentación de PowerPoint</vt:lpstr>
      <vt:lpstr>Presentación de PowerPoint</vt:lpstr>
      <vt:lpstr>Presentación de PowerPoint</vt:lpstr>
      <vt:lpstr>Presentación de PowerPoint</vt:lpstr>
      <vt:lpstr>Presentación de PowerPoint</vt:lpstr>
      <vt:lpstr>3. Oficiales, títulos y decoraciones</vt:lpstr>
      <vt:lpstr>Los Oficiales</vt:lpstr>
      <vt:lpstr>Los Oficiales</vt:lpstr>
      <vt:lpstr>Los Oficiales</vt:lpstr>
      <vt:lpstr>Presentación de PowerPoint</vt:lpstr>
      <vt:lpstr>El Centinela</vt:lpstr>
      <vt:lpstr>Presentación de PowerPoint</vt:lpstr>
      <vt:lpstr>La joya</vt:lpstr>
      <vt:lpstr>Presentación de PowerPoint</vt:lpstr>
      <vt:lpstr>Presentación de PowerPoint</vt:lpstr>
      <vt:lpstr>Túnicas y colores</vt:lpstr>
      <vt:lpstr>El mandil</vt:lpstr>
      <vt:lpstr>El mandil</vt:lpstr>
      <vt:lpstr>La lectura</vt:lpstr>
      <vt:lpstr>Presentación de PowerPoint</vt:lpstr>
      <vt:lpstr>Presentación de PowerPoint</vt:lpstr>
      <vt:lpstr>Presentación de PowerPoint</vt:lpstr>
      <vt:lpstr>Presentación de PowerPoint</vt:lpstr>
      <vt:lpstr>Presentación de PowerPoint</vt:lpstr>
      <vt:lpstr>Presentación de PowerPoint</vt:lpstr>
      <vt:lpstr>Las letras</vt:lpstr>
      <vt:lpstr>Presentación de PowerPoint</vt:lpstr>
      <vt:lpstr>Presentación de PowerPoint</vt:lpstr>
      <vt:lpstr>Presentación de PowerPoint</vt:lpstr>
      <vt:lpstr>Presentación de PowerPoint</vt:lpstr>
      <vt:lpstr>Presentación de PowerPoint</vt:lpstr>
      <vt:lpstr>Presentación de PowerPoint</vt:lpstr>
      <vt:lpstr>4. Simbología</vt:lpstr>
      <vt:lpstr>Presentación de PowerPoint</vt:lpstr>
      <vt:lpstr>Entre los símbolos principales de este grado se encuentran…</vt:lpstr>
      <vt:lpstr>El número nueve</vt:lpstr>
      <vt:lpstr>Presentación de PowerPoint</vt:lpstr>
      <vt:lpstr>Presentación de PowerPoint</vt:lpstr>
      <vt:lpstr>Los Nueve Arcos</vt:lpstr>
      <vt:lpstr>Presentación de PowerPoint</vt:lpstr>
      <vt:lpstr>Presentación de PowerPoint</vt:lpstr>
      <vt:lpstr>El número 27</vt:lpstr>
      <vt:lpstr>El triángulo </vt:lpstr>
      <vt:lpstr>El triángulo roto </vt:lpstr>
      <vt:lpstr>Presentación de PowerPoint</vt:lpstr>
      <vt:lpstr>El color negro</vt:lpstr>
      <vt:lpstr>El color rojo </vt:lpstr>
      <vt:lpstr>La letra mem</vt:lpstr>
      <vt:lpstr>La letra mem</vt:lpstr>
      <vt:lpstr>Presentación de PowerPoint</vt:lpstr>
      <vt:lpstr>La letra yud o yod</vt:lpstr>
      <vt:lpstr>La letra yod</vt:lpstr>
      <vt:lpstr>Presentación de PowerPoint</vt:lpstr>
      <vt:lpstr>La letra samej</vt:lpstr>
      <vt:lpstr>La letra samej o samekh</vt:lpstr>
      <vt:lpstr>La letra samech</vt:lpstr>
      <vt:lpstr>Presentación de PowerPoint</vt:lpstr>
      <vt:lpstr>La llana y la espada</vt:lpstr>
      <vt:lpstr>Presentación de PowerPoint</vt:lpstr>
      <vt:lpstr>5. Signos, toques y Palabras</vt:lpstr>
      <vt:lpstr>Los signos</vt:lpstr>
      <vt:lpstr>El Primer Signo</vt:lpstr>
      <vt:lpstr>El Segundo Signo</vt:lpstr>
      <vt:lpstr>Presentación de PowerPoint</vt:lpstr>
      <vt:lpstr>El Tercer Signo</vt:lpstr>
      <vt:lpstr>El Cuarto Signo</vt:lpstr>
      <vt:lpstr>Otro sistema de signos</vt:lpstr>
      <vt:lpstr>Otro sistema de signos</vt:lpstr>
      <vt:lpstr>Otro sistema de Signos</vt:lpstr>
      <vt:lpstr>El Signo de Secreto, Silencio y Obscuridad</vt:lpstr>
      <vt:lpstr>Presentación de PowerPoint</vt:lpstr>
      <vt:lpstr>Presentación de PowerPoint</vt:lpstr>
      <vt:lpstr>El Toque</vt:lpstr>
      <vt:lpstr>Ish Sodi</vt:lpstr>
      <vt:lpstr>Ish Sodi</vt:lpstr>
      <vt:lpstr>Presentación de PowerPoint</vt:lpstr>
      <vt:lpstr>Giblim</vt:lpstr>
      <vt:lpstr>Hesed</vt:lpstr>
      <vt:lpstr>La edad</vt:lpstr>
      <vt:lpstr>La batería</vt:lpstr>
      <vt:lpstr>La marcha</vt:lpstr>
      <vt:lpstr>Examen de Reconocimiento (I)</vt:lpstr>
      <vt:lpstr>Examen de Reconocimiento (II)</vt:lpstr>
      <vt:lpstr>Examen de Reconocimiento (III)</vt:lpstr>
      <vt:lpstr>Presentación de PowerPoint</vt:lpstr>
      <vt:lpstr>El Signo del Maestro Instalado</vt:lpstr>
      <vt:lpstr>6. Ritual</vt:lpstr>
      <vt:lpstr>Numerosas variaciones</vt:lpstr>
      <vt:lpstr>El Ritual de Apertura</vt:lpstr>
      <vt:lpstr>El Ritual de Apertura</vt:lpstr>
      <vt:lpstr>Presentación de PowerPoint</vt:lpstr>
      <vt:lpstr>Las horas de trabajo</vt:lpstr>
      <vt:lpstr>El Ritual de Apertura</vt:lpstr>
      <vt:lpstr>Presentación de PowerPoint</vt:lpstr>
      <vt:lpstr>Comienza la Iniciación</vt:lpstr>
      <vt:lpstr>Comienza la Iniciación</vt:lpstr>
      <vt:lpstr>El Ritual y la Leyenda</vt:lpstr>
      <vt:lpstr>Presentación de PowerPoint</vt:lpstr>
      <vt:lpstr>Presentación de PowerPoint</vt:lpstr>
      <vt:lpstr>El Juramento</vt:lpstr>
      <vt:lpstr> Algunas variantes</vt:lpstr>
      <vt:lpstr>Presentación de PowerPoint</vt:lpstr>
      <vt:lpstr>El Arca Substituta</vt:lpstr>
      <vt:lpstr>Presentación de PowerPoint</vt:lpstr>
      <vt:lpstr>La Clave</vt:lpstr>
      <vt:lpstr>Presentación de PowerPoint</vt:lpstr>
      <vt:lpstr>El Depósito Sagrado</vt:lpstr>
      <vt:lpstr>El Depósito Sagrado</vt:lpstr>
      <vt:lpstr>Presentación de PowerPoint</vt:lpstr>
      <vt:lpstr>Presentación de PowerPoint</vt:lpstr>
      <vt:lpstr>La Clausura</vt:lpstr>
      <vt:lpstr>Presentación de PowerPoint</vt:lpstr>
      <vt:lpstr>Presentación de PowerPoint</vt:lpstr>
      <vt:lpstr>7. Instrucción</vt:lpstr>
      <vt:lpstr>Los tres «arcos» </vt:lpstr>
      <vt:lpstr>Los tres «arcos» </vt:lpstr>
      <vt:lpstr>Los tres «arcos» </vt:lpstr>
      <vt:lpstr>Presentación de PowerPoint</vt:lpstr>
      <vt:lpstr>Presentación de PowerPoint</vt:lpstr>
      <vt:lpstr>Presentación de PowerPoint</vt:lpstr>
      <vt:lpstr>Los tres «arcos» </vt:lpstr>
      <vt:lpstr>El Sistema York </vt:lpstr>
      <vt:lpstr>Presentación de PowerPoint</vt:lpstr>
      <vt:lpstr>Presentación de PowerPoint</vt:lpstr>
      <vt:lpstr>Presentación de PowerPoint</vt:lpstr>
      <vt:lpstr>Presentación de PowerPoint</vt:lpstr>
      <vt:lpstr>El «precioso tesoro» </vt:lpstr>
      <vt:lpstr>El «precioso tesoro» </vt:lpstr>
      <vt:lpstr>El «precioso tesoro» </vt:lpstr>
      <vt:lpstr>La Cripta</vt:lpstr>
      <vt:lpstr>Presentación de PowerPoint</vt:lpstr>
      <vt:lpstr>Rey y Sacerdote</vt:lpstr>
      <vt:lpstr>Presentación de PowerPoint</vt:lpstr>
      <vt:lpstr>Presentación de PowerPoint</vt:lpstr>
      <vt:lpstr>Presentación de PowerPoint</vt:lpstr>
      <vt:lpstr>«Del otro lado»</vt:lpstr>
      <vt:lpstr>Presentación de PowerPoint</vt:lpstr>
      <vt:lpstr>Presentación de PowerPoint</vt:lpstr>
      <vt:lpstr>Presentación de PowerPoint</vt:lpstr>
      <vt:lpstr>Presentación de PowerPoint</vt:lpstr>
      <vt:lpstr>Dr. Jorge Norberto Cornejo Buenos Aires - Argentina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dc:creator>
  <cp:lastModifiedBy>jorge</cp:lastModifiedBy>
  <cp:revision>1153</cp:revision>
  <cp:lastPrinted>1601-01-01T00:00:00Z</cp:lastPrinted>
  <dcterms:created xsi:type="dcterms:W3CDTF">1601-01-01T00:00:00Z</dcterms:created>
  <dcterms:modified xsi:type="dcterms:W3CDTF">2018-01-13T18:18:31Z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