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93"/>
  </p:notesMasterIdLst>
  <p:sldIdLst>
    <p:sldId id="550" r:id="rId2"/>
    <p:sldId id="551" r:id="rId3"/>
    <p:sldId id="1621" r:id="rId4"/>
    <p:sldId id="1624" r:id="rId5"/>
    <p:sldId id="1645" r:id="rId6"/>
    <p:sldId id="1648" r:id="rId7"/>
    <p:sldId id="1644" r:id="rId8"/>
    <p:sldId id="1649" r:id="rId9"/>
    <p:sldId id="1650" r:id="rId10"/>
    <p:sldId id="1694" r:id="rId11"/>
    <p:sldId id="1683" r:id="rId12"/>
    <p:sldId id="1651" r:id="rId13"/>
    <p:sldId id="1708" r:id="rId14"/>
    <p:sldId id="1689" r:id="rId15"/>
    <p:sldId id="1690" r:id="rId16"/>
    <p:sldId id="1691" r:id="rId17"/>
    <p:sldId id="1692" r:id="rId18"/>
    <p:sldId id="1684" r:id="rId19"/>
    <p:sldId id="1646" r:id="rId20"/>
    <p:sldId id="1647" r:id="rId21"/>
    <p:sldId id="1630" r:id="rId22"/>
    <p:sldId id="1631" r:id="rId23"/>
    <p:sldId id="1636" r:id="rId24"/>
    <p:sldId id="1693" r:id="rId25"/>
    <p:sldId id="1632" r:id="rId26"/>
    <p:sldId id="1625" r:id="rId27"/>
    <p:sldId id="1652" r:id="rId28"/>
    <p:sldId id="1653" r:id="rId29"/>
    <p:sldId id="643" r:id="rId30"/>
    <p:sldId id="1707" r:id="rId31"/>
    <p:sldId id="1726" r:id="rId32"/>
    <p:sldId id="1727" r:id="rId33"/>
    <p:sldId id="1741" r:id="rId34"/>
    <p:sldId id="1728" r:id="rId35"/>
    <p:sldId id="1663" r:id="rId36"/>
    <p:sldId id="1743" r:id="rId37"/>
    <p:sldId id="1729" r:id="rId38"/>
    <p:sldId id="1655" r:id="rId39"/>
    <p:sldId id="1737" r:id="rId40"/>
    <p:sldId id="1730" r:id="rId41"/>
    <p:sldId id="1734" r:id="rId42"/>
    <p:sldId id="1731" r:id="rId43"/>
    <p:sldId id="1664" r:id="rId44"/>
    <p:sldId id="1732" r:id="rId45"/>
    <p:sldId id="1745" r:id="rId46"/>
    <p:sldId id="1746" r:id="rId47"/>
    <p:sldId id="1740" r:id="rId48"/>
    <p:sldId id="1662" r:id="rId49"/>
    <p:sldId id="1733" r:id="rId50"/>
    <p:sldId id="1718" r:id="rId51"/>
    <p:sldId id="1735" r:id="rId52"/>
    <p:sldId id="1736" r:id="rId53"/>
    <p:sldId id="1744" r:id="rId54"/>
    <p:sldId id="1738" r:id="rId55"/>
    <p:sldId id="1739" r:id="rId56"/>
    <p:sldId id="1256" r:id="rId57"/>
    <p:sldId id="1634" r:id="rId58"/>
    <p:sldId id="1667" r:id="rId59"/>
    <p:sldId id="1680" r:id="rId60"/>
    <p:sldId id="1686" r:id="rId61"/>
    <p:sldId id="1701" r:id="rId62"/>
    <p:sldId id="1665" r:id="rId63"/>
    <p:sldId id="1710" r:id="rId64"/>
    <p:sldId id="1753" r:id="rId65"/>
    <p:sldId id="1747" r:id="rId66"/>
    <p:sldId id="1748" r:id="rId67"/>
    <p:sldId id="1661" r:id="rId68"/>
    <p:sldId id="1702" r:id="rId69"/>
    <p:sldId id="1622" r:id="rId70"/>
    <p:sldId id="1659" r:id="rId71"/>
    <p:sldId id="1749" r:id="rId72"/>
    <p:sldId id="1750" r:id="rId73"/>
    <p:sldId id="1751" r:id="rId74"/>
    <p:sldId id="1755" r:id="rId75"/>
    <p:sldId id="1756" r:id="rId76"/>
    <p:sldId id="1752" r:id="rId77"/>
    <p:sldId id="1754" r:id="rId78"/>
    <p:sldId id="1757" r:id="rId79"/>
    <p:sldId id="1758" r:id="rId80"/>
    <p:sldId id="1759" r:id="rId81"/>
    <p:sldId id="1760" r:id="rId82"/>
    <p:sldId id="1761" r:id="rId83"/>
    <p:sldId id="1623" r:id="rId84"/>
    <p:sldId id="1719" r:id="rId85"/>
    <p:sldId id="1666" r:id="rId86"/>
    <p:sldId id="1782" r:id="rId87"/>
    <p:sldId id="1783" r:id="rId88"/>
    <p:sldId id="1768" r:id="rId89"/>
    <p:sldId id="1762" r:id="rId90"/>
    <p:sldId id="1763" r:id="rId91"/>
    <p:sldId id="1766" r:id="rId92"/>
    <p:sldId id="1767" r:id="rId93"/>
    <p:sldId id="1769" r:id="rId94"/>
    <p:sldId id="1771" r:id="rId95"/>
    <p:sldId id="1772" r:id="rId96"/>
    <p:sldId id="1773" r:id="rId97"/>
    <p:sldId id="1704" r:id="rId98"/>
    <p:sldId id="1668" r:id="rId99"/>
    <p:sldId id="1705" r:id="rId100"/>
    <p:sldId id="1774" r:id="rId101"/>
    <p:sldId id="1775" r:id="rId102"/>
    <p:sldId id="1776" r:id="rId103"/>
    <p:sldId id="1785" r:id="rId104"/>
    <p:sldId id="1777" r:id="rId105"/>
    <p:sldId id="1779" r:id="rId106"/>
    <p:sldId id="1780" r:id="rId107"/>
    <p:sldId id="1778" r:id="rId108"/>
    <p:sldId id="1781" r:id="rId109"/>
    <p:sldId id="1784" r:id="rId110"/>
    <p:sldId id="1295" r:id="rId111"/>
    <p:sldId id="1639" r:id="rId112"/>
    <p:sldId id="1790" r:id="rId113"/>
    <p:sldId id="1791" r:id="rId114"/>
    <p:sldId id="1792" r:id="rId115"/>
    <p:sldId id="1793" r:id="rId116"/>
    <p:sldId id="1641" r:id="rId117"/>
    <p:sldId id="1786" r:id="rId118"/>
    <p:sldId id="1787" r:id="rId119"/>
    <p:sldId id="1794" r:id="rId120"/>
    <p:sldId id="1676" r:id="rId121"/>
    <p:sldId id="1706" r:id="rId122"/>
    <p:sldId id="1797" r:id="rId123"/>
    <p:sldId id="1802" r:id="rId124"/>
    <p:sldId id="1796" r:id="rId125"/>
    <p:sldId id="1788" r:id="rId126"/>
    <p:sldId id="1799" r:id="rId127"/>
    <p:sldId id="1800" r:id="rId128"/>
    <p:sldId id="1798" r:id="rId129"/>
    <p:sldId id="1640" r:id="rId130"/>
    <p:sldId id="1801" r:id="rId131"/>
    <p:sldId id="1789" r:id="rId132"/>
    <p:sldId id="1677" r:id="rId133"/>
    <p:sldId id="1678" r:id="rId134"/>
    <p:sldId id="1675" r:id="rId135"/>
    <p:sldId id="1681" r:id="rId136"/>
    <p:sldId id="1795" r:id="rId137"/>
    <p:sldId id="1322" r:id="rId138"/>
    <p:sldId id="1803" r:id="rId139"/>
    <p:sldId id="1643" r:id="rId140"/>
    <p:sldId id="1808" r:id="rId141"/>
    <p:sldId id="1712" r:id="rId142"/>
    <p:sldId id="1714" r:id="rId143"/>
    <p:sldId id="1809" r:id="rId144"/>
    <p:sldId id="1669" r:id="rId145"/>
    <p:sldId id="1670" r:id="rId146"/>
    <p:sldId id="1672" r:id="rId147"/>
    <p:sldId id="1810" r:id="rId148"/>
    <p:sldId id="1671" r:id="rId149"/>
    <p:sldId id="1715" r:id="rId150"/>
    <p:sldId id="1628" r:id="rId151"/>
    <p:sldId id="1629" r:id="rId152"/>
    <p:sldId id="1806" r:id="rId153"/>
    <p:sldId id="1673" r:id="rId154"/>
    <p:sldId id="1716" r:id="rId155"/>
    <p:sldId id="1674" r:id="rId156"/>
    <p:sldId id="1637" r:id="rId157"/>
    <p:sldId id="1717" r:id="rId158"/>
    <p:sldId id="1687" r:id="rId159"/>
    <p:sldId id="1635" r:id="rId160"/>
    <p:sldId id="1626" r:id="rId161"/>
    <p:sldId id="1805" r:id="rId162"/>
    <p:sldId id="1804" r:id="rId163"/>
    <p:sldId id="1807" r:id="rId164"/>
    <p:sldId id="1356" r:id="rId165"/>
    <p:sldId id="1709" r:id="rId166"/>
    <p:sldId id="1711" r:id="rId167"/>
    <p:sldId id="1688" r:id="rId168"/>
    <p:sldId id="1811" r:id="rId169"/>
    <p:sldId id="1656" r:id="rId170"/>
    <p:sldId id="1812" r:id="rId171"/>
    <p:sldId id="1657" r:id="rId172"/>
    <p:sldId id="1820" r:id="rId173"/>
    <p:sldId id="1698" r:id="rId174"/>
    <p:sldId id="1813" r:id="rId175"/>
    <p:sldId id="1814" r:id="rId176"/>
    <p:sldId id="1815" r:id="rId177"/>
    <p:sldId id="1816" r:id="rId178"/>
    <p:sldId id="1699" r:id="rId179"/>
    <p:sldId id="1817" r:id="rId180"/>
    <p:sldId id="1818" r:id="rId181"/>
    <p:sldId id="1823" r:id="rId182"/>
    <p:sldId id="1821" r:id="rId183"/>
    <p:sldId id="1824" r:id="rId184"/>
    <p:sldId id="1829" r:id="rId185"/>
    <p:sldId id="1830" r:id="rId186"/>
    <p:sldId id="1827" r:id="rId187"/>
    <p:sldId id="1828" r:id="rId188"/>
    <p:sldId id="1825" r:id="rId189"/>
    <p:sldId id="1826" r:id="rId190"/>
    <p:sldId id="1770" r:id="rId191"/>
    <p:sldId id="1465" r:id="rId192"/>
  </p:sldIdLst>
  <p:sldSz cx="9144000" cy="6858000" type="screen4x3"/>
  <p:notesSz cx="6858000" cy="9144000"/>
  <p:defaultTextStyle>
    <a:defPPr>
      <a:defRPr lang="es-ES_tradnl"/>
    </a:defPPr>
    <a:lvl1pPr algn="l" rtl="0" fontAlgn="base">
      <a:spcBef>
        <a:spcPct val="0"/>
      </a:spcBef>
      <a:spcAft>
        <a:spcPct val="0"/>
      </a:spcAft>
      <a:defRPr kern="1200">
        <a:solidFill>
          <a:schemeClr val="accent1"/>
        </a:solidFill>
        <a:latin typeface="Arial" charset="0"/>
        <a:ea typeface="+mn-ea"/>
        <a:cs typeface="+mn-cs"/>
      </a:defRPr>
    </a:lvl1pPr>
    <a:lvl2pPr marL="457200" algn="l" rtl="0" fontAlgn="base">
      <a:spcBef>
        <a:spcPct val="0"/>
      </a:spcBef>
      <a:spcAft>
        <a:spcPct val="0"/>
      </a:spcAft>
      <a:defRPr kern="1200">
        <a:solidFill>
          <a:schemeClr val="accent1"/>
        </a:solidFill>
        <a:latin typeface="Arial" charset="0"/>
        <a:ea typeface="+mn-ea"/>
        <a:cs typeface="+mn-cs"/>
      </a:defRPr>
    </a:lvl2pPr>
    <a:lvl3pPr marL="914400" algn="l" rtl="0" fontAlgn="base">
      <a:spcBef>
        <a:spcPct val="0"/>
      </a:spcBef>
      <a:spcAft>
        <a:spcPct val="0"/>
      </a:spcAft>
      <a:defRPr kern="1200">
        <a:solidFill>
          <a:schemeClr val="accent1"/>
        </a:solidFill>
        <a:latin typeface="Arial" charset="0"/>
        <a:ea typeface="+mn-ea"/>
        <a:cs typeface="+mn-cs"/>
      </a:defRPr>
    </a:lvl3pPr>
    <a:lvl4pPr marL="1371600" algn="l" rtl="0" fontAlgn="base">
      <a:spcBef>
        <a:spcPct val="0"/>
      </a:spcBef>
      <a:spcAft>
        <a:spcPct val="0"/>
      </a:spcAft>
      <a:defRPr kern="1200">
        <a:solidFill>
          <a:schemeClr val="accent1"/>
        </a:solidFill>
        <a:latin typeface="Arial" charset="0"/>
        <a:ea typeface="+mn-ea"/>
        <a:cs typeface="+mn-cs"/>
      </a:defRPr>
    </a:lvl4pPr>
    <a:lvl5pPr marL="1828800" algn="l" rtl="0" fontAlgn="base">
      <a:spcBef>
        <a:spcPct val="0"/>
      </a:spcBef>
      <a:spcAft>
        <a:spcPct val="0"/>
      </a:spcAft>
      <a:defRPr kern="1200">
        <a:solidFill>
          <a:schemeClr val="accent1"/>
        </a:solidFill>
        <a:latin typeface="Arial" charset="0"/>
        <a:ea typeface="+mn-ea"/>
        <a:cs typeface="+mn-cs"/>
      </a:defRPr>
    </a:lvl5pPr>
    <a:lvl6pPr marL="2286000" algn="l" defTabSz="914400" rtl="0" eaLnBrk="1" latinLnBrk="0" hangingPunct="1">
      <a:defRPr kern="1200">
        <a:solidFill>
          <a:schemeClr val="accent1"/>
        </a:solidFill>
        <a:latin typeface="Arial" charset="0"/>
        <a:ea typeface="+mn-ea"/>
        <a:cs typeface="+mn-cs"/>
      </a:defRPr>
    </a:lvl6pPr>
    <a:lvl7pPr marL="2743200" algn="l" defTabSz="914400" rtl="0" eaLnBrk="1" latinLnBrk="0" hangingPunct="1">
      <a:defRPr kern="1200">
        <a:solidFill>
          <a:schemeClr val="accent1"/>
        </a:solidFill>
        <a:latin typeface="Arial" charset="0"/>
        <a:ea typeface="+mn-ea"/>
        <a:cs typeface="+mn-cs"/>
      </a:defRPr>
    </a:lvl7pPr>
    <a:lvl8pPr marL="3200400" algn="l" defTabSz="914400" rtl="0" eaLnBrk="1" latinLnBrk="0" hangingPunct="1">
      <a:defRPr kern="1200">
        <a:solidFill>
          <a:schemeClr val="accent1"/>
        </a:solidFill>
        <a:latin typeface="Arial" charset="0"/>
        <a:ea typeface="+mn-ea"/>
        <a:cs typeface="+mn-cs"/>
      </a:defRPr>
    </a:lvl8pPr>
    <a:lvl9pPr marL="3657600" algn="l" defTabSz="914400" rtl="0" eaLnBrk="1" latinLnBrk="0" hangingPunct="1">
      <a:defRPr kern="1200">
        <a:solidFill>
          <a:schemeClr val="accent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CC0000"/>
    <a:srgbClr val="9900CC"/>
    <a:srgbClr val="CC0099"/>
    <a:srgbClr val="CC00CC"/>
    <a:srgbClr val="FF00FF"/>
    <a:srgbClr val="0000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385" autoAdjust="0"/>
  </p:normalViewPr>
  <p:slideViewPr>
    <p:cSldViewPr>
      <p:cViewPr varScale="1">
        <p:scale>
          <a:sx n="67" d="100"/>
          <a:sy n="67" d="100"/>
        </p:scale>
        <p:origin x="-1476"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145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slide" Target="slides/slide190.xml"/><Relationship Id="rId196"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93"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viewProps" Target="viewProp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046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solidFill>
                  <a:schemeClr val="tx1"/>
                </a:solidFill>
              </a:defRPr>
            </a:lvl1pPr>
          </a:lstStyle>
          <a:p>
            <a:pPr>
              <a:defRPr/>
            </a:pPr>
            <a:endParaRPr lang="es-ES_tradnl"/>
          </a:p>
        </p:txBody>
      </p:sp>
      <p:sp>
        <p:nvSpPr>
          <p:cNvPr id="19046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solidFill>
                  <a:schemeClr val="tx1"/>
                </a:solidFill>
              </a:defRPr>
            </a:lvl1pPr>
          </a:lstStyle>
          <a:p>
            <a:pPr>
              <a:defRPr/>
            </a:pPr>
            <a:endParaRPr lang="es-ES_tradnl"/>
          </a:p>
        </p:txBody>
      </p:sp>
      <p:sp>
        <p:nvSpPr>
          <p:cNvPr id="204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90469"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s-ES_tradnl" noProof="0" smtClean="0"/>
              <a:t>Haga clic para modificar el estilo de texto del patrón</a:t>
            </a:r>
          </a:p>
          <a:p>
            <a:pPr lvl="1"/>
            <a:r>
              <a:rPr lang="es-ES_tradnl" noProof="0" smtClean="0"/>
              <a:t>Segundo nivel</a:t>
            </a:r>
          </a:p>
          <a:p>
            <a:pPr lvl="2"/>
            <a:r>
              <a:rPr lang="es-ES_tradnl" noProof="0" smtClean="0"/>
              <a:t>Tercer nivel</a:t>
            </a:r>
          </a:p>
          <a:p>
            <a:pPr lvl="3"/>
            <a:r>
              <a:rPr lang="es-ES_tradnl" noProof="0" smtClean="0"/>
              <a:t>Cuarto nivel</a:t>
            </a:r>
          </a:p>
          <a:p>
            <a:pPr lvl="4"/>
            <a:r>
              <a:rPr lang="es-ES_tradnl" noProof="0" smtClean="0"/>
              <a:t>Quinto nivel</a:t>
            </a:r>
          </a:p>
        </p:txBody>
      </p:sp>
      <p:sp>
        <p:nvSpPr>
          <p:cNvPr id="190470"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solidFill>
                  <a:schemeClr val="tx1"/>
                </a:solidFill>
              </a:defRPr>
            </a:lvl1pPr>
          </a:lstStyle>
          <a:p>
            <a:pPr>
              <a:defRPr/>
            </a:pPr>
            <a:endParaRPr lang="es-ES_tradnl"/>
          </a:p>
        </p:txBody>
      </p:sp>
      <p:sp>
        <p:nvSpPr>
          <p:cNvPr id="190471"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solidFill>
                  <a:schemeClr val="tx1"/>
                </a:solidFill>
              </a:defRPr>
            </a:lvl1pPr>
          </a:lstStyle>
          <a:p>
            <a:pPr>
              <a:defRPr/>
            </a:pPr>
            <a:fld id="{82394728-26AF-4DCB-9B41-2B98AFDA6D4E}" type="slidenum">
              <a:rPr lang="es-ES_tradnl"/>
              <a:pPr>
                <a:defRPr/>
              </a:pPr>
              <a:t>‹Nº›</a:t>
            </a:fld>
            <a:endParaRPr lang="es-ES_tradnl"/>
          </a:p>
        </p:txBody>
      </p:sp>
    </p:spTree>
    <p:extLst>
      <p:ext uri="{BB962C8B-B14F-4D97-AF65-F5344CB8AC3E}">
        <p14:creationId xmlns:p14="http://schemas.microsoft.com/office/powerpoint/2010/main" val="5094822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1 Marcador de imagen de diapositiva"/>
          <p:cNvSpPr>
            <a:spLocks noGrp="1" noRot="1" noChangeAspect="1"/>
          </p:cNvSpPr>
          <p:nvPr>
            <p:ph type="sldImg"/>
          </p:nvPr>
        </p:nvSpPr>
        <p:spPr>
          <a:ln/>
        </p:spPr>
      </p:sp>
      <p:sp>
        <p:nvSpPr>
          <p:cNvPr id="25602" name="2 Marcador de notas"/>
          <p:cNvSpPr>
            <a:spLocks noGrp="1"/>
          </p:cNvSpPr>
          <p:nvPr>
            <p:ph type="body" idx="1"/>
          </p:nvPr>
        </p:nvSpPr>
        <p:spPr>
          <a:noFill/>
        </p:spPr>
        <p:txBody>
          <a:bodyPr/>
          <a:lstStyle/>
          <a:p>
            <a:endParaRPr lang="es-ES" smtClean="0"/>
          </a:p>
        </p:txBody>
      </p:sp>
      <p:sp>
        <p:nvSpPr>
          <p:cNvPr id="25603" name="3 Marcador de número de diapositiva"/>
          <p:cNvSpPr>
            <a:spLocks noGrp="1"/>
          </p:cNvSpPr>
          <p:nvPr>
            <p:ph type="sldNum" sz="quarter" idx="5"/>
          </p:nvPr>
        </p:nvSpPr>
        <p:spPr>
          <a:noFill/>
          <a:ln>
            <a:miter lim="800000"/>
            <a:headEnd/>
            <a:tailEnd/>
          </a:ln>
        </p:spPr>
        <p:txBody>
          <a:bodyPr/>
          <a:lstStyle/>
          <a:p>
            <a:fld id="{0F8BCFCE-79BE-4803-8DC9-A42AAA04FEC1}" type="slidenum">
              <a:rPr lang="es-ES_tradnl" smtClean="0"/>
              <a:pPr/>
              <a:t>4</a:t>
            </a:fld>
            <a:endParaRPr lang="es-ES_trad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1 Marcador de imagen de diapositiva"/>
          <p:cNvSpPr>
            <a:spLocks noGrp="1" noRot="1" noChangeAspect="1"/>
          </p:cNvSpPr>
          <p:nvPr>
            <p:ph type="sldImg"/>
          </p:nvPr>
        </p:nvSpPr>
        <p:spPr>
          <a:ln/>
        </p:spPr>
      </p:sp>
      <p:sp>
        <p:nvSpPr>
          <p:cNvPr id="74754" name="2 Marcador de notas"/>
          <p:cNvSpPr>
            <a:spLocks noGrp="1"/>
          </p:cNvSpPr>
          <p:nvPr>
            <p:ph type="body" idx="1"/>
          </p:nvPr>
        </p:nvSpPr>
        <p:spPr>
          <a:noFill/>
        </p:spPr>
        <p:txBody>
          <a:bodyPr/>
          <a:lstStyle/>
          <a:p>
            <a:endParaRPr lang="es-AR" smtClean="0"/>
          </a:p>
        </p:txBody>
      </p:sp>
      <p:sp>
        <p:nvSpPr>
          <p:cNvPr id="74755" name="3 Marcador de número de diapositiva"/>
          <p:cNvSpPr>
            <a:spLocks noGrp="1"/>
          </p:cNvSpPr>
          <p:nvPr>
            <p:ph type="sldNum" sz="quarter" idx="5"/>
          </p:nvPr>
        </p:nvSpPr>
        <p:spPr>
          <a:noFill/>
          <a:ln>
            <a:miter lim="800000"/>
            <a:headEnd/>
            <a:tailEnd/>
          </a:ln>
        </p:spPr>
        <p:txBody>
          <a:bodyPr/>
          <a:lstStyle/>
          <a:p>
            <a:fld id="{9552587A-E70C-4D86-B0C1-CE64636B54BB}" type="slidenum">
              <a:rPr lang="es-ES_tradnl" smtClean="0"/>
              <a:pPr/>
              <a:t>51</a:t>
            </a:fld>
            <a:endParaRPr lang="es-ES_tradn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1 Marcador de imagen de diapositiva"/>
          <p:cNvSpPr>
            <a:spLocks noGrp="1" noRot="1" noChangeAspect="1" noTextEdit="1"/>
          </p:cNvSpPr>
          <p:nvPr>
            <p:ph type="sldImg"/>
          </p:nvPr>
        </p:nvSpPr>
        <p:spPr>
          <a:ln/>
        </p:spPr>
      </p:sp>
      <p:sp>
        <p:nvSpPr>
          <p:cNvPr id="211970" name="2 Marcador de notas"/>
          <p:cNvSpPr>
            <a:spLocks noGrp="1"/>
          </p:cNvSpPr>
          <p:nvPr>
            <p:ph type="body" idx="1"/>
          </p:nvPr>
        </p:nvSpPr>
        <p:spPr>
          <a:noFill/>
        </p:spPr>
        <p:txBody>
          <a:bodyPr/>
          <a:lstStyle/>
          <a:p>
            <a:endParaRPr lang="es-AR" smtClean="0"/>
          </a:p>
        </p:txBody>
      </p:sp>
      <p:sp>
        <p:nvSpPr>
          <p:cNvPr id="211971" name="3 Marcador de número de diapositiva"/>
          <p:cNvSpPr>
            <a:spLocks noGrp="1"/>
          </p:cNvSpPr>
          <p:nvPr>
            <p:ph type="sldNum" sz="quarter" idx="5"/>
          </p:nvPr>
        </p:nvSpPr>
        <p:spPr>
          <a:noFill/>
          <a:ln>
            <a:miter lim="800000"/>
            <a:headEnd/>
            <a:tailEnd/>
          </a:ln>
        </p:spPr>
        <p:txBody>
          <a:bodyPr/>
          <a:lstStyle/>
          <a:p>
            <a:fld id="{C634749B-692A-49A7-BE80-05528BA40975}" type="slidenum">
              <a:rPr lang="es-ES_tradnl" smtClean="0"/>
              <a:pPr/>
              <a:t>184</a:t>
            </a:fld>
            <a:endParaRPr lang="es-ES_tradn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117CE6F1-9B04-41A6-B93D-B6DBF7817D31}" type="slidenum">
              <a:rPr lang="es-ES_tradnl"/>
              <a:pPr>
                <a:defRPr/>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6C747123-7B8C-451E-8ADF-12B6914EB43F}" type="slidenum">
              <a:rPr lang="es-ES_tradnl"/>
              <a:pPr>
                <a:defRPr/>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FB712F68-47F4-408E-ACAD-135BE407B23D}" type="slidenum">
              <a:rPr lang="es-ES_tradnl"/>
              <a:pPr>
                <a:defRPr/>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41FA0622-2D9F-4B8E-9CBE-5F10B8231D0E}" type="slidenum">
              <a:rPr lang="es-ES_tradnl"/>
              <a:pPr>
                <a:defRPr/>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032A2C41-57AC-46A3-94D4-4BE5CEC79B47}" type="slidenum">
              <a:rPr lang="es-ES_tradnl"/>
              <a:pPr>
                <a:defRPr/>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B332C367-0099-477A-84BE-ECF0A953C272}" type="slidenum">
              <a:rPr lang="es-ES_tradnl"/>
              <a:pPr>
                <a:defRPr/>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6"/>
          <p:cNvSpPr>
            <a:spLocks noGrp="1" noChangeArrowheads="1"/>
          </p:cNvSpPr>
          <p:nvPr>
            <p:ph type="sldNum" sz="quarter" idx="12"/>
          </p:nvPr>
        </p:nvSpPr>
        <p:spPr>
          <a:ln/>
        </p:spPr>
        <p:txBody>
          <a:bodyPr/>
          <a:lstStyle>
            <a:lvl1pPr>
              <a:defRPr/>
            </a:lvl1pPr>
          </a:lstStyle>
          <a:p>
            <a:pPr>
              <a:defRPr/>
            </a:pPr>
            <a:fld id="{0812E337-CF3A-4D10-81DB-FBA4200DD473}" type="slidenum">
              <a:rPr lang="es-ES_tradnl"/>
              <a:pPr>
                <a:defRPr/>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02563CC2-2138-4BA9-8E92-D45B67E7D5FF}" type="slidenum">
              <a:rPr lang="es-ES_tradnl"/>
              <a:pPr>
                <a:defRPr/>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53BE7E14-6148-4C56-83FC-1248CB8C8F68}" type="slidenum">
              <a:rPr lang="es-ES_tradnl"/>
              <a:pPr>
                <a:defRPr/>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5B7902A1-8B7D-45F0-AACF-9C25A395F69C}" type="slidenum">
              <a:rPr lang="es-ES_tradnl"/>
              <a:pPr>
                <a:defRPr/>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F1BA08C1-74C0-46C7-8FB9-21FF37E579BD}" type="slidenum">
              <a:rPr lang="es-ES_tradnl"/>
              <a:pPr>
                <a:defRPr/>
              </a:pPr>
              <a:t>‹Nº›</a:t>
            </a:fld>
            <a:endParaRPr lang="es-ES_tradn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FB66E007-9FC1-4673-9FB3-3B3BBAE5F47E}" type="slidenum">
              <a:rPr lang="es-ES_tradnl"/>
              <a:pPr>
                <a:defRPr/>
              </a:pPr>
              <a:t>‹Nº›</a:t>
            </a:fld>
            <a:endParaRPr lang="es-ES_tradnl"/>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ítulo y texto e imágenes prediseñada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imágenes prediseñadas"/>
          <p:cNvSpPr>
            <a:spLocks noGrp="1"/>
          </p:cNvSpPr>
          <p:nvPr>
            <p:ph type="clipArt" sz="half" idx="2"/>
          </p:nvPr>
        </p:nvSpPr>
        <p:spPr>
          <a:xfrm>
            <a:off x="4648200" y="1600200"/>
            <a:ext cx="4038600" cy="4525963"/>
          </a:xfrm>
        </p:spPr>
        <p:txBody>
          <a:bodyPr/>
          <a:lstStyle/>
          <a:p>
            <a:pPr lvl="0"/>
            <a:endParaRPr lang="es-AR"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97F72520-C5A9-4656-AB00-88A95E2883AD}" type="slidenum">
              <a:rPr lang="es-ES_tradnl"/>
              <a:pPr>
                <a:defRPr/>
              </a:pPr>
              <a:t>‹Nº›</a:t>
            </a:fld>
            <a:endParaRPr lang="es-ES_tradnl"/>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Título y texto encima de l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8229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57200" y="3938588"/>
            <a:ext cx="8229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1EA27785-26B8-4451-823B-A916E3A9B550}" type="slidenum">
              <a:rPr lang="es-ES_tradnl"/>
              <a:pPr>
                <a:defRPr/>
              </a:pPr>
              <a:t>‹Nº›</a:t>
            </a:fld>
            <a:endParaRPr lang="es-ES_tradnl"/>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74638"/>
            <a:ext cx="8229600" cy="5851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50034B37-11B5-46BE-A747-DDD776DDCF8F}" type="slidenum">
              <a:rPr lang="es-ES_tradnl"/>
              <a:pPr>
                <a:defRPr/>
              </a:pPr>
              <a:t>‹Nº›</a:t>
            </a:fld>
            <a:endParaRPr lang="es-ES_tradnl"/>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x" preserve="1">
  <p:cSld name="Título,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648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75D0A168-AD00-4E9C-AA3B-BC359B3AD864}" type="slidenum">
              <a:rPr lang="es-ES_tradnl"/>
              <a:pPr>
                <a:defRPr/>
              </a:pPr>
              <a:t>‹Nº›</a:t>
            </a:fld>
            <a:endParaRPr lang="es-ES_tradnl"/>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fourObj" preserve="1">
  <p:cSld name="Título y 4 objetos">
    <p:spTree>
      <p:nvGrpSpPr>
        <p:cNvPr id="1" name=""/>
        <p:cNvGrpSpPr/>
        <p:nvPr/>
      </p:nvGrpSpPr>
      <p:grpSpPr>
        <a:xfrm>
          <a:off x="0" y="0"/>
          <a:ext cx="0" cy="0"/>
          <a:chOff x="0" y="0"/>
          <a:chExt cx="0" cy="0"/>
        </a:xfrm>
      </p:grpSpPr>
      <p:sp>
        <p:nvSpPr>
          <p:cNvPr id="2" name="1 Título"/>
          <p:cNvSpPr>
            <a:spLocks noGrp="1"/>
          </p:cNvSpPr>
          <p:nvPr>
            <p:ph type="title" sz="quarter"/>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contenido"/>
          <p:cNvSpPr>
            <a:spLocks noGrp="1"/>
          </p:cNvSpPr>
          <p:nvPr>
            <p:ph sz="quarter" idx="1"/>
          </p:nvPr>
        </p:nvSpPr>
        <p:spPr>
          <a:xfrm>
            <a:off x="457200" y="1600200"/>
            <a:ext cx="4038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quarter" idx="2"/>
          </p:nvPr>
        </p:nvSpPr>
        <p:spPr>
          <a:xfrm>
            <a:off x="4648200" y="1600200"/>
            <a:ext cx="4038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contenido"/>
          <p:cNvSpPr>
            <a:spLocks noGrp="1"/>
          </p:cNvSpPr>
          <p:nvPr>
            <p:ph sz="quarter" idx="3"/>
          </p:nvPr>
        </p:nvSpPr>
        <p:spPr>
          <a:xfrm>
            <a:off x="457200" y="3938588"/>
            <a:ext cx="4038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contenido"/>
          <p:cNvSpPr>
            <a:spLocks noGrp="1"/>
          </p:cNvSpPr>
          <p:nvPr>
            <p:ph sz="quarter" idx="4"/>
          </p:nvPr>
        </p:nvSpPr>
        <p:spPr>
          <a:xfrm>
            <a:off x="4648200" y="3938588"/>
            <a:ext cx="4038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B06E6B9D-56BB-4092-BFC5-E9BF13D253DB}" type="slidenum">
              <a:rPr lang="es-ES_tradnl"/>
              <a:pPr>
                <a:defRPr/>
              </a:pPr>
              <a:t>‹Nº›</a:t>
            </a:fld>
            <a:endParaRPr lang="es-ES_tradnl"/>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abla"/>
          <p:cNvSpPr>
            <a:spLocks noGrp="1"/>
          </p:cNvSpPr>
          <p:nvPr>
            <p:ph type="tbl" idx="1"/>
          </p:nvPr>
        </p:nvSpPr>
        <p:spPr>
          <a:xfrm>
            <a:off x="457200" y="1600200"/>
            <a:ext cx="8229600" cy="4525963"/>
          </a:xfrm>
        </p:spPr>
        <p:txBody>
          <a:bodyPr/>
          <a:lstStyle/>
          <a:p>
            <a:pPr lvl="0"/>
            <a:endParaRPr lang="es-A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9D15624D-5DA8-4C2A-9F16-8ECC336A7AAD}" type="slidenum">
              <a:rPr lang="es-ES_tradnl"/>
              <a:pPr>
                <a:defRPr/>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_tradnl"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988164"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solidFill>
                  <a:schemeClr val="tx1"/>
                </a:solidFill>
              </a:defRPr>
            </a:lvl1pPr>
          </a:lstStyle>
          <a:p>
            <a:pPr>
              <a:defRPr/>
            </a:pPr>
            <a:endParaRPr lang="es-ES_tradnl"/>
          </a:p>
        </p:txBody>
      </p:sp>
      <p:sp>
        <p:nvSpPr>
          <p:cNvPr id="988165"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solidFill>
                  <a:schemeClr val="tx1"/>
                </a:solidFill>
              </a:defRPr>
            </a:lvl1pPr>
          </a:lstStyle>
          <a:p>
            <a:pPr>
              <a:defRPr/>
            </a:pPr>
            <a:endParaRPr lang="es-ES_tradnl"/>
          </a:p>
        </p:txBody>
      </p:sp>
      <p:sp>
        <p:nvSpPr>
          <p:cNvPr id="988166"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solidFill>
                  <a:schemeClr val="tx1"/>
                </a:solidFill>
              </a:defRPr>
            </a:lvl1pPr>
          </a:lstStyle>
          <a:p>
            <a:pPr>
              <a:defRPr/>
            </a:pPr>
            <a:fld id="{050C547E-3704-4530-B3FB-CC8CF927FCFD}" type="slidenum">
              <a:rPr lang="es-ES_tradnl"/>
              <a:pPr>
                <a:defRPr/>
              </a:pPr>
              <a:t>‹Nº›</a:t>
            </a:fld>
            <a:endParaRPr lang="es-ES_tradnl"/>
          </a:p>
        </p:txBody>
      </p:sp>
    </p:spTree>
  </p:cSld>
  <p:clrMap bg1="dk2" tx1="lt1" bg2="dk1"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7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8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4.xml"/></Relationships>
</file>

<file path=ppt/slides/_rels/slide9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14.xml"/></Relationships>
</file>

<file path=ppt/slides/_rels/slide106.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1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4.xml"/></Relationships>
</file>

<file path=ppt/slides/_rels/slide14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2.xml"/></Relationships>
</file>

<file path=ppt/slides/_rels/slide14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12.xml"/></Relationships>
</file>

<file path=ppt/slides/_rels/slide155.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4.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4.xml"/></Relationships>
</file>

<file path=ppt/slides/_rels/slide163.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12.xml"/></Relationships>
</file>

<file path=ppt/slides/_rels/slide166.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12.xml"/></Relationships>
</file>

<file path=ppt/slides/_rels/slide167.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4.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6.xml"/></Relationships>
</file>

<file path=ppt/slides/_rels/slide182.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14.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image" Target="../media/image147.jpeg"/><Relationship Id="rId1" Type="http://schemas.openxmlformats.org/officeDocument/2006/relationships/slideLayout" Target="../slideLayouts/slideLayout14.xml"/><Relationship Id="rId5" Type="http://schemas.openxmlformats.org/officeDocument/2006/relationships/image" Target="../media/image150.jpeg"/><Relationship Id="rId4" Type="http://schemas.openxmlformats.org/officeDocument/2006/relationships/image" Target="../media/image149.jpeg"/></Relationships>
</file>

<file path=ppt/slides/_rels/slide189.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Rectangle 2"/>
          <p:cNvSpPr>
            <a:spLocks noGrp="1" noChangeArrowheads="1"/>
          </p:cNvSpPr>
          <p:nvPr>
            <p:ph type="ctrTitle"/>
          </p:nvPr>
        </p:nvSpPr>
        <p:spPr>
          <a:xfrm>
            <a:off x="457200" y="2590800"/>
            <a:ext cx="8229600" cy="1470025"/>
          </a:xfrm>
        </p:spPr>
        <p:txBody>
          <a:bodyPr/>
          <a:lstStyle/>
          <a:p>
            <a:pPr eaLnBrk="1" hangingPunct="1"/>
            <a:r>
              <a:rPr lang="es-MX" smtClean="0">
                <a:solidFill>
                  <a:schemeClr val="tx1"/>
                </a:solidFill>
              </a:rPr>
              <a:t>Maestro Real </a:t>
            </a:r>
            <a:endParaRPr lang="es-ES_tradnl" smtClean="0">
              <a:solidFill>
                <a:schemeClr val="tx1"/>
              </a:solidFill>
            </a:endParaRPr>
          </a:p>
        </p:txBody>
      </p:sp>
      <p:sp>
        <p:nvSpPr>
          <p:cNvPr id="518147" name="Rectangle 3"/>
          <p:cNvSpPr>
            <a:spLocks noGrp="1" noChangeArrowheads="1"/>
          </p:cNvSpPr>
          <p:nvPr>
            <p:ph type="subTitle" idx="1"/>
          </p:nvPr>
        </p:nvSpPr>
        <p:spPr>
          <a:xfrm>
            <a:off x="1371600" y="3962400"/>
            <a:ext cx="6400800" cy="1752600"/>
          </a:xfrm>
        </p:spPr>
        <p:txBody>
          <a:bodyPr/>
          <a:lstStyle/>
          <a:p>
            <a:pPr eaLnBrk="1" hangingPunct="1"/>
            <a:r>
              <a:rPr lang="es-AR" smtClean="0"/>
              <a:t>Primer grado del Rito Críptico</a:t>
            </a:r>
            <a:endParaRPr lang="es-ES_tradnl" smtClean="0"/>
          </a:p>
        </p:txBody>
      </p:sp>
      <p:pic>
        <p:nvPicPr>
          <p:cNvPr id="6" name="Picture 5" descr="Council2_Web_sm"/>
          <p:cNvPicPr>
            <a:picLocks noChangeAspect="1" noChangeArrowheads="1"/>
          </p:cNvPicPr>
          <p:nvPr/>
        </p:nvPicPr>
        <p:blipFill>
          <a:blip r:embed="rId2"/>
          <a:srcRect/>
          <a:stretch>
            <a:fillRect/>
          </a:stretch>
        </p:blipFill>
        <p:spPr bwMode="auto">
          <a:xfrm>
            <a:off x="2971800" y="33338"/>
            <a:ext cx="3200400" cy="2481262"/>
          </a:xfrm>
          <a:prstGeom prst="rect">
            <a:avLst/>
          </a:prstGeom>
          <a:noFill/>
          <a:ln w="9525">
            <a:noFill/>
            <a:miter lim="800000"/>
            <a:headEnd/>
            <a:tailEnd/>
          </a:ln>
        </p:spPr>
      </p:pic>
      <p:pic>
        <p:nvPicPr>
          <p:cNvPr id="21508" name="Picture 8" descr="Resultado de imagen para york rite"/>
          <p:cNvPicPr>
            <a:picLocks noChangeAspect="1" noChangeArrowheads="1"/>
          </p:cNvPicPr>
          <p:nvPr/>
        </p:nvPicPr>
        <p:blipFill>
          <a:blip r:embed="rId3"/>
          <a:srcRect/>
          <a:stretch>
            <a:fillRect/>
          </a:stretch>
        </p:blipFill>
        <p:spPr bwMode="auto">
          <a:xfrm>
            <a:off x="3429000" y="4748213"/>
            <a:ext cx="2130425" cy="2109787"/>
          </a:xfrm>
          <a:prstGeom prst="rect">
            <a:avLst/>
          </a:prstGeom>
          <a:noFill/>
          <a:ln w="9525">
            <a:noFill/>
            <a:miter lim="800000"/>
            <a:headEnd/>
            <a:tailEnd/>
          </a:ln>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8147">
                                            <p:txEl>
                                              <p:pRg st="0" end="0"/>
                                            </p:txEl>
                                          </p:spTgt>
                                        </p:tgtEl>
                                        <p:attrNameLst>
                                          <p:attrName>style.visibility</p:attrName>
                                        </p:attrNameLst>
                                      </p:cBhvr>
                                      <p:to>
                                        <p:strVal val="visible"/>
                                      </p:to>
                                    </p:set>
                                    <p:animEffect transition="in" filter="blinds(horizontal)">
                                      <p:cBhvr>
                                        <p:cTn id="7" dur="500"/>
                                        <p:tgtEl>
                                          <p:spTgt spid="518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out)">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147"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19170" name="Rectangle 2"/>
          <p:cNvSpPr>
            <a:spLocks noGrp="1" noChangeArrowheads="1"/>
          </p:cNvSpPr>
          <p:nvPr>
            <p:ph type="title"/>
          </p:nvPr>
        </p:nvSpPr>
        <p:spPr>
          <a:xfrm>
            <a:off x="533400" y="228600"/>
            <a:ext cx="8229600" cy="1139825"/>
          </a:xfrm>
        </p:spPr>
        <p:txBody>
          <a:bodyPr/>
          <a:lstStyle/>
          <a:p>
            <a:pPr eaLnBrk="1" hangingPunct="1"/>
            <a:r>
              <a:rPr lang="es-AR" smtClean="0"/>
              <a:t>1. Consideraciones generales</a:t>
            </a:r>
            <a:endParaRPr lang="es-ES_tradnl" smtClean="0"/>
          </a:p>
        </p:txBody>
      </p:sp>
      <p:pic>
        <p:nvPicPr>
          <p:cNvPr id="5" name="Picture 3" descr="s-l1600"/>
          <p:cNvPicPr>
            <a:picLocks noChangeAspect="1" noChangeArrowheads="1"/>
          </p:cNvPicPr>
          <p:nvPr/>
        </p:nvPicPr>
        <p:blipFill>
          <a:blip r:embed="rId2"/>
          <a:srcRect/>
          <a:stretch>
            <a:fillRect/>
          </a:stretch>
        </p:blipFill>
        <p:spPr bwMode="auto">
          <a:xfrm>
            <a:off x="2743200" y="1295400"/>
            <a:ext cx="3675063" cy="5562600"/>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9170"/>
                                        </p:tgtEl>
                                        <p:attrNameLst>
                                          <p:attrName>style.visibility</p:attrName>
                                        </p:attrNameLst>
                                      </p:cBhvr>
                                      <p:to>
                                        <p:strVal val="visible"/>
                                      </p:to>
                                    </p:set>
                                    <p:animEffect transition="in" filter="blinds(horizontal)">
                                      <p:cBhvr>
                                        <p:cTn id="7" dur="500"/>
                                        <p:tgtEl>
                                          <p:spTgt spid="51917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out)">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17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4" name="Rectangle 2"/>
          <p:cNvSpPr>
            <a:spLocks noGrp="1" noChangeArrowheads="1"/>
          </p:cNvSpPr>
          <p:nvPr>
            <p:ph type="title"/>
          </p:nvPr>
        </p:nvSpPr>
        <p:spPr/>
        <p:txBody>
          <a:bodyPr/>
          <a:lstStyle/>
          <a:p>
            <a:pPr eaLnBrk="1" hangingPunct="1"/>
            <a:r>
              <a:rPr lang="es-AR" smtClean="0">
                <a:solidFill>
                  <a:schemeClr val="tx1"/>
                </a:solidFill>
              </a:rPr>
              <a:t>Maestro Real (</a:t>
            </a:r>
            <a:r>
              <a:rPr lang="es-AR" i="1" smtClean="0">
                <a:solidFill>
                  <a:schemeClr val="tx1"/>
                </a:solidFill>
              </a:rPr>
              <a:t>Royal Master</a:t>
            </a:r>
            <a:r>
              <a:rPr lang="es-AR" smtClean="0">
                <a:solidFill>
                  <a:schemeClr val="tx1"/>
                </a:solidFill>
              </a:rPr>
              <a:t>)</a:t>
            </a:r>
            <a:endParaRPr lang="es-ES_tradnl" smtClean="0">
              <a:solidFill>
                <a:schemeClr val="tx1"/>
              </a:solidFill>
            </a:endParaRPr>
          </a:p>
        </p:txBody>
      </p:sp>
      <p:sp>
        <p:nvSpPr>
          <p:cNvPr id="520195" name="Rectangle 3"/>
          <p:cNvSpPr>
            <a:spLocks noGrp="1" noChangeArrowheads="1"/>
          </p:cNvSpPr>
          <p:nvPr>
            <p:ph type="body" idx="1"/>
          </p:nvPr>
        </p:nvSpPr>
        <p:spPr/>
        <p:txBody>
          <a:bodyPr/>
          <a:lstStyle/>
          <a:p>
            <a:pPr eaLnBrk="1" hangingPunct="1"/>
            <a:r>
              <a:rPr lang="es-AR" smtClean="0"/>
              <a:t>Primer grado del Rito Críptico</a:t>
            </a:r>
          </a:p>
          <a:p>
            <a:pPr eaLnBrk="1" hangingPunct="1"/>
            <a:r>
              <a:rPr lang="es-AR" smtClean="0"/>
              <a:t>Primer Grado de la Masonería de la Bóveda Secreta</a:t>
            </a:r>
          </a:p>
          <a:p>
            <a:pPr eaLnBrk="1" hangingPunct="1"/>
            <a:r>
              <a:rPr lang="es-AR" smtClean="0"/>
              <a:t>Octavo grado del Rito York, en su adaptación americana</a:t>
            </a:r>
          </a:p>
          <a:p>
            <a:pPr eaLnBrk="1" hangingPunct="1"/>
            <a:r>
              <a:rPr lang="es-AR" smtClean="0"/>
              <a:t>Contiene elementos </a:t>
            </a:r>
            <a:r>
              <a:rPr lang="es-ES" smtClean="0"/>
              <a:t>de las Logias de Perfección del Rito Escocés Antiguo y Aceptado, en particular del 4° grado (Maestro Secreto)</a:t>
            </a:r>
            <a:endParaRPr lang="en-US" smtClean="0">
              <a:cs typeface="Arial" charset="0"/>
            </a:endParaRPr>
          </a:p>
          <a:p>
            <a:pPr eaLnBrk="1" hangingPunct="1"/>
            <a:endParaRPr lang="es-AR" smtClean="0"/>
          </a:p>
          <a:p>
            <a:pPr eaLnBrk="1" hangingPunct="1">
              <a:buFontTx/>
              <a:buNone/>
            </a:pPr>
            <a:endParaRPr lang="es-ES_tradnl" smtClean="0">
              <a:solidFill>
                <a:schemeClr val="hlink"/>
              </a:solidFill>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520194"/>
                                        </p:tgtEl>
                                        <p:attrNameLst>
                                          <p:attrName>style.visibility</p:attrName>
                                        </p:attrNameLst>
                                      </p:cBhvr>
                                      <p:to>
                                        <p:strVal val="visible"/>
                                      </p:to>
                                    </p:set>
                                    <p:animEffect transition="in" filter="diamond(out)">
                                      <p:cBhvr>
                                        <p:cTn id="7" dur="2000"/>
                                        <p:tgtEl>
                                          <p:spTgt spid="520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0195">
                                            <p:txEl>
                                              <p:pRg st="0" end="0"/>
                                            </p:txEl>
                                          </p:spTgt>
                                        </p:tgtEl>
                                        <p:attrNameLst>
                                          <p:attrName>style.visibility</p:attrName>
                                        </p:attrNameLst>
                                      </p:cBhvr>
                                      <p:to>
                                        <p:strVal val="visible"/>
                                      </p:to>
                                    </p:set>
                                    <p:animEffect transition="in" filter="blinds(horizontal)">
                                      <p:cBhvr>
                                        <p:cTn id="12" dur="500"/>
                                        <p:tgtEl>
                                          <p:spTgt spid="52019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0195">
                                            <p:txEl>
                                              <p:pRg st="1" end="1"/>
                                            </p:txEl>
                                          </p:spTgt>
                                        </p:tgtEl>
                                        <p:attrNameLst>
                                          <p:attrName>style.visibility</p:attrName>
                                        </p:attrNameLst>
                                      </p:cBhvr>
                                      <p:to>
                                        <p:strVal val="visible"/>
                                      </p:to>
                                    </p:set>
                                    <p:animEffect transition="in" filter="blinds(horizontal)">
                                      <p:cBhvr>
                                        <p:cTn id="17" dur="500"/>
                                        <p:tgtEl>
                                          <p:spTgt spid="52019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0195">
                                            <p:txEl>
                                              <p:pRg st="2" end="2"/>
                                            </p:txEl>
                                          </p:spTgt>
                                        </p:tgtEl>
                                        <p:attrNameLst>
                                          <p:attrName>style.visibility</p:attrName>
                                        </p:attrNameLst>
                                      </p:cBhvr>
                                      <p:to>
                                        <p:strVal val="visible"/>
                                      </p:to>
                                    </p:set>
                                    <p:animEffect transition="in" filter="blinds(horizontal)">
                                      <p:cBhvr>
                                        <p:cTn id="22" dur="500"/>
                                        <p:tgtEl>
                                          <p:spTgt spid="52019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0195">
                                            <p:txEl>
                                              <p:pRg st="3" end="3"/>
                                            </p:txEl>
                                          </p:spTgt>
                                        </p:tgtEl>
                                        <p:attrNameLst>
                                          <p:attrName>style.visibility</p:attrName>
                                        </p:attrNameLst>
                                      </p:cBhvr>
                                      <p:to>
                                        <p:strVal val="visible"/>
                                      </p:to>
                                    </p:set>
                                    <p:animEffect transition="in" filter="blinds(horizontal)">
                                      <p:cBhvr>
                                        <p:cTn id="27" dur="500"/>
                                        <p:tgtEl>
                                          <p:spTgt spid="520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194" grpId="0"/>
      <p:bldP spid="52019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AR" smtClean="0"/>
              <a:t>Algunos datos generales</a:t>
            </a:r>
            <a:endParaRPr lang="es-ES_tradnl" smtClean="0"/>
          </a:p>
        </p:txBody>
      </p:sp>
      <p:sp>
        <p:nvSpPr>
          <p:cNvPr id="1780739" name="Rectangle 3"/>
          <p:cNvSpPr>
            <a:spLocks noGrp="1" noChangeArrowheads="1"/>
          </p:cNvSpPr>
          <p:nvPr>
            <p:ph type="body" sz="half" idx="1"/>
          </p:nvPr>
        </p:nvSpPr>
        <p:spPr>
          <a:xfrm>
            <a:off x="228600" y="1524000"/>
            <a:ext cx="4267200" cy="4525963"/>
          </a:xfrm>
        </p:spPr>
        <p:txBody>
          <a:bodyPr/>
          <a:lstStyle/>
          <a:p>
            <a:pPr eaLnBrk="1" hangingPunct="1">
              <a:lnSpc>
                <a:spcPct val="80000"/>
              </a:lnSpc>
            </a:pPr>
            <a:r>
              <a:rPr lang="es-AR" sz="1600" smtClean="0"/>
              <a:t>La “Masonería Críptica” o “Rito Críptico” hoy forma parte del Rito York, y está muy extendida en Estados Unidos e Inglaterra, con varios cuerpos en América Latina. Sin embargo, su presencia es reducida en Europa continental.</a:t>
            </a:r>
          </a:p>
          <a:p>
            <a:pPr eaLnBrk="1" hangingPunct="1">
              <a:lnSpc>
                <a:spcPct val="80000"/>
              </a:lnSpc>
            </a:pPr>
            <a:r>
              <a:rPr lang="es-AR" sz="1600" smtClean="0"/>
              <a:t>Debemos tener presente que el Rito York no es una sucesión numérica de grados como el Rito Escocés, sino un conjunto de cuatro “instancias”: la Logia Simbólica, el Capítulo del Arco Real, la Masonería Críptica y las Comandancias de Caballeros Templarios.</a:t>
            </a:r>
          </a:p>
          <a:p>
            <a:pPr eaLnBrk="1" hangingPunct="1">
              <a:lnSpc>
                <a:spcPct val="80000"/>
              </a:lnSpc>
            </a:pPr>
            <a:r>
              <a:rPr lang="es-AR" sz="1600" smtClean="0"/>
              <a:t>Si bien para tomar los grados crípticos es necesario poseer el grado del Arco Real, los grados templarios son independientes de los crípticos, y pueden recibirse antes o después de los mismos.</a:t>
            </a:r>
          </a:p>
          <a:p>
            <a:pPr eaLnBrk="1" hangingPunct="1">
              <a:lnSpc>
                <a:spcPct val="80000"/>
              </a:lnSpc>
            </a:pPr>
            <a:r>
              <a:rPr lang="es-AR" sz="1600" smtClean="0"/>
              <a:t>Por eso, más que de un Rito, deberíamos hablar del “Sistema York”, constituido por cuatro “formas” masónicas, en rica y compleja interacción.</a:t>
            </a:r>
            <a:endParaRPr lang="es-ES_tradnl" sz="1600" smtClean="0"/>
          </a:p>
        </p:txBody>
      </p:sp>
      <p:sp>
        <p:nvSpPr>
          <p:cNvPr id="343044" name="Rectangle 4"/>
          <p:cNvSpPr>
            <a:spLocks noGrp="1" noChangeArrowheads="1"/>
          </p:cNvSpPr>
          <p:nvPr>
            <p:ph sz="half" idx="2"/>
          </p:nvPr>
        </p:nvSpPr>
        <p:spPr/>
        <p:txBody>
          <a:bodyPr/>
          <a:lstStyle/>
          <a:p>
            <a:pPr eaLnBrk="1" hangingPunct="1">
              <a:lnSpc>
                <a:spcPct val="80000"/>
              </a:lnSpc>
            </a:pPr>
            <a:endParaRPr lang="es-AR" sz="1400" smtClean="0"/>
          </a:p>
        </p:txBody>
      </p:sp>
      <p:pic>
        <p:nvPicPr>
          <p:cNvPr id="1780741" name="Picture 5" descr="yorkRite3"/>
          <p:cNvPicPr>
            <a:picLocks noChangeAspect="1" noChangeArrowheads="1"/>
          </p:cNvPicPr>
          <p:nvPr/>
        </p:nvPicPr>
        <p:blipFill>
          <a:blip r:embed="rId3"/>
          <a:srcRect/>
          <a:stretch>
            <a:fillRect/>
          </a:stretch>
        </p:blipFill>
        <p:spPr bwMode="auto">
          <a:xfrm>
            <a:off x="4572000" y="1524000"/>
            <a:ext cx="4325938" cy="4419600"/>
          </a:xfrm>
          <a:prstGeom prst="rect">
            <a:avLst/>
          </a:prstGeom>
          <a:noFill/>
          <a:ln w="9525">
            <a:noFill/>
            <a:miter lim="800000"/>
            <a:headEnd/>
            <a:tailEnd/>
          </a:ln>
        </p:spPr>
      </p:pic>
      <p:sp>
        <p:nvSpPr>
          <p:cNvPr id="1780742" name="Text Box 6"/>
          <p:cNvSpPr txBox="1">
            <a:spLocks noChangeArrowheads="1"/>
          </p:cNvSpPr>
          <p:nvPr/>
        </p:nvSpPr>
        <p:spPr bwMode="auto">
          <a:xfrm>
            <a:off x="5183188" y="6096000"/>
            <a:ext cx="2981325" cy="646113"/>
          </a:xfrm>
          <a:prstGeom prst="rect">
            <a:avLst/>
          </a:prstGeom>
          <a:noFill/>
          <a:ln w="9525">
            <a:noFill/>
            <a:miter lim="800000"/>
            <a:headEnd/>
            <a:tailEnd/>
          </a:ln>
        </p:spPr>
        <p:txBody>
          <a:bodyPr wrap="none">
            <a:spAutoFit/>
          </a:bodyPr>
          <a:lstStyle/>
          <a:p>
            <a:pPr algn="ctr"/>
            <a:r>
              <a:rPr lang="es-AR"/>
              <a:t>El Rito York: un cuaternario</a:t>
            </a:r>
          </a:p>
          <a:p>
            <a:pPr algn="ctr"/>
            <a:r>
              <a:rPr lang="es-AR"/>
              <a:t>que trabaja en unidad</a:t>
            </a:r>
            <a:endParaRPr lang="es-ES_tradnl"/>
          </a:p>
        </p:txBody>
      </p:sp>
      <p:pic>
        <p:nvPicPr>
          <p:cNvPr id="7" name="Picture 4" descr="http://www.prescottyorkrite.org/image/obj41geo47pg1p1.jpg"/>
          <p:cNvPicPr>
            <a:picLocks noChangeAspect="1" noChangeArrowheads="1"/>
          </p:cNvPicPr>
          <p:nvPr/>
        </p:nvPicPr>
        <p:blipFill>
          <a:blip r:embed="rId4"/>
          <a:srcRect/>
          <a:stretch>
            <a:fillRect/>
          </a:stretch>
        </p:blipFill>
        <p:spPr bwMode="auto">
          <a:xfrm>
            <a:off x="0" y="1090613"/>
            <a:ext cx="9144000" cy="498157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0" presetClass="entr" presetSubtype="0" fill="hold" nodeType="clickEffect">
                                  <p:stCondLst>
                                    <p:cond delay="0"/>
                                  </p:stCondLst>
                                  <p:childTnLst>
                                    <p:set>
                                      <p:cBhvr>
                                        <p:cTn id="31" dur="1" fill="hold">
                                          <p:stCondLst>
                                            <p:cond delay="0"/>
                                          </p:stCondLst>
                                        </p:cTn>
                                        <p:tgtEl>
                                          <p:spTgt spid="1780741"/>
                                        </p:tgtEl>
                                        <p:attrNameLst>
                                          <p:attrName>style.visibility</p:attrName>
                                        </p:attrNameLst>
                                      </p:cBhvr>
                                      <p:to>
                                        <p:strVal val="visible"/>
                                      </p:to>
                                    </p:set>
                                    <p:animEffect transition="in" filter="wedge">
                                      <p:cBhvr>
                                        <p:cTn id="32" dur="2000"/>
                                        <p:tgtEl>
                                          <p:spTgt spid="178074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780742"/>
                                        </p:tgtEl>
                                        <p:attrNameLst>
                                          <p:attrName>style.visibility</p:attrName>
                                        </p:attrNameLst>
                                      </p:cBhvr>
                                      <p:to>
                                        <p:strVal val="visible"/>
                                      </p:to>
                                    </p:set>
                                    <p:animEffect transition="in" filter="dissolve">
                                      <p:cBhvr>
                                        <p:cTn id="37" dur="500"/>
                                        <p:tgtEl>
                                          <p:spTgt spid="1780742"/>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xit" presetSubtype="16" fill="hold" grpId="1" nodeType="clickEffect">
                                  <p:stCondLst>
                                    <p:cond delay="0"/>
                                  </p:stCondLst>
                                  <p:childTnLst>
                                    <p:animEffect transition="out" filter="diamond(in)">
                                      <p:cBhvr>
                                        <p:cTn id="41" dur="2000"/>
                                        <p:tgtEl>
                                          <p:spTgt spid="1780738"/>
                                        </p:tgtEl>
                                      </p:cBhvr>
                                    </p:animEffect>
                                    <p:set>
                                      <p:cBhvr>
                                        <p:cTn id="42" dur="1" fill="hold">
                                          <p:stCondLst>
                                            <p:cond delay="1999"/>
                                          </p:stCondLst>
                                        </p:cTn>
                                        <p:tgtEl>
                                          <p:spTgt spid="1780738"/>
                                        </p:tgtEl>
                                        <p:attrNameLst>
                                          <p:attrName>style.visibility</p:attrName>
                                        </p:attrNameLst>
                                      </p:cBhvr>
                                      <p:to>
                                        <p:strVal val="hidden"/>
                                      </p:to>
                                    </p:set>
                                  </p:childTnLst>
                                </p:cTn>
                              </p:par>
                              <p:par>
                                <p:cTn id="43" presetID="8" presetClass="exit" presetSubtype="16" fill="hold" grpId="1" nodeType="withEffect">
                                  <p:stCondLst>
                                    <p:cond delay="0"/>
                                  </p:stCondLst>
                                  <p:childTnLst>
                                    <p:animEffect transition="out" filter="diamond(in)">
                                      <p:cBhvr>
                                        <p:cTn id="44" dur="2000"/>
                                        <p:tgtEl>
                                          <p:spTgt spid="1780739">
                                            <p:txEl>
                                              <p:pRg st="0" end="0"/>
                                            </p:txEl>
                                          </p:spTgt>
                                        </p:tgtEl>
                                      </p:cBhvr>
                                    </p:animEffect>
                                    <p:set>
                                      <p:cBhvr>
                                        <p:cTn id="45" dur="1" fill="hold">
                                          <p:stCondLst>
                                            <p:cond delay="1999"/>
                                          </p:stCondLst>
                                        </p:cTn>
                                        <p:tgtEl>
                                          <p:spTgt spid="1780739">
                                            <p:txEl>
                                              <p:pRg st="0" end="0"/>
                                            </p:txEl>
                                          </p:spTgt>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8" presetClass="exit" presetSubtype="16" fill="hold" grpId="1" nodeType="clickEffect">
                                  <p:stCondLst>
                                    <p:cond delay="0"/>
                                  </p:stCondLst>
                                  <p:childTnLst>
                                    <p:animEffect transition="out" filter="diamond(in)">
                                      <p:cBhvr>
                                        <p:cTn id="49" dur="2000"/>
                                        <p:tgtEl>
                                          <p:spTgt spid="1780739">
                                            <p:txEl>
                                              <p:pRg st="1" end="1"/>
                                            </p:txEl>
                                          </p:spTgt>
                                        </p:tgtEl>
                                      </p:cBhvr>
                                    </p:animEffect>
                                    <p:set>
                                      <p:cBhvr>
                                        <p:cTn id="50" dur="1" fill="hold">
                                          <p:stCondLst>
                                            <p:cond delay="1999"/>
                                          </p:stCondLst>
                                        </p:cTn>
                                        <p:tgtEl>
                                          <p:spTgt spid="1780739">
                                            <p:txEl>
                                              <p:pRg st="1" end="1"/>
                                            </p:txEl>
                                          </p:spTgt>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8" presetClass="exit" presetSubtype="16" fill="hold" grpId="1" nodeType="clickEffect">
                                  <p:stCondLst>
                                    <p:cond delay="0"/>
                                  </p:stCondLst>
                                  <p:childTnLst>
                                    <p:animEffect transition="out" filter="diamond(in)">
                                      <p:cBhvr>
                                        <p:cTn id="54" dur="2000"/>
                                        <p:tgtEl>
                                          <p:spTgt spid="1780739">
                                            <p:txEl>
                                              <p:pRg st="2" end="2"/>
                                            </p:txEl>
                                          </p:spTgt>
                                        </p:tgtEl>
                                      </p:cBhvr>
                                    </p:animEffect>
                                    <p:set>
                                      <p:cBhvr>
                                        <p:cTn id="55" dur="1" fill="hold">
                                          <p:stCondLst>
                                            <p:cond delay="1999"/>
                                          </p:stCondLst>
                                        </p:cTn>
                                        <p:tgtEl>
                                          <p:spTgt spid="1780739">
                                            <p:txEl>
                                              <p:pRg st="2" end="2"/>
                                            </p:txEl>
                                          </p:spTgt>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8" presetClass="exit" presetSubtype="16" fill="hold" grpId="1" nodeType="clickEffect">
                                  <p:stCondLst>
                                    <p:cond delay="0"/>
                                  </p:stCondLst>
                                  <p:childTnLst>
                                    <p:animEffect transition="out" filter="diamond(in)">
                                      <p:cBhvr>
                                        <p:cTn id="59" dur="2000"/>
                                        <p:tgtEl>
                                          <p:spTgt spid="1780739">
                                            <p:txEl>
                                              <p:pRg st="3" end="3"/>
                                            </p:txEl>
                                          </p:spTgt>
                                        </p:tgtEl>
                                      </p:cBhvr>
                                    </p:animEffect>
                                    <p:set>
                                      <p:cBhvr>
                                        <p:cTn id="60" dur="1" fill="hold">
                                          <p:stCondLst>
                                            <p:cond delay="1999"/>
                                          </p:stCondLst>
                                        </p:cTn>
                                        <p:tgtEl>
                                          <p:spTgt spid="1780739">
                                            <p:txEl>
                                              <p:pRg st="3" end="3"/>
                                            </p:txEl>
                                          </p:spTgt>
                                        </p:tgtEl>
                                        <p:attrNameLst>
                                          <p:attrName>style.visibility</p:attrName>
                                        </p:attrNameLst>
                                      </p:cBhvr>
                                      <p:to>
                                        <p:strVal val="hidden"/>
                                      </p:to>
                                    </p:set>
                                  </p:childTnLst>
                                </p:cTn>
                              </p:par>
                              <p:par>
                                <p:cTn id="61" presetID="8" presetClass="exit" presetSubtype="16" fill="hold" grpId="0" nodeType="withEffect" nodePh="1">
                                  <p:stCondLst>
                                    <p:cond delay="0"/>
                                  </p:stCondLst>
                                  <p:endCondLst>
                                    <p:cond evt="begin" delay="0">
                                      <p:tn val="61"/>
                                    </p:cond>
                                  </p:endCondLst>
                                  <p:childTnLst>
                                    <p:animEffect transition="out" filter="diamond(in)">
                                      <p:cBhvr>
                                        <p:cTn id="62" dur="2000"/>
                                        <p:tgtEl>
                                          <p:spTgt spid="343044">
                                            <p:txEl>
                                              <p:pRg st="0" end="0"/>
                                            </p:txEl>
                                          </p:spTgt>
                                        </p:tgtEl>
                                      </p:cBhvr>
                                    </p:animEffect>
                                    <p:set>
                                      <p:cBhvr>
                                        <p:cTn id="63" dur="1" fill="hold">
                                          <p:stCondLst>
                                            <p:cond delay="1999"/>
                                          </p:stCondLst>
                                        </p:cTn>
                                        <p:tgtEl>
                                          <p:spTgt spid="343044">
                                            <p:txEl>
                                              <p:pRg st="0" end="0"/>
                                            </p:txEl>
                                          </p:spTgt>
                                        </p:tgtEl>
                                        <p:attrNameLst>
                                          <p:attrName>style.visibility</p:attrName>
                                        </p:attrNameLst>
                                      </p:cBhvr>
                                      <p:to>
                                        <p:strVal val="hidden"/>
                                      </p:to>
                                    </p:set>
                                  </p:childTnLst>
                                </p:cTn>
                              </p:par>
                              <p:par>
                                <p:cTn id="64" presetID="8" presetClass="exit" presetSubtype="16" fill="hold" nodeType="withEffect">
                                  <p:stCondLst>
                                    <p:cond delay="0"/>
                                  </p:stCondLst>
                                  <p:childTnLst>
                                    <p:animEffect transition="out" filter="diamond(in)">
                                      <p:cBhvr>
                                        <p:cTn id="65" dur="2000"/>
                                        <p:tgtEl>
                                          <p:spTgt spid="1780741"/>
                                        </p:tgtEl>
                                      </p:cBhvr>
                                    </p:animEffect>
                                    <p:set>
                                      <p:cBhvr>
                                        <p:cTn id="66" dur="1" fill="hold">
                                          <p:stCondLst>
                                            <p:cond delay="1999"/>
                                          </p:stCondLst>
                                        </p:cTn>
                                        <p:tgtEl>
                                          <p:spTgt spid="1780741"/>
                                        </p:tgtEl>
                                        <p:attrNameLst>
                                          <p:attrName>style.visibility</p:attrName>
                                        </p:attrNameLst>
                                      </p:cBhvr>
                                      <p:to>
                                        <p:strVal val="hidden"/>
                                      </p:to>
                                    </p:set>
                                  </p:childTnLst>
                                </p:cTn>
                              </p:par>
                              <p:par>
                                <p:cTn id="67" presetID="8" presetClass="exit" presetSubtype="16" fill="hold" grpId="1" nodeType="withEffect">
                                  <p:stCondLst>
                                    <p:cond delay="0"/>
                                  </p:stCondLst>
                                  <p:childTnLst>
                                    <p:animEffect transition="out" filter="diamond(in)">
                                      <p:cBhvr>
                                        <p:cTn id="68" dur="2000"/>
                                        <p:tgtEl>
                                          <p:spTgt spid="1780742"/>
                                        </p:tgtEl>
                                      </p:cBhvr>
                                    </p:animEffect>
                                    <p:set>
                                      <p:cBhvr>
                                        <p:cTn id="69" dur="1" fill="hold">
                                          <p:stCondLst>
                                            <p:cond delay="1999"/>
                                          </p:stCondLst>
                                        </p:cTn>
                                        <p:tgtEl>
                                          <p:spTgt spid="1780742"/>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4" presetClass="entr" presetSubtype="32" fill="hold" nodeType="click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box(out)">
                                      <p:cBhvr>
                                        <p:cTn id="7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8" grpId="1"/>
      <p:bldP spid="1780739" grpId="0" build="p"/>
      <p:bldP spid="1780739" grpId="1" build="p"/>
      <p:bldP spid="343044" grpId="0" build="p"/>
      <p:bldP spid="1780742" grpId="0"/>
      <p:bldP spid="1780742"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2786" name="Rectangle 2"/>
          <p:cNvSpPr>
            <a:spLocks noGrp="1" noChangeArrowheads="1"/>
          </p:cNvSpPr>
          <p:nvPr>
            <p:ph type="title"/>
          </p:nvPr>
        </p:nvSpPr>
        <p:spPr/>
        <p:txBody>
          <a:bodyPr/>
          <a:lstStyle/>
          <a:p>
            <a:pPr eaLnBrk="1" hangingPunct="1"/>
            <a:r>
              <a:rPr lang="es-AR" smtClean="0"/>
              <a:t>Los grados crípticos</a:t>
            </a:r>
            <a:endParaRPr lang="es-ES_tradnl" smtClean="0"/>
          </a:p>
        </p:txBody>
      </p:sp>
      <p:sp>
        <p:nvSpPr>
          <p:cNvPr id="1782787" name="Rectangle 3"/>
          <p:cNvSpPr>
            <a:spLocks noGrp="1" noChangeArrowheads="1"/>
          </p:cNvSpPr>
          <p:nvPr>
            <p:ph type="body" idx="1"/>
          </p:nvPr>
        </p:nvSpPr>
        <p:spPr>
          <a:xfrm>
            <a:off x="152400" y="1447800"/>
            <a:ext cx="8686800" cy="4525963"/>
          </a:xfrm>
        </p:spPr>
        <p:txBody>
          <a:bodyPr/>
          <a:lstStyle/>
          <a:p>
            <a:pPr eaLnBrk="1" hangingPunct="1">
              <a:lnSpc>
                <a:spcPct val="90000"/>
              </a:lnSpc>
            </a:pPr>
            <a:r>
              <a:rPr lang="es-AR" sz="2700" smtClean="0"/>
              <a:t>Se confieren en los </a:t>
            </a:r>
            <a:r>
              <a:rPr lang="es-AR" sz="2700" i="1" smtClean="0"/>
              <a:t>“Consejos de Maestros Reales y Selectos”.</a:t>
            </a:r>
          </a:p>
          <a:p>
            <a:pPr eaLnBrk="1" hangingPunct="1">
              <a:lnSpc>
                <a:spcPct val="90000"/>
              </a:lnSpc>
            </a:pPr>
            <a:r>
              <a:rPr lang="es-AR" sz="2700" smtClean="0"/>
              <a:t>La estructura de los grados varía según las jurisdicciones pero, en general, comprende los grados de:</a:t>
            </a:r>
          </a:p>
          <a:p>
            <a:pPr eaLnBrk="1" hangingPunct="1">
              <a:lnSpc>
                <a:spcPct val="90000"/>
              </a:lnSpc>
            </a:pPr>
            <a:r>
              <a:rPr lang="es-AR" sz="2700" smtClean="0"/>
              <a:t>Maestro Real (</a:t>
            </a:r>
            <a:r>
              <a:rPr lang="es-AR" sz="2700" i="1" smtClean="0"/>
              <a:t>Royal Master</a:t>
            </a:r>
            <a:r>
              <a:rPr lang="es-AR" sz="2700" smtClean="0"/>
              <a:t>)</a:t>
            </a:r>
          </a:p>
          <a:p>
            <a:pPr eaLnBrk="1" hangingPunct="1">
              <a:lnSpc>
                <a:spcPct val="90000"/>
              </a:lnSpc>
            </a:pPr>
            <a:r>
              <a:rPr lang="es-AR" sz="2700" smtClean="0"/>
              <a:t>Maestro Selecto (</a:t>
            </a:r>
            <a:r>
              <a:rPr lang="es-AR" sz="2700" i="1" smtClean="0"/>
              <a:t>Select Master</a:t>
            </a:r>
            <a:r>
              <a:rPr lang="es-AR" sz="2700" smtClean="0"/>
              <a:t>)</a:t>
            </a:r>
          </a:p>
          <a:p>
            <a:pPr eaLnBrk="1" hangingPunct="1">
              <a:lnSpc>
                <a:spcPct val="90000"/>
              </a:lnSpc>
            </a:pPr>
            <a:r>
              <a:rPr lang="es-AR" sz="2700" smtClean="0"/>
              <a:t>Excelentísimo Maestro (</a:t>
            </a:r>
            <a:r>
              <a:rPr lang="es-AR" sz="2700" i="1" smtClean="0"/>
              <a:t>Super-Excellent Master</a:t>
            </a:r>
            <a:r>
              <a:rPr lang="es-AR" sz="2700" smtClean="0"/>
              <a:t>)</a:t>
            </a:r>
          </a:p>
          <a:p>
            <a:pPr eaLnBrk="1" hangingPunct="1">
              <a:lnSpc>
                <a:spcPct val="90000"/>
              </a:lnSpc>
            </a:pPr>
            <a:r>
              <a:rPr lang="es-AR" sz="2700" smtClean="0"/>
              <a:t>A los que pueden agregarse:</a:t>
            </a:r>
          </a:p>
          <a:p>
            <a:pPr eaLnBrk="1" hangingPunct="1">
              <a:lnSpc>
                <a:spcPct val="90000"/>
              </a:lnSpc>
            </a:pPr>
            <a:r>
              <a:rPr lang="es-AR" sz="2700" smtClean="0"/>
              <a:t>Marinero del Arco Real (</a:t>
            </a:r>
            <a:r>
              <a:rPr lang="es-AR" sz="2700" i="1" smtClean="0"/>
              <a:t>Royal Ark Mariner</a:t>
            </a:r>
            <a:r>
              <a:rPr lang="es-AR" sz="2700" smtClean="0"/>
              <a:t>)</a:t>
            </a:r>
          </a:p>
          <a:p>
            <a:pPr eaLnBrk="1" hangingPunct="1">
              <a:lnSpc>
                <a:spcPct val="90000"/>
              </a:lnSpc>
            </a:pPr>
            <a:r>
              <a:rPr lang="es-MX" sz="2700" smtClean="0"/>
              <a:t>Los «grados de la Silla», en los que se inicia a los Maestros que presiden los Consejos.</a:t>
            </a:r>
            <a:endParaRPr lang="es-ES_tradnl" sz="2700" smtClean="0"/>
          </a:p>
        </p:txBody>
      </p:sp>
      <p:pic>
        <p:nvPicPr>
          <p:cNvPr id="4" name="Picture 3" descr="s-l1600"/>
          <p:cNvPicPr>
            <a:picLocks noChangeAspect="1" noChangeArrowheads="1"/>
          </p:cNvPicPr>
          <p:nvPr/>
        </p:nvPicPr>
        <p:blipFill>
          <a:blip r:embed="rId2"/>
          <a:srcRect/>
          <a:stretch>
            <a:fillRect/>
          </a:stretch>
        </p:blipFill>
        <p:spPr bwMode="auto">
          <a:xfrm>
            <a:off x="358775" y="9525"/>
            <a:ext cx="8534400" cy="6848475"/>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82786"/>
                                        </p:tgtEl>
                                        <p:attrNameLst>
                                          <p:attrName>style.visibility</p:attrName>
                                        </p:attrNameLst>
                                      </p:cBhvr>
                                      <p:to>
                                        <p:strVal val="visible"/>
                                      </p:to>
                                    </p:set>
                                    <p:animEffect transition="in" filter="fade">
                                      <p:cBhvr>
                                        <p:cTn id="7" dur="2000"/>
                                        <p:tgtEl>
                                          <p:spTgt spid="17827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2787">
                                            <p:txEl>
                                              <p:pRg st="0" end="0"/>
                                            </p:txEl>
                                          </p:spTgt>
                                        </p:tgtEl>
                                        <p:attrNameLst>
                                          <p:attrName>style.visibility</p:attrName>
                                        </p:attrNameLst>
                                      </p:cBhvr>
                                      <p:to>
                                        <p:strVal val="visible"/>
                                      </p:to>
                                    </p:set>
                                    <p:animEffect transition="in" filter="blinds(horizontal)">
                                      <p:cBhvr>
                                        <p:cTn id="12" dur="500"/>
                                        <p:tgtEl>
                                          <p:spTgt spid="178278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2787">
                                            <p:txEl>
                                              <p:pRg st="1" end="1"/>
                                            </p:txEl>
                                          </p:spTgt>
                                        </p:tgtEl>
                                        <p:attrNameLst>
                                          <p:attrName>style.visibility</p:attrName>
                                        </p:attrNameLst>
                                      </p:cBhvr>
                                      <p:to>
                                        <p:strVal val="visible"/>
                                      </p:to>
                                    </p:set>
                                    <p:animEffect transition="in" filter="blinds(horizontal)">
                                      <p:cBhvr>
                                        <p:cTn id="17" dur="500"/>
                                        <p:tgtEl>
                                          <p:spTgt spid="178278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2787">
                                            <p:txEl>
                                              <p:pRg st="2" end="2"/>
                                            </p:txEl>
                                          </p:spTgt>
                                        </p:tgtEl>
                                        <p:attrNameLst>
                                          <p:attrName>style.visibility</p:attrName>
                                        </p:attrNameLst>
                                      </p:cBhvr>
                                      <p:to>
                                        <p:strVal val="visible"/>
                                      </p:to>
                                    </p:set>
                                    <p:animEffect transition="in" filter="blinds(horizontal)">
                                      <p:cBhvr>
                                        <p:cTn id="22" dur="500"/>
                                        <p:tgtEl>
                                          <p:spTgt spid="178278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2787">
                                            <p:txEl>
                                              <p:pRg st="3" end="3"/>
                                            </p:txEl>
                                          </p:spTgt>
                                        </p:tgtEl>
                                        <p:attrNameLst>
                                          <p:attrName>style.visibility</p:attrName>
                                        </p:attrNameLst>
                                      </p:cBhvr>
                                      <p:to>
                                        <p:strVal val="visible"/>
                                      </p:to>
                                    </p:set>
                                    <p:animEffect transition="in" filter="blinds(horizontal)">
                                      <p:cBhvr>
                                        <p:cTn id="27" dur="500"/>
                                        <p:tgtEl>
                                          <p:spTgt spid="178278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2787">
                                            <p:txEl>
                                              <p:pRg st="4" end="4"/>
                                            </p:txEl>
                                          </p:spTgt>
                                        </p:tgtEl>
                                        <p:attrNameLst>
                                          <p:attrName>style.visibility</p:attrName>
                                        </p:attrNameLst>
                                      </p:cBhvr>
                                      <p:to>
                                        <p:strVal val="visible"/>
                                      </p:to>
                                    </p:set>
                                    <p:animEffect transition="in" filter="blinds(horizontal)">
                                      <p:cBhvr>
                                        <p:cTn id="32" dur="500"/>
                                        <p:tgtEl>
                                          <p:spTgt spid="1782787">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2787">
                                            <p:txEl>
                                              <p:pRg st="5" end="5"/>
                                            </p:txEl>
                                          </p:spTgt>
                                        </p:tgtEl>
                                        <p:attrNameLst>
                                          <p:attrName>style.visibility</p:attrName>
                                        </p:attrNameLst>
                                      </p:cBhvr>
                                      <p:to>
                                        <p:strVal val="visible"/>
                                      </p:to>
                                    </p:set>
                                    <p:animEffect transition="in" filter="blinds(horizontal)">
                                      <p:cBhvr>
                                        <p:cTn id="37" dur="500"/>
                                        <p:tgtEl>
                                          <p:spTgt spid="1782787">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2787">
                                            <p:txEl>
                                              <p:pRg st="6" end="6"/>
                                            </p:txEl>
                                          </p:spTgt>
                                        </p:tgtEl>
                                        <p:attrNameLst>
                                          <p:attrName>style.visibility</p:attrName>
                                        </p:attrNameLst>
                                      </p:cBhvr>
                                      <p:to>
                                        <p:strVal val="visible"/>
                                      </p:to>
                                    </p:set>
                                    <p:animEffect transition="in" filter="blinds(horizontal)">
                                      <p:cBhvr>
                                        <p:cTn id="42" dur="500"/>
                                        <p:tgtEl>
                                          <p:spTgt spid="1782787">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82787">
                                            <p:txEl>
                                              <p:pRg st="7" end="7"/>
                                            </p:txEl>
                                          </p:spTgt>
                                        </p:tgtEl>
                                        <p:attrNameLst>
                                          <p:attrName>style.visibility</p:attrName>
                                        </p:attrNameLst>
                                      </p:cBhvr>
                                      <p:to>
                                        <p:strVal val="visible"/>
                                      </p:to>
                                    </p:set>
                                    <p:animEffect transition="in" filter="blinds(horizontal)">
                                      <p:cBhvr>
                                        <p:cTn id="47" dur="500"/>
                                        <p:tgtEl>
                                          <p:spTgt spid="1782787">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xit" presetSubtype="16" fill="hold" grpId="1" nodeType="clickEffect">
                                  <p:stCondLst>
                                    <p:cond delay="0"/>
                                  </p:stCondLst>
                                  <p:childTnLst>
                                    <p:animEffect transition="out" filter="diamond(in)">
                                      <p:cBhvr>
                                        <p:cTn id="51" dur="2000"/>
                                        <p:tgtEl>
                                          <p:spTgt spid="1782786"/>
                                        </p:tgtEl>
                                      </p:cBhvr>
                                    </p:animEffect>
                                    <p:set>
                                      <p:cBhvr>
                                        <p:cTn id="52" dur="1" fill="hold">
                                          <p:stCondLst>
                                            <p:cond delay="1999"/>
                                          </p:stCondLst>
                                        </p:cTn>
                                        <p:tgtEl>
                                          <p:spTgt spid="1782786"/>
                                        </p:tgtEl>
                                        <p:attrNameLst>
                                          <p:attrName>style.visibility</p:attrName>
                                        </p:attrNameLst>
                                      </p:cBhvr>
                                      <p:to>
                                        <p:strVal val="hidden"/>
                                      </p:to>
                                    </p:set>
                                  </p:childTnLst>
                                </p:cTn>
                              </p:par>
                              <p:par>
                                <p:cTn id="53" presetID="8" presetClass="exit" presetSubtype="16" fill="hold" grpId="1" nodeType="withEffect">
                                  <p:stCondLst>
                                    <p:cond delay="0"/>
                                  </p:stCondLst>
                                  <p:childTnLst>
                                    <p:animEffect transition="out" filter="diamond(in)">
                                      <p:cBhvr>
                                        <p:cTn id="54" dur="2000"/>
                                        <p:tgtEl>
                                          <p:spTgt spid="1782787">
                                            <p:txEl>
                                              <p:pRg st="0" end="0"/>
                                            </p:txEl>
                                          </p:spTgt>
                                        </p:tgtEl>
                                      </p:cBhvr>
                                    </p:animEffect>
                                    <p:set>
                                      <p:cBhvr>
                                        <p:cTn id="55" dur="1" fill="hold">
                                          <p:stCondLst>
                                            <p:cond delay="1999"/>
                                          </p:stCondLst>
                                        </p:cTn>
                                        <p:tgtEl>
                                          <p:spTgt spid="1782787">
                                            <p:txEl>
                                              <p:pRg st="0" end="0"/>
                                            </p:txEl>
                                          </p:spTgt>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8" presetClass="exit" presetSubtype="16" fill="hold" grpId="1" nodeType="clickEffect">
                                  <p:stCondLst>
                                    <p:cond delay="0"/>
                                  </p:stCondLst>
                                  <p:childTnLst>
                                    <p:animEffect transition="out" filter="diamond(in)">
                                      <p:cBhvr>
                                        <p:cTn id="59" dur="2000"/>
                                        <p:tgtEl>
                                          <p:spTgt spid="1782787">
                                            <p:txEl>
                                              <p:pRg st="1" end="1"/>
                                            </p:txEl>
                                          </p:spTgt>
                                        </p:tgtEl>
                                      </p:cBhvr>
                                    </p:animEffect>
                                    <p:set>
                                      <p:cBhvr>
                                        <p:cTn id="60" dur="1" fill="hold">
                                          <p:stCondLst>
                                            <p:cond delay="1999"/>
                                          </p:stCondLst>
                                        </p:cTn>
                                        <p:tgtEl>
                                          <p:spTgt spid="1782787">
                                            <p:txEl>
                                              <p:pRg st="1" end="1"/>
                                            </p:txEl>
                                          </p:spTgt>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8" presetClass="exit" presetSubtype="16" fill="hold" grpId="1" nodeType="clickEffect">
                                  <p:stCondLst>
                                    <p:cond delay="0"/>
                                  </p:stCondLst>
                                  <p:childTnLst>
                                    <p:animEffect transition="out" filter="diamond(in)">
                                      <p:cBhvr>
                                        <p:cTn id="64" dur="2000"/>
                                        <p:tgtEl>
                                          <p:spTgt spid="1782787">
                                            <p:txEl>
                                              <p:pRg st="2" end="2"/>
                                            </p:txEl>
                                          </p:spTgt>
                                        </p:tgtEl>
                                      </p:cBhvr>
                                    </p:animEffect>
                                    <p:set>
                                      <p:cBhvr>
                                        <p:cTn id="65" dur="1" fill="hold">
                                          <p:stCondLst>
                                            <p:cond delay="1999"/>
                                          </p:stCondLst>
                                        </p:cTn>
                                        <p:tgtEl>
                                          <p:spTgt spid="1782787">
                                            <p:txEl>
                                              <p:pRg st="2" end="2"/>
                                            </p:txEl>
                                          </p:spTgt>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8" presetClass="exit" presetSubtype="16" fill="hold" grpId="1" nodeType="clickEffect">
                                  <p:stCondLst>
                                    <p:cond delay="0"/>
                                  </p:stCondLst>
                                  <p:childTnLst>
                                    <p:animEffect transition="out" filter="diamond(in)">
                                      <p:cBhvr>
                                        <p:cTn id="69" dur="2000"/>
                                        <p:tgtEl>
                                          <p:spTgt spid="1782787">
                                            <p:txEl>
                                              <p:pRg st="3" end="3"/>
                                            </p:txEl>
                                          </p:spTgt>
                                        </p:tgtEl>
                                      </p:cBhvr>
                                    </p:animEffect>
                                    <p:set>
                                      <p:cBhvr>
                                        <p:cTn id="70" dur="1" fill="hold">
                                          <p:stCondLst>
                                            <p:cond delay="1999"/>
                                          </p:stCondLst>
                                        </p:cTn>
                                        <p:tgtEl>
                                          <p:spTgt spid="1782787">
                                            <p:txEl>
                                              <p:pRg st="3" end="3"/>
                                            </p:txEl>
                                          </p:spTgt>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8" presetClass="exit" presetSubtype="16" fill="hold" grpId="1" nodeType="clickEffect">
                                  <p:stCondLst>
                                    <p:cond delay="0"/>
                                  </p:stCondLst>
                                  <p:childTnLst>
                                    <p:animEffect transition="out" filter="diamond(in)">
                                      <p:cBhvr>
                                        <p:cTn id="74" dur="2000"/>
                                        <p:tgtEl>
                                          <p:spTgt spid="1782787">
                                            <p:txEl>
                                              <p:pRg st="4" end="4"/>
                                            </p:txEl>
                                          </p:spTgt>
                                        </p:tgtEl>
                                      </p:cBhvr>
                                    </p:animEffect>
                                    <p:set>
                                      <p:cBhvr>
                                        <p:cTn id="75" dur="1" fill="hold">
                                          <p:stCondLst>
                                            <p:cond delay="1999"/>
                                          </p:stCondLst>
                                        </p:cTn>
                                        <p:tgtEl>
                                          <p:spTgt spid="1782787">
                                            <p:txEl>
                                              <p:pRg st="4" end="4"/>
                                            </p:txEl>
                                          </p:spTgt>
                                        </p:tgtEl>
                                        <p:attrNameLst>
                                          <p:attrName>style.visibility</p:attrName>
                                        </p:attrNameLst>
                                      </p:cBhvr>
                                      <p:to>
                                        <p:strVal val="hidden"/>
                                      </p:to>
                                    </p:set>
                                  </p:childTnLst>
                                </p:cTn>
                              </p:par>
                            </p:childTnLst>
                          </p:cTn>
                        </p:par>
                      </p:childTnLst>
                    </p:cTn>
                  </p:par>
                  <p:par>
                    <p:cTn id="76" fill="hold">
                      <p:stCondLst>
                        <p:cond delay="indefinite"/>
                      </p:stCondLst>
                      <p:childTnLst>
                        <p:par>
                          <p:cTn id="77" fill="hold">
                            <p:stCondLst>
                              <p:cond delay="0"/>
                            </p:stCondLst>
                            <p:childTnLst>
                              <p:par>
                                <p:cTn id="78" presetID="8" presetClass="exit" presetSubtype="16" fill="hold" grpId="1" nodeType="clickEffect">
                                  <p:stCondLst>
                                    <p:cond delay="0"/>
                                  </p:stCondLst>
                                  <p:childTnLst>
                                    <p:animEffect transition="out" filter="diamond(in)">
                                      <p:cBhvr>
                                        <p:cTn id="79" dur="2000"/>
                                        <p:tgtEl>
                                          <p:spTgt spid="1782787">
                                            <p:txEl>
                                              <p:pRg st="5" end="5"/>
                                            </p:txEl>
                                          </p:spTgt>
                                        </p:tgtEl>
                                      </p:cBhvr>
                                    </p:animEffect>
                                    <p:set>
                                      <p:cBhvr>
                                        <p:cTn id="80" dur="1" fill="hold">
                                          <p:stCondLst>
                                            <p:cond delay="1999"/>
                                          </p:stCondLst>
                                        </p:cTn>
                                        <p:tgtEl>
                                          <p:spTgt spid="1782787">
                                            <p:txEl>
                                              <p:pRg st="5" end="5"/>
                                            </p:txEl>
                                          </p:spTgt>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8" presetClass="exit" presetSubtype="16" fill="hold" grpId="1" nodeType="clickEffect">
                                  <p:stCondLst>
                                    <p:cond delay="0"/>
                                  </p:stCondLst>
                                  <p:childTnLst>
                                    <p:animEffect transition="out" filter="diamond(in)">
                                      <p:cBhvr>
                                        <p:cTn id="84" dur="2000"/>
                                        <p:tgtEl>
                                          <p:spTgt spid="1782787">
                                            <p:txEl>
                                              <p:pRg st="6" end="6"/>
                                            </p:txEl>
                                          </p:spTgt>
                                        </p:tgtEl>
                                      </p:cBhvr>
                                    </p:animEffect>
                                    <p:set>
                                      <p:cBhvr>
                                        <p:cTn id="85" dur="1" fill="hold">
                                          <p:stCondLst>
                                            <p:cond delay="1999"/>
                                          </p:stCondLst>
                                        </p:cTn>
                                        <p:tgtEl>
                                          <p:spTgt spid="1782787">
                                            <p:txEl>
                                              <p:pRg st="6" end="6"/>
                                            </p:txEl>
                                          </p:spTgt>
                                        </p:tgtEl>
                                        <p:attrNameLst>
                                          <p:attrName>style.visibility</p:attrName>
                                        </p:attrNameLst>
                                      </p:cBhvr>
                                      <p:to>
                                        <p:strVal val="hidden"/>
                                      </p:to>
                                    </p:set>
                                  </p:childTnLst>
                                </p:cTn>
                              </p:par>
                            </p:childTnLst>
                          </p:cTn>
                        </p:par>
                      </p:childTnLst>
                    </p:cTn>
                  </p:par>
                  <p:par>
                    <p:cTn id="86" fill="hold">
                      <p:stCondLst>
                        <p:cond delay="indefinite"/>
                      </p:stCondLst>
                      <p:childTnLst>
                        <p:par>
                          <p:cTn id="87" fill="hold">
                            <p:stCondLst>
                              <p:cond delay="0"/>
                            </p:stCondLst>
                            <p:childTnLst>
                              <p:par>
                                <p:cTn id="88" presetID="8" presetClass="exit" presetSubtype="16" fill="hold" grpId="1" nodeType="clickEffect">
                                  <p:stCondLst>
                                    <p:cond delay="0"/>
                                  </p:stCondLst>
                                  <p:childTnLst>
                                    <p:animEffect transition="out" filter="diamond(in)">
                                      <p:cBhvr>
                                        <p:cTn id="89" dur="2000"/>
                                        <p:tgtEl>
                                          <p:spTgt spid="1782787">
                                            <p:txEl>
                                              <p:pRg st="7" end="7"/>
                                            </p:txEl>
                                          </p:spTgt>
                                        </p:tgtEl>
                                      </p:cBhvr>
                                    </p:animEffect>
                                    <p:set>
                                      <p:cBhvr>
                                        <p:cTn id="90" dur="1" fill="hold">
                                          <p:stCondLst>
                                            <p:cond delay="1999"/>
                                          </p:stCondLst>
                                        </p:cTn>
                                        <p:tgtEl>
                                          <p:spTgt spid="1782787">
                                            <p:txEl>
                                              <p:pRg st="7" end="7"/>
                                            </p:txEl>
                                          </p:spTgt>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20" presetClass="entr" presetSubtype="0" fill="hold" nodeType="clickEffect">
                                  <p:stCondLst>
                                    <p:cond delay="0"/>
                                  </p:stCondLst>
                                  <p:childTnLst>
                                    <p:set>
                                      <p:cBhvr>
                                        <p:cTn id="94" dur="1" fill="hold">
                                          <p:stCondLst>
                                            <p:cond delay="0"/>
                                          </p:stCondLst>
                                        </p:cTn>
                                        <p:tgtEl>
                                          <p:spTgt spid="4"/>
                                        </p:tgtEl>
                                        <p:attrNameLst>
                                          <p:attrName>style.visibility</p:attrName>
                                        </p:attrNameLst>
                                      </p:cBhvr>
                                      <p:to>
                                        <p:strVal val="visible"/>
                                      </p:to>
                                    </p:set>
                                    <p:animEffect transition="in" filter="wedge">
                                      <p:cBhvr>
                                        <p:cTn id="9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2786" grpId="0"/>
      <p:bldP spid="1782786" grpId="1"/>
      <p:bldP spid="1782787" grpId="0" build="p"/>
      <p:bldP spid="1782787" grpI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2786" name="Rectangle 2"/>
          <p:cNvSpPr>
            <a:spLocks noGrp="1" noChangeArrowheads="1"/>
          </p:cNvSpPr>
          <p:nvPr>
            <p:ph type="title"/>
          </p:nvPr>
        </p:nvSpPr>
        <p:spPr/>
        <p:txBody>
          <a:bodyPr/>
          <a:lstStyle/>
          <a:p>
            <a:pPr eaLnBrk="1" hangingPunct="1"/>
            <a:r>
              <a:rPr lang="es-AR" smtClean="0"/>
              <a:t>Los grados crípticos</a:t>
            </a:r>
            <a:endParaRPr lang="es-ES_tradnl" smtClean="0"/>
          </a:p>
        </p:txBody>
      </p:sp>
      <p:sp>
        <p:nvSpPr>
          <p:cNvPr id="1782787" name="Rectangle 3"/>
          <p:cNvSpPr>
            <a:spLocks noGrp="1" noChangeArrowheads="1"/>
          </p:cNvSpPr>
          <p:nvPr>
            <p:ph type="body" idx="1"/>
          </p:nvPr>
        </p:nvSpPr>
        <p:spPr>
          <a:xfrm>
            <a:off x="0" y="1412875"/>
            <a:ext cx="9001125" cy="4525963"/>
          </a:xfrm>
        </p:spPr>
        <p:txBody>
          <a:bodyPr/>
          <a:lstStyle/>
          <a:p>
            <a:pPr eaLnBrk="1" hangingPunct="1">
              <a:lnSpc>
                <a:spcPct val="90000"/>
              </a:lnSpc>
            </a:pPr>
            <a:r>
              <a:rPr lang="es-AR" sz="1900" dirty="0" smtClean="0"/>
              <a:t>Los “grados crípticos” son un desarrollo de las Leyendas y símbolos asociados con la Bóveda Sagrada construida por Salomón, aquí referida como la “cripta”. En ellos, se prosigue con la temática de la Palabra Perdida.</a:t>
            </a:r>
          </a:p>
          <a:p>
            <a:pPr eaLnBrk="1" hangingPunct="1">
              <a:lnSpc>
                <a:spcPct val="90000"/>
              </a:lnSpc>
            </a:pPr>
            <a:r>
              <a:rPr lang="es-AR" sz="1900" dirty="0" smtClean="0"/>
              <a:t>Desde el punto de vista del Rito Escocés Antiguo y Aceptado, constituyen un complemento muy interesante de la Leyenda del 14° grado, por lo que, en nuestra opinión, deberían estudiarse conjuntamente con el mismo. </a:t>
            </a:r>
            <a:r>
              <a:rPr lang="es-MX" sz="1900" dirty="0" smtClean="0"/>
              <a:t>Asimismo, anticipan temas del 15° grado escocés.</a:t>
            </a:r>
          </a:p>
          <a:p>
            <a:pPr eaLnBrk="1" hangingPunct="1">
              <a:lnSpc>
                <a:spcPct val="90000"/>
              </a:lnSpc>
            </a:pPr>
            <a:r>
              <a:rPr lang="es-MX" sz="1900" dirty="0" smtClean="0"/>
              <a:t>Ahora bien, de acuerdo con el esquema del Rito York, la Palabra se pierde en el grado de Maestro, y sólo se recupera una Palabra Substituta.</a:t>
            </a:r>
          </a:p>
          <a:p>
            <a:pPr eaLnBrk="1" hangingPunct="1">
              <a:lnSpc>
                <a:spcPct val="90000"/>
              </a:lnSpc>
            </a:pPr>
            <a:r>
              <a:rPr lang="es-MX" sz="1900" dirty="0" smtClean="0"/>
              <a:t>La Palabra Verdadera o Palabra </a:t>
            </a:r>
            <a:r>
              <a:rPr lang="es-MX" sz="1900" dirty="0" err="1" smtClean="0"/>
              <a:t>Omnífica</a:t>
            </a:r>
            <a:r>
              <a:rPr lang="es-MX" sz="1900" dirty="0" smtClean="0"/>
              <a:t> se recupera en los Capítulos, en el grado del Arco Real.</a:t>
            </a:r>
          </a:p>
          <a:p>
            <a:pPr eaLnBrk="1" hangingPunct="1">
              <a:lnSpc>
                <a:spcPct val="90000"/>
              </a:lnSpc>
            </a:pPr>
            <a:r>
              <a:rPr lang="es-MX" sz="1900" dirty="0" smtClean="0"/>
              <a:t>En los Consejos Crípticos se explica cómo dicha Palabra fue preservada, en una Cripta o Bóveda Secreta ubicada debajo del Templo del Rey Salomón. Por lo tanto, si bien se confieren después, su Leyenda se ubica cronológicamente antes del Arco Real.</a:t>
            </a:r>
          </a:p>
          <a:p>
            <a:pPr eaLnBrk="1" hangingPunct="1">
              <a:lnSpc>
                <a:spcPct val="90000"/>
              </a:lnSpc>
            </a:pPr>
            <a:r>
              <a:rPr lang="es-MX" sz="1900" dirty="0" smtClean="0"/>
              <a:t>En tal sentido, Jeremy Cross, una personalidad importante en el desarrollo del Rito Críptico en Estados Unidos, afirmó que estos grados </a:t>
            </a:r>
            <a:r>
              <a:rPr lang="es-MX" sz="1900" i="1" dirty="0" smtClean="0"/>
              <a:t>«Conforman el ápice y la perfección de la Antigua Masonería, sin lo cual la Leyenda del Arco Real resultaría incompleta».</a:t>
            </a:r>
            <a:endParaRPr lang="es-ES_tradnl" sz="1900" dirty="0" smtClean="0"/>
          </a:p>
        </p:txBody>
      </p:sp>
      <p:pic>
        <p:nvPicPr>
          <p:cNvPr id="4" name="Picture 4" descr="img?s=MPE&amp;v=O&amp;t=T&amp;f=3130760487_092012"/>
          <p:cNvPicPr>
            <a:picLocks noChangeAspect="1" noChangeArrowheads="1"/>
          </p:cNvPicPr>
          <p:nvPr/>
        </p:nvPicPr>
        <p:blipFill>
          <a:blip r:embed="rId2"/>
          <a:srcRect/>
          <a:stretch>
            <a:fillRect/>
          </a:stretch>
        </p:blipFill>
        <p:spPr bwMode="auto">
          <a:xfrm>
            <a:off x="2000250" y="0"/>
            <a:ext cx="5143500" cy="6858000"/>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82786"/>
                                        </p:tgtEl>
                                        <p:attrNameLst>
                                          <p:attrName>style.visibility</p:attrName>
                                        </p:attrNameLst>
                                      </p:cBhvr>
                                      <p:to>
                                        <p:strVal val="visible"/>
                                      </p:to>
                                    </p:set>
                                    <p:animEffect transition="in" filter="fade">
                                      <p:cBhvr>
                                        <p:cTn id="7" dur="2000"/>
                                        <p:tgtEl>
                                          <p:spTgt spid="178278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2787">
                                            <p:txEl>
                                              <p:pRg st="0" end="0"/>
                                            </p:txEl>
                                          </p:spTgt>
                                        </p:tgtEl>
                                        <p:attrNameLst>
                                          <p:attrName>style.visibility</p:attrName>
                                        </p:attrNameLst>
                                      </p:cBhvr>
                                      <p:to>
                                        <p:strVal val="visible"/>
                                      </p:to>
                                    </p:set>
                                    <p:animEffect transition="in" filter="blinds(horizontal)">
                                      <p:cBhvr>
                                        <p:cTn id="12" dur="500"/>
                                        <p:tgtEl>
                                          <p:spTgt spid="178278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2787">
                                            <p:txEl>
                                              <p:pRg st="1" end="1"/>
                                            </p:txEl>
                                          </p:spTgt>
                                        </p:tgtEl>
                                        <p:attrNameLst>
                                          <p:attrName>style.visibility</p:attrName>
                                        </p:attrNameLst>
                                      </p:cBhvr>
                                      <p:to>
                                        <p:strVal val="visible"/>
                                      </p:to>
                                    </p:set>
                                    <p:animEffect transition="in" filter="blinds(horizontal)">
                                      <p:cBhvr>
                                        <p:cTn id="17" dur="500"/>
                                        <p:tgtEl>
                                          <p:spTgt spid="178278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2787">
                                            <p:txEl>
                                              <p:pRg st="2" end="2"/>
                                            </p:txEl>
                                          </p:spTgt>
                                        </p:tgtEl>
                                        <p:attrNameLst>
                                          <p:attrName>style.visibility</p:attrName>
                                        </p:attrNameLst>
                                      </p:cBhvr>
                                      <p:to>
                                        <p:strVal val="visible"/>
                                      </p:to>
                                    </p:set>
                                    <p:animEffect transition="in" filter="blinds(horizontal)">
                                      <p:cBhvr>
                                        <p:cTn id="22" dur="500"/>
                                        <p:tgtEl>
                                          <p:spTgt spid="178278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2787">
                                            <p:txEl>
                                              <p:pRg st="3" end="3"/>
                                            </p:txEl>
                                          </p:spTgt>
                                        </p:tgtEl>
                                        <p:attrNameLst>
                                          <p:attrName>style.visibility</p:attrName>
                                        </p:attrNameLst>
                                      </p:cBhvr>
                                      <p:to>
                                        <p:strVal val="visible"/>
                                      </p:to>
                                    </p:set>
                                    <p:animEffect transition="in" filter="blinds(horizontal)">
                                      <p:cBhvr>
                                        <p:cTn id="27" dur="500"/>
                                        <p:tgtEl>
                                          <p:spTgt spid="178278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2787">
                                            <p:txEl>
                                              <p:pRg st="4" end="4"/>
                                            </p:txEl>
                                          </p:spTgt>
                                        </p:tgtEl>
                                        <p:attrNameLst>
                                          <p:attrName>style.visibility</p:attrName>
                                        </p:attrNameLst>
                                      </p:cBhvr>
                                      <p:to>
                                        <p:strVal val="visible"/>
                                      </p:to>
                                    </p:set>
                                    <p:animEffect transition="in" filter="blinds(horizontal)">
                                      <p:cBhvr>
                                        <p:cTn id="32" dur="500"/>
                                        <p:tgtEl>
                                          <p:spTgt spid="178278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2787">
                                            <p:txEl>
                                              <p:pRg st="5" end="5"/>
                                            </p:txEl>
                                          </p:spTgt>
                                        </p:tgtEl>
                                        <p:attrNameLst>
                                          <p:attrName>style.visibility</p:attrName>
                                        </p:attrNameLst>
                                      </p:cBhvr>
                                      <p:to>
                                        <p:strVal val="visible"/>
                                      </p:to>
                                    </p:set>
                                    <p:animEffect transition="in" filter="blinds(horizontal)">
                                      <p:cBhvr>
                                        <p:cTn id="37" dur="500"/>
                                        <p:tgtEl>
                                          <p:spTgt spid="1782787">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xit" presetSubtype="16" fill="hold" grpId="1" nodeType="clickEffect">
                                  <p:stCondLst>
                                    <p:cond delay="0"/>
                                  </p:stCondLst>
                                  <p:childTnLst>
                                    <p:animEffect transition="out" filter="diamond(in)">
                                      <p:cBhvr>
                                        <p:cTn id="41" dur="2000"/>
                                        <p:tgtEl>
                                          <p:spTgt spid="1782786"/>
                                        </p:tgtEl>
                                      </p:cBhvr>
                                    </p:animEffect>
                                    <p:set>
                                      <p:cBhvr>
                                        <p:cTn id="42" dur="1" fill="hold">
                                          <p:stCondLst>
                                            <p:cond delay="1999"/>
                                          </p:stCondLst>
                                        </p:cTn>
                                        <p:tgtEl>
                                          <p:spTgt spid="1782786"/>
                                        </p:tgtEl>
                                        <p:attrNameLst>
                                          <p:attrName>style.visibility</p:attrName>
                                        </p:attrNameLst>
                                      </p:cBhvr>
                                      <p:to>
                                        <p:strVal val="hidden"/>
                                      </p:to>
                                    </p:set>
                                  </p:childTnLst>
                                </p:cTn>
                              </p:par>
                              <p:par>
                                <p:cTn id="43" presetID="8" presetClass="exit" presetSubtype="16" fill="hold" grpId="1" nodeType="withEffect">
                                  <p:stCondLst>
                                    <p:cond delay="0"/>
                                  </p:stCondLst>
                                  <p:childTnLst>
                                    <p:animEffect transition="out" filter="diamond(in)">
                                      <p:cBhvr>
                                        <p:cTn id="44" dur="2000"/>
                                        <p:tgtEl>
                                          <p:spTgt spid="1782787">
                                            <p:txEl>
                                              <p:pRg st="0" end="0"/>
                                            </p:txEl>
                                          </p:spTgt>
                                        </p:tgtEl>
                                      </p:cBhvr>
                                    </p:animEffect>
                                    <p:set>
                                      <p:cBhvr>
                                        <p:cTn id="45" dur="1" fill="hold">
                                          <p:stCondLst>
                                            <p:cond delay="1999"/>
                                          </p:stCondLst>
                                        </p:cTn>
                                        <p:tgtEl>
                                          <p:spTgt spid="1782787">
                                            <p:txEl>
                                              <p:pRg st="0" end="0"/>
                                            </p:txEl>
                                          </p:spTgt>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8" presetClass="exit" presetSubtype="16" fill="hold" grpId="1" nodeType="clickEffect">
                                  <p:stCondLst>
                                    <p:cond delay="0"/>
                                  </p:stCondLst>
                                  <p:childTnLst>
                                    <p:animEffect transition="out" filter="diamond(in)">
                                      <p:cBhvr>
                                        <p:cTn id="49" dur="2000"/>
                                        <p:tgtEl>
                                          <p:spTgt spid="1782787">
                                            <p:txEl>
                                              <p:pRg st="1" end="1"/>
                                            </p:txEl>
                                          </p:spTgt>
                                        </p:tgtEl>
                                      </p:cBhvr>
                                    </p:animEffect>
                                    <p:set>
                                      <p:cBhvr>
                                        <p:cTn id="50" dur="1" fill="hold">
                                          <p:stCondLst>
                                            <p:cond delay="1999"/>
                                          </p:stCondLst>
                                        </p:cTn>
                                        <p:tgtEl>
                                          <p:spTgt spid="1782787">
                                            <p:txEl>
                                              <p:pRg st="1" end="1"/>
                                            </p:txEl>
                                          </p:spTgt>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8" presetClass="exit" presetSubtype="16" fill="hold" grpId="1" nodeType="clickEffect">
                                  <p:stCondLst>
                                    <p:cond delay="0"/>
                                  </p:stCondLst>
                                  <p:childTnLst>
                                    <p:animEffect transition="out" filter="diamond(in)">
                                      <p:cBhvr>
                                        <p:cTn id="54" dur="2000"/>
                                        <p:tgtEl>
                                          <p:spTgt spid="1782787">
                                            <p:txEl>
                                              <p:pRg st="2" end="2"/>
                                            </p:txEl>
                                          </p:spTgt>
                                        </p:tgtEl>
                                      </p:cBhvr>
                                    </p:animEffect>
                                    <p:set>
                                      <p:cBhvr>
                                        <p:cTn id="55" dur="1" fill="hold">
                                          <p:stCondLst>
                                            <p:cond delay="1999"/>
                                          </p:stCondLst>
                                        </p:cTn>
                                        <p:tgtEl>
                                          <p:spTgt spid="1782787">
                                            <p:txEl>
                                              <p:pRg st="2" end="2"/>
                                            </p:txEl>
                                          </p:spTgt>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8" presetClass="exit" presetSubtype="16" fill="hold" grpId="1" nodeType="clickEffect">
                                  <p:stCondLst>
                                    <p:cond delay="0"/>
                                  </p:stCondLst>
                                  <p:childTnLst>
                                    <p:animEffect transition="out" filter="diamond(in)">
                                      <p:cBhvr>
                                        <p:cTn id="59" dur="2000"/>
                                        <p:tgtEl>
                                          <p:spTgt spid="1782787">
                                            <p:txEl>
                                              <p:pRg st="3" end="3"/>
                                            </p:txEl>
                                          </p:spTgt>
                                        </p:tgtEl>
                                      </p:cBhvr>
                                    </p:animEffect>
                                    <p:set>
                                      <p:cBhvr>
                                        <p:cTn id="60" dur="1" fill="hold">
                                          <p:stCondLst>
                                            <p:cond delay="1999"/>
                                          </p:stCondLst>
                                        </p:cTn>
                                        <p:tgtEl>
                                          <p:spTgt spid="1782787">
                                            <p:txEl>
                                              <p:pRg st="3" end="3"/>
                                            </p:txEl>
                                          </p:spTgt>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8" presetClass="exit" presetSubtype="16" fill="hold" grpId="1" nodeType="clickEffect">
                                  <p:stCondLst>
                                    <p:cond delay="0"/>
                                  </p:stCondLst>
                                  <p:childTnLst>
                                    <p:animEffect transition="out" filter="diamond(in)">
                                      <p:cBhvr>
                                        <p:cTn id="64" dur="2000"/>
                                        <p:tgtEl>
                                          <p:spTgt spid="1782787">
                                            <p:txEl>
                                              <p:pRg st="4" end="4"/>
                                            </p:txEl>
                                          </p:spTgt>
                                        </p:tgtEl>
                                      </p:cBhvr>
                                    </p:animEffect>
                                    <p:set>
                                      <p:cBhvr>
                                        <p:cTn id="65" dur="1" fill="hold">
                                          <p:stCondLst>
                                            <p:cond delay="1999"/>
                                          </p:stCondLst>
                                        </p:cTn>
                                        <p:tgtEl>
                                          <p:spTgt spid="1782787">
                                            <p:txEl>
                                              <p:pRg st="4" end="4"/>
                                            </p:txEl>
                                          </p:spTgt>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8" presetClass="exit" presetSubtype="16" fill="hold" grpId="1" nodeType="clickEffect">
                                  <p:stCondLst>
                                    <p:cond delay="0"/>
                                  </p:stCondLst>
                                  <p:childTnLst>
                                    <p:animEffect transition="out" filter="diamond(in)">
                                      <p:cBhvr>
                                        <p:cTn id="69" dur="2000"/>
                                        <p:tgtEl>
                                          <p:spTgt spid="1782787">
                                            <p:txEl>
                                              <p:pRg st="5" end="5"/>
                                            </p:txEl>
                                          </p:spTgt>
                                        </p:tgtEl>
                                      </p:cBhvr>
                                    </p:animEffect>
                                    <p:set>
                                      <p:cBhvr>
                                        <p:cTn id="70" dur="1" fill="hold">
                                          <p:stCondLst>
                                            <p:cond delay="1999"/>
                                          </p:stCondLst>
                                        </p:cTn>
                                        <p:tgtEl>
                                          <p:spTgt spid="1782787">
                                            <p:txEl>
                                              <p:pRg st="5" end="5"/>
                                            </p:txEl>
                                          </p:spTgt>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4" presetClass="entr" presetSubtype="32" fill="hold" nodeType="click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box(out)">
                                      <p:cBhvr>
                                        <p:cTn id="7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2786" grpId="0"/>
      <p:bldP spid="1782786" grpId="1"/>
      <p:bldP spid="1782787" grpId="0" build="p"/>
      <p:bldP spid="1782787" grpI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4834" name="Rectangle 2"/>
          <p:cNvSpPr>
            <a:spLocks noGrp="1" noChangeArrowheads="1"/>
          </p:cNvSpPr>
          <p:nvPr>
            <p:ph type="title"/>
          </p:nvPr>
        </p:nvSpPr>
        <p:spPr/>
        <p:txBody>
          <a:bodyPr/>
          <a:lstStyle/>
          <a:p>
            <a:pPr eaLnBrk="1" hangingPunct="1"/>
            <a:r>
              <a:rPr lang="es-AR" smtClean="0"/>
              <a:t>El </a:t>
            </a:r>
            <a:r>
              <a:rPr lang="es-AR" i="1" smtClean="0"/>
              <a:t>“Círculo de Perfección”</a:t>
            </a:r>
            <a:endParaRPr lang="es-ES_tradnl" i="1" smtClean="0"/>
          </a:p>
        </p:txBody>
      </p:sp>
      <p:pic>
        <p:nvPicPr>
          <p:cNvPr id="1784835" name="Picture 3" descr="eleazar2"/>
          <p:cNvPicPr>
            <a:picLocks noChangeAspect="1" noChangeArrowheads="1"/>
          </p:cNvPicPr>
          <p:nvPr/>
        </p:nvPicPr>
        <p:blipFill>
          <a:blip r:embed="rId2"/>
          <a:srcRect/>
          <a:stretch>
            <a:fillRect/>
          </a:stretch>
        </p:blipFill>
        <p:spPr bwMode="auto">
          <a:xfrm>
            <a:off x="2667000" y="1371600"/>
            <a:ext cx="3302000" cy="5048250"/>
          </a:xfrm>
          <a:prstGeom prst="rect">
            <a:avLst/>
          </a:prstGeom>
          <a:noFill/>
          <a:ln w="9525">
            <a:noFill/>
            <a:miter lim="800000"/>
            <a:headEnd/>
            <a:tailEnd/>
          </a:ln>
        </p:spPr>
      </p:pic>
      <p:sp>
        <p:nvSpPr>
          <p:cNvPr id="1784836" name="Text Box 4"/>
          <p:cNvSpPr txBox="1">
            <a:spLocks noChangeArrowheads="1"/>
          </p:cNvSpPr>
          <p:nvPr/>
        </p:nvSpPr>
        <p:spPr bwMode="auto">
          <a:xfrm>
            <a:off x="228600" y="1735138"/>
            <a:ext cx="2101850" cy="1465262"/>
          </a:xfrm>
          <a:prstGeom prst="rect">
            <a:avLst/>
          </a:prstGeom>
          <a:noFill/>
          <a:ln w="9525">
            <a:noFill/>
            <a:miter lim="800000"/>
            <a:headEnd/>
            <a:tailEnd/>
          </a:ln>
        </p:spPr>
        <p:txBody>
          <a:bodyPr wrap="none">
            <a:spAutoFit/>
          </a:bodyPr>
          <a:lstStyle/>
          <a:p>
            <a:r>
              <a:rPr lang="es-AR"/>
              <a:t>Se dice que estos </a:t>
            </a:r>
          </a:p>
          <a:p>
            <a:r>
              <a:rPr lang="es-AR"/>
              <a:t>grados completan</a:t>
            </a:r>
          </a:p>
          <a:p>
            <a:r>
              <a:rPr lang="es-AR"/>
              <a:t>el </a:t>
            </a:r>
            <a:r>
              <a:rPr lang="es-AR" i="1"/>
              <a:t>“Círculo de </a:t>
            </a:r>
          </a:p>
          <a:p>
            <a:r>
              <a:rPr lang="es-AR" i="1"/>
              <a:t>Perfección”</a:t>
            </a:r>
            <a:r>
              <a:rPr lang="es-AR"/>
              <a:t> de la </a:t>
            </a:r>
          </a:p>
          <a:p>
            <a:r>
              <a:rPr lang="es-AR"/>
              <a:t>Antigua Masonería</a:t>
            </a:r>
            <a:endParaRPr lang="es-ES_tradnl"/>
          </a:p>
        </p:txBody>
      </p:sp>
      <p:sp>
        <p:nvSpPr>
          <p:cNvPr id="1784837" name="Text Box 5"/>
          <p:cNvSpPr txBox="1">
            <a:spLocks noChangeArrowheads="1"/>
          </p:cNvSpPr>
          <p:nvPr/>
        </p:nvSpPr>
        <p:spPr bwMode="auto">
          <a:xfrm>
            <a:off x="6096000" y="1412875"/>
            <a:ext cx="3054350" cy="5035550"/>
          </a:xfrm>
          <a:prstGeom prst="rect">
            <a:avLst/>
          </a:prstGeom>
          <a:noFill/>
          <a:ln w="9525">
            <a:noFill/>
            <a:miter lim="800000"/>
            <a:headEnd/>
            <a:tailEnd/>
          </a:ln>
        </p:spPr>
        <p:txBody>
          <a:bodyPr wrap="none">
            <a:spAutoFit/>
          </a:bodyPr>
          <a:lstStyle/>
          <a:p>
            <a:r>
              <a:rPr lang="es-AR"/>
              <a:t>Esta idea es muy </a:t>
            </a:r>
          </a:p>
          <a:p>
            <a:r>
              <a:rPr lang="es-AR"/>
              <a:t>interesante, porque, </a:t>
            </a:r>
          </a:p>
          <a:p>
            <a:r>
              <a:rPr lang="es-AR"/>
              <a:t>después de haber perdido </a:t>
            </a:r>
          </a:p>
          <a:p>
            <a:r>
              <a:rPr lang="es-AR"/>
              <a:t>la Palabra en el grado de </a:t>
            </a:r>
          </a:p>
          <a:p>
            <a:r>
              <a:rPr lang="es-AR"/>
              <a:t>Maestro, de haberla </a:t>
            </a:r>
          </a:p>
          <a:p>
            <a:r>
              <a:rPr lang="es-AR"/>
              <a:t>buscado y de haber hallado </a:t>
            </a:r>
          </a:p>
          <a:p>
            <a:r>
              <a:rPr lang="es-AR"/>
              <a:t>la Palabra Omnífica en el</a:t>
            </a:r>
          </a:p>
          <a:p>
            <a:r>
              <a:rPr lang="es-AR"/>
              <a:t>Arco Real, concluimos que</a:t>
            </a:r>
          </a:p>
          <a:p>
            <a:r>
              <a:rPr lang="es-AR" i="1"/>
              <a:t>todas</a:t>
            </a:r>
            <a:r>
              <a:rPr lang="es-AR"/>
              <a:t> las palabras, hasta</a:t>
            </a:r>
          </a:p>
          <a:p>
            <a:r>
              <a:rPr lang="es-AR"/>
              <a:t>la Gran Palabra Omnífica, </a:t>
            </a:r>
          </a:p>
          <a:p>
            <a:r>
              <a:rPr lang="es-AR"/>
              <a:t>son finalmente substitutos</a:t>
            </a:r>
          </a:p>
          <a:p>
            <a:r>
              <a:rPr lang="es-AR"/>
              <a:t>de la Palabra </a:t>
            </a:r>
          </a:p>
          <a:p>
            <a:r>
              <a:rPr lang="es-AR"/>
              <a:t>Impronunciable. Es decir,</a:t>
            </a:r>
          </a:p>
          <a:p>
            <a:r>
              <a:rPr lang="es-AR"/>
              <a:t>que la búsqueda y el</a:t>
            </a:r>
          </a:p>
          <a:p>
            <a:r>
              <a:rPr lang="es-AR"/>
              <a:t>hallazgo terminaron </a:t>
            </a:r>
          </a:p>
          <a:p>
            <a:r>
              <a:rPr lang="es-AR"/>
              <a:t>revelándonos que la </a:t>
            </a:r>
          </a:p>
          <a:p>
            <a:r>
              <a:rPr lang="es-AR"/>
              <a:t>Verdadera Palabra estaba </a:t>
            </a:r>
          </a:p>
          <a:p>
            <a:r>
              <a:rPr lang="es-AR"/>
              <a:t>perdida…desde siempre.</a:t>
            </a:r>
            <a:endParaRPr lang="es-ES_tradnl"/>
          </a:p>
        </p:txBody>
      </p:sp>
      <p:sp>
        <p:nvSpPr>
          <p:cNvPr id="1784838" name="Text Box 6"/>
          <p:cNvSpPr txBox="1">
            <a:spLocks noChangeArrowheads="1"/>
          </p:cNvSpPr>
          <p:nvPr/>
        </p:nvSpPr>
        <p:spPr bwMode="auto">
          <a:xfrm>
            <a:off x="228600" y="3351213"/>
            <a:ext cx="2152650" cy="915987"/>
          </a:xfrm>
          <a:prstGeom prst="rect">
            <a:avLst/>
          </a:prstGeom>
          <a:noFill/>
          <a:ln w="9525">
            <a:noFill/>
            <a:miter lim="800000"/>
            <a:headEnd/>
            <a:tailEnd/>
          </a:ln>
        </p:spPr>
        <p:txBody>
          <a:bodyPr wrap="none">
            <a:spAutoFit/>
          </a:bodyPr>
          <a:lstStyle/>
          <a:p>
            <a:r>
              <a:rPr lang="es-AR"/>
              <a:t>Pero sin tal pérdida</a:t>
            </a:r>
          </a:p>
          <a:p>
            <a:r>
              <a:rPr lang="es-AR"/>
              <a:t>el Universo no </a:t>
            </a:r>
          </a:p>
          <a:p>
            <a:r>
              <a:rPr lang="es-AR"/>
              <a:t>existiría.</a:t>
            </a:r>
            <a:endParaRPr lang="es-ES_tradnl"/>
          </a:p>
        </p:txBody>
      </p:sp>
      <p:sp>
        <p:nvSpPr>
          <p:cNvPr id="1784839" name="Text Box 7"/>
          <p:cNvSpPr txBox="1">
            <a:spLocks noChangeArrowheads="1"/>
          </p:cNvSpPr>
          <p:nvPr/>
        </p:nvSpPr>
        <p:spPr bwMode="auto">
          <a:xfrm>
            <a:off x="212725" y="4532313"/>
            <a:ext cx="2287588" cy="1477962"/>
          </a:xfrm>
          <a:prstGeom prst="rect">
            <a:avLst/>
          </a:prstGeom>
          <a:noFill/>
          <a:ln w="9525">
            <a:noFill/>
            <a:miter lim="800000"/>
            <a:headEnd/>
            <a:tailEnd/>
          </a:ln>
        </p:spPr>
        <p:txBody>
          <a:bodyPr wrap="none">
            <a:spAutoFit/>
          </a:bodyPr>
          <a:lstStyle/>
          <a:p>
            <a:r>
              <a:rPr lang="es-AR"/>
              <a:t>Por lo que la </a:t>
            </a:r>
          </a:p>
          <a:p>
            <a:r>
              <a:rPr lang="es-AR"/>
              <a:t>Perfección reside en</a:t>
            </a:r>
          </a:p>
          <a:p>
            <a:r>
              <a:rPr lang="es-AR"/>
              <a:t>reconocer el valor y </a:t>
            </a:r>
          </a:p>
          <a:p>
            <a:r>
              <a:rPr lang="es-AR"/>
              <a:t>la necesidad de la</a:t>
            </a:r>
          </a:p>
          <a:p>
            <a:r>
              <a:rPr lang="es-AR"/>
              <a:t>imperfección.</a:t>
            </a:r>
            <a:endParaRPr lang="es-ES_tradnl"/>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4834"/>
                                        </p:tgtEl>
                                        <p:attrNameLst>
                                          <p:attrName>style.visibility</p:attrName>
                                        </p:attrNameLst>
                                      </p:cBhvr>
                                      <p:to>
                                        <p:strVal val="visible"/>
                                      </p:to>
                                    </p:set>
                                    <p:animEffect transition="in" filter="blinds(horizontal)">
                                      <p:cBhvr>
                                        <p:cTn id="7" dur="500"/>
                                        <p:tgtEl>
                                          <p:spTgt spid="17848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784835"/>
                                        </p:tgtEl>
                                        <p:attrNameLst>
                                          <p:attrName>style.visibility</p:attrName>
                                        </p:attrNameLst>
                                      </p:cBhvr>
                                      <p:to>
                                        <p:strVal val="visible"/>
                                      </p:to>
                                    </p:set>
                                    <p:animEffect transition="in" filter="fade">
                                      <p:cBhvr>
                                        <p:cTn id="12" dur="2000"/>
                                        <p:tgtEl>
                                          <p:spTgt spid="178483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84836"/>
                                        </p:tgtEl>
                                        <p:attrNameLst>
                                          <p:attrName>style.visibility</p:attrName>
                                        </p:attrNameLst>
                                      </p:cBhvr>
                                      <p:to>
                                        <p:strVal val="visible"/>
                                      </p:to>
                                    </p:set>
                                    <p:animEffect transition="in" filter="dissolve">
                                      <p:cBhvr>
                                        <p:cTn id="17" dur="500"/>
                                        <p:tgtEl>
                                          <p:spTgt spid="178483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784837"/>
                                        </p:tgtEl>
                                        <p:attrNameLst>
                                          <p:attrName>style.visibility</p:attrName>
                                        </p:attrNameLst>
                                      </p:cBhvr>
                                      <p:to>
                                        <p:strVal val="visible"/>
                                      </p:to>
                                    </p:set>
                                    <p:animEffect transition="in" filter="dissolve">
                                      <p:cBhvr>
                                        <p:cTn id="22" dur="500"/>
                                        <p:tgtEl>
                                          <p:spTgt spid="178483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784838"/>
                                        </p:tgtEl>
                                        <p:attrNameLst>
                                          <p:attrName>style.visibility</p:attrName>
                                        </p:attrNameLst>
                                      </p:cBhvr>
                                      <p:to>
                                        <p:strVal val="visible"/>
                                      </p:to>
                                    </p:set>
                                    <p:animEffect transition="in" filter="dissolve">
                                      <p:cBhvr>
                                        <p:cTn id="27" dur="500"/>
                                        <p:tgtEl>
                                          <p:spTgt spid="178483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784839"/>
                                        </p:tgtEl>
                                        <p:attrNameLst>
                                          <p:attrName>style.visibility</p:attrName>
                                        </p:attrNameLst>
                                      </p:cBhvr>
                                      <p:to>
                                        <p:strVal val="visible"/>
                                      </p:to>
                                    </p:set>
                                    <p:animEffect transition="in" filter="dissolve">
                                      <p:cBhvr>
                                        <p:cTn id="32" dur="500"/>
                                        <p:tgtEl>
                                          <p:spTgt spid="17848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4834" grpId="0"/>
      <p:bldP spid="1784836" grpId="0"/>
      <p:bldP spid="1784837" grpId="0"/>
      <p:bldP spid="1784838" grpId="0"/>
      <p:bldP spid="178483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7906" name="Rectangle 2"/>
          <p:cNvSpPr>
            <a:spLocks noGrp="1" noChangeArrowheads="1"/>
          </p:cNvSpPr>
          <p:nvPr>
            <p:ph type="title"/>
          </p:nvPr>
        </p:nvSpPr>
        <p:spPr/>
        <p:txBody>
          <a:bodyPr/>
          <a:lstStyle/>
          <a:p>
            <a:pPr eaLnBrk="1" hangingPunct="1"/>
            <a:r>
              <a:rPr lang="es-AR" smtClean="0"/>
              <a:t>La cripta</a:t>
            </a:r>
            <a:endParaRPr lang="es-ES_tradnl" smtClean="0"/>
          </a:p>
        </p:txBody>
      </p:sp>
      <p:sp>
        <p:nvSpPr>
          <p:cNvPr id="1787907" name="Rectangle 3"/>
          <p:cNvSpPr>
            <a:spLocks noGrp="1" noChangeArrowheads="1"/>
          </p:cNvSpPr>
          <p:nvPr>
            <p:ph type="body" sz="half" idx="1"/>
          </p:nvPr>
        </p:nvSpPr>
        <p:spPr>
          <a:xfrm>
            <a:off x="228600" y="1600200"/>
            <a:ext cx="4038600" cy="4525963"/>
          </a:xfrm>
        </p:spPr>
        <p:txBody>
          <a:bodyPr/>
          <a:lstStyle/>
          <a:p>
            <a:pPr eaLnBrk="1" hangingPunct="1">
              <a:lnSpc>
                <a:spcPct val="90000"/>
              </a:lnSpc>
            </a:pPr>
            <a:r>
              <a:rPr lang="es-AR" sz="2400" smtClean="0"/>
              <a:t>“Críptico” deriva del latín “crypticus” que significa subterráneo, oculto.</a:t>
            </a:r>
          </a:p>
          <a:p>
            <a:pPr eaLnBrk="1" hangingPunct="1">
              <a:lnSpc>
                <a:spcPct val="90000"/>
              </a:lnSpc>
            </a:pPr>
            <a:r>
              <a:rPr lang="es-AR" sz="2400" smtClean="0"/>
              <a:t>Según Philostorgius, historiador griego del año 400 aproximadamente, las Iniciaciones de los tiempos pre-cristianos tenían lugar en criptas o bóvedas secretas.</a:t>
            </a:r>
          </a:p>
          <a:p>
            <a:pPr eaLnBrk="1" hangingPunct="1">
              <a:lnSpc>
                <a:spcPct val="90000"/>
              </a:lnSpc>
            </a:pPr>
            <a:r>
              <a:rPr lang="es-AR" sz="2400" smtClean="0"/>
              <a:t>Que eran equivalentes a la tumba, y significaban el pasaje entre dos mundos.</a:t>
            </a:r>
            <a:endParaRPr lang="es-ES_tradnl" sz="2400" smtClean="0"/>
          </a:p>
        </p:txBody>
      </p:sp>
      <p:sp>
        <p:nvSpPr>
          <p:cNvPr id="29700" name="Rectangle 4"/>
          <p:cNvSpPr>
            <a:spLocks noGrp="1" noChangeArrowheads="1"/>
          </p:cNvSpPr>
          <p:nvPr>
            <p:ph sz="half" idx="2"/>
          </p:nvPr>
        </p:nvSpPr>
        <p:spPr/>
        <p:txBody>
          <a:bodyPr/>
          <a:lstStyle/>
          <a:p>
            <a:pPr eaLnBrk="1" hangingPunct="1">
              <a:lnSpc>
                <a:spcPct val="90000"/>
              </a:lnSpc>
            </a:pPr>
            <a:endParaRPr lang="es-AR" sz="2400" smtClean="0"/>
          </a:p>
        </p:txBody>
      </p:sp>
      <p:pic>
        <p:nvPicPr>
          <p:cNvPr id="1787909" name="Picture 5" descr="CRIPTA"/>
          <p:cNvPicPr>
            <a:picLocks noChangeAspect="1" noChangeArrowheads="1"/>
          </p:cNvPicPr>
          <p:nvPr/>
        </p:nvPicPr>
        <p:blipFill>
          <a:blip r:embed="rId2"/>
          <a:srcRect/>
          <a:stretch>
            <a:fillRect/>
          </a:stretch>
        </p:blipFill>
        <p:spPr bwMode="auto">
          <a:xfrm>
            <a:off x="4419600" y="1981200"/>
            <a:ext cx="4572000" cy="3641725"/>
          </a:xfrm>
          <a:prstGeom prst="rect">
            <a:avLst/>
          </a:prstGeom>
          <a:noFill/>
          <a:ln w="9525">
            <a:noFill/>
            <a:miter lim="800000"/>
            <a:headEnd/>
            <a:tailEnd/>
          </a:ln>
        </p:spPr>
      </p:pic>
      <p:sp>
        <p:nvSpPr>
          <p:cNvPr id="1787910" name="Text Box 6"/>
          <p:cNvSpPr txBox="1">
            <a:spLocks noChangeArrowheads="1"/>
          </p:cNvSpPr>
          <p:nvPr/>
        </p:nvSpPr>
        <p:spPr bwMode="auto">
          <a:xfrm>
            <a:off x="5391150" y="5903913"/>
            <a:ext cx="2609850" cy="641350"/>
          </a:xfrm>
          <a:prstGeom prst="rect">
            <a:avLst/>
          </a:prstGeom>
          <a:noFill/>
          <a:ln w="9525">
            <a:noFill/>
            <a:miter lim="800000"/>
            <a:headEnd/>
            <a:tailEnd/>
          </a:ln>
        </p:spPr>
        <p:txBody>
          <a:bodyPr wrap="none">
            <a:spAutoFit/>
          </a:bodyPr>
          <a:lstStyle/>
          <a:p>
            <a:pPr algn="ctr"/>
            <a:r>
              <a:rPr lang="es-AR"/>
              <a:t>Cripta de la catedral de </a:t>
            </a:r>
          </a:p>
          <a:p>
            <a:pPr algn="ctr"/>
            <a:r>
              <a:rPr lang="es-AR"/>
              <a:t>Palencia, España</a:t>
            </a:r>
            <a:endParaRPr lang="es-ES_tradnl"/>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7906"/>
                                        </p:tgtEl>
                                        <p:attrNameLst>
                                          <p:attrName>style.visibility</p:attrName>
                                        </p:attrNameLst>
                                      </p:cBhvr>
                                      <p:to>
                                        <p:strVal val="visible"/>
                                      </p:to>
                                    </p:set>
                                    <p:animEffect transition="in" filter="blinds(horizontal)">
                                      <p:cBhvr>
                                        <p:cTn id="7" dur="500"/>
                                        <p:tgtEl>
                                          <p:spTgt spid="1787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7907">
                                            <p:txEl>
                                              <p:pRg st="0" end="0"/>
                                            </p:txEl>
                                          </p:spTgt>
                                        </p:tgtEl>
                                        <p:attrNameLst>
                                          <p:attrName>style.visibility</p:attrName>
                                        </p:attrNameLst>
                                      </p:cBhvr>
                                      <p:to>
                                        <p:strVal val="visible"/>
                                      </p:to>
                                    </p:set>
                                    <p:animEffect transition="in" filter="blinds(horizontal)">
                                      <p:cBhvr>
                                        <p:cTn id="12" dur="500"/>
                                        <p:tgtEl>
                                          <p:spTgt spid="17879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7907">
                                            <p:txEl>
                                              <p:pRg st="1" end="1"/>
                                            </p:txEl>
                                          </p:spTgt>
                                        </p:tgtEl>
                                        <p:attrNameLst>
                                          <p:attrName>style.visibility</p:attrName>
                                        </p:attrNameLst>
                                      </p:cBhvr>
                                      <p:to>
                                        <p:strVal val="visible"/>
                                      </p:to>
                                    </p:set>
                                    <p:animEffect transition="in" filter="blinds(horizontal)">
                                      <p:cBhvr>
                                        <p:cTn id="17" dur="500"/>
                                        <p:tgtEl>
                                          <p:spTgt spid="178790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7907">
                                            <p:txEl>
                                              <p:pRg st="2" end="2"/>
                                            </p:txEl>
                                          </p:spTgt>
                                        </p:tgtEl>
                                        <p:attrNameLst>
                                          <p:attrName>style.visibility</p:attrName>
                                        </p:attrNameLst>
                                      </p:cBhvr>
                                      <p:to>
                                        <p:strVal val="visible"/>
                                      </p:to>
                                    </p:set>
                                    <p:animEffect transition="in" filter="blinds(horizontal)">
                                      <p:cBhvr>
                                        <p:cTn id="22" dur="500"/>
                                        <p:tgtEl>
                                          <p:spTgt spid="178790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787909"/>
                                        </p:tgtEl>
                                        <p:attrNameLst>
                                          <p:attrName>style.visibility</p:attrName>
                                        </p:attrNameLst>
                                      </p:cBhvr>
                                      <p:to>
                                        <p:strVal val="visible"/>
                                      </p:to>
                                    </p:set>
                                    <p:animEffect transition="in" filter="fade">
                                      <p:cBhvr>
                                        <p:cTn id="27" dur="2000"/>
                                        <p:tgtEl>
                                          <p:spTgt spid="178790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787910"/>
                                        </p:tgtEl>
                                        <p:attrNameLst>
                                          <p:attrName>style.visibility</p:attrName>
                                        </p:attrNameLst>
                                      </p:cBhvr>
                                      <p:to>
                                        <p:strVal val="visible"/>
                                      </p:to>
                                    </p:set>
                                    <p:animEffect transition="in" filter="dissolve">
                                      <p:cBhvr>
                                        <p:cTn id="32" dur="500"/>
                                        <p:tgtEl>
                                          <p:spTgt spid="17879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7906" grpId="0"/>
      <p:bldP spid="1787907" grpId="0" build="p"/>
      <p:bldP spid="17879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7906" name="Rectangle 2"/>
          <p:cNvSpPr>
            <a:spLocks noGrp="1" noChangeArrowheads="1"/>
          </p:cNvSpPr>
          <p:nvPr>
            <p:ph type="title"/>
          </p:nvPr>
        </p:nvSpPr>
        <p:spPr/>
        <p:txBody>
          <a:bodyPr/>
          <a:lstStyle/>
          <a:p>
            <a:pPr eaLnBrk="1" hangingPunct="1"/>
            <a:r>
              <a:rPr lang="es-AR" smtClean="0"/>
              <a:t>La cripta</a:t>
            </a:r>
            <a:endParaRPr lang="es-ES_tradnl" smtClean="0"/>
          </a:p>
        </p:txBody>
      </p:sp>
      <p:sp>
        <p:nvSpPr>
          <p:cNvPr id="1787907" name="Rectangle 3"/>
          <p:cNvSpPr>
            <a:spLocks noGrp="1" noChangeArrowheads="1"/>
          </p:cNvSpPr>
          <p:nvPr>
            <p:ph type="body" sz="half" idx="1"/>
          </p:nvPr>
        </p:nvSpPr>
        <p:spPr>
          <a:xfrm>
            <a:off x="152400" y="1265238"/>
            <a:ext cx="4648200" cy="4525962"/>
          </a:xfrm>
        </p:spPr>
        <p:txBody>
          <a:bodyPr/>
          <a:lstStyle/>
          <a:p>
            <a:pPr eaLnBrk="1" hangingPunct="1">
              <a:lnSpc>
                <a:spcPct val="90000"/>
              </a:lnSpc>
            </a:pPr>
            <a:r>
              <a:rPr lang="es-AR" sz="2400" smtClean="0"/>
              <a:t>«Crypticus» se relaciona a su vez con el griego </a:t>
            </a:r>
            <a:r>
              <a:rPr lang="es-AR" sz="2400" i="1" smtClean="0"/>
              <a:t>krupté</a:t>
            </a:r>
            <a:r>
              <a:rPr lang="es-AR" sz="2400" smtClean="0"/>
              <a:t>, que significa bóveda o pasaje subterráneo.</a:t>
            </a:r>
          </a:p>
          <a:p>
            <a:pPr eaLnBrk="1" hangingPunct="1">
              <a:lnSpc>
                <a:spcPct val="90000"/>
              </a:lnSpc>
            </a:pPr>
            <a:r>
              <a:rPr lang="es-MX" sz="2400" smtClean="0"/>
              <a:t>Por lo tanto, «Masonería Críptica» significa «Masonería de la Bóveda Secreta» y, en efecto, todos sus trabajos refieren a la </a:t>
            </a:r>
            <a:r>
              <a:rPr lang="es-MX" sz="2400" i="1" smtClean="0"/>
              <a:t>«Bóveda Secreta donde se ocultó un tesoro precioso»</a:t>
            </a:r>
            <a:r>
              <a:rPr lang="es-MX" sz="2400" smtClean="0"/>
              <a:t>.</a:t>
            </a:r>
          </a:p>
          <a:p>
            <a:pPr eaLnBrk="1" hangingPunct="1">
              <a:lnSpc>
                <a:spcPct val="90000"/>
              </a:lnSpc>
            </a:pPr>
            <a:r>
              <a:rPr lang="es-MX" sz="2400" smtClean="0"/>
              <a:t>Algunos llaman a esta cripta la «Caverna», término que no es objetivamente correcto, pero que presenta profundas resonancias simbólicas.</a:t>
            </a:r>
            <a:endParaRPr lang="es-ES_tradnl" sz="2400" smtClean="0"/>
          </a:p>
        </p:txBody>
      </p:sp>
      <p:pic>
        <p:nvPicPr>
          <p:cNvPr id="7" name="Picture 4" descr="archestobe5-302x495"/>
          <p:cNvPicPr>
            <a:picLocks noChangeAspect="1" noChangeArrowheads="1"/>
          </p:cNvPicPr>
          <p:nvPr/>
        </p:nvPicPr>
        <p:blipFill>
          <a:blip r:embed="rId2"/>
          <a:srcRect/>
          <a:stretch>
            <a:fillRect/>
          </a:stretch>
        </p:blipFill>
        <p:spPr bwMode="auto">
          <a:xfrm>
            <a:off x="5110163" y="1219200"/>
            <a:ext cx="3348037" cy="54864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7906"/>
                                        </p:tgtEl>
                                        <p:attrNameLst>
                                          <p:attrName>style.visibility</p:attrName>
                                        </p:attrNameLst>
                                      </p:cBhvr>
                                      <p:to>
                                        <p:strVal val="visible"/>
                                      </p:to>
                                    </p:set>
                                    <p:animEffect transition="in" filter="blinds(horizontal)">
                                      <p:cBhvr>
                                        <p:cTn id="7" dur="500"/>
                                        <p:tgtEl>
                                          <p:spTgt spid="1787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7907">
                                            <p:txEl>
                                              <p:pRg st="0" end="0"/>
                                            </p:txEl>
                                          </p:spTgt>
                                        </p:tgtEl>
                                        <p:attrNameLst>
                                          <p:attrName>style.visibility</p:attrName>
                                        </p:attrNameLst>
                                      </p:cBhvr>
                                      <p:to>
                                        <p:strVal val="visible"/>
                                      </p:to>
                                    </p:set>
                                    <p:animEffect transition="in" filter="blinds(horizontal)">
                                      <p:cBhvr>
                                        <p:cTn id="12" dur="500"/>
                                        <p:tgtEl>
                                          <p:spTgt spid="178790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7907">
                                            <p:txEl>
                                              <p:pRg st="1" end="1"/>
                                            </p:txEl>
                                          </p:spTgt>
                                        </p:tgtEl>
                                        <p:attrNameLst>
                                          <p:attrName>style.visibility</p:attrName>
                                        </p:attrNameLst>
                                      </p:cBhvr>
                                      <p:to>
                                        <p:strVal val="visible"/>
                                      </p:to>
                                    </p:set>
                                    <p:animEffect transition="in" filter="blinds(horizontal)">
                                      <p:cBhvr>
                                        <p:cTn id="17" dur="500"/>
                                        <p:tgtEl>
                                          <p:spTgt spid="178790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7907">
                                            <p:txEl>
                                              <p:pRg st="2" end="2"/>
                                            </p:txEl>
                                          </p:spTgt>
                                        </p:tgtEl>
                                        <p:attrNameLst>
                                          <p:attrName>style.visibility</p:attrName>
                                        </p:attrNameLst>
                                      </p:cBhvr>
                                      <p:to>
                                        <p:strVal val="visible"/>
                                      </p:to>
                                    </p:set>
                                    <p:animEffect transition="in" filter="blinds(horizontal)">
                                      <p:cBhvr>
                                        <p:cTn id="22" dur="500"/>
                                        <p:tgtEl>
                                          <p:spTgt spid="178790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ox(out)">
                                      <p:cBhvr>
                                        <p:cTn id="2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7906" grpId="0"/>
      <p:bldP spid="178790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7906" name="Rectangle 2"/>
          <p:cNvSpPr>
            <a:spLocks noGrp="1" noChangeArrowheads="1"/>
          </p:cNvSpPr>
          <p:nvPr>
            <p:ph type="title"/>
          </p:nvPr>
        </p:nvSpPr>
        <p:spPr/>
        <p:txBody>
          <a:bodyPr/>
          <a:lstStyle/>
          <a:p>
            <a:pPr eaLnBrk="1" hangingPunct="1"/>
            <a:r>
              <a:rPr lang="es-AR" smtClean="0"/>
              <a:t>La cripta</a:t>
            </a:r>
            <a:endParaRPr lang="es-ES_tradnl" smtClean="0"/>
          </a:p>
        </p:txBody>
      </p:sp>
      <p:sp>
        <p:nvSpPr>
          <p:cNvPr id="1787907" name="Rectangle 3"/>
          <p:cNvSpPr>
            <a:spLocks noGrp="1" noChangeArrowheads="1"/>
          </p:cNvSpPr>
          <p:nvPr>
            <p:ph type="body" sz="half" idx="1"/>
          </p:nvPr>
        </p:nvSpPr>
        <p:spPr>
          <a:xfrm>
            <a:off x="381000" y="1646238"/>
            <a:ext cx="4038600" cy="4525962"/>
          </a:xfrm>
        </p:spPr>
        <p:txBody>
          <a:bodyPr/>
          <a:lstStyle/>
          <a:p>
            <a:pPr eaLnBrk="1" hangingPunct="1">
              <a:lnSpc>
                <a:spcPct val="90000"/>
              </a:lnSpc>
            </a:pPr>
            <a:r>
              <a:rPr lang="es-MX" sz="2400" smtClean="0"/>
              <a:t>Posiblemente fue Robert Morris, de Kentucky, Estados Unidos, quien por primera vez empleó el término «grados crípticos».</a:t>
            </a:r>
          </a:p>
          <a:p>
            <a:pPr eaLnBrk="1" hangingPunct="1">
              <a:lnSpc>
                <a:spcPct val="90000"/>
              </a:lnSpc>
            </a:pPr>
            <a:r>
              <a:rPr lang="es-MX" sz="2400" smtClean="0"/>
              <a:t>Entre las menciones más antiguas a estos grados destaca una referencia de 1802, en la que se menciona una Logia de Maestros de Marca que confería el grado de </a:t>
            </a:r>
            <a:r>
              <a:rPr lang="es-MX" sz="2400" i="1" smtClean="0"/>
              <a:t>«Masón Selecto de los 27»</a:t>
            </a:r>
            <a:r>
              <a:rPr lang="es-MX" sz="2400" smtClean="0"/>
              <a:t>.</a:t>
            </a:r>
            <a:endParaRPr lang="es-ES_tradnl" sz="2400" smtClean="0"/>
          </a:p>
        </p:txBody>
      </p:sp>
      <p:pic>
        <p:nvPicPr>
          <p:cNvPr id="5" name="Picture 5" descr="0_0_0_0_438_566_csupload_35201313"/>
          <p:cNvPicPr>
            <a:picLocks noChangeAspect="1" noChangeArrowheads="1"/>
          </p:cNvPicPr>
          <p:nvPr/>
        </p:nvPicPr>
        <p:blipFill>
          <a:blip r:embed="rId2"/>
          <a:srcRect/>
          <a:stretch>
            <a:fillRect/>
          </a:stretch>
        </p:blipFill>
        <p:spPr bwMode="auto">
          <a:xfrm>
            <a:off x="4772025" y="1525588"/>
            <a:ext cx="4067175" cy="5256212"/>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7906"/>
                                        </p:tgtEl>
                                        <p:attrNameLst>
                                          <p:attrName>style.visibility</p:attrName>
                                        </p:attrNameLst>
                                      </p:cBhvr>
                                      <p:to>
                                        <p:strVal val="visible"/>
                                      </p:to>
                                    </p:set>
                                    <p:animEffect transition="in" filter="blinds(horizontal)">
                                      <p:cBhvr>
                                        <p:cTn id="7" dur="500"/>
                                        <p:tgtEl>
                                          <p:spTgt spid="1787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7907">
                                            <p:txEl>
                                              <p:pRg st="0" end="0"/>
                                            </p:txEl>
                                          </p:spTgt>
                                        </p:tgtEl>
                                        <p:attrNameLst>
                                          <p:attrName>style.visibility</p:attrName>
                                        </p:attrNameLst>
                                      </p:cBhvr>
                                      <p:to>
                                        <p:strVal val="visible"/>
                                      </p:to>
                                    </p:set>
                                    <p:animEffect transition="in" filter="blinds(horizontal)">
                                      <p:cBhvr>
                                        <p:cTn id="12" dur="500"/>
                                        <p:tgtEl>
                                          <p:spTgt spid="178790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7907">
                                            <p:txEl>
                                              <p:pRg st="1" end="1"/>
                                            </p:txEl>
                                          </p:spTgt>
                                        </p:tgtEl>
                                        <p:attrNameLst>
                                          <p:attrName>style.visibility</p:attrName>
                                        </p:attrNameLst>
                                      </p:cBhvr>
                                      <p:to>
                                        <p:strVal val="visible"/>
                                      </p:to>
                                    </p:set>
                                    <p:animEffect transition="in" filter="blinds(horizontal)">
                                      <p:cBhvr>
                                        <p:cTn id="17" dur="500"/>
                                        <p:tgtEl>
                                          <p:spTgt spid="178790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out)">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7906" grpId="0"/>
      <p:bldP spid="178790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3810" name="Rectangle 2"/>
          <p:cNvSpPr>
            <a:spLocks noGrp="1" noChangeArrowheads="1"/>
          </p:cNvSpPr>
          <p:nvPr>
            <p:ph type="title"/>
          </p:nvPr>
        </p:nvSpPr>
        <p:spPr/>
        <p:txBody>
          <a:bodyPr/>
          <a:lstStyle/>
          <a:p>
            <a:pPr eaLnBrk="1" hangingPunct="1"/>
            <a:r>
              <a:rPr lang="es-AR" smtClean="0"/>
              <a:t>Los orígenes</a:t>
            </a:r>
            <a:endParaRPr lang="es-ES_tradnl" smtClean="0"/>
          </a:p>
        </p:txBody>
      </p:sp>
      <p:sp>
        <p:nvSpPr>
          <p:cNvPr id="1783811" name="Rectangle 3"/>
          <p:cNvSpPr>
            <a:spLocks noGrp="1" noChangeArrowheads="1"/>
          </p:cNvSpPr>
          <p:nvPr>
            <p:ph type="body" idx="1"/>
          </p:nvPr>
        </p:nvSpPr>
        <p:spPr/>
        <p:txBody>
          <a:bodyPr/>
          <a:lstStyle/>
          <a:p>
            <a:pPr eaLnBrk="1" hangingPunct="1">
              <a:lnSpc>
                <a:spcPct val="80000"/>
              </a:lnSpc>
            </a:pPr>
            <a:r>
              <a:rPr lang="es-AR" sz="2200" smtClean="0"/>
              <a:t>Según los manifiestos actuales de la Masonería Críptica de los Estados Unidos, estos grados tuvieron su origen en Irlanda, y de allí pasaron al continente europeo.</a:t>
            </a:r>
          </a:p>
          <a:p>
            <a:pPr eaLnBrk="1" hangingPunct="1">
              <a:lnSpc>
                <a:spcPct val="80000"/>
              </a:lnSpc>
            </a:pPr>
            <a:r>
              <a:rPr lang="es-AR" sz="2200" smtClean="0"/>
              <a:t>Sin embargo, lo más posible es que se originasen directamente en Francia.</a:t>
            </a:r>
          </a:p>
          <a:p>
            <a:pPr eaLnBrk="1" hangingPunct="1">
              <a:lnSpc>
                <a:spcPct val="80000"/>
              </a:lnSpc>
            </a:pPr>
            <a:r>
              <a:rPr lang="es-AR" sz="2200" smtClean="0"/>
              <a:t>Su introducción en América es temprana, posiblemente hacia 1761, en la forma de “grados colaterales” o “subsidiarios” del Rito Escocés.</a:t>
            </a:r>
          </a:p>
          <a:p>
            <a:pPr eaLnBrk="1" hangingPunct="1">
              <a:lnSpc>
                <a:spcPct val="80000"/>
              </a:lnSpc>
            </a:pPr>
            <a:r>
              <a:rPr lang="es-AR" sz="2200" smtClean="0"/>
              <a:t>Es decir, el Rito Escocés, además de los 33 grados sucesivos, poseía un conjunto de grados complementarios, que los Soberanos Grandes Inspectores Generales del 33° habían recibido en distintos lugares de Europa.</a:t>
            </a:r>
          </a:p>
          <a:p>
            <a:pPr eaLnBrk="1" hangingPunct="1">
              <a:lnSpc>
                <a:spcPct val="80000"/>
              </a:lnSpc>
            </a:pPr>
            <a:r>
              <a:rPr lang="es-AR" sz="2200" smtClean="0"/>
              <a:t>Grados que enriquecían el conjunto total del Rito.</a:t>
            </a:r>
          </a:p>
          <a:p>
            <a:pPr eaLnBrk="1" hangingPunct="1">
              <a:lnSpc>
                <a:spcPct val="80000"/>
              </a:lnSpc>
            </a:pPr>
            <a:r>
              <a:rPr lang="es-AR" sz="2200" smtClean="0"/>
              <a:t>Del Rito Escocés los grados crípticos pasaron luego a los Capítulos del Arco Real y, en 1870, adquirieron jurisdicción independiente, formándose el primer Gran Consejo General de los Estados Unidos en 1880.</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3810"/>
                                        </p:tgtEl>
                                        <p:attrNameLst>
                                          <p:attrName>style.visibility</p:attrName>
                                        </p:attrNameLst>
                                      </p:cBhvr>
                                      <p:to>
                                        <p:strVal val="visible"/>
                                      </p:to>
                                    </p:set>
                                    <p:animEffect transition="in" filter="blinds(horizontal)">
                                      <p:cBhvr>
                                        <p:cTn id="7" dur="500"/>
                                        <p:tgtEl>
                                          <p:spTgt spid="17838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3811">
                                            <p:txEl>
                                              <p:pRg st="0" end="0"/>
                                            </p:txEl>
                                          </p:spTgt>
                                        </p:tgtEl>
                                        <p:attrNameLst>
                                          <p:attrName>style.visibility</p:attrName>
                                        </p:attrNameLst>
                                      </p:cBhvr>
                                      <p:to>
                                        <p:strVal val="visible"/>
                                      </p:to>
                                    </p:set>
                                    <p:animEffect transition="in" filter="blinds(horizontal)">
                                      <p:cBhvr>
                                        <p:cTn id="12" dur="500"/>
                                        <p:tgtEl>
                                          <p:spTgt spid="17838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3811">
                                            <p:txEl>
                                              <p:pRg st="1" end="1"/>
                                            </p:txEl>
                                          </p:spTgt>
                                        </p:tgtEl>
                                        <p:attrNameLst>
                                          <p:attrName>style.visibility</p:attrName>
                                        </p:attrNameLst>
                                      </p:cBhvr>
                                      <p:to>
                                        <p:strVal val="visible"/>
                                      </p:to>
                                    </p:set>
                                    <p:animEffect transition="in" filter="blinds(horizontal)">
                                      <p:cBhvr>
                                        <p:cTn id="17" dur="500"/>
                                        <p:tgtEl>
                                          <p:spTgt spid="17838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3811">
                                            <p:txEl>
                                              <p:pRg st="2" end="2"/>
                                            </p:txEl>
                                          </p:spTgt>
                                        </p:tgtEl>
                                        <p:attrNameLst>
                                          <p:attrName>style.visibility</p:attrName>
                                        </p:attrNameLst>
                                      </p:cBhvr>
                                      <p:to>
                                        <p:strVal val="visible"/>
                                      </p:to>
                                    </p:set>
                                    <p:animEffect transition="in" filter="blinds(horizontal)">
                                      <p:cBhvr>
                                        <p:cTn id="22" dur="500"/>
                                        <p:tgtEl>
                                          <p:spTgt spid="178381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3811">
                                            <p:txEl>
                                              <p:pRg st="3" end="3"/>
                                            </p:txEl>
                                          </p:spTgt>
                                        </p:tgtEl>
                                        <p:attrNameLst>
                                          <p:attrName>style.visibility</p:attrName>
                                        </p:attrNameLst>
                                      </p:cBhvr>
                                      <p:to>
                                        <p:strVal val="visible"/>
                                      </p:to>
                                    </p:set>
                                    <p:animEffect transition="in" filter="blinds(horizontal)">
                                      <p:cBhvr>
                                        <p:cTn id="27" dur="500"/>
                                        <p:tgtEl>
                                          <p:spTgt spid="178381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3811">
                                            <p:txEl>
                                              <p:pRg st="4" end="4"/>
                                            </p:txEl>
                                          </p:spTgt>
                                        </p:tgtEl>
                                        <p:attrNameLst>
                                          <p:attrName>style.visibility</p:attrName>
                                        </p:attrNameLst>
                                      </p:cBhvr>
                                      <p:to>
                                        <p:strVal val="visible"/>
                                      </p:to>
                                    </p:set>
                                    <p:animEffect transition="in" filter="blinds(horizontal)">
                                      <p:cBhvr>
                                        <p:cTn id="32" dur="500"/>
                                        <p:tgtEl>
                                          <p:spTgt spid="178381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3811">
                                            <p:txEl>
                                              <p:pRg st="5" end="5"/>
                                            </p:txEl>
                                          </p:spTgt>
                                        </p:tgtEl>
                                        <p:attrNameLst>
                                          <p:attrName>style.visibility</p:attrName>
                                        </p:attrNameLst>
                                      </p:cBhvr>
                                      <p:to>
                                        <p:strVal val="visible"/>
                                      </p:to>
                                    </p:set>
                                    <p:animEffect transition="in" filter="blinds(horizontal)">
                                      <p:cBhvr>
                                        <p:cTn id="37" dur="500"/>
                                        <p:tgtEl>
                                          <p:spTgt spid="17838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3810" grpId="0"/>
      <p:bldP spid="178381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3810" name="Rectangle 2"/>
          <p:cNvSpPr>
            <a:spLocks noGrp="1" noChangeArrowheads="1"/>
          </p:cNvSpPr>
          <p:nvPr>
            <p:ph type="title"/>
          </p:nvPr>
        </p:nvSpPr>
        <p:spPr/>
        <p:txBody>
          <a:bodyPr/>
          <a:lstStyle/>
          <a:p>
            <a:pPr eaLnBrk="1" hangingPunct="1"/>
            <a:r>
              <a:rPr lang="es-AR" smtClean="0"/>
              <a:t>Los orígenes</a:t>
            </a:r>
            <a:endParaRPr lang="es-ES_tradnl" smtClean="0"/>
          </a:p>
        </p:txBody>
      </p:sp>
      <p:sp>
        <p:nvSpPr>
          <p:cNvPr id="1783811" name="Rectangle 3"/>
          <p:cNvSpPr>
            <a:spLocks noGrp="1" noChangeArrowheads="1"/>
          </p:cNvSpPr>
          <p:nvPr>
            <p:ph type="body" idx="1"/>
          </p:nvPr>
        </p:nvSpPr>
        <p:spPr/>
        <p:txBody>
          <a:bodyPr/>
          <a:lstStyle/>
          <a:p>
            <a:pPr eaLnBrk="1" hangingPunct="1">
              <a:lnSpc>
                <a:spcPct val="80000"/>
              </a:lnSpc>
            </a:pPr>
            <a:r>
              <a:rPr lang="es-AR" sz="2200" smtClean="0"/>
              <a:t>La relación entre los Grados Crípticos y el Rito Escocés puede apreciarse a través de la correspondencia simbólica existente entre los mismos.</a:t>
            </a:r>
          </a:p>
          <a:p>
            <a:pPr eaLnBrk="1" hangingPunct="1">
              <a:lnSpc>
                <a:spcPct val="80000"/>
              </a:lnSpc>
            </a:pPr>
            <a:r>
              <a:rPr lang="es-MX" sz="2200" smtClean="0"/>
              <a:t>Por ejemplo, existen claras analogías entre el Maestro Selecto con el Maestro Secreto (4°) y el Secretario Íntimo (6°) del Rito Escocés.</a:t>
            </a:r>
          </a:p>
          <a:p>
            <a:pPr eaLnBrk="1" hangingPunct="1">
              <a:lnSpc>
                <a:spcPct val="80000"/>
              </a:lnSpc>
            </a:pPr>
            <a:r>
              <a:rPr lang="es-MX" sz="2200" smtClean="0"/>
              <a:t>Tanto los Consejos Crípticos como las Logias de Perfección del Rito Escocés Antiguo y Aceptado se supone que están compuestos exactamente por 27 miembros </a:t>
            </a:r>
            <a:r>
              <a:rPr lang="es-MX" sz="2200" i="1" smtClean="0"/>
              <a:t>(«27 y no más»)</a:t>
            </a:r>
            <a:r>
              <a:rPr lang="es-MX" sz="2200" smtClean="0"/>
              <a:t>. Esta prescripción, que originalmente debía cumplirse en forma concreta, en general hoy se mantiene sólo a nivel simbólico, pero de todas formas manifiesta la relación existente entre ambos Ritos.</a:t>
            </a:r>
          </a:p>
          <a:p>
            <a:pPr eaLnBrk="1" hangingPunct="1">
              <a:lnSpc>
                <a:spcPct val="80000"/>
              </a:lnSpc>
            </a:pPr>
            <a:r>
              <a:rPr lang="es-MX" sz="2200" smtClean="0"/>
              <a:t>Además, la llana y la espada, símbolos de los Consejos Crípticos, son también el emblema del Caballero de Oriente, 15° grado del Escocismo.</a:t>
            </a:r>
            <a:endParaRPr lang="es-AR" sz="2200" smtClean="0"/>
          </a:p>
        </p:txBody>
      </p:sp>
      <p:pic>
        <p:nvPicPr>
          <p:cNvPr id="33796" name="Picture 3"/>
          <p:cNvPicPr>
            <a:picLocks noChangeAspect="1" noChangeArrowheads="1"/>
          </p:cNvPicPr>
          <p:nvPr/>
        </p:nvPicPr>
        <p:blipFill>
          <a:blip r:embed="rId2"/>
          <a:srcRect/>
          <a:stretch>
            <a:fillRect/>
          </a:stretch>
        </p:blipFill>
        <p:spPr bwMode="auto">
          <a:xfrm>
            <a:off x="1511300" y="0"/>
            <a:ext cx="6229350" cy="6858000"/>
          </a:xfrm>
          <a:prstGeom prst="rect">
            <a:avLst/>
          </a:prstGeom>
          <a:noFill/>
          <a:ln w="9525">
            <a:noFill/>
            <a:miter lim="800000"/>
            <a:headEnd/>
            <a:tailEnd/>
          </a:ln>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3810"/>
                                        </p:tgtEl>
                                        <p:attrNameLst>
                                          <p:attrName>style.visibility</p:attrName>
                                        </p:attrNameLst>
                                      </p:cBhvr>
                                      <p:to>
                                        <p:strVal val="visible"/>
                                      </p:to>
                                    </p:set>
                                    <p:animEffect transition="in" filter="blinds(horizontal)">
                                      <p:cBhvr>
                                        <p:cTn id="7" dur="500"/>
                                        <p:tgtEl>
                                          <p:spTgt spid="17838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3811">
                                            <p:txEl>
                                              <p:pRg st="0" end="0"/>
                                            </p:txEl>
                                          </p:spTgt>
                                        </p:tgtEl>
                                        <p:attrNameLst>
                                          <p:attrName>style.visibility</p:attrName>
                                        </p:attrNameLst>
                                      </p:cBhvr>
                                      <p:to>
                                        <p:strVal val="visible"/>
                                      </p:to>
                                    </p:set>
                                    <p:animEffect transition="in" filter="blinds(horizontal)">
                                      <p:cBhvr>
                                        <p:cTn id="12" dur="500"/>
                                        <p:tgtEl>
                                          <p:spTgt spid="17838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3811">
                                            <p:txEl>
                                              <p:pRg st="1" end="1"/>
                                            </p:txEl>
                                          </p:spTgt>
                                        </p:tgtEl>
                                        <p:attrNameLst>
                                          <p:attrName>style.visibility</p:attrName>
                                        </p:attrNameLst>
                                      </p:cBhvr>
                                      <p:to>
                                        <p:strVal val="visible"/>
                                      </p:to>
                                    </p:set>
                                    <p:animEffect transition="in" filter="blinds(horizontal)">
                                      <p:cBhvr>
                                        <p:cTn id="17" dur="500"/>
                                        <p:tgtEl>
                                          <p:spTgt spid="17838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3811">
                                            <p:txEl>
                                              <p:pRg st="2" end="2"/>
                                            </p:txEl>
                                          </p:spTgt>
                                        </p:tgtEl>
                                        <p:attrNameLst>
                                          <p:attrName>style.visibility</p:attrName>
                                        </p:attrNameLst>
                                      </p:cBhvr>
                                      <p:to>
                                        <p:strVal val="visible"/>
                                      </p:to>
                                    </p:set>
                                    <p:animEffect transition="in" filter="blinds(horizontal)">
                                      <p:cBhvr>
                                        <p:cTn id="22" dur="500"/>
                                        <p:tgtEl>
                                          <p:spTgt spid="17838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3811">
                                            <p:txEl>
                                              <p:pRg st="3" end="3"/>
                                            </p:txEl>
                                          </p:spTgt>
                                        </p:tgtEl>
                                        <p:attrNameLst>
                                          <p:attrName>style.visibility</p:attrName>
                                        </p:attrNameLst>
                                      </p:cBhvr>
                                      <p:to>
                                        <p:strVal val="visible"/>
                                      </p:to>
                                    </p:set>
                                    <p:animEffect transition="in" filter="blinds(horizontal)">
                                      <p:cBhvr>
                                        <p:cTn id="27" dur="500"/>
                                        <p:tgtEl>
                                          <p:spTgt spid="178381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xit" presetSubtype="16" fill="hold" grpId="1" nodeType="clickEffect">
                                  <p:stCondLst>
                                    <p:cond delay="0"/>
                                  </p:stCondLst>
                                  <p:childTnLst>
                                    <p:animEffect transition="out" filter="diamond(in)">
                                      <p:cBhvr>
                                        <p:cTn id="31" dur="2000"/>
                                        <p:tgtEl>
                                          <p:spTgt spid="1783810"/>
                                        </p:tgtEl>
                                      </p:cBhvr>
                                    </p:animEffect>
                                    <p:set>
                                      <p:cBhvr>
                                        <p:cTn id="32" dur="1" fill="hold">
                                          <p:stCondLst>
                                            <p:cond delay="1999"/>
                                          </p:stCondLst>
                                        </p:cTn>
                                        <p:tgtEl>
                                          <p:spTgt spid="1783810"/>
                                        </p:tgtEl>
                                        <p:attrNameLst>
                                          <p:attrName>style.visibility</p:attrName>
                                        </p:attrNameLst>
                                      </p:cBhvr>
                                      <p:to>
                                        <p:strVal val="hidden"/>
                                      </p:to>
                                    </p:set>
                                  </p:childTnLst>
                                </p:cTn>
                              </p:par>
                              <p:par>
                                <p:cTn id="33" presetID="8" presetClass="exit" presetSubtype="16" fill="hold" grpId="1" nodeType="withEffect">
                                  <p:stCondLst>
                                    <p:cond delay="0"/>
                                  </p:stCondLst>
                                  <p:childTnLst>
                                    <p:animEffect transition="out" filter="diamond(in)">
                                      <p:cBhvr>
                                        <p:cTn id="34" dur="2000"/>
                                        <p:tgtEl>
                                          <p:spTgt spid="1783811">
                                            <p:txEl>
                                              <p:pRg st="0" end="0"/>
                                            </p:txEl>
                                          </p:spTgt>
                                        </p:tgtEl>
                                      </p:cBhvr>
                                    </p:animEffect>
                                    <p:set>
                                      <p:cBhvr>
                                        <p:cTn id="35" dur="1" fill="hold">
                                          <p:stCondLst>
                                            <p:cond delay="1999"/>
                                          </p:stCondLst>
                                        </p:cTn>
                                        <p:tgtEl>
                                          <p:spTgt spid="1783811">
                                            <p:txEl>
                                              <p:pRg st="0" end="0"/>
                                            </p:txEl>
                                          </p:spTgt>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8" presetClass="exit" presetSubtype="16" fill="hold" grpId="1" nodeType="clickEffect">
                                  <p:stCondLst>
                                    <p:cond delay="0"/>
                                  </p:stCondLst>
                                  <p:childTnLst>
                                    <p:animEffect transition="out" filter="diamond(in)">
                                      <p:cBhvr>
                                        <p:cTn id="39" dur="2000"/>
                                        <p:tgtEl>
                                          <p:spTgt spid="1783811">
                                            <p:txEl>
                                              <p:pRg st="1" end="1"/>
                                            </p:txEl>
                                          </p:spTgt>
                                        </p:tgtEl>
                                      </p:cBhvr>
                                    </p:animEffect>
                                    <p:set>
                                      <p:cBhvr>
                                        <p:cTn id="40" dur="1" fill="hold">
                                          <p:stCondLst>
                                            <p:cond delay="1999"/>
                                          </p:stCondLst>
                                        </p:cTn>
                                        <p:tgtEl>
                                          <p:spTgt spid="1783811">
                                            <p:txEl>
                                              <p:pRg st="1" end="1"/>
                                            </p:txEl>
                                          </p:spTgt>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8" presetClass="exit" presetSubtype="16" fill="hold" grpId="1" nodeType="clickEffect">
                                  <p:stCondLst>
                                    <p:cond delay="0"/>
                                  </p:stCondLst>
                                  <p:childTnLst>
                                    <p:animEffect transition="out" filter="diamond(in)">
                                      <p:cBhvr>
                                        <p:cTn id="44" dur="2000"/>
                                        <p:tgtEl>
                                          <p:spTgt spid="1783811">
                                            <p:txEl>
                                              <p:pRg st="2" end="2"/>
                                            </p:txEl>
                                          </p:spTgt>
                                        </p:tgtEl>
                                      </p:cBhvr>
                                    </p:animEffect>
                                    <p:set>
                                      <p:cBhvr>
                                        <p:cTn id="45" dur="1" fill="hold">
                                          <p:stCondLst>
                                            <p:cond delay="1999"/>
                                          </p:stCondLst>
                                        </p:cTn>
                                        <p:tgtEl>
                                          <p:spTgt spid="1783811">
                                            <p:txEl>
                                              <p:pRg st="2" end="2"/>
                                            </p:txEl>
                                          </p:spTgt>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8" presetClass="exit" presetSubtype="16" fill="hold" grpId="1" nodeType="clickEffect">
                                  <p:stCondLst>
                                    <p:cond delay="0"/>
                                  </p:stCondLst>
                                  <p:childTnLst>
                                    <p:animEffect transition="out" filter="diamond(in)">
                                      <p:cBhvr>
                                        <p:cTn id="49" dur="2000"/>
                                        <p:tgtEl>
                                          <p:spTgt spid="1783811">
                                            <p:txEl>
                                              <p:pRg st="3" end="3"/>
                                            </p:txEl>
                                          </p:spTgt>
                                        </p:tgtEl>
                                      </p:cBhvr>
                                    </p:animEffect>
                                    <p:set>
                                      <p:cBhvr>
                                        <p:cTn id="50" dur="1" fill="hold">
                                          <p:stCondLst>
                                            <p:cond delay="1999"/>
                                          </p:stCondLst>
                                        </p:cTn>
                                        <p:tgtEl>
                                          <p:spTgt spid="1783811">
                                            <p:txEl>
                                              <p:pRg st="3" end="3"/>
                                            </p:txEl>
                                          </p:spTgt>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4" presetClass="entr" presetSubtype="32" fill="hold" nodeType="clickEffect">
                                  <p:stCondLst>
                                    <p:cond delay="0"/>
                                  </p:stCondLst>
                                  <p:childTnLst>
                                    <p:set>
                                      <p:cBhvr>
                                        <p:cTn id="54" dur="1" fill="hold">
                                          <p:stCondLst>
                                            <p:cond delay="0"/>
                                          </p:stCondLst>
                                        </p:cTn>
                                        <p:tgtEl>
                                          <p:spTgt spid="33796"/>
                                        </p:tgtEl>
                                        <p:attrNameLst>
                                          <p:attrName>style.visibility</p:attrName>
                                        </p:attrNameLst>
                                      </p:cBhvr>
                                      <p:to>
                                        <p:strVal val="visible"/>
                                      </p:to>
                                    </p:set>
                                    <p:animEffect transition="in" filter="box(out)">
                                      <p:cBhvr>
                                        <p:cTn id="55" dur="2000"/>
                                        <p:tgtEl>
                                          <p:spTgt spid="337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3810" grpId="0"/>
      <p:bldP spid="1783810" grpId="1"/>
      <p:bldP spid="1783811" grpId="0" build="p"/>
      <p:bldP spid="1783811" grpI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7906" name="Rectangle 2"/>
          <p:cNvSpPr>
            <a:spLocks noGrp="1" noChangeArrowheads="1"/>
          </p:cNvSpPr>
          <p:nvPr>
            <p:ph type="title"/>
          </p:nvPr>
        </p:nvSpPr>
        <p:spPr/>
        <p:txBody>
          <a:bodyPr/>
          <a:lstStyle/>
          <a:p>
            <a:pPr eaLnBrk="1" hangingPunct="1"/>
            <a:r>
              <a:rPr lang="es-AR" smtClean="0"/>
              <a:t>La especificidad</a:t>
            </a:r>
            <a:endParaRPr lang="es-ES_tradnl" smtClean="0"/>
          </a:p>
        </p:txBody>
      </p:sp>
      <p:sp>
        <p:nvSpPr>
          <p:cNvPr id="1787907" name="Rectangle 3"/>
          <p:cNvSpPr>
            <a:spLocks noGrp="1" noChangeArrowheads="1"/>
          </p:cNvSpPr>
          <p:nvPr>
            <p:ph type="body" sz="half" idx="1"/>
          </p:nvPr>
        </p:nvSpPr>
        <p:spPr>
          <a:xfrm>
            <a:off x="381000" y="1646238"/>
            <a:ext cx="4267200" cy="4525962"/>
          </a:xfrm>
        </p:spPr>
        <p:txBody>
          <a:bodyPr/>
          <a:lstStyle/>
          <a:p>
            <a:pPr eaLnBrk="1" hangingPunct="1">
              <a:lnSpc>
                <a:spcPct val="90000"/>
              </a:lnSpc>
            </a:pPr>
            <a:r>
              <a:rPr lang="es-MX" sz="2400" smtClean="0"/>
              <a:t>Sin embargo, no debe cometerse el error de creer que los Grados Crípticos son un mero desprendimiento o un apéndice del Rito Escocés.</a:t>
            </a:r>
          </a:p>
          <a:p>
            <a:pPr eaLnBrk="1" hangingPunct="1">
              <a:lnSpc>
                <a:spcPct val="90000"/>
              </a:lnSpc>
            </a:pPr>
            <a:r>
              <a:rPr lang="es-MX" sz="2400" smtClean="0"/>
              <a:t>Por el contrario, tienen vida y simbolismo propios, se eslabonan con la historia del Arco Real del Rito York e incluso completan ciertas lagunas e inconsistencias de las leyendas del Escocismo.</a:t>
            </a:r>
            <a:endParaRPr lang="es-ES_tradnl" sz="2400" smtClean="0"/>
          </a:p>
        </p:txBody>
      </p:sp>
      <p:pic>
        <p:nvPicPr>
          <p:cNvPr id="5" name="Picture 2" descr="http://www.sitvisvobiscum.com/0_0_0_0_223_315_csupload_61954149_large.jpg?u=1243053935"/>
          <p:cNvPicPr>
            <a:picLocks noChangeAspect="1" noChangeArrowheads="1"/>
          </p:cNvPicPr>
          <p:nvPr/>
        </p:nvPicPr>
        <p:blipFill>
          <a:blip r:embed="rId2"/>
          <a:srcRect/>
          <a:stretch>
            <a:fillRect/>
          </a:stretch>
        </p:blipFill>
        <p:spPr bwMode="auto">
          <a:xfrm>
            <a:off x="4903788" y="1495425"/>
            <a:ext cx="3630612" cy="513397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7906"/>
                                        </p:tgtEl>
                                        <p:attrNameLst>
                                          <p:attrName>style.visibility</p:attrName>
                                        </p:attrNameLst>
                                      </p:cBhvr>
                                      <p:to>
                                        <p:strVal val="visible"/>
                                      </p:to>
                                    </p:set>
                                    <p:animEffect transition="in" filter="blinds(horizontal)">
                                      <p:cBhvr>
                                        <p:cTn id="7" dur="500"/>
                                        <p:tgtEl>
                                          <p:spTgt spid="1787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7907">
                                            <p:txEl>
                                              <p:pRg st="0" end="0"/>
                                            </p:txEl>
                                          </p:spTgt>
                                        </p:tgtEl>
                                        <p:attrNameLst>
                                          <p:attrName>style.visibility</p:attrName>
                                        </p:attrNameLst>
                                      </p:cBhvr>
                                      <p:to>
                                        <p:strVal val="visible"/>
                                      </p:to>
                                    </p:set>
                                    <p:animEffect transition="in" filter="blinds(horizontal)">
                                      <p:cBhvr>
                                        <p:cTn id="12" dur="500"/>
                                        <p:tgtEl>
                                          <p:spTgt spid="178790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7907">
                                            <p:txEl>
                                              <p:pRg st="1" end="1"/>
                                            </p:txEl>
                                          </p:spTgt>
                                        </p:tgtEl>
                                        <p:attrNameLst>
                                          <p:attrName>style.visibility</p:attrName>
                                        </p:attrNameLst>
                                      </p:cBhvr>
                                      <p:to>
                                        <p:strVal val="visible"/>
                                      </p:to>
                                    </p:set>
                                    <p:animEffect transition="in" filter="blinds(horizontal)">
                                      <p:cBhvr>
                                        <p:cTn id="17" dur="500"/>
                                        <p:tgtEl>
                                          <p:spTgt spid="178790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out)">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7906" grpId="0"/>
      <p:bldP spid="178790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3810" name="Rectangle 2"/>
          <p:cNvSpPr>
            <a:spLocks noGrp="1" noChangeArrowheads="1"/>
          </p:cNvSpPr>
          <p:nvPr>
            <p:ph type="title"/>
          </p:nvPr>
        </p:nvSpPr>
        <p:spPr/>
        <p:txBody>
          <a:bodyPr/>
          <a:lstStyle/>
          <a:p>
            <a:pPr eaLnBrk="1" hangingPunct="1"/>
            <a:r>
              <a:rPr lang="es-AR" smtClean="0"/>
              <a:t>Los orígenes</a:t>
            </a:r>
            <a:endParaRPr lang="es-ES_tradnl" smtClean="0"/>
          </a:p>
        </p:txBody>
      </p:sp>
      <p:sp>
        <p:nvSpPr>
          <p:cNvPr id="1783811" name="Rectangle 3"/>
          <p:cNvSpPr>
            <a:spLocks noGrp="1" noChangeArrowheads="1"/>
          </p:cNvSpPr>
          <p:nvPr>
            <p:ph type="body" idx="1"/>
          </p:nvPr>
        </p:nvSpPr>
        <p:spPr/>
        <p:txBody>
          <a:bodyPr/>
          <a:lstStyle/>
          <a:p>
            <a:pPr eaLnBrk="1" hangingPunct="1">
              <a:lnSpc>
                <a:spcPct val="80000"/>
              </a:lnSpc>
            </a:pPr>
            <a:r>
              <a:rPr lang="es-MX" sz="2200" smtClean="0"/>
              <a:t>Por lo dicho previamente, la Masonería Críptica no formaba parte originalmente de lo que podríamos denominar el «Rito York inglés», es decir, el conjunto de grados aceptados por la Gran Logia Unida de Inglaterra, resultante de la unificación efectuada en 1813 por las Grandes Logias de los Antiguos y de los Modernos.</a:t>
            </a:r>
          </a:p>
          <a:p>
            <a:pPr eaLnBrk="1" hangingPunct="1">
              <a:lnSpc>
                <a:spcPct val="80000"/>
              </a:lnSpc>
            </a:pPr>
            <a:r>
              <a:rPr lang="es-MX" sz="2200" smtClean="0"/>
              <a:t>Debemos aclarar que calificar de «Rito York inglés» a ese conjunto de grados es sólo una forma de identificarlos, dado que tal denominación no fue utilizada por sus fundadores.</a:t>
            </a:r>
          </a:p>
          <a:p>
            <a:pPr eaLnBrk="1" hangingPunct="1">
              <a:lnSpc>
                <a:spcPct val="80000"/>
              </a:lnSpc>
            </a:pPr>
            <a:r>
              <a:rPr lang="es-MX" sz="2200" smtClean="0"/>
              <a:t>Los grados en cuestión son los de Aprendiz, Compañero y Maestro, </a:t>
            </a:r>
            <a:r>
              <a:rPr lang="es-MX" sz="2200" i="1" smtClean="0"/>
              <a:t>«incluyendo en este último la Sagrada Orden del Arco Real»</a:t>
            </a:r>
            <a:r>
              <a:rPr lang="es-MX" sz="2200" smtClean="0"/>
              <a:t>.</a:t>
            </a:r>
          </a:p>
          <a:p>
            <a:pPr eaLnBrk="1" hangingPunct="1">
              <a:lnSpc>
                <a:spcPct val="80000"/>
              </a:lnSpc>
            </a:pPr>
            <a:r>
              <a:rPr lang="es-MX" sz="2200" smtClean="0"/>
              <a:t>La Masonería Críptica se constituyó en cuerpo independiente a partir de la conformación americana del Rito York, en lo que Mackey denomina el «Rito Americano».</a:t>
            </a:r>
            <a:endParaRPr lang="es-AR" sz="22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3810"/>
                                        </p:tgtEl>
                                        <p:attrNameLst>
                                          <p:attrName>style.visibility</p:attrName>
                                        </p:attrNameLst>
                                      </p:cBhvr>
                                      <p:to>
                                        <p:strVal val="visible"/>
                                      </p:to>
                                    </p:set>
                                    <p:animEffect transition="in" filter="blinds(horizontal)">
                                      <p:cBhvr>
                                        <p:cTn id="7" dur="500"/>
                                        <p:tgtEl>
                                          <p:spTgt spid="17838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3811">
                                            <p:txEl>
                                              <p:pRg st="0" end="0"/>
                                            </p:txEl>
                                          </p:spTgt>
                                        </p:tgtEl>
                                        <p:attrNameLst>
                                          <p:attrName>style.visibility</p:attrName>
                                        </p:attrNameLst>
                                      </p:cBhvr>
                                      <p:to>
                                        <p:strVal val="visible"/>
                                      </p:to>
                                    </p:set>
                                    <p:animEffect transition="in" filter="blinds(horizontal)">
                                      <p:cBhvr>
                                        <p:cTn id="12" dur="500"/>
                                        <p:tgtEl>
                                          <p:spTgt spid="17838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3811">
                                            <p:txEl>
                                              <p:pRg st="1" end="1"/>
                                            </p:txEl>
                                          </p:spTgt>
                                        </p:tgtEl>
                                        <p:attrNameLst>
                                          <p:attrName>style.visibility</p:attrName>
                                        </p:attrNameLst>
                                      </p:cBhvr>
                                      <p:to>
                                        <p:strVal val="visible"/>
                                      </p:to>
                                    </p:set>
                                    <p:animEffect transition="in" filter="blinds(horizontal)">
                                      <p:cBhvr>
                                        <p:cTn id="17" dur="500"/>
                                        <p:tgtEl>
                                          <p:spTgt spid="17838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3811">
                                            <p:txEl>
                                              <p:pRg st="2" end="2"/>
                                            </p:txEl>
                                          </p:spTgt>
                                        </p:tgtEl>
                                        <p:attrNameLst>
                                          <p:attrName>style.visibility</p:attrName>
                                        </p:attrNameLst>
                                      </p:cBhvr>
                                      <p:to>
                                        <p:strVal val="visible"/>
                                      </p:to>
                                    </p:set>
                                    <p:animEffect transition="in" filter="blinds(horizontal)">
                                      <p:cBhvr>
                                        <p:cTn id="22" dur="500"/>
                                        <p:tgtEl>
                                          <p:spTgt spid="17838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3811">
                                            <p:txEl>
                                              <p:pRg st="3" end="3"/>
                                            </p:txEl>
                                          </p:spTgt>
                                        </p:tgtEl>
                                        <p:attrNameLst>
                                          <p:attrName>style.visibility</p:attrName>
                                        </p:attrNameLst>
                                      </p:cBhvr>
                                      <p:to>
                                        <p:strVal val="visible"/>
                                      </p:to>
                                    </p:set>
                                    <p:animEffect transition="in" filter="blinds(horizontal)">
                                      <p:cBhvr>
                                        <p:cTn id="27" dur="500"/>
                                        <p:tgtEl>
                                          <p:spTgt spid="17838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3810" grpId="0"/>
      <p:bldP spid="178381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3810" name="Rectangle 2"/>
          <p:cNvSpPr>
            <a:spLocks noGrp="1" noChangeArrowheads="1"/>
          </p:cNvSpPr>
          <p:nvPr>
            <p:ph type="title"/>
          </p:nvPr>
        </p:nvSpPr>
        <p:spPr/>
        <p:txBody>
          <a:bodyPr/>
          <a:lstStyle/>
          <a:p>
            <a:pPr eaLnBrk="1" hangingPunct="1"/>
            <a:r>
              <a:rPr lang="es-MX" smtClean="0"/>
              <a:t>El «Rito Americano»</a:t>
            </a:r>
            <a:endParaRPr lang="es-ES_tradnl" smtClean="0"/>
          </a:p>
        </p:txBody>
      </p:sp>
      <p:sp>
        <p:nvSpPr>
          <p:cNvPr id="1783811" name="Rectangle 3"/>
          <p:cNvSpPr>
            <a:spLocks noGrp="1" noChangeArrowheads="1"/>
          </p:cNvSpPr>
          <p:nvPr>
            <p:ph type="body" idx="1"/>
          </p:nvPr>
        </p:nvSpPr>
        <p:spPr>
          <a:xfrm>
            <a:off x="250825" y="1484313"/>
            <a:ext cx="8507413" cy="4525962"/>
          </a:xfrm>
        </p:spPr>
        <p:txBody>
          <a:bodyPr/>
          <a:lstStyle/>
          <a:p>
            <a:pPr eaLnBrk="1" hangingPunct="1">
              <a:lnSpc>
                <a:spcPct val="80000"/>
              </a:lnSpc>
            </a:pPr>
            <a:r>
              <a:rPr lang="es-MX" sz="2000" dirty="0" err="1" smtClean="0"/>
              <a:t>Mackey</a:t>
            </a:r>
            <a:r>
              <a:rPr lang="es-MX" sz="2000" dirty="0" smtClean="0"/>
              <a:t> le dio este nombre a la adaptación realizada en Estados Unidos del Rito York inglés, conformando una suerte de Rito en nueve grados (del que queda excluido el Maestro Súper-Excelente), a saber:</a:t>
            </a:r>
          </a:p>
          <a:p>
            <a:pPr eaLnBrk="1" hangingPunct="1">
              <a:lnSpc>
                <a:spcPct val="80000"/>
              </a:lnSpc>
            </a:pPr>
            <a:r>
              <a:rPr lang="es-MX" sz="2000" dirty="0" smtClean="0"/>
              <a:t>1. Aprendiz.</a:t>
            </a:r>
          </a:p>
          <a:p>
            <a:pPr eaLnBrk="1" hangingPunct="1">
              <a:lnSpc>
                <a:spcPct val="80000"/>
              </a:lnSpc>
            </a:pPr>
            <a:r>
              <a:rPr lang="es-MX" sz="2000" dirty="0" smtClean="0"/>
              <a:t>2. Compañero.</a:t>
            </a:r>
          </a:p>
          <a:p>
            <a:pPr eaLnBrk="1" hangingPunct="1">
              <a:lnSpc>
                <a:spcPct val="80000"/>
              </a:lnSpc>
            </a:pPr>
            <a:r>
              <a:rPr lang="es-MX" sz="2000" dirty="0" smtClean="0"/>
              <a:t>3. Maestro.</a:t>
            </a:r>
          </a:p>
          <a:p>
            <a:pPr eaLnBrk="1" hangingPunct="1">
              <a:lnSpc>
                <a:spcPct val="80000"/>
              </a:lnSpc>
            </a:pPr>
            <a:r>
              <a:rPr lang="es-MX" sz="2000" dirty="0" smtClean="0"/>
              <a:t>4. Maestro de Marca.</a:t>
            </a:r>
          </a:p>
          <a:p>
            <a:pPr eaLnBrk="1" hangingPunct="1">
              <a:lnSpc>
                <a:spcPct val="80000"/>
              </a:lnSpc>
            </a:pPr>
            <a:r>
              <a:rPr lang="es-MX" sz="2000" dirty="0" smtClean="0"/>
              <a:t>5. </a:t>
            </a:r>
            <a:r>
              <a:rPr lang="es-MX" sz="2000" dirty="0" err="1" smtClean="0"/>
              <a:t>Past</a:t>
            </a:r>
            <a:r>
              <a:rPr lang="es-MX" sz="2000" dirty="0" smtClean="0"/>
              <a:t> Master.</a:t>
            </a:r>
          </a:p>
          <a:p>
            <a:pPr eaLnBrk="1" hangingPunct="1">
              <a:lnSpc>
                <a:spcPct val="80000"/>
              </a:lnSpc>
            </a:pPr>
            <a:r>
              <a:rPr lang="es-MX" sz="2000" dirty="0" smtClean="0"/>
              <a:t>6. Muy Excelente Maestro.</a:t>
            </a:r>
          </a:p>
          <a:p>
            <a:pPr eaLnBrk="1" hangingPunct="1">
              <a:lnSpc>
                <a:spcPct val="80000"/>
              </a:lnSpc>
            </a:pPr>
            <a:r>
              <a:rPr lang="es-MX" sz="2000" dirty="0" smtClean="0"/>
              <a:t>7. Arco Real.</a:t>
            </a:r>
          </a:p>
          <a:p>
            <a:pPr eaLnBrk="1" hangingPunct="1">
              <a:lnSpc>
                <a:spcPct val="80000"/>
              </a:lnSpc>
            </a:pPr>
            <a:r>
              <a:rPr lang="es-MX" sz="2000" dirty="0" smtClean="0"/>
              <a:t>8. Maestro Real.</a:t>
            </a:r>
          </a:p>
          <a:p>
            <a:pPr eaLnBrk="1" hangingPunct="1">
              <a:lnSpc>
                <a:spcPct val="80000"/>
              </a:lnSpc>
            </a:pPr>
            <a:r>
              <a:rPr lang="es-MX" sz="2000" dirty="0" smtClean="0"/>
              <a:t>9. Maestro Selecto.</a:t>
            </a:r>
          </a:p>
          <a:p>
            <a:pPr eaLnBrk="1" hangingPunct="1">
              <a:lnSpc>
                <a:spcPct val="80000"/>
              </a:lnSpc>
            </a:pPr>
            <a:r>
              <a:rPr lang="es-MX" sz="2000" dirty="0" smtClean="0"/>
              <a:t>Los tres primeros grados se confieren en las Logias Simbólicas; los cuatro siguientes en los Capítulos del Arco Real y los dos últimos en los Consejos de Maestros Reales y Selectos. El problema de esta estructura es que, al no tomar en cuenta el último grado del Rito Críptico, no comprende dicho Rito en su totalidad.</a:t>
            </a:r>
            <a:endParaRPr lang="es-AR" sz="2000" dirty="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3810"/>
                                        </p:tgtEl>
                                        <p:attrNameLst>
                                          <p:attrName>style.visibility</p:attrName>
                                        </p:attrNameLst>
                                      </p:cBhvr>
                                      <p:to>
                                        <p:strVal val="visible"/>
                                      </p:to>
                                    </p:set>
                                    <p:animEffect transition="in" filter="blinds(horizontal)">
                                      <p:cBhvr>
                                        <p:cTn id="7" dur="500"/>
                                        <p:tgtEl>
                                          <p:spTgt spid="17838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3811">
                                            <p:txEl>
                                              <p:pRg st="0" end="0"/>
                                            </p:txEl>
                                          </p:spTgt>
                                        </p:tgtEl>
                                        <p:attrNameLst>
                                          <p:attrName>style.visibility</p:attrName>
                                        </p:attrNameLst>
                                      </p:cBhvr>
                                      <p:to>
                                        <p:strVal val="visible"/>
                                      </p:to>
                                    </p:set>
                                    <p:animEffect transition="in" filter="blinds(horizontal)">
                                      <p:cBhvr>
                                        <p:cTn id="12" dur="500"/>
                                        <p:tgtEl>
                                          <p:spTgt spid="17838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3811">
                                            <p:txEl>
                                              <p:pRg st="1" end="1"/>
                                            </p:txEl>
                                          </p:spTgt>
                                        </p:tgtEl>
                                        <p:attrNameLst>
                                          <p:attrName>style.visibility</p:attrName>
                                        </p:attrNameLst>
                                      </p:cBhvr>
                                      <p:to>
                                        <p:strVal val="visible"/>
                                      </p:to>
                                    </p:set>
                                    <p:animEffect transition="in" filter="blinds(horizontal)">
                                      <p:cBhvr>
                                        <p:cTn id="17" dur="500"/>
                                        <p:tgtEl>
                                          <p:spTgt spid="17838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3811">
                                            <p:txEl>
                                              <p:pRg st="2" end="2"/>
                                            </p:txEl>
                                          </p:spTgt>
                                        </p:tgtEl>
                                        <p:attrNameLst>
                                          <p:attrName>style.visibility</p:attrName>
                                        </p:attrNameLst>
                                      </p:cBhvr>
                                      <p:to>
                                        <p:strVal val="visible"/>
                                      </p:to>
                                    </p:set>
                                    <p:animEffect transition="in" filter="blinds(horizontal)">
                                      <p:cBhvr>
                                        <p:cTn id="22" dur="500"/>
                                        <p:tgtEl>
                                          <p:spTgt spid="17838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3811">
                                            <p:txEl>
                                              <p:pRg st="3" end="3"/>
                                            </p:txEl>
                                          </p:spTgt>
                                        </p:tgtEl>
                                        <p:attrNameLst>
                                          <p:attrName>style.visibility</p:attrName>
                                        </p:attrNameLst>
                                      </p:cBhvr>
                                      <p:to>
                                        <p:strVal val="visible"/>
                                      </p:to>
                                    </p:set>
                                    <p:animEffect transition="in" filter="blinds(horizontal)">
                                      <p:cBhvr>
                                        <p:cTn id="27" dur="500"/>
                                        <p:tgtEl>
                                          <p:spTgt spid="178381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3811">
                                            <p:txEl>
                                              <p:pRg st="4" end="4"/>
                                            </p:txEl>
                                          </p:spTgt>
                                        </p:tgtEl>
                                        <p:attrNameLst>
                                          <p:attrName>style.visibility</p:attrName>
                                        </p:attrNameLst>
                                      </p:cBhvr>
                                      <p:to>
                                        <p:strVal val="visible"/>
                                      </p:to>
                                    </p:set>
                                    <p:animEffect transition="in" filter="blinds(horizontal)">
                                      <p:cBhvr>
                                        <p:cTn id="32" dur="500"/>
                                        <p:tgtEl>
                                          <p:spTgt spid="178381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3811">
                                            <p:txEl>
                                              <p:pRg st="5" end="5"/>
                                            </p:txEl>
                                          </p:spTgt>
                                        </p:tgtEl>
                                        <p:attrNameLst>
                                          <p:attrName>style.visibility</p:attrName>
                                        </p:attrNameLst>
                                      </p:cBhvr>
                                      <p:to>
                                        <p:strVal val="visible"/>
                                      </p:to>
                                    </p:set>
                                    <p:animEffect transition="in" filter="blinds(horizontal)">
                                      <p:cBhvr>
                                        <p:cTn id="37" dur="500"/>
                                        <p:tgtEl>
                                          <p:spTgt spid="178381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3811">
                                            <p:txEl>
                                              <p:pRg st="6" end="6"/>
                                            </p:txEl>
                                          </p:spTgt>
                                        </p:tgtEl>
                                        <p:attrNameLst>
                                          <p:attrName>style.visibility</p:attrName>
                                        </p:attrNameLst>
                                      </p:cBhvr>
                                      <p:to>
                                        <p:strVal val="visible"/>
                                      </p:to>
                                    </p:set>
                                    <p:animEffect transition="in" filter="blinds(horizontal)">
                                      <p:cBhvr>
                                        <p:cTn id="42" dur="500"/>
                                        <p:tgtEl>
                                          <p:spTgt spid="1783811">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83811">
                                            <p:txEl>
                                              <p:pRg st="7" end="7"/>
                                            </p:txEl>
                                          </p:spTgt>
                                        </p:tgtEl>
                                        <p:attrNameLst>
                                          <p:attrName>style.visibility</p:attrName>
                                        </p:attrNameLst>
                                      </p:cBhvr>
                                      <p:to>
                                        <p:strVal val="visible"/>
                                      </p:to>
                                    </p:set>
                                    <p:animEffect transition="in" filter="blinds(horizontal)">
                                      <p:cBhvr>
                                        <p:cTn id="47" dur="500"/>
                                        <p:tgtEl>
                                          <p:spTgt spid="1783811">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83811">
                                            <p:txEl>
                                              <p:pRg st="8" end="8"/>
                                            </p:txEl>
                                          </p:spTgt>
                                        </p:tgtEl>
                                        <p:attrNameLst>
                                          <p:attrName>style.visibility</p:attrName>
                                        </p:attrNameLst>
                                      </p:cBhvr>
                                      <p:to>
                                        <p:strVal val="visible"/>
                                      </p:to>
                                    </p:set>
                                    <p:animEffect transition="in" filter="blinds(horizontal)">
                                      <p:cBhvr>
                                        <p:cTn id="52" dur="500"/>
                                        <p:tgtEl>
                                          <p:spTgt spid="1783811">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783811">
                                            <p:txEl>
                                              <p:pRg st="9" end="9"/>
                                            </p:txEl>
                                          </p:spTgt>
                                        </p:tgtEl>
                                        <p:attrNameLst>
                                          <p:attrName>style.visibility</p:attrName>
                                        </p:attrNameLst>
                                      </p:cBhvr>
                                      <p:to>
                                        <p:strVal val="visible"/>
                                      </p:to>
                                    </p:set>
                                    <p:animEffect transition="in" filter="blinds(horizontal)">
                                      <p:cBhvr>
                                        <p:cTn id="57" dur="500"/>
                                        <p:tgtEl>
                                          <p:spTgt spid="1783811">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783811">
                                            <p:txEl>
                                              <p:pRg st="10" end="10"/>
                                            </p:txEl>
                                          </p:spTgt>
                                        </p:tgtEl>
                                        <p:attrNameLst>
                                          <p:attrName>style.visibility</p:attrName>
                                        </p:attrNameLst>
                                      </p:cBhvr>
                                      <p:to>
                                        <p:strVal val="visible"/>
                                      </p:to>
                                    </p:set>
                                    <p:animEffect transition="in" filter="blinds(horizontal)">
                                      <p:cBhvr>
                                        <p:cTn id="62" dur="500"/>
                                        <p:tgtEl>
                                          <p:spTgt spid="178381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3810" grpId="0"/>
      <p:bldP spid="178381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3810" name="Rectangle 2"/>
          <p:cNvSpPr>
            <a:spLocks noGrp="1" noChangeArrowheads="1"/>
          </p:cNvSpPr>
          <p:nvPr>
            <p:ph type="title"/>
          </p:nvPr>
        </p:nvSpPr>
        <p:spPr/>
        <p:txBody>
          <a:bodyPr/>
          <a:lstStyle/>
          <a:p>
            <a:pPr eaLnBrk="1" hangingPunct="1"/>
            <a:r>
              <a:rPr lang="es-MX" smtClean="0"/>
              <a:t>El «Rito Americano»</a:t>
            </a:r>
            <a:endParaRPr lang="es-ES_tradnl" smtClean="0"/>
          </a:p>
        </p:txBody>
      </p:sp>
      <p:sp>
        <p:nvSpPr>
          <p:cNvPr id="1783811" name="Rectangle 3"/>
          <p:cNvSpPr>
            <a:spLocks noGrp="1" noChangeArrowheads="1"/>
          </p:cNvSpPr>
          <p:nvPr>
            <p:ph sz="half" idx="1"/>
          </p:nvPr>
        </p:nvSpPr>
        <p:spPr>
          <a:xfrm>
            <a:off x="457200" y="1557338"/>
            <a:ext cx="3251200" cy="4525962"/>
          </a:xfrm>
        </p:spPr>
        <p:txBody>
          <a:bodyPr/>
          <a:lstStyle/>
          <a:p>
            <a:pPr eaLnBrk="1" hangingPunct="1">
              <a:lnSpc>
                <a:spcPct val="80000"/>
              </a:lnSpc>
            </a:pPr>
            <a:r>
              <a:rPr lang="es-MX" sz="2000" smtClean="0"/>
              <a:t>Sin embargo, no podemos decir que tal «Rito Americano» se haya constituido efectivamente como un Rito orgánicamente estructurado, debido a que los cuerpos del Rito York (Logia, Capítulo y Consejo) siempre mantuvieron una cierta independencia.</a:t>
            </a:r>
          </a:p>
          <a:p>
            <a:pPr eaLnBrk="1" hangingPunct="1">
              <a:lnSpc>
                <a:spcPct val="80000"/>
              </a:lnSpc>
            </a:pPr>
            <a:r>
              <a:rPr lang="es-MX" sz="2000" smtClean="0"/>
              <a:t>Y con la introducción de los grados conferidos en las Comandancias de Caballeros Templarios la estructura en nueve grados prácticamente se ha disipado.</a:t>
            </a:r>
            <a:endParaRPr lang="es-AR" sz="2000" smtClean="0"/>
          </a:p>
        </p:txBody>
      </p:sp>
      <p:sp>
        <p:nvSpPr>
          <p:cNvPr id="37892" name="3 Marcador de contenido"/>
          <p:cNvSpPr>
            <a:spLocks noGrp="1"/>
          </p:cNvSpPr>
          <p:nvPr>
            <p:ph sz="half" idx="2"/>
          </p:nvPr>
        </p:nvSpPr>
        <p:spPr/>
        <p:txBody>
          <a:bodyPr/>
          <a:lstStyle/>
          <a:p>
            <a:endParaRPr lang="es-ES" smtClean="0"/>
          </a:p>
        </p:txBody>
      </p:sp>
      <p:pic>
        <p:nvPicPr>
          <p:cNvPr id="5" name="Picture 5" descr="royal"/>
          <p:cNvPicPr>
            <a:picLocks noChangeAspect="1" noChangeArrowheads="1"/>
          </p:cNvPicPr>
          <p:nvPr/>
        </p:nvPicPr>
        <p:blipFill>
          <a:blip r:embed="rId2"/>
          <a:srcRect/>
          <a:stretch>
            <a:fillRect/>
          </a:stretch>
        </p:blipFill>
        <p:spPr bwMode="auto">
          <a:xfrm>
            <a:off x="4572000" y="1828800"/>
            <a:ext cx="4267200" cy="3767138"/>
          </a:xfrm>
          <a:prstGeom prst="rect">
            <a:avLst/>
          </a:prstGeom>
          <a:noFill/>
          <a:ln w="9525">
            <a:noFill/>
            <a:miter lim="800000"/>
            <a:headEnd/>
            <a:tailEnd/>
          </a:ln>
        </p:spPr>
      </p:pic>
      <p:sp>
        <p:nvSpPr>
          <p:cNvPr id="6" name="Text Box 6"/>
          <p:cNvSpPr txBox="1">
            <a:spLocks noChangeArrowheads="1"/>
          </p:cNvSpPr>
          <p:nvPr/>
        </p:nvSpPr>
        <p:spPr bwMode="auto">
          <a:xfrm>
            <a:off x="4524375" y="5781675"/>
            <a:ext cx="4467225" cy="923925"/>
          </a:xfrm>
          <a:prstGeom prst="rect">
            <a:avLst/>
          </a:prstGeom>
          <a:noFill/>
          <a:ln w="9525">
            <a:noFill/>
            <a:miter lim="800000"/>
            <a:headEnd/>
            <a:tailEnd/>
          </a:ln>
        </p:spPr>
        <p:txBody>
          <a:bodyPr wrap="none">
            <a:spAutoFit/>
          </a:bodyPr>
          <a:lstStyle/>
          <a:p>
            <a:pPr algn="ctr"/>
            <a:r>
              <a:rPr lang="es-AR"/>
              <a:t>El emblema del Rito Críptico, con la llana </a:t>
            </a:r>
          </a:p>
          <a:p>
            <a:pPr algn="ctr"/>
            <a:r>
              <a:rPr lang="es-AR"/>
              <a:t>y la espada, símbolos clásicos</a:t>
            </a:r>
          </a:p>
          <a:p>
            <a:pPr algn="ctr"/>
            <a:r>
              <a:rPr lang="es-AR"/>
              <a:t>del 15° grado escocés</a:t>
            </a:r>
            <a:endParaRPr lang="es-ES_tradnl"/>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3810"/>
                                        </p:tgtEl>
                                        <p:attrNameLst>
                                          <p:attrName>style.visibility</p:attrName>
                                        </p:attrNameLst>
                                      </p:cBhvr>
                                      <p:to>
                                        <p:strVal val="visible"/>
                                      </p:to>
                                    </p:set>
                                    <p:animEffect transition="in" filter="blinds(horizontal)">
                                      <p:cBhvr>
                                        <p:cTn id="7" dur="500"/>
                                        <p:tgtEl>
                                          <p:spTgt spid="17838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3811">
                                            <p:txEl>
                                              <p:pRg st="0" end="0"/>
                                            </p:txEl>
                                          </p:spTgt>
                                        </p:tgtEl>
                                        <p:attrNameLst>
                                          <p:attrName>style.visibility</p:attrName>
                                        </p:attrNameLst>
                                      </p:cBhvr>
                                      <p:to>
                                        <p:strVal val="visible"/>
                                      </p:to>
                                    </p:set>
                                    <p:animEffect transition="in" filter="blinds(horizontal)">
                                      <p:cBhvr>
                                        <p:cTn id="12" dur="500"/>
                                        <p:tgtEl>
                                          <p:spTgt spid="17838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3811">
                                            <p:txEl>
                                              <p:pRg st="1" end="1"/>
                                            </p:txEl>
                                          </p:spTgt>
                                        </p:tgtEl>
                                        <p:attrNameLst>
                                          <p:attrName>style.visibility</p:attrName>
                                        </p:attrNameLst>
                                      </p:cBhvr>
                                      <p:to>
                                        <p:strVal val="visible"/>
                                      </p:to>
                                    </p:set>
                                    <p:animEffect transition="in" filter="blinds(horizontal)">
                                      <p:cBhvr>
                                        <p:cTn id="17" dur="500"/>
                                        <p:tgtEl>
                                          <p:spTgt spid="17838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3810" grpId="0"/>
      <p:bldP spid="1783811" grpId="0" build="p"/>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7" name="Picture 4" descr="http://www.hiddenmysteries.com/xcart/images/sample2/2717a.gif"/>
          <p:cNvPicPr>
            <a:picLocks noChangeAspect="1" noChangeArrowheads="1"/>
          </p:cNvPicPr>
          <p:nvPr/>
        </p:nvPicPr>
        <p:blipFill>
          <a:blip r:embed="rId2"/>
          <a:srcRect/>
          <a:stretch>
            <a:fillRect/>
          </a:stretch>
        </p:blipFill>
        <p:spPr bwMode="auto">
          <a:xfrm>
            <a:off x="2565400" y="0"/>
            <a:ext cx="4521200" cy="6858000"/>
          </a:xfrm>
          <a:prstGeom prst="rect">
            <a:avLst/>
          </a:prstGeom>
          <a:solidFill>
            <a:schemeClr val="tx1"/>
          </a:solidFill>
          <a:ln w="9525">
            <a:noFill/>
            <a:miter lim="800000"/>
            <a:headEnd/>
            <a:tailEnd/>
          </a:ln>
        </p:spPr>
      </p:pic>
      <p:sp>
        <p:nvSpPr>
          <p:cNvPr id="2" name="1 CuadroTexto"/>
          <p:cNvSpPr txBox="1">
            <a:spLocks noChangeArrowheads="1"/>
          </p:cNvSpPr>
          <p:nvPr/>
        </p:nvSpPr>
        <p:spPr bwMode="auto">
          <a:xfrm>
            <a:off x="152400" y="685800"/>
            <a:ext cx="2516188" cy="5859463"/>
          </a:xfrm>
          <a:prstGeom prst="rect">
            <a:avLst/>
          </a:prstGeom>
          <a:noFill/>
          <a:ln w="9525">
            <a:noFill/>
            <a:miter lim="800000"/>
            <a:headEnd/>
            <a:tailEnd/>
          </a:ln>
        </p:spPr>
        <p:txBody>
          <a:bodyPr>
            <a:spAutoFit/>
          </a:bodyPr>
          <a:lstStyle/>
          <a:p>
            <a:r>
              <a:rPr lang="es-MX"/>
              <a:t>Nótese cómo</a:t>
            </a:r>
          </a:p>
          <a:p>
            <a:r>
              <a:rPr lang="es-MX"/>
              <a:t>en esta imagen</a:t>
            </a:r>
          </a:p>
          <a:p>
            <a:r>
              <a:rPr lang="es-MX"/>
              <a:t>se considera que</a:t>
            </a:r>
          </a:p>
          <a:p>
            <a:r>
              <a:rPr lang="es-MX"/>
              <a:t>el Maestro Real</a:t>
            </a:r>
          </a:p>
          <a:p>
            <a:r>
              <a:rPr lang="es-MX"/>
              <a:t>es el 8° grado del</a:t>
            </a:r>
          </a:p>
          <a:p>
            <a:r>
              <a:rPr lang="es-MX"/>
              <a:t>Rito York, versión</a:t>
            </a:r>
          </a:p>
          <a:p>
            <a:r>
              <a:rPr lang="es-MX"/>
              <a:t>Americana, después</a:t>
            </a:r>
          </a:p>
          <a:p>
            <a:r>
              <a:rPr lang="es-MX"/>
              <a:t>de los tres Grados</a:t>
            </a:r>
          </a:p>
          <a:p>
            <a:r>
              <a:rPr lang="es-MX"/>
              <a:t>Simbólicos y los</a:t>
            </a:r>
          </a:p>
          <a:p>
            <a:r>
              <a:rPr lang="es-MX"/>
              <a:t>cuatro del Capítulo</a:t>
            </a:r>
          </a:p>
          <a:p>
            <a:r>
              <a:rPr lang="es-MX"/>
              <a:t>del Arco Real</a:t>
            </a:r>
          </a:p>
          <a:p>
            <a:r>
              <a:rPr lang="es-MX"/>
              <a:t>(Maestro de Marca,</a:t>
            </a:r>
          </a:p>
          <a:p>
            <a:r>
              <a:rPr lang="es-MX"/>
              <a:t>Past Master, Muy</a:t>
            </a:r>
          </a:p>
          <a:p>
            <a:r>
              <a:rPr lang="es-MX"/>
              <a:t>Excelente Maestro</a:t>
            </a:r>
          </a:p>
          <a:p>
            <a:r>
              <a:rPr lang="es-MX"/>
              <a:t>y Arco Real).</a:t>
            </a:r>
          </a:p>
          <a:p>
            <a:r>
              <a:rPr lang="es-MX"/>
              <a:t>Tal estructura del</a:t>
            </a:r>
          </a:p>
          <a:p>
            <a:r>
              <a:rPr lang="es-MX"/>
              <a:t>Rito York en grados</a:t>
            </a:r>
          </a:p>
          <a:p>
            <a:r>
              <a:rPr lang="es-MX"/>
              <a:t>sucesivos y </a:t>
            </a:r>
          </a:p>
          <a:p>
            <a:r>
              <a:rPr lang="es-MX"/>
              <a:t>numerados es poco</a:t>
            </a:r>
          </a:p>
          <a:p>
            <a:r>
              <a:rPr lang="es-MX"/>
              <a:t>habitual.</a:t>
            </a:r>
          </a:p>
          <a:p>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80227"/>
                                        </p:tgtEl>
                                        <p:attrNameLst>
                                          <p:attrName>style.visibility</p:attrName>
                                        </p:attrNameLst>
                                      </p:cBhvr>
                                      <p:to>
                                        <p:strVal val="visible"/>
                                      </p:to>
                                    </p:set>
                                    <p:animEffect transition="in" filter="box(out)">
                                      <p:cBhvr>
                                        <p:cTn id="7" dur="2000"/>
                                        <p:tgtEl>
                                          <p:spTgt spid="1802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3810" name="Rectangle 2"/>
          <p:cNvSpPr>
            <a:spLocks noGrp="1" noChangeArrowheads="1"/>
          </p:cNvSpPr>
          <p:nvPr>
            <p:ph type="title"/>
          </p:nvPr>
        </p:nvSpPr>
        <p:spPr/>
        <p:txBody>
          <a:bodyPr/>
          <a:lstStyle/>
          <a:p>
            <a:pPr eaLnBrk="1" hangingPunct="1"/>
            <a:r>
              <a:rPr lang="es-MX" smtClean="0"/>
              <a:t>Maestro Real y Maestro Selecto</a:t>
            </a:r>
            <a:endParaRPr lang="es-ES_tradnl" smtClean="0"/>
          </a:p>
        </p:txBody>
      </p:sp>
      <p:sp>
        <p:nvSpPr>
          <p:cNvPr id="1783811" name="Rectangle 3"/>
          <p:cNvSpPr>
            <a:spLocks noGrp="1" noChangeArrowheads="1"/>
          </p:cNvSpPr>
          <p:nvPr>
            <p:ph type="body" idx="1"/>
          </p:nvPr>
        </p:nvSpPr>
        <p:spPr>
          <a:xfrm>
            <a:off x="142875" y="1357313"/>
            <a:ext cx="8858250" cy="4525962"/>
          </a:xfrm>
        </p:spPr>
        <p:txBody>
          <a:bodyPr/>
          <a:lstStyle/>
          <a:p>
            <a:pPr eaLnBrk="1" hangingPunct="1">
              <a:lnSpc>
                <a:spcPct val="80000"/>
              </a:lnSpc>
            </a:pPr>
            <a:r>
              <a:rPr lang="es-AR" sz="1800" smtClean="0"/>
              <a:t>Aparentemente, la forma original de estos grados fue obra del ya mencionado Jeremy L. Cross.</a:t>
            </a:r>
          </a:p>
          <a:p>
            <a:pPr eaLnBrk="1" hangingPunct="1">
              <a:lnSpc>
                <a:spcPct val="80000"/>
              </a:lnSpc>
            </a:pPr>
            <a:r>
              <a:rPr lang="es-MX" sz="1800" smtClean="0"/>
              <a:t>Algunos historiadores, sin embargo, ponen en duda las verdaderas intenciones de Cross al multiplicar las Iniciaciones y las dispensasiones para la formación de Consejos.</a:t>
            </a:r>
          </a:p>
          <a:p>
            <a:pPr eaLnBrk="1" hangingPunct="1">
              <a:lnSpc>
                <a:spcPct val="80000"/>
              </a:lnSpc>
            </a:pPr>
            <a:r>
              <a:rPr lang="es-MX" sz="1800" smtClean="0"/>
              <a:t>Nosotros no podemos abrir juicio sobre este hecho; sin embargo podemos mencionar que Cross parece haber sido el primero que unió el Maestro Real y el Maestro Selecto conformando un único sistema, dado que previamente ambos grados eran independientes.</a:t>
            </a:r>
          </a:p>
          <a:p>
            <a:pPr eaLnBrk="1" hangingPunct="1">
              <a:lnSpc>
                <a:spcPct val="80000"/>
              </a:lnSpc>
            </a:pPr>
            <a:r>
              <a:rPr lang="es-MX" sz="1800" smtClean="0"/>
              <a:t>Existen muchas dudas acerca de la forma exacta y el ritual de los grados en la forma en que eran conferidos por Cross, pero todo parece indicar que el Maestro Real y el Maestro Selecto eran un solo grado, el ya mencionado «Masón Selecto de los 27». </a:t>
            </a:r>
          </a:p>
          <a:p>
            <a:pPr eaLnBrk="1" hangingPunct="1">
              <a:lnSpc>
                <a:spcPct val="80000"/>
              </a:lnSpc>
            </a:pPr>
            <a:r>
              <a:rPr lang="es-MX" sz="1800" smtClean="0"/>
              <a:t>Por lo tanto, ambos grados estaban originalmente separados, luego se unieron y finalmente, en un tiempo posterior, volvieron a separarse.</a:t>
            </a:r>
          </a:p>
          <a:p>
            <a:pPr eaLnBrk="1" hangingPunct="1">
              <a:lnSpc>
                <a:spcPct val="80000"/>
              </a:lnSpc>
            </a:pPr>
            <a:r>
              <a:rPr lang="es-MX" sz="1800" smtClean="0"/>
              <a:t>Este proceso de constante «unificación, división y diferenciación» es común a los grados masónicos de diversos Ritos, y obedece a la tendencia general que, desde una unidad primordial, conduce hacia la multiplicidad.</a:t>
            </a:r>
          </a:p>
          <a:p>
            <a:pPr eaLnBrk="1" hangingPunct="1">
              <a:lnSpc>
                <a:spcPct val="80000"/>
              </a:lnSpc>
            </a:pPr>
            <a:r>
              <a:rPr lang="es-AR" sz="1800" smtClean="0"/>
              <a:t>Según otros historiadores, cuando el Rito Críptico fue introducido en los Estados Unidos, el Maestro Real se practicaba con preferencia en la región Este y el Maestro Selecto en el Oeste.</a:t>
            </a:r>
            <a:endParaRPr lang="es-MX" sz="1800" smtClean="0"/>
          </a:p>
          <a:p>
            <a:pPr eaLnBrk="1" hangingPunct="1">
              <a:lnSpc>
                <a:spcPct val="80000"/>
              </a:lnSpc>
            </a:pPr>
            <a:r>
              <a:rPr lang="es-MX" sz="1800" smtClean="0"/>
              <a:t>De todas formas, la historia es confusa y amerita mayor investigación.</a:t>
            </a:r>
          </a:p>
          <a:p>
            <a:pPr eaLnBrk="1" hangingPunct="1">
              <a:lnSpc>
                <a:spcPct val="80000"/>
              </a:lnSpc>
            </a:pPr>
            <a:endParaRPr lang="es-AR" sz="1800" smtClean="0"/>
          </a:p>
          <a:p>
            <a:pPr eaLnBrk="1" hangingPunct="1">
              <a:lnSpc>
                <a:spcPct val="80000"/>
              </a:lnSpc>
            </a:pPr>
            <a:endParaRPr lang="es-AR" sz="1800" smtClean="0"/>
          </a:p>
          <a:p>
            <a:pPr eaLnBrk="1" hangingPunct="1">
              <a:lnSpc>
                <a:spcPct val="80000"/>
              </a:lnSpc>
            </a:pPr>
            <a:endParaRPr lang="es-AR" sz="18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3810"/>
                                        </p:tgtEl>
                                        <p:attrNameLst>
                                          <p:attrName>style.visibility</p:attrName>
                                        </p:attrNameLst>
                                      </p:cBhvr>
                                      <p:to>
                                        <p:strVal val="visible"/>
                                      </p:to>
                                    </p:set>
                                    <p:animEffect transition="in" filter="blinds(horizontal)">
                                      <p:cBhvr>
                                        <p:cTn id="7" dur="500"/>
                                        <p:tgtEl>
                                          <p:spTgt spid="17838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3811">
                                            <p:txEl>
                                              <p:pRg st="0" end="0"/>
                                            </p:txEl>
                                          </p:spTgt>
                                        </p:tgtEl>
                                        <p:attrNameLst>
                                          <p:attrName>style.visibility</p:attrName>
                                        </p:attrNameLst>
                                      </p:cBhvr>
                                      <p:to>
                                        <p:strVal val="visible"/>
                                      </p:to>
                                    </p:set>
                                    <p:animEffect transition="in" filter="blinds(horizontal)">
                                      <p:cBhvr>
                                        <p:cTn id="12" dur="500"/>
                                        <p:tgtEl>
                                          <p:spTgt spid="17838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3811">
                                            <p:txEl>
                                              <p:pRg st="1" end="1"/>
                                            </p:txEl>
                                          </p:spTgt>
                                        </p:tgtEl>
                                        <p:attrNameLst>
                                          <p:attrName>style.visibility</p:attrName>
                                        </p:attrNameLst>
                                      </p:cBhvr>
                                      <p:to>
                                        <p:strVal val="visible"/>
                                      </p:to>
                                    </p:set>
                                    <p:animEffect transition="in" filter="blinds(horizontal)">
                                      <p:cBhvr>
                                        <p:cTn id="17" dur="500"/>
                                        <p:tgtEl>
                                          <p:spTgt spid="17838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3811">
                                            <p:txEl>
                                              <p:pRg st="2" end="2"/>
                                            </p:txEl>
                                          </p:spTgt>
                                        </p:tgtEl>
                                        <p:attrNameLst>
                                          <p:attrName>style.visibility</p:attrName>
                                        </p:attrNameLst>
                                      </p:cBhvr>
                                      <p:to>
                                        <p:strVal val="visible"/>
                                      </p:to>
                                    </p:set>
                                    <p:animEffect transition="in" filter="blinds(horizontal)">
                                      <p:cBhvr>
                                        <p:cTn id="22" dur="500"/>
                                        <p:tgtEl>
                                          <p:spTgt spid="17838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3811">
                                            <p:txEl>
                                              <p:pRg st="3" end="3"/>
                                            </p:txEl>
                                          </p:spTgt>
                                        </p:tgtEl>
                                        <p:attrNameLst>
                                          <p:attrName>style.visibility</p:attrName>
                                        </p:attrNameLst>
                                      </p:cBhvr>
                                      <p:to>
                                        <p:strVal val="visible"/>
                                      </p:to>
                                    </p:set>
                                    <p:animEffect transition="in" filter="blinds(horizontal)">
                                      <p:cBhvr>
                                        <p:cTn id="27" dur="500"/>
                                        <p:tgtEl>
                                          <p:spTgt spid="178381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3811">
                                            <p:txEl>
                                              <p:pRg st="4" end="4"/>
                                            </p:txEl>
                                          </p:spTgt>
                                        </p:tgtEl>
                                        <p:attrNameLst>
                                          <p:attrName>style.visibility</p:attrName>
                                        </p:attrNameLst>
                                      </p:cBhvr>
                                      <p:to>
                                        <p:strVal val="visible"/>
                                      </p:to>
                                    </p:set>
                                    <p:animEffect transition="in" filter="blinds(horizontal)">
                                      <p:cBhvr>
                                        <p:cTn id="32" dur="500"/>
                                        <p:tgtEl>
                                          <p:spTgt spid="178381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3811">
                                            <p:txEl>
                                              <p:pRg st="5" end="5"/>
                                            </p:txEl>
                                          </p:spTgt>
                                        </p:tgtEl>
                                        <p:attrNameLst>
                                          <p:attrName>style.visibility</p:attrName>
                                        </p:attrNameLst>
                                      </p:cBhvr>
                                      <p:to>
                                        <p:strVal val="visible"/>
                                      </p:to>
                                    </p:set>
                                    <p:animEffect transition="in" filter="blinds(horizontal)">
                                      <p:cBhvr>
                                        <p:cTn id="37" dur="500"/>
                                        <p:tgtEl>
                                          <p:spTgt spid="178381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3811">
                                            <p:txEl>
                                              <p:pRg st="6" end="6"/>
                                            </p:txEl>
                                          </p:spTgt>
                                        </p:tgtEl>
                                        <p:attrNameLst>
                                          <p:attrName>style.visibility</p:attrName>
                                        </p:attrNameLst>
                                      </p:cBhvr>
                                      <p:to>
                                        <p:strVal val="visible"/>
                                      </p:to>
                                    </p:set>
                                    <p:animEffect transition="in" filter="blinds(horizontal)">
                                      <p:cBhvr>
                                        <p:cTn id="42" dur="500"/>
                                        <p:tgtEl>
                                          <p:spTgt spid="1783811">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83811">
                                            <p:txEl>
                                              <p:pRg st="7" end="7"/>
                                            </p:txEl>
                                          </p:spTgt>
                                        </p:tgtEl>
                                        <p:attrNameLst>
                                          <p:attrName>style.visibility</p:attrName>
                                        </p:attrNameLst>
                                      </p:cBhvr>
                                      <p:to>
                                        <p:strVal val="visible"/>
                                      </p:to>
                                    </p:set>
                                    <p:animEffect transition="in" filter="blinds(horizontal)">
                                      <p:cBhvr>
                                        <p:cTn id="47" dur="500"/>
                                        <p:tgtEl>
                                          <p:spTgt spid="17838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3810" grpId="0"/>
      <p:bldP spid="178381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6626" name="Rectangle 2"/>
          <p:cNvSpPr>
            <a:spLocks noGrp="1" noChangeArrowheads="1"/>
          </p:cNvSpPr>
          <p:nvPr>
            <p:ph type="title"/>
          </p:nvPr>
        </p:nvSpPr>
        <p:spPr/>
        <p:txBody>
          <a:bodyPr/>
          <a:lstStyle/>
          <a:p>
            <a:pPr eaLnBrk="1" hangingPunct="1"/>
            <a:r>
              <a:rPr lang="es-MX" sz="4000" smtClean="0"/>
              <a:t>El Maestro Real</a:t>
            </a:r>
            <a:endParaRPr lang="es-ES_tradnl" sz="4000" smtClean="0"/>
          </a:p>
        </p:txBody>
      </p:sp>
      <p:sp>
        <p:nvSpPr>
          <p:cNvPr id="1306627" name="Rectangle 3"/>
          <p:cNvSpPr>
            <a:spLocks noGrp="1" noChangeArrowheads="1"/>
          </p:cNvSpPr>
          <p:nvPr>
            <p:ph idx="1"/>
          </p:nvPr>
        </p:nvSpPr>
        <p:spPr/>
        <p:txBody>
          <a:bodyPr/>
          <a:lstStyle/>
          <a:p>
            <a:pPr eaLnBrk="1" hangingPunct="1">
              <a:lnSpc>
                <a:spcPct val="80000"/>
              </a:lnSpc>
            </a:pPr>
            <a:r>
              <a:rPr lang="es-ES" sz="2400" smtClean="0"/>
              <a:t>Mackey califica a las ceremonias de este grado de «breves» y «simples», pero luego agrega que, pese a ello, tales ceremonias encierran un profundo designio.</a:t>
            </a:r>
          </a:p>
          <a:p>
            <a:pPr eaLnBrk="1" hangingPunct="1">
              <a:lnSpc>
                <a:spcPct val="80000"/>
              </a:lnSpc>
            </a:pPr>
            <a:r>
              <a:rPr lang="es-ES" sz="2400" smtClean="0"/>
              <a:t>Éste es el designio de toda la Masonería: la búsqueda de la Palabra Perdida.</a:t>
            </a:r>
          </a:p>
          <a:p>
            <a:pPr eaLnBrk="1" hangingPunct="1">
              <a:lnSpc>
                <a:spcPct val="80000"/>
              </a:lnSpc>
            </a:pPr>
            <a:r>
              <a:rPr lang="es-ES" sz="2400" smtClean="0"/>
              <a:t>Se han dado infinitos sinónimos de este término, que captan algunos de sus significados, y excluyen otros: la Verdad, el Verbo, la Sapientia.</a:t>
            </a:r>
          </a:p>
          <a:p>
            <a:pPr eaLnBrk="1" hangingPunct="1">
              <a:lnSpc>
                <a:spcPct val="80000"/>
              </a:lnSpc>
            </a:pPr>
            <a:r>
              <a:rPr lang="es-ES" sz="2400" smtClean="0"/>
              <a:t>En cualquier caso, la Masonería parte de la hipótesis que el ser humano ha perdido algo, algo en lo que se esconde el sentido y la razón de su existencia, la Palabra que justifica la Vida.</a:t>
            </a:r>
          </a:p>
          <a:p>
            <a:pPr eaLnBrk="1" hangingPunct="1">
              <a:lnSpc>
                <a:spcPct val="80000"/>
              </a:lnSpc>
            </a:pPr>
            <a:r>
              <a:rPr lang="es-ES" sz="2400" smtClean="0"/>
              <a:t>Y este «algo», esta Palabra Perdida, debe buscarse en lo oculto, en lo escondido, en la profundidad del Ser.</a:t>
            </a:r>
            <a:endParaRPr lang="es-ES_tradnl" sz="240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06626"/>
                                        </p:tgtEl>
                                        <p:attrNameLst>
                                          <p:attrName>style.visibility</p:attrName>
                                        </p:attrNameLst>
                                      </p:cBhvr>
                                      <p:to>
                                        <p:strVal val="visible"/>
                                      </p:to>
                                    </p:set>
                                    <p:animEffect transition="in" filter="blinds(horizontal)">
                                      <p:cBhvr>
                                        <p:cTn id="7" dur="500"/>
                                        <p:tgtEl>
                                          <p:spTgt spid="1306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06627">
                                            <p:txEl>
                                              <p:pRg st="0" end="0"/>
                                            </p:txEl>
                                          </p:spTgt>
                                        </p:tgtEl>
                                        <p:attrNameLst>
                                          <p:attrName>style.visibility</p:attrName>
                                        </p:attrNameLst>
                                      </p:cBhvr>
                                      <p:to>
                                        <p:strVal val="visible"/>
                                      </p:to>
                                    </p:set>
                                    <p:animEffect transition="in" filter="blinds(horizontal)">
                                      <p:cBhvr>
                                        <p:cTn id="12" dur="500"/>
                                        <p:tgtEl>
                                          <p:spTgt spid="130662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06627">
                                            <p:txEl>
                                              <p:pRg st="1" end="1"/>
                                            </p:txEl>
                                          </p:spTgt>
                                        </p:tgtEl>
                                        <p:attrNameLst>
                                          <p:attrName>style.visibility</p:attrName>
                                        </p:attrNameLst>
                                      </p:cBhvr>
                                      <p:to>
                                        <p:strVal val="visible"/>
                                      </p:to>
                                    </p:set>
                                    <p:animEffect transition="in" filter="blinds(horizontal)">
                                      <p:cBhvr>
                                        <p:cTn id="17" dur="500"/>
                                        <p:tgtEl>
                                          <p:spTgt spid="130662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06627">
                                            <p:txEl>
                                              <p:pRg st="2" end="2"/>
                                            </p:txEl>
                                          </p:spTgt>
                                        </p:tgtEl>
                                        <p:attrNameLst>
                                          <p:attrName>style.visibility</p:attrName>
                                        </p:attrNameLst>
                                      </p:cBhvr>
                                      <p:to>
                                        <p:strVal val="visible"/>
                                      </p:to>
                                    </p:set>
                                    <p:animEffect transition="in" filter="blinds(horizontal)">
                                      <p:cBhvr>
                                        <p:cTn id="22" dur="500"/>
                                        <p:tgtEl>
                                          <p:spTgt spid="130662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06627">
                                            <p:txEl>
                                              <p:pRg st="3" end="3"/>
                                            </p:txEl>
                                          </p:spTgt>
                                        </p:tgtEl>
                                        <p:attrNameLst>
                                          <p:attrName>style.visibility</p:attrName>
                                        </p:attrNameLst>
                                      </p:cBhvr>
                                      <p:to>
                                        <p:strVal val="visible"/>
                                      </p:to>
                                    </p:set>
                                    <p:animEffect transition="in" filter="blinds(horizontal)">
                                      <p:cBhvr>
                                        <p:cTn id="27" dur="500"/>
                                        <p:tgtEl>
                                          <p:spTgt spid="130662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06627">
                                            <p:txEl>
                                              <p:pRg st="4" end="4"/>
                                            </p:txEl>
                                          </p:spTgt>
                                        </p:tgtEl>
                                        <p:attrNameLst>
                                          <p:attrName>style.visibility</p:attrName>
                                        </p:attrNameLst>
                                      </p:cBhvr>
                                      <p:to>
                                        <p:strVal val="visible"/>
                                      </p:to>
                                    </p:set>
                                    <p:animEffect transition="in" filter="blinds(horizontal)">
                                      <p:cBhvr>
                                        <p:cTn id="32" dur="500"/>
                                        <p:tgtEl>
                                          <p:spTgt spid="13066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6626" grpId="0"/>
      <p:bldP spid="130662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06626" name="Rectangle 2"/>
          <p:cNvSpPr>
            <a:spLocks noGrp="1" noChangeArrowheads="1"/>
          </p:cNvSpPr>
          <p:nvPr>
            <p:ph type="title"/>
          </p:nvPr>
        </p:nvSpPr>
        <p:spPr/>
        <p:txBody>
          <a:bodyPr/>
          <a:lstStyle/>
          <a:p>
            <a:pPr eaLnBrk="1" hangingPunct="1"/>
            <a:r>
              <a:rPr lang="es-MX" sz="4000" smtClean="0"/>
              <a:t>El salario</a:t>
            </a:r>
            <a:endParaRPr lang="es-ES_tradnl" sz="4000" smtClean="0"/>
          </a:p>
        </p:txBody>
      </p:sp>
      <p:sp>
        <p:nvSpPr>
          <p:cNvPr id="1306627" name="Rectangle 3"/>
          <p:cNvSpPr>
            <a:spLocks noGrp="1" noChangeArrowheads="1"/>
          </p:cNvSpPr>
          <p:nvPr>
            <p:ph idx="1"/>
          </p:nvPr>
        </p:nvSpPr>
        <p:spPr/>
        <p:txBody>
          <a:bodyPr/>
          <a:lstStyle/>
          <a:p>
            <a:pPr eaLnBrk="1" hangingPunct="1">
              <a:lnSpc>
                <a:spcPct val="80000"/>
              </a:lnSpc>
            </a:pPr>
            <a:r>
              <a:rPr lang="es-ES" sz="2400" smtClean="0"/>
              <a:t>La reconquista de esta Palabra es el verdadero salario del masón.</a:t>
            </a:r>
          </a:p>
          <a:p>
            <a:pPr eaLnBrk="1" hangingPunct="1">
              <a:lnSpc>
                <a:spcPct val="80000"/>
              </a:lnSpc>
            </a:pPr>
            <a:r>
              <a:rPr lang="es-ES" sz="2400" smtClean="0"/>
              <a:t>Y aquí utilizamos la palabra Masón en el sentido en que la empleaba Martínez Pasquales: como sinónimo de «Hombre».</a:t>
            </a:r>
          </a:p>
          <a:p>
            <a:pPr eaLnBrk="1" hangingPunct="1">
              <a:lnSpc>
                <a:spcPct val="80000"/>
              </a:lnSpc>
            </a:pPr>
            <a:r>
              <a:rPr lang="es-ES" sz="2400" smtClean="0"/>
              <a:t>Podemos llamarla la Palabra Verdadera, el conocimiento del Absoluto, el Nombre Inefable o simplemente el Nombre, al estilo de los cabalistas, pero independientemente de los términos utilizados creemos que ella conforma el «pago» que anhela realmente el obrero al final de su jornada de trabajo.</a:t>
            </a:r>
          </a:p>
          <a:p>
            <a:pPr eaLnBrk="1" hangingPunct="1">
              <a:lnSpc>
                <a:spcPct val="80000"/>
              </a:lnSpc>
            </a:pPr>
            <a:r>
              <a:rPr lang="es-ES" sz="2400" smtClean="0"/>
              <a:t>Utilizando las palabras de la Masonería inglesa, el Verbo es </a:t>
            </a:r>
            <a:r>
              <a:rPr lang="es-ES" sz="2400" i="1" smtClean="0"/>
              <a:t>«the Master´s wages»</a:t>
            </a:r>
            <a:r>
              <a:rPr lang="es-ES" sz="2400" smtClean="0"/>
              <a:t>.</a:t>
            </a:r>
          </a:p>
          <a:p>
            <a:pPr eaLnBrk="1" hangingPunct="1">
              <a:lnSpc>
                <a:spcPct val="80000"/>
              </a:lnSpc>
            </a:pPr>
            <a:r>
              <a:rPr lang="es-ES" sz="2400" smtClean="0"/>
              <a:t>Hoy tenemos una Palabra Substituta, quizás algún día, como Adonhiram, hallemos la Palabra Verdadera.</a:t>
            </a:r>
            <a:endParaRPr lang="es-ES_tradnl" sz="240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06626"/>
                                        </p:tgtEl>
                                        <p:attrNameLst>
                                          <p:attrName>style.visibility</p:attrName>
                                        </p:attrNameLst>
                                      </p:cBhvr>
                                      <p:to>
                                        <p:strVal val="visible"/>
                                      </p:to>
                                    </p:set>
                                    <p:animEffect transition="in" filter="blinds(horizontal)">
                                      <p:cBhvr>
                                        <p:cTn id="7" dur="500"/>
                                        <p:tgtEl>
                                          <p:spTgt spid="1306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06627">
                                            <p:txEl>
                                              <p:pRg st="0" end="0"/>
                                            </p:txEl>
                                          </p:spTgt>
                                        </p:tgtEl>
                                        <p:attrNameLst>
                                          <p:attrName>style.visibility</p:attrName>
                                        </p:attrNameLst>
                                      </p:cBhvr>
                                      <p:to>
                                        <p:strVal val="visible"/>
                                      </p:to>
                                    </p:set>
                                    <p:animEffect transition="in" filter="blinds(horizontal)">
                                      <p:cBhvr>
                                        <p:cTn id="12" dur="500"/>
                                        <p:tgtEl>
                                          <p:spTgt spid="130662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06627">
                                            <p:txEl>
                                              <p:pRg st="1" end="1"/>
                                            </p:txEl>
                                          </p:spTgt>
                                        </p:tgtEl>
                                        <p:attrNameLst>
                                          <p:attrName>style.visibility</p:attrName>
                                        </p:attrNameLst>
                                      </p:cBhvr>
                                      <p:to>
                                        <p:strVal val="visible"/>
                                      </p:to>
                                    </p:set>
                                    <p:animEffect transition="in" filter="blinds(horizontal)">
                                      <p:cBhvr>
                                        <p:cTn id="17" dur="500"/>
                                        <p:tgtEl>
                                          <p:spTgt spid="130662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06627">
                                            <p:txEl>
                                              <p:pRg st="2" end="2"/>
                                            </p:txEl>
                                          </p:spTgt>
                                        </p:tgtEl>
                                        <p:attrNameLst>
                                          <p:attrName>style.visibility</p:attrName>
                                        </p:attrNameLst>
                                      </p:cBhvr>
                                      <p:to>
                                        <p:strVal val="visible"/>
                                      </p:to>
                                    </p:set>
                                    <p:animEffect transition="in" filter="blinds(horizontal)">
                                      <p:cBhvr>
                                        <p:cTn id="22" dur="500"/>
                                        <p:tgtEl>
                                          <p:spTgt spid="130662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06627">
                                            <p:txEl>
                                              <p:pRg st="3" end="3"/>
                                            </p:txEl>
                                          </p:spTgt>
                                        </p:tgtEl>
                                        <p:attrNameLst>
                                          <p:attrName>style.visibility</p:attrName>
                                        </p:attrNameLst>
                                      </p:cBhvr>
                                      <p:to>
                                        <p:strVal val="visible"/>
                                      </p:to>
                                    </p:set>
                                    <p:animEffect transition="in" filter="blinds(horizontal)">
                                      <p:cBhvr>
                                        <p:cTn id="27" dur="500"/>
                                        <p:tgtEl>
                                          <p:spTgt spid="130662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06627">
                                            <p:txEl>
                                              <p:pRg st="4" end="4"/>
                                            </p:txEl>
                                          </p:spTgt>
                                        </p:tgtEl>
                                        <p:attrNameLst>
                                          <p:attrName>style.visibility</p:attrName>
                                        </p:attrNameLst>
                                      </p:cBhvr>
                                      <p:to>
                                        <p:strVal val="visible"/>
                                      </p:to>
                                    </p:set>
                                    <p:animEffect transition="in" filter="blinds(horizontal)">
                                      <p:cBhvr>
                                        <p:cTn id="32" dur="500"/>
                                        <p:tgtEl>
                                          <p:spTgt spid="13066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6626" grpId="0"/>
      <p:bldP spid="130662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La Leyenda</a:t>
            </a:r>
            <a:endParaRPr lang="es-ES_tradnl" smtClean="0"/>
          </a:p>
        </p:txBody>
      </p:sp>
      <p:sp>
        <p:nvSpPr>
          <p:cNvPr id="1780739" name="Rectangle 3"/>
          <p:cNvSpPr>
            <a:spLocks noGrp="1" noChangeArrowheads="1"/>
          </p:cNvSpPr>
          <p:nvPr>
            <p:ph idx="1"/>
          </p:nvPr>
        </p:nvSpPr>
        <p:spPr/>
        <p:txBody>
          <a:bodyPr/>
          <a:lstStyle/>
          <a:p>
            <a:pPr eaLnBrk="1" hangingPunct="1">
              <a:lnSpc>
                <a:spcPct val="80000"/>
              </a:lnSpc>
            </a:pPr>
            <a:r>
              <a:rPr lang="es-AR" sz="2100" dirty="0" smtClean="0"/>
              <a:t>Según la Leyenda de este grado, tal como es referida en el Monitor de Richardson (siglo XIX), durante la construcción del Templo los tres antiguos Grandes Maestros: el Rey Salomón; Hiram, Rey de Tiro, e Hiram </a:t>
            </a:r>
            <a:r>
              <a:rPr lang="es-AR" sz="2100" dirty="0" err="1" smtClean="0"/>
              <a:t>Abiff</a:t>
            </a:r>
            <a:r>
              <a:rPr lang="es-AR" sz="2100" dirty="0" smtClean="0"/>
              <a:t>; resolvieron recompensar a todos aquellos Maestros Masones que se hubieran destacado por su fidelidad, industria y pericia comunicándoles la Palabra </a:t>
            </a:r>
            <a:r>
              <a:rPr lang="es-AR" sz="2100" dirty="0" err="1" smtClean="0"/>
              <a:t>Omnífica</a:t>
            </a:r>
            <a:r>
              <a:rPr lang="es-AR" sz="2100" dirty="0" smtClean="0"/>
              <a:t>, es decir, la Palabra Verdadera de la Maestría.</a:t>
            </a:r>
          </a:p>
          <a:p>
            <a:pPr eaLnBrk="1" hangingPunct="1">
              <a:lnSpc>
                <a:spcPct val="80000"/>
              </a:lnSpc>
            </a:pPr>
            <a:r>
              <a:rPr lang="es-AR" sz="2100" dirty="0" smtClean="0"/>
              <a:t>Esto plantea, desde el principio, una cierta inconsistencia, porque se supone que, cuando Hiram </a:t>
            </a:r>
            <a:r>
              <a:rPr lang="es-AR" sz="2100" dirty="0" err="1" smtClean="0"/>
              <a:t>Abiff</a:t>
            </a:r>
            <a:r>
              <a:rPr lang="es-AR" sz="2100" dirty="0" smtClean="0"/>
              <a:t> aún vivía, una de las prerrogativas de todo aquel masón exaltado a Maestro era el recibir la referida Palabra.</a:t>
            </a:r>
          </a:p>
          <a:p>
            <a:pPr eaLnBrk="1" hangingPunct="1">
              <a:lnSpc>
                <a:spcPct val="80000"/>
              </a:lnSpc>
            </a:pPr>
            <a:r>
              <a:rPr lang="es-AR" sz="2100" dirty="0" smtClean="0"/>
              <a:t>Esta inconsistencia es algo que complica todo el simbolismo del Maestro Real y, sobre todo, su relación con la Maestría Simbólica.</a:t>
            </a:r>
          </a:p>
          <a:p>
            <a:pPr eaLnBrk="1" hangingPunct="1">
              <a:lnSpc>
                <a:spcPct val="80000"/>
              </a:lnSpc>
            </a:pPr>
            <a:r>
              <a:rPr lang="es-AR" sz="2100" dirty="0" smtClean="0"/>
              <a:t>Más adelante presentaremos algunas de las tentativas de solución que se han presentado a este problema.</a:t>
            </a:r>
          </a:p>
          <a:p>
            <a:pPr eaLnBrk="1" hangingPunct="1">
              <a:lnSpc>
                <a:spcPct val="80000"/>
              </a:lnSpc>
            </a:pPr>
            <a:r>
              <a:rPr lang="es-AR" sz="2100" dirty="0" smtClean="0"/>
              <a:t>Ahora, seguiremos con la Leyenda… </a:t>
            </a:r>
            <a:endParaRPr lang="es-ES_tradnl" sz="2100"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La Leyenda</a:t>
            </a:r>
            <a:endParaRPr lang="es-ES_tradnl" smtClean="0"/>
          </a:p>
        </p:txBody>
      </p:sp>
      <p:sp>
        <p:nvSpPr>
          <p:cNvPr id="1780739" name="Rectangle 3"/>
          <p:cNvSpPr>
            <a:spLocks noGrp="1" noChangeArrowheads="1"/>
          </p:cNvSpPr>
          <p:nvPr>
            <p:ph idx="1"/>
          </p:nvPr>
        </p:nvSpPr>
        <p:spPr/>
        <p:txBody>
          <a:bodyPr/>
          <a:lstStyle/>
          <a:p>
            <a:pPr eaLnBrk="1" hangingPunct="1">
              <a:lnSpc>
                <a:spcPct val="80000"/>
              </a:lnSpc>
            </a:pPr>
            <a:r>
              <a:rPr lang="es-AR" sz="2100" dirty="0" smtClean="0"/>
              <a:t>Después de varios debates acerca de cómo debería comunicarse la Palabra </a:t>
            </a:r>
            <a:r>
              <a:rPr lang="es-AR" sz="2100" dirty="0" err="1" smtClean="0"/>
              <a:t>Omnífica</a:t>
            </a:r>
            <a:r>
              <a:rPr lang="es-AR" sz="2100" dirty="0" smtClean="0"/>
              <a:t>, Hiram </a:t>
            </a:r>
            <a:r>
              <a:rPr lang="es-AR" sz="2100" dirty="0" err="1" smtClean="0"/>
              <a:t>Abiff</a:t>
            </a:r>
            <a:r>
              <a:rPr lang="es-AR" sz="2100" dirty="0" smtClean="0"/>
              <a:t> propuso que tal comunicación se efectuase sólo cuando el Templo se hubiera concluido, y con la presencia de los Tres Grandes Maestros. Esto es lo que genera el problema previamente referido.</a:t>
            </a:r>
          </a:p>
          <a:p>
            <a:pPr eaLnBrk="1" hangingPunct="1">
              <a:lnSpc>
                <a:spcPct val="80000"/>
              </a:lnSpc>
            </a:pPr>
            <a:r>
              <a:rPr lang="es-MX" sz="2100" dirty="0" smtClean="0"/>
              <a:t>La propuesta de Hiram fue aceptada, y los Tres se comprometieron por solemne Juramento a respetarla.</a:t>
            </a:r>
          </a:p>
          <a:p>
            <a:pPr eaLnBrk="1" hangingPunct="1">
              <a:lnSpc>
                <a:spcPct val="80000"/>
              </a:lnSpc>
            </a:pPr>
            <a:r>
              <a:rPr lang="es-MX" sz="2100" dirty="0" smtClean="0"/>
              <a:t>Cierto día, a la hora exacta del mediodía, Hiram </a:t>
            </a:r>
            <a:r>
              <a:rPr lang="es-MX" sz="2100" dirty="0" err="1" smtClean="0"/>
              <a:t>Abiff</a:t>
            </a:r>
            <a:r>
              <a:rPr lang="es-MX" sz="2100" dirty="0" smtClean="0"/>
              <a:t> se retiró al Sancta Sanctórum del Templo de Salomón, aún inconcluso, para meditar y preparar sus nuevos diseños sobre la plancha de trazar.</a:t>
            </a:r>
          </a:p>
          <a:p>
            <a:pPr eaLnBrk="1" hangingPunct="1">
              <a:lnSpc>
                <a:spcPct val="80000"/>
              </a:lnSpc>
            </a:pPr>
            <a:r>
              <a:rPr lang="es-MX" sz="2100" dirty="0" smtClean="0"/>
              <a:t>Al retirarse, lo interrumpió </a:t>
            </a:r>
            <a:r>
              <a:rPr lang="es-MX" sz="2100" dirty="0" err="1" smtClean="0"/>
              <a:t>Adonhiram</a:t>
            </a:r>
            <a:r>
              <a:rPr lang="es-MX" sz="2100" dirty="0" smtClean="0"/>
              <a:t>, un digno y hábil Maestro, amigo personal de Hiram, y le dijo: </a:t>
            </a:r>
            <a:r>
              <a:rPr lang="es-MX" sz="2100" i="1" dirty="0" smtClean="0"/>
              <a:t>«Muy Excelente, ¿cuándo llegará el tiempo en que recibiré la Palabra </a:t>
            </a:r>
            <a:r>
              <a:rPr lang="es-MX" sz="2100" i="1" dirty="0" err="1" smtClean="0"/>
              <a:t>Omnífica</a:t>
            </a:r>
            <a:r>
              <a:rPr lang="es-MX" sz="2100" i="1" dirty="0" smtClean="0"/>
              <a:t>?»</a:t>
            </a:r>
          </a:p>
          <a:p>
            <a:pPr eaLnBrk="1" hangingPunct="1">
              <a:lnSpc>
                <a:spcPct val="80000"/>
              </a:lnSpc>
            </a:pPr>
            <a:r>
              <a:rPr lang="es-MX" sz="2100" dirty="0" smtClean="0"/>
              <a:t>Hiram le respondió que no lo sabía, porque antes de poder comunicarse la Palabra, el Templo debía terminarse.</a:t>
            </a:r>
          </a:p>
          <a:p>
            <a:pPr eaLnBrk="1" hangingPunct="1">
              <a:lnSpc>
                <a:spcPct val="80000"/>
              </a:lnSpc>
            </a:pPr>
            <a:r>
              <a:rPr lang="es-MX" sz="2100" dirty="0" smtClean="0"/>
              <a:t>Y </a:t>
            </a:r>
            <a:r>
              <a:rPr lang="es-MX" sz="2100" dirty="0" err="1" smtClean="0"/>
              <a:t>Adonhiram</a:t>
            </a:r>
            <a:r>
              <a:rPr lang="es-MX" sz="2100" dirty="0" smtClean="0"/>
              <a:t> volvió a preguntar: </a:t>
            </a:r>
            <a:r>
              <a:rPr lang="es-MX" sz="2100" i="1" dirty="0" smtClean="0"/>
              <a:t>«Suponiendo que uno de los Tres muriese, ¿cuándo podría esperar recibirla?»</a:t>
            </a:r>
            <a:endParaRPr lang="es-ES_tradnl" sz="2100"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La Leyenda</a:t>
            </a:r>
            <a:endParaRPr lang="es-ES_tradnl" smtClean="0"/>
          </a:p>
        </p:txBody>
      </p:sp>
      <p:sp>
        <p:nvSpPr>
          <p:cNvPr id="1780739" name="Rectangle 3"/>
          <p:cNvSpPr>
            <a:spLocks noGrp="1" noChangeArrowheads="1"/>
          </p:cNvSpPr>
          <p:nvPr>
            <p:ph idx="1"/>
          </p:nvPr>
        </p:nvSpPr>
        <p:spPr>
          <a:xfrm>
            <a:off x="0" y="1484313"/>
            <a:ext cx="9144000" cy="4525962"/>
          </a:xfrm>
        </p:spPr>
        <p:txBody>
          <a:bodyPr/>
          <a:lstStyle/>
          <a:p>
            <a:pPr eaLnBrk="1" hangingPunct="1">
              <a:lnSpc>
                <a:spcPct val="80000"/>
              </a:lnSpc>
            </a:pPr>
            <a:r>
              <a:rPr lang="es-MX" sz="1800" dirty="0" smtClean="0"/>
              <a:t>La respuesta de Hiram fue algo sombría, como anticipando su próximo asesinato. </a:t>
            </a:r>
          </a:p>
          <a:p>
            <a:pPr eaLnBrk="1" hangingPunct="1">
              <a:lnSpc>
                <a:spcPct val="80000"/>
              </a:lnSpc>
            </a:pPr>
            <a:r>
              <a:rPr lang="es-MX" sz="1800" dirty="0" smtClean="0"/>
              <a:t>Golpeó con su pie tres veces en el piso y exclamó: </a:t>
            </a:r>
            <a:r>
              <a:rPr lang="es-MX" sz="1800" i="1" dirty="0" smtClean="0"/>
              <a:t>«¡Cuando muera, yo seré enterrado aquí!</a:t>
            </a:r>
            <a:r>
              <a:rPr lang="es-MX" sz="1800" dirty="0" smtClean="0"/>
              <a:t>».</a:t>
            </a:r>
          </a:p>
          <a:p>
            <a:pPr eaLnBrk="1" hangingPunct="1">
              <a:lnSpc>
                <a:spcPct val="80000"/>
              </a:lnSpc>
            </a:pPr>
            <a:r>
              <a:rPr lang="es-MX" sz="1800" dirty="0" smtClean="0"/>
              <a:t>Nótese que, a partir de esta respuesta, resulta que Hiram y la Palabra son, místicamente, una sola cosa.</a:t>
            </a:r>
          </a:p>
          <a:p>
            <a:pPr eaLnBrk="1" hangingPunct="1">
              <a:lnSpc>
                <a:spcPct val="80000"/>
              </a:lnSpc>
            </a:pPr>
            <a:r>
              <a:rPr lang="es-MX" sz="1800" dirty="0" smtClean="0"/>
              <a:t>Tiempo después, con Hiram </a:t>
            </a:r>
            <a:r>
              <a:rPr lang="es-MX" sz="1800" dirty="0" err="1" smtClean="0"/>
              <a:t>Abiff</a:t>
            </a:r>
            <a:r>
              <a:rPr lang="es-MX" sz="1800" dirty="0" smtClean="0"/>
              <a:t> ya asesinado, </a:t>
            </a:r>
            <a:r>
              <a:rPr lang="es-MX" sz="1800" dirty="0" err="1" smtClean="0"/>
              <a:t>Adonhiram</a:t>
            </a:r>
            <a:r>
              <a:rPr lang="es-MX" sz="1800" dirty="0" smtClean="0"/>
              <a:t> le relató esta conversación a Salomón, por lo que éste e Hiram de Tiro decidieron ocultar la Palabra Verdadera en el Noveno Arco de la Bóveda Secreta ubicada debajo del Sancta Sanctórum, el sitio que el propio Hiram </a:t>
            </a:r>
            <a:r>
              <a:rPr lang="es-MX" sz="1800" dirty="0" err="1" smtClean="0"/>
              <a:t>Abiff</a:t>
            </a:r>
            <a:r>
              <a:rPr lang="es-MX" sz="1800" dirty="0" smtClean="0"/>
              <a:t> había indicado.</a:t>
            </a:r>
          </a:p>
          <a:p>
            <a:pPr eaLnBrk="1" hangingPunct="1">
              <a:lnSpc>
                <a:spcPct val="80000"/>
              </a:lnSpc>
            </a:pPr>
            <a:r>
              <a:rPr lang="es-MX" sz="1800" dirty="0" smtClean="0"/>
              <a:t>Esto genera una nueva inconsistencia, porque en el Maestro Selecto se dice que Hiram </a:t>
            </a:r>
            <a:r>
              <a:rPr lang="es-MX" sz="1800" dirty="0" err="1" smtClean="0"/>
              <a:t>Abiff</a:t>
            </a:r>
            <a:r>
              <a:rPr lang="es-MX" sz="1800" dirty="0" smtClean="0"/>
              <a:t> participó en el depósito de la Palabra Verdadera. ¡Así son siempre las Leyendas!</a:t>
            </a:r>
          </a:p>
          <a:p>
            <a:pPr eaLnBrk="1" hangingPunct="1">
              <a:lnSpc>
                <a:spcPct val="80000"/>
              </a:lnSpc>
            </a:pPr>
            <a:r>
              <a:rPr lang="es-MX" sz="1800" dirty="0" smtClean="0"/>
              <a:t>La Palabra se grabó en la parte superior del Arca Substituta, en una placa triangular, en tres lenguajes: sirio, caldeo y egipcio. Según otras versiones, se grabó sobre una piedra con forma de doble cubo.</a:t>
            </a:r>
          </a:p>
          <a:p>
            <a:pPr eaLnBrk="1" hangingPunct="1">
              <a:lnSpc>
                <a:spcPct val="80000"/>
              </a:lnSpc>
            </a:pPr>
            <a:r>
              <a:rPr lang="es-MX" sz="1800" dirty="0" smtClean="0"/>
              <a:t>Y los dos Grandes Maestros que aún vivían instituyeron este grado como una forma de recordar perpetuamente al Gran Maestro Hiram </a:t>
            </a:r>
            <a:r>
              <a:rPr lang="es-MX" sz="1800" dirty="0" err="1" smtClean="0"/>
              <a:t>Abiff</a:t>
            </a:r>
            <a:r>
              <a:rPr lang="es-MX" sz="1800" dirty="0" smtClean="0"/>
              <a:t>.</a:t>
            </a:r>
          </a:p>
          <a:p>
            <a:pPr eaLnBrk="1" hangingPunct="1">
              <a:lnSpc>
                <a:spcPct val="80000"/>
              </a:lnSpc>
            </a:pPr>
            <a:r>
              <a:rPr lang="es-MX" sz="1800" dirty="0" smtClean="0"/>
              <a:t>Se supone que las ceremonias se realizaban en presencia de personas de elevada autoridad y confianza en la Corte del Rey Salomón (de ahí el calificativo de </a:t>
            </a:r>
            <a:r>
              <a:rPr lang="es-MX" sz="1800" i="1" dirty="0" smtClean="0"/>
              <a:t>Real</a:t>
            </a:r>
            <a:r>
              <a:rPr lang="es-MX" sz="1800" dirty="0" smtClean="0"/>
              <a:t>), por lo que se considera que quien recibe este grado es </a:t>
            </a:r>
            <a:r>
              <a:rPr lang="es-MX" sz="1800" i="1" dirty="0" smtClean="0"/>
              <a:t>honrado </a:t>
            </a:r>
            <a:r>
              <a:rPr lang="es-MX" sz="1800" dirty="0" smtClean="0"/>
              <a:t>por su íntima asociación con los tradicionales Tres Grandes Maestros del Gremio.</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0739">
                                            <p:txEl>
                                              <p:pRg st="6" end="6"/>
                                            </p:txEl>
                                          </p:spTgt>
                                        </p:tgtEl>
                                        <p:attrNameLst>
                                          <p:attrName>style.visibility</p:attrName>
                                        </p:attrNameLst>
                                      </p:cBhvr>
                                      <p:to>
                                        <p:strVal val="visible"/>
                                      </p:to>
                                    </p:set>
                                    <p:animEffect transition="in" filter="blinds(horizontal)">
                                      <p:cBhvr>
                                        <p:cTn id="42" dur="500"/>
                                        <p:tgtEl>
                                          <p:spTgt spid="178073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80739">
                                            <p:txEl>
                                              <p:pRg st="7" end="7"/>
                                            </p:txEl>
                                          </p:spTgt>
                                        </p:tgtEl>
                                        <p:attrNameLst>
                                          <p:attrName>style.visibility</p:attrName>
                                        </p:attrNameLst>
                                      </p:cBhvr>
                                      <p:to>
                                        <p:strVal val="visible"/>
                                      </p:to>
                                    </p:set>
                                    <p:animEffect transition="in" filter="blinds(horizontal)">
                                      <p:cBhvr>
                                        <p:cTn id="47" dur="500"/>
                                        <p:tgtEl>
                                          <p:spTgt spid="17807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Una crítica</a:t>
            </a:r>
            <a:endParaRPr lang="es-ES_tradnl" smtClean="0"/>
          </a:p>
        </p:txBody>
      </p:sp>
      <p:sp>
        <p:nvSpPr>
          <p:cNvPr id="1780739" name="Rectangle 3"/>
          <p:cNvSpPr>
            <a:spLocks noGrp="1" noChangeArrowheads="1"/>
          </p:cNvSpPr>
          <p:nvPr>
            <p:ph idx="1"/>
          </p:nvPr>
        </p:nvSpPr>
        <p:spPr>
          <a:xfrm>
            <a:off x="107950" y="1557338"/>
            <a:ext cx="8928100" cy="4525962"/>
          </a:xfrm>
        </p:spPr>
        <p:txBody>
          <a:bodyPr/>
          <a:lstStyle/>
          <a:p>
            <a:pPr eaLnBrk="1" hangingPunct="1">
              <a:lnSpc>
                <a:spcPct val="80000"/>
              </a:lnSpc>
            </a:pPr>
            <a:r>
              <a:rPr lang="es-MX" sz="2000" dirty="0" smtClean="0"/>
              <a:t>Ahora bien, </a:t>
            </a:r>
            <a:r>
              <a:rPr lang="es-MX" sz="2000" dirty="0" err="1" smtClean="0"/>
              <a:t>Mackey</a:t>
            </a:r>
            <a:r>
              <a:rPr lang="es-MX" sz="2000" dirty="0" smtClean="0"/>
              <a:t> ha criticado la forma precedente de la Leyenda, aduciendo que el diálogo entre Hiram </a:t>
            </a:r>
            <a:r>
              <a:rPr lang="es-MX" sz="2000" dirty="0" err="1" smtClean="0"/>
              <a:t>Abiff</a:t>
            </a:r>
            <a:r>
              <a:rPr lang="es-MX" sz="2000" dirty="0" smtClean="0"/>
              <a:t> y </a:t>
            </a:r>
            <a:r>
              <a:rPr lang="es-MX" sz="2000" dirty="0" err="1" smtClean="0"/>
              <a:t>Adonhiram</a:t>
            </a:r>
            <a:r>
              <a:rPr lang="es-MX" sz="2000" dirty="0" smtClean="0"/>
              <a:t> no tiene sentido, porque en ese instante el Sancta Sanctórum del Templo aún no estaba terminado, y el Arca de la Alianza recién se colocaría en el mismo durante la ceremonia de Consagración del Templo.</a:t>
            </a:r>
          </a:p>
          <a:p>
            <a:pPr eaLnBrk="1" hangingPunct="1">
              <a:lnSpc>
                <a:spcPct val="80000"/>
              </a:lnSpc>
            </a:pPr>
            <a:r>
              <a:rPr lang="es-MX" sz="2000" dirty="0" smtClean="0"/>
              <a:t>Por ello, la forma en que </a:t>
            </a:r>
            <a:r>
              <a:rPr lang="es-MX" sz="2000" dirty="0" err="1" smtClean="0"/>
              <a:t>Mackey</a:t>
            </a:r>
            <a:r>
              <a:rPr lang="es-MX" sz="2000" dirty="0" smtClean="0"/>
              <a:t> relata la Leyenda implica que </a:t>
            </a:r>
            <a:r>
              <a:rPr lang="es-MX" sz="2000" dirty="0" err="1" smtClean="0"/>
              <a:t>Adonhiram</a:t>
            </a:r>
            <a:r>
              <a:rPr lang="es-MX" sz="2000" dirty="0" smtClean="0"/>
              <a:t> sostiene una conversación con dos Maestros Reales, en la que les narra su encuentro con Hiram </a:t>
            </a:r>
            <a:r>
              <a:rPr lang="es-MX" sz="2000" dirty="0" err="1" smtClean="0"/>
              <a:t>Abiff</a:t>
            </a:r>
            <a:r>
              <a:rPr lang="es-MX" sz="2000" dirty="0" smtClean="0"/>
              <a:t>.</a:t>
            </a:r>
          </a:p>
          <a:p>
            <a:pPr eaLnBrk="1" hangingPunct="1">
              <a:lnSpc>
                <a:spcPct val="80000"/>
              </a:lnSpc>
            </a:pPr>
            <a:r>
              <a:rPr lang="es-MX" sz="2000" dirty="0" smtClean="0"/>
              <a:t>Esto implica una modificación radical del Ritual, que en las versiones actuales tiende a centrarse en el simbolismo del Arca de la Alianza, mientras que, según </a:t>
            </a:r>
            <a:r>
              <a:rPr lang="es-MX" sz="2000" dirty="0" err="1" smtClean="0"/>
              <a:t>Mackey</a:t>
            </a:r>
            <a:r>
              <a:rPr lang="es-MX" sz="2000" dirty="0" smtClean="0"/>
              <a:t>, </a:t>
            </a:r>
            <a:r>
              <a:rPr lang="es-MX" sz="2000" i="1" dirty="0" smtClean="0"/>
              <a:t>«el Arca de la Alianza no tiene conexión con el simbolismo del Maestro Real»</a:t>
            </a:r>
            <a:r>
              <a:rPr lang="es-MX" sz="2000" dirty="0" smtClean="0"/>
              <a:t>.</a:t>
            </a:r>
          </a:p>
          <a:p>
            <a:pPr eaLnBrk="1" hangingPunct="1">
              <a:lnSpc>
                <a:spcPct val="80000"/>
              </a:lnSpc>
            </a:pPr>
            <a:r>
              <a:rPr lang="es-MX" sz="2000" dirty="0" smtClean="0"/>
              <a:t>Y agrega que, antes de la culminación y Dedicación del Templo de Salomón, debe considerarse que todos los trabajadores en el mismo eran Compañeros, y no Maestros, y que esa era la razón por la que no conocían la Verdadera Palabra.</a:t>
            </a:r>
          </a:p>
          <a:p>
            <a:pPr eaLnBrk="1" hangingPunct="1">
              <a:lnSpc>
                <a:spcPct val="80000"/>
              </a:lnSpc>
            </a:pPr>
            <a:r>
              <a:rPr lang="es-MX" sz="2000" dirty="0" smtClean="0"/>
              <a:t>Esto expresa el esfuerzo de </a:t>
            </a:r>
            <a:r>
              <a:rPr lang="es-MX" sz="2000" dirty="0" err="1" smtClean="0"/>
              <a:t>Mackey</a:t>
            </a:r>
            <a:r>
              <a:rPr lang="es-MX" sz="2000" dirty="0" smtClean="0"/>
              <a:t> por otorgarle coherencia racional a la Leyenda, pero implica una confusión en el simbolismo que lo torna insostenible.</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4050" name="Picture 2" descr="DSC09834"/>
          <p:cNvPicPr>
            <a:picLocks noChangeAspect="1" noChangeArrowheads="1"/>
          </p:cNvPicPr>
          <p:nvPr/>
        </p:nvPicPr>
        <p:blipFill>
          <a:blip r:embed="rId2"/>
          <a:srcRect/>
          <a:stretch>
            <a:fillRect/>
          </a:stretch>
        </p:blipFill>
        <p:spPr bwMode="auto">
          <a:xfrm>
            <a:off x="2286000" y="76200"/>
            <a:ext cx="6781800" cy="6781800"/>
          </a:xfrm>
          <a:prstGeom prst="rect">
            <a:avLst/>
          </a:prstGeom>
          <a:noFill/>
          <a:ln w="9525">
            <a:noFill/>
            <a:miter lim="800000"/>
            <a:headEnd/>
            <a:tailEnd/>
          </a:ln>
        </p:spPr>
      </p:pic>
      <p:sp>
        <p:nvSpPr>
          <p:cNvPr id="1794051" name="Text Box 3"/>
          <p:cNvSpPr txBox="1">
            <a:spLocks noChangeArrowheads="1"/>
          </p:cNvSpPr>
          <p:nvPr/>
        </p:nvSpPr>
        <p:spPr bwMode="auto">
          <a:xfrm>
            <a:off x="63500" y="1017588"/>
            <a:ext cx="2146300" cy="5078412"/>
          </a:xfrm>
          <a:prstGeom prst="rect">
            <a:avLst/>
          </a:prstGeom>
          <a:noFill/>
          <a:ln w="9525">
            <a:noFill/>
            <a:miter lim="800000"/>
            <a:headEnd/>
            <a:tailEnd/>
          </a:ln>
        </p:spPr>
        <p:txBody>
          <a:bodyPr wrap="none">
            <a:spAutoFit/>
          </a:bodyPr>
          <a:lstStyle/>
          <a:p>
            <a:r>
              <a:rPr lang="es-AR"/>
              <a:t>Hiram Abiff en el</a:t>
            </a:r>
          </a:p>
          <a:p>
            <a:r>
              <a:rPr lang="es-AR"/>
              <a:t>Sancta Sanctórum,</a:t>
            </a:r>
          </a:p>
          <a:p>
            <a:r>
              <a:rPr lang="es-AR"/>
              <a:t>entre los dos</a:t>
            </a:r>
          </a:p>
          <a:p>
            <a:r>
              <a:rPr lang="es-AR"/>
              <a:t>querubines,</a:t>
            </a:r>
          </a:p>
          <a:p>
            <a:r>
              <a:rPr lang="es-AR"/>
              <a:t>representados</a:t>
            </a:r>
          </a:p>
          <a:p>
            <a:r>
              <a:rPr lang="es-AR"/>
              <a:t>aquí en estilo</a:t>
            </a:r>
          </a:p>
          <a:p>
            <a:r>
              <a:rPr lang="es-AR"/>
              <a:t>asirio.</a:t>
            </a:r>
          </a:p>
          <a:p>
            <a:r>
              <a:rPr lang="es-MX"/>
              <a:t>P.: </a:t>
            </a:r>
            <a:r>
              <a:rPr lang="es-MX" i="1"/>
              <a:t>¿Cuál es el</a:t>
            </a:r>
          </a:p>
          <a:p>
            <a:r>
              <a:rPr lang="es-MX" i="1"/>
              <a:t>Principio?</a:t>
            </a:r>
            <a:endParaRPr lang="es-MX"/>
          </a:p>
          <a:p>
            <a:r>
              <a:rPr lang="es-MX"/>
              <a:t>R.: </a:t>
            </a:r>
            <a:r>
              <a:rPr lang="es-MX" i="1"/>
              <a:t>Alpha</a:t>
            </a:r>
            <a:r>
              <a:rPr lang="es-MX"/>
              <a:t>.</a:t>
            </a:r>
          </a:p>
          <a:p>
            <a:r>
              <a:rPr lang="es-MX"/>
              <a:t>P.: </a:t>
            </a:r>
            <a:r>
              <a:rPr lang="es-MX" i="1"/>
              <a:t>¿Cuál es el</a:t>
            </a:r>
          </a:p>
          <a:p>
            <a:r>
              <a:rPr lang="es-MX" i="1"/>
              <a:t>Fin?</a:t>
            </a:r>
          </a:p>
          <a:p>
            <a:r>
              <a:rPr lang="es-MX"/>
              <a:t>R.: </a:t>
            </a:r>
            <a:r>
              <a:rPr lang="es-MX" i="1"/>
              <a:t>Omega.</a:t>
            </a:r>
          </a:p>
          <a:p>
            <a:r>
              <a:rPr lang="es-MX" i="1"/>
              <a:t>«Yo soy el Alpha y</a:t>
            </a:r>
          </a:p>
          <a:p>
            <a:r>
              <a:rPr lang="es-MX" i="1"/>
              <a:t>el Omega, el </a:t>
            </a:r>
          </a:p>
          <a:p>
            <a:r>
              <a:rPr lang="es-MX" i="1"/>
              <a:t>Principio y el Fin»</a:t>
            </a:r>
            <a:r>
              <a:rPr lang="es-MX"/>
              <a:t>.</a:t>
            </a:r>
          </a:p>
          <a:p>
            <a:r>
              <a:rPr lang="es-MX"/>
              <a:t>(Ritual del Maestro</a:t>
            </a:r>
          </a:p>
          <a:p>
            <a:r>
              <a:rPr lang="es-MX"/>
              <a:t>Real).</a:t>
            </a:r>
            <a:endParaRPr lang="es-ES_tradnl"/>
          </a:p>
        </p:txBody>
      </p:sp>
      <p:sp>
        <p:nvSpPr>
          <p:cNvPr id="47107" name="Text Box 4"/>
          <p:cNvSpPr txBox="1">
            <a:spLocks noChangeArrowheads="1"/>
          </p:cNvSpPr>
          <p:nvPr/>
        </p:nvSpPr>
        <p:spPr bwMode="auto">
          <a:xfrm>
            <a:off x="136525" y="2246313"/>
            <a:ext cx="184150" cy="366712"/>
          </a:xfrm>
          <a:prstGeom prst="rect">
            <a:avLst/>
          </a:prstGeom>
          <a:noFill/>
          <a:ln w="9525">
            <a:noFill/>
            <a:miter lim="800000"/>
            <a:headEnd/>
            <a:tailEnd/>
          </a:ln>
        </p:spPr>
        <p:txBody>
          <a:bodyPr wrap="none">
            <a:spAutoFit/>
          </a:bodyPr>
          <a:lstStyle/>
          <a:p>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94050"/>
                                        </p:tgtEl>
                                        <p:attrNameLst>
                                          <p:attrName>style.visibility</p:attrName>
                                        </p:attrNameLst>
                                      </p:cBhvr>
                                      <p:to>
                                        <p:strVal val="visible"/>
                                      </p:to>
                                    </p:set>
                                    <p:animEffect transition="in" filter="fade">
                                      <p:cBhvr>
                                        <p:cTn id="7" dur="2000"/>
                                        <p:tgtEl>
                                          <p:spTgt spid="17940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94051"/>
                                        </p:tgtEl>
                                        <p:attrNameLst>
                                          <p:attrName>style.visibility</p:attrName>
                                        </p:attrNameLst>
                                      </p:cBhvr>
                                      <p:to>
                                        <p:strVal val="visible"/>
                                      </p:to>
                                    </p:set>
                                    <p:animEffect transition="in" filter="dissolve">
                                      <p:cBhvr>
                                        <p:cTn id="12" dur="500"/>
                                        <p:tgtEl>
                                          <p:spTgt spid="1794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4051"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98659" name="Picture 3" descr="s-l1600"/>
          <p:cNvPicPr>
            <a:picLocks noChangeAspect="1" noChangeArrowheads="1"/>
          </p:cNvPicPr>
          <p:nvPr/>
        </p:nvPicPr>
        <p:blipFill>
          <a:blip r:embed="rId2"/>
          <a:srcRect/>
          <a:stretch>
            <a:fillRect/>
          </a:stretch>
        </p:blipFill>
        <p:spPr bwMode="auto">
          <a:xfrm>
            <a:off x="304800" y="6350"/>
            <a:ext cx="8534400" cy="6859588"/>
          </a:xfrm>
          <a:prstGeom prst="rect">
            <a:avLst/>
          </a:prstGeom>
          <a:noFill/>
          <a:ln w="9525">
            <a:noFill/>
            <a:miter lim="800000"/>
            <a:headEnd/>
            <a:tailEnd/>
          </a:ln>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198659"/>
                                        </p:tgtEl>
                                        <p:attrNameLst>
                                          <p:attrName>style.visibility</p:attrName>
                                        </p:attrNameLst>
                                      </p:cBhvr>
                                      <p:to>
                                        <p:strVal val="visible"/>
                                      </p:to>
                                    </p:set>
                                    <p:animEffect transition="in" filter="wedge">
                                      <p:cBhvr>
                                        <p:cTn id="7" dur="2000"/>
                                        <p:tgtEl>
                                          <p:spTgt spid="198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2"/>
          <p:cNvSpPr>
            <a:spLocks noGrp="1" noChangeArrowheads="1"/>
          </p:cNvSpPr>
          <p:nvPr>
            <p:ph type="title"/>
          </p:nvPr>
        </p:nvSpPr>
        <p:spPr/>
        <p:txBody>
          <a:bodyPr/>
          <a:lstStyle/>
          <a:p>
            <a:pPr eaLnBrk="1" hangingPunct="1"/>
            <a:r>
              <a:rPr lang="es-AR" sz="4000" i="1" smtClean="0"/>
              <a:t>Los objetivos exotéricos </a:t>
            </a:r>
            <a:br>
              <a:rPr lang="es-AR" sz="4000" i="1" smtClean="0"/>
            </a:br>
            <a:r>
              <a:rPr lang="es-AR" sz="4000" i="1" smtClean="0"/>
              <a:t>del grado son…</a:t>
            </a:r>
            <a:endParaRPr lang="es-ES_tradnl" sz="4000" i="1" smtClean="0"/>
          </a:p>
        </p:txBody>
      </p:sp>
      <p:sp>
        <p:nvSpPr>
          <p:cNvPr id="534531" name="Rectangle 3"/>
          <p:cNvSpPr>
            <a:spLocks noGrp="1" noChangeArrowheads="1"/>
          </p:cNvSpPr>
          <p:nvPr>
            <p:ph type="body" idx="1"/>
          </p:nvPr>
        </p:nvSpPr>
        <p:spPr>
          <a:xfrm>
            <a:off x="457200" y="1722438"/>
            <a:ext cx="8229600" cy="4525962"/>
          </a:xfrm>
        </p:spPr>
        <p:txBody>
          <a:bodyPr/>
          <a:lstStyle/>
          <a:p>
            <a:pPr algn="just" eaLnBrk="1" hangingPunct="1"/>
            <a:r>
              <a:rPr lang="es-ES" sz="2700" smtClean="0"/>
              <a:t>Estudiar el Misterio de la Vida y de la Muerte, desde un punto de vista exotérico.</a:t>
            </a:r>
          </a:p>
          <a:p>
            <a:pPr algn="just" eaLnBrk="1" hangingPunct="1"/>
            <a:r>
              <a:rPr lang="es-ES" sz="2700" smtClean="0"/>
              <a:t>Completar la Leyenda de la Palabra Perdida y la Palabra Omnífica, tal como se relata en el Rito York.</a:t>
            </a:r>
          </a:p>
          <a:p>
            <a:pPr algn="just" eaLnBrk="1" hangingPunct="1"/>
            <a:r>
              <a:rPr lang="es-ES" sz="2700" smtClean="0"/>
              <a:t>Consolidar la fraternidad entre los Maestros Masones.</a:t>
            </a:r>
          </a:p>
          <a:p>
            <a:pPr algn="just" eaLnBrk="1" hangingPunct="1"/>
            <a:r>
              <a:rPr lang="es-ES" sz="2700" smtClean="0"/>
              <a:t>Tender puentes entre los Ritos York y Escocés.</a:t>
            </a:r>
          </a:p>
          <a:p>
            <a:pPr algn="just" eaLnBrk="1" hangingPunct="1"/>
            <a:r>
              <a:rPr lang="es-ES" sz="2700" smtClean="0"/>
              <a:t>Difundir entre todos los seres humanos el interés por el conocimiento y la búsqueda de la Sabiduría.</a:t>
            </a: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4530"/>
                                        </p:tgtEl>
                                        <p:attrNameLst>
                                          <p:attrName>style.visibility</p:attrName>
                                        </p:attrNameLst>
                                      </p:cBhvr>
                                      <p:to>
                                        <p:strVal val="visible"/>
                                      </p:to>
                                    </p:set>
                                    <p:animEffect transition="in" filter="blinds(horizontal)">
                                      <p:cBhvr>
                                        <p:cTn id="7" dur="500"/>
                                        <p:tgtEl>
                                          <p:spTgt spid="534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4531">
                                            <p:txEl>
                                              <p:pRg st="0" end="0"/>
                                            </p:txEl>
                                          </p:spTgt>
                                        </p:tgtEl>
                                        <p:attrNameLst>
                                          <p:attrName>style.visibility</p:attrName>
                                        </p:attrNameLst>
                                      </p:cBhvr>
                                      <p:to>
                                        <p:strVal val="visible"/>
                                      </p:to>
                                    </p:set>
                                    <p:animEffect transition="in" filter="blinds(horizontal)">
                                      <p:cBhvr>
                                        <p:cTn id="12" dur="500"/>
                                        <p:tgtEl>
                                          <p:spTgt spid="5345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34531">
                                            <p:txEl>
                                              <p:pRg st="1" end="1"/>
                                            </p:txEl>
                                          </p:spTgt>
                                        </p:tgtEl>
                                        <p:attrNameLst>
                                          <p:attrName>style.visibility</p:attrName>
                                        </p:attrNameLst>
                                      </p:cBhvr>
                                      <p:to>
                                        <p:strVal val="visible"/>
                                      </p:to>
                                    </p:set>
                                    <p:animEffect transition="in" filter="blinds(horizontal)">
                                      <p:cBhvr>
                                        <p:cTn id="17" dur="500"/>
                                        <p:tgtEl>
                                          <p:spTgt spid="5345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34531">
                                            <p:txEl>
                                              <p:pRg st="2" end="2"/>
                                            </p:txEl>
                                          </p:spTgt>
                                        </p:tgtEl>
                                        <p:attrNameLst>
                                          <p:attrName>style.visibility</p:attrName>
                                        </p:attrNameLst>
                                      </p:cBhvr>
                                      <p:to>
                                        <p:strVal val="visible"/>
                                      </p:to>
                                    </p:set>
                                    <p:animEffect transition="in" filter="blinds(horizontal)">
                                      <p:cBhvr>
                                        <p:cTn id="22" dur="500"/>
                                        <p:tgtEl>
                                          <p:spTgt spid="5345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34531">
                                            <p:txEl>
                                              <p:pRg st="3" end="3"/>
                                            </p:txEl>
                                          </p:spTgt>
                                        </p:tgtEl>
                                        <p:attrNameLst>
                                          <p:attrName>style.visibility</p:attrName>
                                        </p:attrNameLst>
                                      </p:cBhvr>
                                      <p:to>
                                        <p:strVal val="visible"/>
                                      </p:to>
                                    </p:set>
                                    <p:animEffect transition="in" filter="blinds(horizontal)">
                                      <p:cBhvr>
                                        <p:cTn id="27" dur="500"/>
                                        <p:tgtEl>
                                          <p:spTgt spid="53453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34531">
                                            <p:txEl>
                                              <p:pRg st="4" end="4"/>
                                            </p:txEl>
                                          </p:spTgt>
                                        </p:tgtEl>
                                        <p:attrNameLst>
                                          <p:attrName>style.visibility</p:attrName>
                                        </p:attrNameLst>
                                      </p:cBhvr>
                                      <p:to>
                                        <p:strVal val="visible"/>
                                      </p:to>
                                    </p:set>
                                    <p:animEffect transition="in" filter="blinds(horizontal)">
                                      <p:cBhvr>
                                        <p:cTn id="32" dur="500"/>
                                        <p:tgtEl>
                                          <p:spTgt spid="5345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4530" grpId="0"/>
      <p:bldP spid="53453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35554" name="Rectangle 2"/>
          <p:cNvSpPr>
            <a:spLocks noGrp="1" noChangeArrowheads="1"/>
          </p:cNvSpPr>
          <p:nvPr>
            <p:ph type="title"/>
          </p:nvPr>
        </p:nvSpPr>
        <p:spPr/>
        <p:txBody>
          <a:bodyPr/>
          <a:lstStyle/>
          <a:p>
            <a:pPr eaLnBrk="1" hangingPunct="1"/>
            <a:r>
              <a:rPr lang="es-AR" sz="4000" i="1" smtClean="0"/>
              <a:t>Los objetivos esotéricos </a:t>
            </a:r>
            <a:br>
              <a:rPr lang="es-AR" sz="4000" i="1" smtClean="0"/>
            </a:br>
            <a:r>
              <a:rPr lang="es-AR" sz="4000" i="1" smtClean="0"/>
              <a:t>del grado son…</a:t>
            </a:r>
            <a:endParaRPr lang="es-ES_tradnl" sz="4000" i="1" smtClean="0"/>
          </a:p>
        </p:txBody>
      </p:sp>
      <p:sp>
        <p:nvSpPr>
          <p:cNvPr id="535555" name="Rectangle 3"/>
          <p:cNvSpPr>
            <a:spLocks noGrp="1" noChangeArrowheads="1"/>
          </p:cNvSpPr>
          <p:nvPr>
            <p:ph type="body" idx="1"/>
          </p:nvPr>
        </p:nvSpPr>
        <p:spPr>
          <a:xfrm>
            <a:off x="457200" y="1798638"/>
            <a:ext cx="8229600" cy="4654550"/>
          </a:xfrm>
        </p:spPr>
        <p:txBody>
          <a:bodyPr/>
          <a:lstStyle/>
          <a:p>
            <a:pPr algn="just" eaLnBrk="1" hangingPunct="1">
              <a:lnSpc>
                <a:spcPct val="80000"/>
              </a:lnSpc>
            </a:pPr>
            <a:r>
              <a:rPr lang="es-ES" sz="2800" smtClean="0"/>
              <a:t>Estudiar el Misterio de la Vida y de la Muerte, desde un punto de vista esotérico.</a:t>
            </a:r>
            <a:endParaRPr lang="es-ES_tradnl" sz="2800" smtClean="0"/>
          </a:p>
          <a:p>
            <a:pPr algn="just" eaLnBrk="1" hangingPunct="1">
              <a:lnSpc>
                <a:spcPct val="80000"/>
              </a:lnSpc>
            </a:pPr>
            <a:r>
              <a:rPr lang="es-ES_tradnl" sz="2800" smtClean="0"/>
              <a:t>Cerrar el Círculo de Perfección del Antiguo Gremio Masónico.</a:t>
            </a:r>
          </a:p>
          <a:p>
            <a:pPr algn="just" eaLnBrk="1" hangingPunct="1">
              <a:lnSpc>
                <a:spcPct val="80000"/>
              </a:lnSpc>
            </a:pPr>
            <a:r>
              <a:rPr lang="es-ES_tradnl" sz="2800" smtClean="0"/>
              <a:t>Sostener, simbólicamente hablando, una conversación «cara a cara» con Hiram Abiff.</a:t>
            </a:r>
          </a:p>
          <a:p>
            <a:pPr algn="just" eaLnBrk="1" hangingPunct="1">
              <a:lnSpc>
                <a:spcPct val="80000"/>
              </a:lnSpc>
            </a:pPr>
            <a:r>
              <a:rPr lang="es-ES_tradnl" sz="2800" smtClean="0"/>
              <a:t>Estudiar los símbolos grabados en el exterior, y los objetos colocados en el interior, del Arca Substituta.</a:t>
            </a:r>
          </a:p>
          <a:p>
            <a:pPr algn="just" eaLnBrk="1" hangingPunct="1">
              <a:lnSpc>
                <a:spcPct val="80000"/>
              </a:lnSpc>
            </a:pPr>
            <a:r>
              <a:rPr lang="es-ES_tradnl" sz="2800" smtClean="0"/>
              <a:t>Estudiar el significado iniciático de la Shekinah.</a:t>
            </a:r>
          </a:p>
          <a:p>
            <a:pPr algn="just" eaLnBrk="1" hangingPunct="1">
              <a:lnSpc>
                <a:spcPct val="80000"/>
              </a:lnSpc>
            </a:pPr>
            <a:r>
              <a:rPr lang="es-ES_tradnl" sz="2800" smtClean="0"/>
              <a:t>Proseguir con la eterna búsqueda de la Palabra Perdida.</a:t>
            </a: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5554"/>
                                        </p:tgtEl>
                                        <p:attrNameLst>
                                          <p:attrName>style.visibility</p:attrName>
                                        </p:attrNameLst>
                                      </p:cBhvr>
                                      <p:to>
                                        <p:strVal val="visible"/>
                                      </p:to>
                                    </p:set>
                                    <p:animEffect transition="in" filter="blinds(horizontal)">
                                      <p:cBhvr>
                                        <p:cTn id="7" dur="500"/>
                                        <p:tgtEl>
                                          <p:spTgt spid="53555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5555">
                                            <p:txEl>
                                              <p:pRg st="0" end="0"/>
                                            </p:txEl>
                                          </p:spTgt>
                                        </p:tgtEl>
                                        <p:attrNameLst>
                                          <p:attrName>style.visibility</p:attrName>
                                        </p:attrNameLst>
                                      </p:cBhvr>
                                      <p:to>
                                        <p:strVal val="visible"/>
                                      </p:to>
                                    </p:set>
                                    <p:animEffect transition="in" filter="blinds(horizontal)">
                                      <p:cBhvr>
                                        <p:cTn id="12" dur="500"/>
                                        <p:tgtEl>
                                          <p:spTgt spid="53555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35555">
                                            <p:txEl>
                                              <p:pRg st="1" end="1"/>
                                            </p:txEl>
                                          </p:spTgt>
                                        </p:tgtEl>
                                        <p:attrNameLst>
                                          <p:attrName>style.visibility</p:attrName>
                                        </p:attrNameLst>
                                      </p:cBhvr>
                                      <p:to>
                                        <p:strVal val="visible"/>
                                      </p:to>
                                    </p:set>
                                    <p:animEffect transition="in" filter="blinds(horizontal)">
                                      <p:cBhvr>
                                        <p:cTn id="17" dur="500"/>
                                        <p:tgtEl>
                                          <p:spTgt spid="53555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35555">
                                            <p:txEl>
                                              <p:pRg st="2" end="2"/>
                                            </p:txEl>
                                          </p:spTgt>
                                        </p:tgtEl>
                                        <p:attrNameLst>
                                          <p:attrName>style.visibility</p:attrName>
                                        </p:attrNameLst>
                                      </p:cBhvr>
                                      <p:to>
                                        <p:strVal val="visible"/>
                                      </p:to>
                                    </p:set>
                                    <p:animEffect transition="in" filter="blinds(horizontal)">
                                      <p:cBhvr>
                                        <p:cTn id="22" dur="500"/>
                                        <p:tgtEl>
                                          <p:spTgt spid="53555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35555">
                                            <p:txEl>
                                              <p:pRg st="3" end="3"/>
                                            </p:txEl>
                                          </p:spTgt>
                                        </p:tgtEl>
                                        <p:attrNameLst>
                                          <p:attrName>style.visibility</p:attrName>
                                        </p:attrNameLst>
                                      </p:cBhvr>
                                      <p:to>
                                        <p:strVal val="visible"/>
                                      </p:to>
                                    </p:set>
                                    <p:animEffect transition="in" filter="blinds(horizontal)">
                                      <p:cBhvr>
                                        <p:cTn id="27" dur="500"/>
                                        <p:tgtEl>
                                          <p:spTgt spid="53555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35555">
                                            <p:txEl>
                                              <p:pRg st="4" end="4"/>
                                            </p:txEl>
                                          </p:spTgt>
                                        </p:tgtEl>
                                        <p:attrNameLst>
                                          <p:attrName>style.visibility</p:attrName>
                                        </p:attrNameLst>
                                      </p:cBhvr>
                                      <p:to>
                                        <p:strVal val="visible"/>
                                      </p:to>
                                    </p:set>
                                    <p:animEffect transition="in" filter="blinds(horizontal)">
                                      <p:cBhvr>
                                        <p:cTn id="32" dur="500"/>
                                        <p:tgtEl>
                                          <p:spTgt spid="53555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35555">
                                            <p:txEl>
                                              <p:pRg st="5" end="5"/>
                                            </p:txEl>
                                          </p:spTgt>
                                        </p:tgtEl>
                                        <p:attrNameLst>
                                          <p:attrName>style.visibility</p:attrName>
                                        </p:attrNameLst>
                                      </p:cBhvr>
                                      <p:to>
                                        <p:strVal val="visible"/>
                                      </p:to>
                                    </p:set>
                                    <p:animEffect transition="in" filter="blinds(horizontal)">
                                      <p:cBhvr>
                                        <p:cTn id="37" dur="500"/>
                                        <p:tgtEl>
                                          <p:spTgt spid="5355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5554" grpId="0"/>
      <p:bldP spid="53555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2"/>
          <p:cNvSpPr>
            <a:spLocks noGrp="1" noChangeArrowheads="1"/>
          </p:cNvSpPr>
          <p:nvPr>
            <p:ph type="title"/>
          </p:nvPr>
        </p:nvSpPr>
        <p:spPr>
          <a:xfrm>
            <a:off x="533400" y="228600"/>
            <a:ext cx="8229600" cy="1139825"/>
          </a:xfrm>
        </p:spPr>
        <p:txBody>
          <a:bodyPr/>
          <a:lstStyle/>
          <a:p>
            <a:pPr eaLnBrk="1" hangingPunct="1"/>
            <a:r>
              <a:rPr lang="es-AR" dirty="0" smtClean="0"/>
              <a:t>2. El Templo</a:t>
            </a:r>
            <a:endParaRPr lang="es-ES_tradnl" dirty="0" smtClean="0"/>
          </a:p>
        </p:txBody>
      </p:sp>
      <p:pic>
        <p:nvPicPr>
          <p:cNvPr id="4" name="Picture 5" descr="Cryptic_2b_WP"/>
          <p:cNvPicPr>
            <a:picLocks noChangeAspect="1" noChangeArrowheads="1"/>
          </p:cNvPicPr>
          <p:nvPr/>
        </p:nvPicPr>
        <p:blipFill>
          <a:blip r:embed="rId2"/>
          <a:srcRect/>
          <a:stretch>
            <a:fillRect/>
          </a:stretch>
        </p:blipFill>
        <p:spPr bwMode="auto">
          <a:xfrm>
            <a:off x="1368425" y="1484313"/>
            <a:ext cx="6732588" cy="5051425"/>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35906"/>
                                        </p:tgtEl>
                                        <p:attrNameLst>
                                          <p:attrName>style.visibility</p:attrName>
                                        </p:attrNameLst>
                                      </p:cBhvr>
                                      <p:to>
                                        <p:strVal val="visible"/>
                                      </p:to>
                                    </p:set>
                                    <p:animEffect transition="in" filter="blinds(horizontal)">
                                      <p:cBhvr>
                                        <p:cTn id="7" dur="500"/>
                                        <p:tgtEl>
                                          <p:spTgt spid="63590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out)">
                                      <p:cBhvr>
                                        <p:cTn id="12"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90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79203" name="Picture 2" descr="https://a3-images.myspacecdn.com/images03/25/9542f8cb535b498580a7ae24f08ee707/300x300.jpg"/>
          <p:cNvPicPr>
            <a:picLocks noChangeAspect="1" noChangeArrowheads="1"/>
          </p:cNvPicPr>
          <p:nvPr/>
        </p:nvPicPr>
        <p:blipFill>
          <a:blip r:embed="rId2"/>
          <a:srcRect/>
          <a:stretch>
            <a:fillRect/>
          </a:stretch>
        </p:blipFill>
        <p:spPr bwMode="auto">
          <a:xfrm>
            <a:off x="1146175" y="9525"/>
            <a:ext cx="6854825" cy="6854825"/>
          </a:xfrm>
          <a:prstGeom prst="rect">
            <a:avLst/>
          </a:prstGeom>
          <a:noFill/>
          <a:ln w="9525">
            <a:noFill/>
            <a:miter lim="800000"/>
            <a:headEnd/>
            <a:tailEnd/>
          </a:ln>
        </p:spPr>
      </p:pic>
      <p:sp>
        <p:nvSpPr>
          <p:cNvPr id="179204" name="Text Box 4"/>
          <p:cNvSpPr txBox="1">
            <a:spLocks noChangeArrowheads="1"/>
          </p:cNvSpPr>
          <p:nvPr/>
        </p:nvSpPr>
        <p:spPr bwMode="auto">
          <a:xfrm>
            <a:off x="3854450" y="341313"/>
            <a:ext cx="1403350" cy="366712"/>
          </a:xfrm>
          <a:prstGeom prst="rect">
            <a:avLst/>
          </a:prstGeom>
          <a:solidFill>
            <a:srgbClr val="FF3300"/>
          </a:solidFill>
          <a:ln w="9525">
            <a:noFill/>
            <a:miter lim="800000"/>
            <a:headEnd/>
            <a:tailEnd/>
          </a:ln>
        </p:spPr>
        <p:txBody>
          <a:bodyPr wrap="none">
            <a:spAutoFit/>
          </a:bodyPr>
          <a:lstStyle/>
          <a:p>
            <a:r>
              <a:rPr lang="es-AR" b="1"/>
              <a:t>“La Cripta”</a:t>
            </a:r>
            <a:endParaRPr lang="es-ES_tradnl" b="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79203"/>
                                        </p:tgtEl>
                                        <p:attrNameLst>
                                          <p:attrName>style.visibility</p:attrName>
                                        </p:attrNameLst>
                                      </p:cBhvr>
                                      <p:to>
                                        <p:strVal val="visible"/>
                                      </p:to>
                                    </p:set>
                                    <p:animEffect transition="in" filter="box(out)">
                                      <p:cBhvr>
                                        <p:cTn id="7" dur="2000"/>
                                        <p:tgtEl>
                                          <p:spTgt spid="17920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9204"/>
                                        </p:tgtEl>
                                        <p:attrNameLst>
                                          <p:attrName>style.visibility</p:attrName>
                                        </p:attrNameLst>
                                      </p:cBhvr>
                                      <p:to>
                                        <p:strVal val="visible"/>
                                      </p:to>
                                    </p:set>
                                    <p:animEffect transition="in" filter="fade">
                                      <p:cBhvr>
                                        <p:cTn id="12" dur="2000"/>
                                        <p:tgtEl>
                                          <p:spTgt spid="179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MX" smtClean="0">
                <a:solidFill>
                  <a:schemeClr val="tx1"/>
                </a:solidFill>
              </a:rPr>
              <a:t>Rojo y negro</a:t>
            </a:r>
            <a:endParaRPr lang="es-ES_tradnl" smtClean="0">
              <a:solidFill>
                <a:schemeClr val="tx1"/>
              </a:solidFill>
            </a:endParaRPr>
          </a:p>
        </p:txBody>
      </p:sp>
      <p:sp>
        <p:nvSpPr>
          <p:cNvPr id="1323011" name="Rectangle 3"/>
          <p:cNvSpPr>
            <a:spLocks noGrp="1" noChangeArrowheads="1"/>
          </p:cNvSpPr>
          <p:nvPr>
            <p:ph sz="half" idx="1"/>
          </p:nvPr>
        </p:nvSpPr>
        <p:spPr>
          <a:xfrm>
            <a:off x="528638" y="1571625"/>
            <a:ext cx="3471862" cy="4525963"/>
          </a:xfrm>
        </p:spPr>
        <p:txBody>
          <a:bodyPr/>
          <a:lstStyle/>
          <a:p>
            <a:pPr eaLnBrk="1" hangingPunct="1">
              <a:lnSpc>
                <a:spcPct val="90000"/>
              </a:lnSpc>
            </a:pPr>
            <a:r>
              <a:rPr lang="es-MX" sz="2200" smtClean="0"/>
              <a:t>Los colores simbólicos del grado son el rojo y el negro.</a:t>
            </a:r>
          </a:p>
          <a:p>
            <a:pPr eaLnBrk="1" hangingPunct="1">
              <a:lnSpc>
                <a:spcPct val="90000"/>
              </a:lnSpc>
            </a:pPr>
            <a:r>
              <a:rPr lang="es-MX" sz="2200" smtClean="0"/>
              <a:t>El negro simboliza el dolor por la muerte de Hiram Abiff y el rojo es el emblema de su sangre, vertida en la defensa de sus juramentos.</a:t>
            </a:r>
          </a:p>
          <a:p>
            <a:pPr eaLnBrk="1" hangingPunct="1">
              <a:lnSpc>
                <a:spcPct val="90000"/>
              </a:lnSpc>
            </a:pPr>
            <a:r>
              <a:rPr lang="es-MX" sz="2200" smtClean="0"/>
              <a:t>Deben, por lo tanto, ser los colores predominantes en toda la decoración del Templo.</a:t>
            </a:r>
            <a:endParaRPr lang="es-ES_tradnl" sz="2200" smtClean="0"/>
          </a:p>
        </p:txBody>
      </p:sp>
      <p:pic>
        <p:nvPicPr>
          <p:cNvPr id="1026" name="Picture 2" descr="Resultado de imagen para rojo negro"/>
          <p:cNvPicPr>
            <a:picLocks noChangeAspect="1" noChangeArrowheads="1"/>
          </p:cNvPicPr>
          <p:nvPr/>
        </p:nvPicPr>
        <p:blipFill>
          <a:blip r:embed="rId2"/>
          <a:srcRect/>
          <a:stretch>
            <a:fillRect/>
          </a:stretch>
        </p:blipFill>
        <p:spPr bwMode="auto">
          <a:xfrm>
            <a:off x="5156200" y="1357313"/>
            <a:ext cx="3416300" cy="5267325"/>
          </a:xfrm>
          <a:prstGeom prst="rect">
            <a:avLst/>
          </a:prstGeom>
          <a:noFill/>
          <a:ln w="9525">
            <a:noFill/>
            <a:miter lim="800000"/>
            <a:headEnd/>
            <a:tailEnd/>
          </a:ln>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2" dur="500"/>
                                        <p:tgtEl>
                                          <p:spTgt spid="13230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17" dur="500"/>
                                        <p:tgtEl>
                                          <p:spTgt spid="13230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3011">
                                            <p:txEl>
                                              <p:pRg st="2" end="2"/>
                                            </p:txEl>
                                          </p:spTgt>
                                        </p:tgtEl>
                                        <p:attrNameLst>
                                          <p:attrName>style.visibility</p:attrName>
                                        </p:attrNameLst>
                                      </p:cBhvr>
                                      <p:to>
                                        <p:strVal val="visible"/>
                                      </p:to>
                                    </p:set>
                                    <p:animEffect transition="in" filter="blinds(horizontal)">
                                      <p:cBhvr>
                                        <p:cTn id="22" dur="500"/>
                                        <p:tgtEl>
                                          <p:spTgt spid="13230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box(out)">
                                      <p:cBhvr>
                                        <p:cTn id="2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MX" smtClean="0">
                <a:solidFill>
                  <a:schemeClr val="tx1"/>
                </a:solidFill>
              </a:rPr>
              <a:t>El Templo</a:t>
            </a:r>
            <a:endParaRPr lang="es-ES_tradnl" smtClean="0">
              <a:solidFill>
                <a:schemeClr val="tx1"/>
              </a:solidFill>
            </a:endParaRPr>
          </a:p>
        </p:txBody>
      </p:sp>
      <p:sp>
        <p:nvSpPr>
          <p:cNvPr id="1323011" name="Rectangle 3"/>
          <p:cNvSpPr>
            <a:spLocks noGrp="1" noChangeArrowheads="1"/>
          </p:cNvSpPr>
          <p:nvPr>
            <p:ph sz="half" idx="1"/>
          </p:nvPr>
        </p:nvSpPr>
        <p:spPr>
          <a:xfrm>
            <a:off x="35496" y="1495325"/>
            <a:ext cx="9036496" cy="4525963"/>
          </a:xfrm>
        </p:spPr>
        <p:txBody>
          <a:bodyPr/>
          <a:lstStyle/>
          <a:p>
            <a:pPr eaLnBrk="1" hangingPunct="1">
              <a:lnSpc>
                <a:spcPct val="90000"/>
              </a:lnSpc>
            </a:pPr>
            <a:r>
              <a:rPr lang="es-MX" sz="2200" dirty="0" smtClean="0"/>
              <a:t>Prácticamente, existen tantas formas distintas de decorar el Templo como Rituales hemos consultado.</a:t>
            </a:r>
          </a:p>
          <a:p>
            <a:pPr eaLnBrk="1" hangingPunct="1">
              <a:lnSpc>
                <a:spcPct val="90000"/>
              </a:lnSpc>
            </a:pPr>
            <a:r>
              <a:rPr lang="es-MX" sz="2200" dirty="0" smtClean="0"/>
              <a:t>En general, podemos decir que hay dos grandes formas de disponer el Templo, correspondientes a la Primera y la Segunda Parte de la Iniciación.</a:t>
            </a:r>
          </a:p>
          <a:p>
            <a:pPr eaLnBrk="1" hangingPunct="1">
              <a:lnSpc>
                <a:spcPct val="90000"/>
              </a:lnSpc>
            </a:pPr>
            <a:r>
              <a:rPr lang="es-MX" sz="2200" dirty="0" smtClean="0"/>
              <a:t>La Primera Parte se desarrolla en el Sancta Sanctórum, aún inconcluso, del Templo de Jerusalén.</a:t>
            </a:r>
          </a:p>
          <a:p>
            <a:pPr eaLnBrk="1" hangingPunct="1">
              <a:lnSpc>
                <a:spcPct val="90000"/>
              </a:lnSpc>
            </a:pPr>
            <a:r>
              <a:rPr lang="es-MX" sz="2200" dirty="0" smtClean="0"/>
              <a:t>Y la Segunda debería tener lugar en la Bóveda Secreta, si bien la mayoría de los Rituales indican que se realiza en las habitaciones privadas del Rey Salomón.</a:t>
            </a:r>
          </a:p>
          <a:p>
            <a:pPr eaLnBrk="1" hangingPunct="1">
              <a:lnSpc>
                <a:spcPct val="90000"/>
              </a:lnSpc>
            </a:pPr>
            <a:r>
              <a:rPr lang="es-MX" sz="2200" dirty="0" smtClean="0"/>
              <a:t>En nuestra opinión esto es un error, porque entonces no se entiende cómo el grado puede calificarse de “críptico” si ninguna de sus partes ceremoniales se realiza dentro de la Cripta.</a:t>
            </a:r>
          </a:p>
          <a:p>
            <a:pPr eaLnBrk="1" hangingPunct="1">
              <a:lnSpc>
                <a:spcPct val="90000"/>
              </a:lnSpc>
            </a:pPr>
            <a:r>
              <a:rPr lang="es-MX" sz="2200" dirty="0" smtClean="0"/>
              <a:t>Una solución posible es considerar que </a:t>
            </a:r>
            <a:r>
              <a:rPr lang="es-MX" sz="2200" dirty="0" smtClean="0"/>
              <a:t>debajo de la </a:t>
            </a:r>
            <a:r>
              <a:rPr lang="es-MX" sz="2200" dirty="0" smtClean="0"/>
              <a:t>habitación más privada de Salomón </a:t>
            </a:r>
            <a:r>
              <a:rPr lang="es-MX" sz="2200" dirty="0" smtClean="0"/>
              <a:t>se encontraba </a:t>
            </a:r>
            <a:r>
              <a:rPr lang="es-MX" sz="2200" dirty="0" smtClean="0"/>
              <a:t>el </a:t>
            </a:r>
            <a:r>
              <a:rPr lang="es-MX" sz="2200" dirty="0" smtClean="0"/>
              <a:t>Primer Arco, donde comenzaba la Cripta formada por Nueve Arcos.</a:t>
            </a:r>
            <a:endParaRPr lang="es-ES_tradnl" sz="2200" dirty="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2" dur="500"/>
                                        <p:tgtEl>
                                          <p:spTgt spid="13230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17" dur="500"/>
                                        <p:tgtEl>
                                          <p:spTgt spid="13230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3011">
                                            <p:txEl>
                                              <p:pRg st="2" end="2"/>
                                            </p:txEl>
                                          </p:spTgt>
                                        </p:tgtEl>
                                        <p:attrNameLst>
                                          <p:attrName>style.visibility</p:attrName>
                                        </p:attrNameLst>
                                      </p:cBhvr>
                                      <p:to>
                                        <p:strVal val="visible"/>
                                      </p:to>
                                    </p:set>
                                    <p:animEffect transition="in" filter="blinds(horizontal)">
                                      <p:cBhvr>
                                        <p:cTn id="22" dur="500"/>
                                        <p:tgtEl>
                                          <p:spTgt spid="13230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23011">
                                            <p:txEl>
                                              <p:pRg st="3" end="3"/>
                                            </p:txEl>
                                          </p:spTgt>
                                        </p:tgtEl>
                                        <p:attrNameLst>
                                          <p:attrName>style.visibility</p:attrName>
                                        </p:attrNameLst>
                                      </p:cBhvr>
                                      <p:to>
                                        <p:strVal val="visible"/>
                                      </p:to>
                                    </p:set>
                                    <p:animEffect transition="in" filter="blinds(horizontal)">
                                      <p:cBhvr>
                                        <p:cTn id="27" dur="500"/>
                                        <p:tgtEl>
                                          <p:spTgt spid="132301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23011">
                                            <p:txEl>
                                              <p:pRg st="4" end="4"/>
                                            </p:txEl>
                                          </p:spTgt>
                                        </p:tgtEl>
                                        <p:attrNameLst>
                                          <p:attrName>style.visibility</p:attrName>
                                        </p:attrNameLst>
                                      </p:cBhvr>
                                      <p:to>
                                        <p:strVal val="visible"/>
                                      </p:to>
                                    </p:set>
                                    <p:animEffect transition="in" filter="blinds(horizontal)">
                                      <p:cBhvr>
                                        <p:cTn id="32" dur="500"/>
                                        <p:tgtEl>
                                          <p:spTgt spid="132301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23011">
                                            <p:txEl>
                                              <p:pRg st="5" end="5"/>
                                            </p:txEl>
                                          </p:spTgt>
                                        </p:tgtEl>
                                        <p:attrNameLst>
                                          <p:attrName>style.visibility</p:attrName>
                                        </p:attrNameLst>
                                      </p:cBhvr>
                                      <p:to>
                                        <p:strVal val="visible"/>
                                      </p:to>
                                    </p:set>
                                    <p:animEffect transition="in" filter="blinds(horizontal)">
                                      <p:cBhvr>
                                        <p:cTn id="37" dur="500"/>
                                        <p:tgtEl>
                                          <p:spTgt spid="13230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sultado de imagen para royal master degree"/>
          <p:cNvPicPr>
            <a:picLocks noChangeAspect="1" noChangeArrowheads="1"/>
          </p:cNvPicPr>
          <p:nvPr/>
        </p:nvPicPr>
        <p:blipFill>
          <a:blip r:embed="rId2"/>
          <a:srcRect/>
          <a:stretch>
            <a:fillRect/>
          </a:stretch>
        </p:blipFill>
        <p:spPr bwMode="auto">
          <a:xfrm>
            <a:off x="1" y="-26988"/>
            <a:ext cx="9144000" cy="6884988"/>
          </a:xfrm>
          <a:prstGeom prst="rect">
            <a:avLst/>
          </a:prstGeom>
          <a:noFill/>
          <a:ln w="9525">
            <a:noFill/>
            <a:miter lim="800000"/>
            <a:headEnd/>
            <a:tailEnd/>
          </a:ln>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MX" sz="3600" smtClean="0">
                <a:solidFill>
                  <a:schemeClr val="tx1"/>
                </a:solidFill>
              </a:rPr>
              <a:t>La Primera Parte: El Sancta Sanctórum</a:t>
            </a:r>
            <a:endParaRPr lang="es-ES_tradnl" sz="3600" smtClean="0">
              <a:solidFill>
                <a:schemeClr val="tx1"/>
              </a:solidFill>
            </a:endParaRPr>
          </a:p>
        </p:txBody>
      </p:sp>
      <p:sp>
        <p:nvSpPr>
          <p:cNvPr id="4" name="3 Marcador de contenido"/>
          <p:cNvSpPr>
            <a:spLocks noGrp="1"/>
          </p:cNvSpPr>
          <p:nvPr>
            <p:ph sz="half" idx="1"/>
          </p:nvPr>
        </p:nvSpPr>
        <p:spPr>
          <a:xfrm>
            <a:off x="142875" y="1571625"/>
            <a:ext cx="4572000" cy="4525963"/>
          </a:xfrm>
        </p:spPr>
        <p:txBody>
          <a:bodyPr/>
          <a:lstStyle/>
          <a:p>
            <a:r>
              <a:rPr lang="es-ES" sz="2200" smtClean="0"/>
              <a:t>La disposición del Templo sólo alegoriza el Sancta Sanctórum, y es muy diferente a lo que éste pudo haber sido en realidad.</a:t>
            </a:r>
          </a:p>
          <a:p>
            <a:r>
              <a:rPr lang="es-ES" sz="2200" smtClean="0"/>
              <a:t>Por ello, el Templo se dispone de forma tal que el Ritual pueda efectuarse con cierta facilidad, independientemente de que su forma no corresponda a la del Sancta Sanctórum inconcluso.</a:t>
            </a:r>
          </a:p>
          <a:p>
            <a:r>
              <a:rPr lang="es-ES" sz="2200" smtClean="0"/>
              <a:t>Esencialmente, los dos muebles indispensables en el Templo son las tres mesas del Oriente y el Altar en el centro. </a:t>
            </a:r>
          </a:p>
        </p:txBody>
      </p:sp>
      <p:pic>
        <p:nvPicPr>
          <p:cNvPr id="138244" name="Picture 4" descr="Imagen relacionada"/>
          <p:cNvPicPr>
            <a:picLocks noChangeAspect="1" noChangeArrowheads="1"/>
          </p:cNvPicPr>
          <p:nvPr/>
        </p:nvPicPr>
        <p:blipFill>
          <a:blip r:embed="rId2"/>
          <a:srcRect/>
          <a:stretch>
            <a:fillRect/>
          </a:stretch>
        </p:blipFill>
        <p:spPr bwMode="auto">
          <a:xfrm>
            <a:off x="4929188" y="1428750"/>
            <a:ext cx="3632200" cy="5357813"/>
          </a:xfrm>
          <a:prstGeom prst="rect">
            <a:avLst/>
          </a:prstGeom>
          <a:noFill/>
          <a:ln w="9525">
            <a:noFill/>
            <a:miter lim="800000"/>
            <a:headEnd/>
            <a:tailEnd/>
          </a:ln>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linds(horizont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linds(horizontal)">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linds(horizontal)">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38244"/>
                                        </p:tgtEl>
                                        <p:attrNameLst>
                                          <p:attrName>style.visibility</p:attrName>
                                        </p:attrNameLst>
                                      </p:cBhvr>
                                      <p:to>
                                        <p:strVal val="visible"/>
                                      </p:to>
                                    </p:set>
                                    <p:animEffect transition="in" filter="box(out)">
                                      <p:cBhvr>
                                        <p:cTn id="27" dur="2000"/>
                                        <p:tgtEl>
                                          <p:spTgt spid="138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4"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MX" smtClean="0"/>
              <a:t>Las tres mesas del Oriente</a:t>
            </a:r>
            <a:endParaRPr lang="es-ES_tradnl" i="1" smtClean="0"/>
          </a:p>
        </p:txBody>
      </p:sp>
      <p:sp>
        <p:nvSpPr>
          <p:cNvPr id="1788931" name="Rectangle 3"/>
          <p:cNvSpPr>
            <a:spLocks noGrp="1" noChangeArrowheads="1"/>
          </p:cNvSpPr>
          <p:nvPr>
            <p:ph sz="half" idx="1"/>
          </p:nvPr>
        </p:nvSpPr>
        <p:spPr>
          <a:xfrm>
            <a:off x="457200" y="1600200"/>
            <a:ext cx="4038600" cy="4525963"/>
          </a:xfrm>
        </p:spPr>
        <p:txBody>
          <a:bodyPr/>
          <a:lstStyle/>
          <a:p>
            <a:pPr eaLnBrk="1" hangingPunct="1">
              <a:lnSpc>
                <a:spcPct val="90000"/>
              </a:lnSpc>
            </a:pPr>
            <a:r>
              <a:rPr lang="es-MX" sz="2400" smtClean="0"/>
              <a:t>En el Oriente del Templo, ubicado a la misma altura que el resto del piso, habrá tres mesas de forma triangular, una para cada uno de los tres Oficiales principales, de donde el Oriente estará adornado por </a:t>
            </a:r>
            <a:r>
              <a:rPr lang="es-MX" sz="2400" i="1" smtClean="0"/>
              <a:t>«tres veces tres».</a:t>
            </a:r>
          </a:p>
          <a:p>
            <a:pPr eaLnBrk="1" hangingPunct="1">
              <a:lnSpc>
                <a:spcPct val="90000"/>
              </a:lnSpc>
            </a:pPr>
            <a:r>
              <a:rPr lang="es-MX" sz="2400" smtClean="0"/>
              <a:t>Sobre cada una de las mesas habrá una vela encendida.</a:t>
            </a:r>
          </a:p>
          <a:p>
            <a:pPr eaLnBrk="1" hangingPunct="1">
              <a:lnSpc>
                <a:spcPct val="90000"/>
              </a:lnSpc>
            </a:pPr>
            <a:endParaRPr lang="es-MX" sz="2400" smtClean="0"/>
          </a:p>
          <a:p>
            <a:pPr eaLnBrk="1" hangingPunct="1">
              <a:lnSpc>
                <a:spcPct val="90000"/>
              </a:lnSpc>
            </a:pPr>
            <a:endParaRPr lang="es-ES_tradnl" sz="2400" smtClean="0"/>
          </a:p>
        </p:txBody>
      </p:sp>
      <p:pic>
        <p:nvPicPr>
          <p:cNvPr id="56327" name="Picture 7" descr="Image result for estrella de nueve puntas"/>
          <p:cNvPicPr>
            <a:picLocks noChangeAspect="1" noChangeArrowheads="1"/>
          </p:cNvPicPr>
          <p:nvPr/>
        </p:nvPicPr>
        <p:blipFill>
          <a:blip r:embed="rId2"/>
          <a:srcRect/>
          <a:stretch>
            <a:fillRect/>
          </a:stretch>
        </p:blipFill>
        <p:spPr bwMode="auto">
          <a:xfrm>
            <a:off x="4643438" y="1628775"/>
            <a:ext cx="4283075" cy="4392613"/>
          </a:xfrm>
          <a:prstGeom prst="rect">
            <a:avLst/>
          </a:prstGeom>
          <a:noFill/>
          <a:ln w="9525">
            <a:noFill/>
            <a:miter lim="800000"/>
            <a:headEnd/>
            <a:tailEnd/>
          </a:ln>
        </p:spPr>
      </p:pic>
      <p:sp>
        <p:nvSpPr>
          <p:cNvPr id="56328" name="Text Box 8"/>
          <p:cNvSpPr txBox="1">
            <a:spLocks noChangeArrowheads="1"/>
          </p:cNvSpPr>
          <p:nvPr/>
        </p:nvSpPr>
        <p:spPr bwMode="auto">
          <a:xfrm>
            <a:off x="5056188" y="6113463"/>
            <a:ext cx="3663950" cy="641350"/>
          </a:xfrm>
          <a:prstGeom prst="rect">
            <a:avLst/>
          </a:prstGeom>
          <a:noFill/>
          <a:ln w="9525">
            <a:noFill/>
            <a:miter lim="800000"/>
            <a:headEnd/>
            <a:tailEnd/>
          </a:ln>
        </p:spPr>
        <p:txBody>
          <a:bodyPr wrap="none">
            <a:spAutoFit/>
          </a:bodyPr>
          <a:lstStyle/>
          <a:p>
            <a:r>
              <a:rPr lang="es-ES" i="1"/>
              <a:t>“Por tres veces tres”</a:t>
            </a:r>
            <a:r>
              <a:rPr lang="es-ES"/>
              <a:t>: la estrella de</a:t>
            </a:r>
          </a:p>
          <a:p>
            <a:r>
              <a:rPr lang="es-ES"/>
              <a:t>nueve puntas</a:t>
            </a:r>
            <a:endParaRPr lang="es-ES" i="1"/>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56327"/>
                                        </p:tgtEl>
                                        <p:attrNameLst>
                                          <p:attrName>style.visibility</p:attrName>
                                        </p:attrNameLst>
                                      </p:cBhvr>
                                      <p:to>
                                        <p:strVal val="visible"/>
                                      </p:to>
                                    </p:set>
                                    <p:animEffect transition="in" filter="box(out)">
                                      <p:cBhvr>
                                        <p:cTn id="22" dur="2000"/>
                                        <p:tgtEl>
                                          <p:spTgt spid="5632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6328"/>
                                        </p:tgtEl>
                                        <p:attrNameLst>
                                          <p:attrName>style.visibility</p:attrName>
                                        </p:attrNameLst>
                                      </p:cBhvr>
                                      <p:to>
                                        <p:strVal val="visible"/>
                                      </p:to>
                                    </p:set>
                                    <p:animEffect transition="in" filter="fade">
                                      <p:cBhvr>
                                        <p:cTn id="27" dur="2000"/>
                                        <p:tgtEl>
                                          <p:spTgt spid="563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P spid="56328"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59748" name="Picture 4" descr="062011_mcclenechan_1"/>
          <p:cNvPicPr>
            <a:picLocks noChangeAspect="1" noChangeArrowheads="1"/>
          </p:cNvPicPr>
          <p:nvPr/>
        </p:nvPicPr>
        <p:blipFill>
          <a:blip r:embed="rId2"/>
          <a:srcRect/>
          <a:stretch>
            <a:fillRect/>
          </a:stretch>
        </p:blipFill>
        <p:spPr bwMode="auto">
          <a:xfrm>
            <a:off x="2244725" y="0"/>
            <a:ext cx="5064125" cy="6858000"/>
          </a:xfrm>
          <a:prstGeom prst="rect">
            <a:avLst/>
          </a:prstGeom>
          <a:noFill/>
          <a:ln w="9525">
            <a:noFill/>
            <a:miter lim="800000"/>
            <a:headEnd/>
            <a:tailEnd/>
          </a:ln>
        </p:spPr>
      </p:pic>
      <p:sp>
        <p:nvSpPr>
          <p:cNvPr id="2" name="1 CuadroTexto"/>
          <p:cNvSpPr txBox="1">
            <a:spLocks noChangeArrowheads="1"/>
          </p:cNvSpPr>
          <p:nvPr/>
        </p:nvSpPr>
        <p:spPr bwMode="auto">
          <a:xfrm>
            <a:off x="250825" y="1196975"/>
            <a:ext cx="1928813" cy="1754188"/>
          </a:xfrm>
          <a:prstGeom prst="rect">
            <a:avLst/>
          </a:prstGeom>
          <a:noFill/>
          <a:ln w="9525">
            <a:noFill/>
            <a:miter lim="800000"/>
            <a:headEnd/>
            <a:tailEnd/>
          </a:ln>
        </p:spPr>
        <p:txBody>
          <a:bodyPr wrap="none">
            <a:spAutoFit/>
          </a:bodyPr>
          <a:lstStyle/>
          <a:p>
            <a:r>
              <a:rPr lang="es-MX"/>
              <a:t>La estrella de</a:t>
            </a:r>
          </a:p>
          <a:p>
            <a:r>
              <a:rPr lang="es-MX"/>
              <a:t>nueve puntas, el</a:t>
            </a:r>
          </a:p>
          <a:p>
            <a:r>
              <a:rPr lang="es-MX" i="1"/>
              <a:t>tres veces tres</a:t>
            </a:r>
            <a:r>
              <a:rPr lang="es-MX"/>
              <a:t>,</a:t>
            </a:r>
          </a:p>
          <a:p>
            <a:r>
              <a:rPr lang="es-MX"/>
              <a:t>está presente en</a:t>
            </a:r>
          </a:p>
          <a:p>
            <a:r>
              <a:rPr lang="es-MX"/>
              <a:t>ambos Ritos,</a:t>
            </a:r>
          </a:p>
          <a:p>
            <a:r>
              <a:rPr lang="es-MX"/>
              <a:t>York y Escocés</a:t>
            </a:r>
            <a:endParaRPr lang="es-A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59748"/>
                                        </p:tgtEl>
                                        <p:attrNameLst>
                                          <p:attrName>style.visibility</p:attrName>
                                        </p:attrNameLst>
                                      </p:cBhvr>
                                      <p:to>
                                        <p:strVal val="visible"/>
                                      </p:to>
                                    </p:set>
                                    <p:animEffect transition="in" filter="box(out)">
                                      <p:cBhvr>
                                        <p:cTn id="7" dur="2000"/>
                                        <p:tgtEl>
                                          <p:spTgt spid="1597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MX" smtClean="0"/>
              <a:t>El Altar</a:t>
            </a:r>
            <a:endParaRPr lang="es-ES_tradnl" i="1" smtClean="0"/>
          </a:p>
        </p:txBody>
      </p:sp>
      <p:sp>
        <p:nvSpPr>
          <p:cNvPr id="1788931" name="Rectangle 3"/>
          <p:cNvSpPr>
            <a:spLocks noGrp="1" noChangeArrowheads="1"/>
          </p:cNvSpPr>
          <p:nvPr>
            <p:ph sz="half" idx="1"/>
          </p:nvPr>
        </p:nvSpPr>
        <p:spPr/>
        <p:txBody>
          <a:bodyPr/>
          <a:lstStyle/>
          <a:p>
            <a:pPr eaLnBrk="1" hangingPunct="1">
              <a:lnSpc>
                <a:spcPct val="90000"/>
              </a:lnSpc>
            </a:pPr>
            <a:r>
              <a:rPr lang="es-MX" sz="2000" smtClean="0"/>
              <a:t>El Altar se encuentra en el centro exacto del Templo y, como afirma Mackey, su presencia es completamente anacrónica, dado que en el Sancta Sanctórum, aún inconcluso, no había ningún Altar.</a:t>
            </a:r>
          </a:p>
          <a:p>
            <a:pPr eaLnBrk="1" hangingPunct="1">
              <a:lnSpc>
                <a:spcPct val="90000"/>
              </a:lnSpc>
            </a:pPr>
            <a:r>
              <a:rPr lang="es-MX" sz="2000" smtClean="0"/>
              <a:t>Pero, reiteramos, aquí la intención es simbólica, y no se pretende reproducir hechos supuestamente históricos.</a:t>
            </a:r>
          </a:p>
          <a:p>
            <a:pPr eaLnBrk="1" hangingPunct="1">
              <a:lnSpc>
                <a:spcPct val="90000"/>
              </a:lnSpc>
            </a:pPr>
            <a:r>
              <a:rPr lang="es-MX" sz="2000" smtClean="0"/>
              <a:t>El Altar será de forma triangular y sobre él se colocarán la escuadra, el compás, la espada y la llana.</a:t>
            </a:r>
            <a:endParaRPr lang="es-ES_tradnl" sz="2000" smtClean="0"/>
          </a:p>
        </p:txBody>
      </p:sp>
      <p:pic>
        <p:nvPicPr>
          <p:cNvPr id="141318" name="Picture 6"/>
          <p:cNvPicPr>
            <a:picLocks noChangeAspect="1" noChangeArrowheads="1"/>
          </p:cNvPicPr>
          <p:nvPr/>
        </p:nvPicPr>
        <p:blipFill>
          <a:blip r:embed="rId2"/>
          <a:srcRect/>
          <a:stretch>
            <a:fillRect/>
          </a:stretch>
        </p:blipFill>
        <p:spPr bwMode="auto">
          <a:xfrm>
            <a:off x="4716463" y="1412875"/>
            <a:ext cx="3797300" cy="5256213"/>
          </a:xfrm>
          <a:prstGeom prst="rect">
            <a:avLst/>
          </a:prstGeom>
          <a:noFill/>
          <a:ln w="9525">
            <a:noFill/>
            <a:miter lim="800000"/>
            <a:headEnd/>
            <a:tailEnd/>
          </a:ln>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8931">
                                            <p:txEl>
                                              <p:pRg st="2" end="2"/>
                                            </p:txEl>
                                          </p:spTgt>
                                        </p:tgtEl>
                                        <p:attrNameLst>
                                          <p:attrName>style.visibility</p:attrName>
                                        </p:attrNameLst>
                                      </p:cBhvr>
                                      <p:to>
                                        <p:strVal val="visible"/>
                                      </p:to>
                                    </p:set>
                                    <p:animEffect transition="in" filter="blinds(horizontal)">
                                      <p:cBhvr>
                                        <p:cTn id="22" dur="500"/>
                                        <p:tgtEl>
                                          <p:spTgt spid="17889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41318"/>
                                        </p:tgtEl>
                                        <p:attrNameLst>
                                          <p:attrName>style.visibility</p:attrName>
                                        </p:attrNameLst>
                                      </p:cBhvr>
                                      <p:to>
                                        <p:strVal val="visible"/>
                                      </p:to>
                                    </p:set>
                                    <p:animEffect transition="in" filter="box(out)">
                                      <p:cBhvr>
                                        <p:cTn id="27" dur="2000"/>
                                        <p:tgtEl>
                                          <p:spTgt spid="141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547688" y="44450"/>
            <a:ext cx="8272462" cy="6805613"/>
          </a:xfrm>
          <a:prstGeom prst="rect">
            <a:avLst/>
          </a:prstGeom>
          <a:noFill/>
          <a:ln w="9525">
            <a:noFill/>
            <a:miter lim="800000"/>
            <a:headEnd/>
            <a:tailEnd/>
          </a:ln>
        </p:spPr>
      </p:pic>
      <p:sp>
        <p:nvSpPr>
          <p:cNvPr id="3" name="2 CuadroTexto"/>
          <p:cNvSpPr txBox="1">
            <a:spLocks noChangeArrowheads="1"/>
          </p:cNvSpPr>
          <p:nvPr/>
        </p:nvSpPr>
        <p:spPr bwMode="auto">
          <a:xfrm>
            <a:off x="395288" y="476250"/>
            <a:ext cx="3724275" cy="1754188"/>
          </a:xfrm>
          <a:prstGeom prst="rect">
            <a:avLst/>
          </a:prstGeom>
          <a:solidFill>
            <a:schemeClr val="tx1"/>
          </a:solidFill>
          <a:ln w="9525">
            <a:noFill/>
            <a:miter lim="800000"/>
            <a:headEnd/>
            <a:tailEnd/>
          </a:ln>
        </p:spPr>
        <p:txBody>
          <a:bodyPr wrap="none">
            <a:spAutoFit/>
          </a:bodyPr>
          <a:lstStyle/>
          <a:p>
            <a:r>
              <a:rPr lang="es-MX" b="1">
                <a:solidFill>
                  <a:srgbClr val="FF0000"/>
                </a:solidFill>
              </a:rPr>
              <a:t>La forma de colocar el Libro,</a:t>
            </a:r>
          </a:p>
          <a:p>
            <a:r>
              <a:rPr lang="es-MX" b="1">
                <a:solidFill>
                  <a:srgbClr val="FF0000"/>
                </a:solidFill>
              </a:rPr>
              <a:t>la escuadra, el compás, la</a:t>
            </a:r>
          </a:p>
          <a:p>
            <a:r>
              <a:rPr lang="es-MX" b="1">
                <a:solidFill>
                  <a:srgbClr val="FF0000"/>
                </a:solidFill>
              </a:rPr>
              <a:t>llana (representada por un</a:t>
            </a:r>
          </a:p>
          <a:p>
            <a:r>
              <a:rPr lang="es-MX" b="1">
                <a:solidFill>
                  <a:srgbClr val="FF0000"/>
                </a:solidFill>
              </a:rPr>
              <a:t>triángulo) y la espada, según el</a:t>
            </a:r>
          </a:p>
          <a:p>
            <a:r>
              <a:rPr lang="es-MX" b="1">
                <a:solidFill>
                  <a:srgbClr val="FF0000"/>
                </a:solidFill>
              </a:rPr>
              <a:t>Ritual de la Jurisdicción Este de</a:t>
            </a:r>
          </a:p>
          <a:p>
            <a:r>
              <a:rPr lang="es-MX" b="1">
                <a:solidFill>
                  <a:srgbClr val="FF0000"/>
                </a:solidFill>
              </a:rPr>
              <a:t>Canadá (2004).</a:t>
            </a:r>
            <a:endParaRPr lang="es-AR" b="1">
              <a:solidFill>
                <a:srgbClr val="FF0000"/>
              </a:solidFill>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9" name="Picture 2" descr="http://www.normanyorkrite.com/wp-content/uploads/wow-slider-plugin/1/images/dh_03websized.jpg"/>
          <p:cNvPicPr>
            <a:picLocks noChangeAspect="1" noChangeArrowheads="1"/>
          </p:cNvPicPr>
          <p:nvPr/>
        </p:nvPicPr>
        <p:blipFill>
          <a:blip r:embed="rId2"/>
          <a:srcRect/>
          <a:stretch>
            <a:fillRect/>
          </a:stretch>
        </p:blipFill>
        <p:spPr bwMode="auto">
          <a:xfrm>
            <a:off x="0" y="425450"/>
            <a:ext cx="9144000" cy="605155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83299"/>
                                        </p:tgtEl>
                                        <p:attrNameLst>
                                          <p:attrName>style.visibility</p:attrName>
                                        </p:attrNameLst>
                                      </p:cBhvr>
                                      <p:to>
                                        <p:strVal val="visible"/>
                                      </p:to>
                                    </p:set>
                                    <p:animEffect transition="in" filter="box(out)">
                                      <p:cBhvr>
                                        <p:cTn id="7" dur="2000"/>
                                        <p:tgtEl>
                                          <p:spTgt spid="183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23010" name="Rectangle 2"/>
          <p:cNvSpPr>
            <a:spLocks noGrp="1" noChangeArrowheads="1"/>
          </p:cNvSpPr>
          <p:nvPr>
            <p:ph type="title" idx="4294967295"/>
          </p:nvPr>
        </p:nvSpPr>
        <p:spPr/>
        <p:txBody>
          <a:bodyPr/>
          <a:lstStyle/>
          <a:p>
            <a:pPr eaLnBrk="1" hangingPunct="1"/>
            <a:r>
              <a:rPr lang="es-MX" sz="4000" smtClean="0">
                <a:solidFill>
                  <a:schemeClr val="tx1"/>
                </a:solidFill>
              </a:rPr>
              <a:t>La Segunda Parte: La Cripta</a:t>
            </a:r>
            <a:endParaRPr lang="es-ES_tradnl" sz="4000" smtClean="0">
              <a:solidFill>
                <a:schemeClr val="tx1"/>
              </a:solidFill>
            </a:endParaRPr>
          </a:p>
        </p:txBody>
      </p:sp>
      <p:sp>
        <p:nvSpPr>
          <p:cNvPr id="4" name="3 Marcador de contenido"/>
          <p:cNvSpPr>
            <a:spLocks noGrp="1"/>
          </p:cNvSpPr>
          <p:nvPr>
            <p:ph sz="half" idx="4294967295"/>
          </p:nvPr>
        </p:nvSpPr>
        <p:spPr>
          <a:xfrm>
            <a:off x="142875" y="1571625"/>
            <a:ext cx="4572000" cy="4525963"/>
          </a:xfrm>
        </p:spPr>
        <p:txBody>
          <a:bodyPr/>
          <a:lstStyle/>
          <a:p>
            <a:r>
              <a:rPr lang="es-ES" sz="2100" dirty="0" smtClean="0"/>
              <a:t>De acuerdo con la Masonería Críptica, debajo del Sancta Sanctórum se encontraba la Cripta o Bóveda Secreta del Templo del Rey Salomón.</a:t>
            </a:r>
          </a:p>
          <a:p>
            <a:r>
              <a:rPr lang="es-ES" sz="2100" dirty="0" smtClean="0"/>
              <a:t>En ella se reproducían los mismos objetos que en el Sancta Sanctórum, de forma tal que había un Arca Substituta, cubierta con los dos querubines, en la misma forma que el Arca de la Alianza.</a:t>
            </a:r>
          </a:p>
          <a:p>
            <a:r>
              <a:rPr lang="es-ES" sz="2100" dirty="0" smtClean="0"/>
              <a:t>Fue en este Arca Substituta, según este Rito, donde la Palabra Verdadera fue preservada.</a:t>
            </a:r>
          </a:p>
        </p:txBody>
      </p:sp>
      <p:pic>
        <p:nvPicPr>
          <p:cNvPr id="142342" name="Picture 6" descr="Image result for arca de la alianza"/>
          <p:cNvPicPr>
            <a:picLocks noChangeAspect="1" noChangeArrowheads="1"/>
          </p:cNvPicPr>
          <p:nvPr/>
        </p:nvPicPr>
        <p:blipFill>
          <a:blip r:embed="rId2"/>
          <a:srcRect/>
          <a:stretch>
            <a:fillRect/>
          </a:stretch>
        </p:blipFill>
        <p:spPr bwMode="auto">
          <a:xfrm>
            <a:off x="4845050" y="1628775"/>
            <a:ext cx="3975100" cy="4968875"/>
          </a:xfrm>
          <a:prstGeom prst="rect">
            <a:avLst/>
          </a:prstGeom>
          <a:noFill/>
          <a:ln w="9525">
            <a:noFill/>
            <a:miter lim="800000"/>
            <a:headEnd/>
            <a:tailEnd/>
          </a:ln>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linds(horizont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linds(horizontal)">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linds(horizontal)">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42342"/>
                                        </p:tgtEl>
                                        <p:attrNameLst>
                                          <p:attrName>style.visibility</p:attrName>
                                        </p:attrNameLst>
                                      </p:cBhvr>
                                      <p:to>
                                        <p:strVal val="visible"/>
                                      </p:to>
                                    </p:set>
                                    <p:animEffect transition="in" filter="box(out)">
                                      <p:cBhvr>
                                        <p:cTn id="27" dur="2000"/>
                                        <p:tgtEl>
                                          <p:spTgt spid="142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4"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Resultado de imagen para cryptic masonry"/>
          <p:cNvPicPr>
            <a:picLocks noChangeAspect="1" noChangeArrowheads="1"/>
          </p:cNvPicPr>
          <p:nvPr/>
        </p:nvPicPr>
        <p:blipFill>
          <a:blip r:embed="rId2"/>
          <a:srcRect/>
          <a:stretch>
            <a:fillRect/>
          </a:stretch>
        </p:blipFill>
        <p:spPr bwMode="auto">
          <a:xfrm>
            <a:off x="0" y="0"/>
            <a:ext cx="9180513" cy="6884988"/>
          </a:xfrm>
          <a:prstGeom prst="rect">
            <a:avLst/>
          </a:prstGeom>
          <a:noFill/>
          <a:ln w="9525">
            <a:noFill/>
            <a:miter lim="800000"/>
            <a:headEnd/>
            <a:tailEnd/>
          </a:ln>
        </p:spPr>
      </p:pic>
      <p:sp>
        <p:nvSpPr>
          <p:cNvPr id="2" name="1 CuadroTexto"/>
          <p:cNvSpPr txBox="1">
            <a:spLocks noChangeArrowheads="1"/>
          </p:cNvSpPr>
          <p:nvPr/>
        </p:nvSpPr>
        <p:spPr bwMode="auto">
          <a:xfrm>
            <a:off x="107950" y="549275"/>
            <a:ext cx="2928938" cy="922338"/>
          </a:xfrm>
          <a:prstGeom prst="rect">
            <a:avLst/>
          </a:prstGeom>
          <a:noFill/>
          <a:ln w="9525">
            <a:noFill/>
            <a:miter lim="800000"/>
            <a:headEnd/>
            <a:tailEnd/>
          </a:ln>
        </p:spPr>
        <p:txBody>
          <a:bodyPr wrap="none">
            <a:spAutoFit/>
          </a:bodyPr>
          <a:lstStyle/>
          <a:p>
            <a:r>
              <a:rPr lang="es-MX" b="1"/>
              <a:t>El Arca Substituta, bajo </a:t>
            </a:r>
          </a:p>
          <a:p>
            <a:r>
              <a:rPr lang="es-MX" b="1"/>
              <a:t>los Nueve Arcos de la </a:t>
            </a:r>
          </a:p>
          <a:p>
            <a:r>
              <a:rPr lang="es-MX" b="1"/>
              <a:t>Cripta o Bóveda Sagrada</a:t>
            </a:r>
            <a:endParaRPr lang="es-AR" b="1"/>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23010" name="Rectangle 2"/>
          <p:cNvSpPr>
            <a:spLocks noGrp="1" noChangeArrowheads="1"/>
          </p:cNvSpPr>
          <p:nvPr>
            <p:ph type="title" idx="4294967295"/>
          </p:nvPr>
        </p:nvSpPr>
        <p:spPr/>
        <p:txBody>
          <a:bodyPr/>
          <a:lstStyle/>
          <a:p>
            <a:pPr eaLnBrk="1" hangingPunct="1"/>
            <a:r>
              <a:rPr lang="es-MX" sz="3600" smtClean="0">
                <a:solidFill>
                  <a:schemeClr val="tx1"/>
                </a:solidFill>
              </a:rPr>
              <a:t>La Segunda Parte: La Cripta</a:t>
            </a:r>
            <a:endParaRPr lang="es-ES_tradnl" sz="3600" smtClean="0">
              <a:solidFill>
                <a:schemeClr val="tx1"/>
              </a:solidFill>
            </a:endParaRPr>
          </a:p>
        </p:txBody>
      </p:sp>
      <p:sp>
        <p:nvSpPr>
          <p:cNvPr id="4" name="3 Marcador de contenido"/>
          <p:cNvSpPr>
            <a:spLocks noGrp="1"/>
          </p:cNvSpPr>
          <p:nvPr>
            <p:ph sz="half" idx="4294967295"/>
          </p:nvPr>
        </p:nvSpPr>
        <p:spPr>
          <a:xfrm>
            <a:off x="142875" y="1557338"/>
            <a:ext cx="4572000" cy="4525962"/>
          </a:xfrm>
        </p:spPr>
        <p:txBody>
          <a:bodyPr/>
          <a:lstStyle/>
          <a:p>
            <a:r>
              <a:rPr lang="es-ES" sz="2100" smtClean="0"/>
              <a:t>Ahora bien, nuevamente el Templo no intenta reproducir con exactitud la forma que pudo haber tenido esta Cripta, sino que sólo simboliza su disposición general, en función de los movimientos Rituales que deben realizarse.</a:t>
            </a:r>
          </a:p>
          <a:p>
            <a:r>
              <a:rPr lang="es-ES" sz="2100" smtClean="0"/>
              <a:t>Por ello continúan los tres Altares triangulares del Oriente, sólo que, como veremos más adelante, una de las velas se mantendrá apagada.</a:t>
            </a:r>
          </a:p>
          <a:p>
            <a:r>
              <a:rPr lang="es-ES" sz="2100" smtClean="0"/>
              <a:t>El punto más complejo del Templo en esta Segunda Parte refiere a los “querubines”.</a:t>
            </a:r>
          </a:p>
        </p:txBody>
      </p:sp>
      <p:pic>
        <p:nvPicPr>
          <p:cNvPr id="143366" name="Picture 6" descr="Image result for arca de la alianza"/>
          <p:cNvPicPr>
            <a:picLocks noChangeAspect="1" noChangeArrowheads="1"/>
          </p:cNvPicPr>
          <p:nvPr/>
        </p:nvPicPr>
        <p:blipFill>
          <a:blip r:embed="rId2"/>
          <a:srcRect/>
          <a:stretch>
            <a:fillRect/>
          </a:stretch>
        </p:blipFill>
        <p:spPr bwMode="auto">
          <a:xfrm>
            <a:off x="4932363" y="1524000"/>
            <a:ext cx="3859212" cy="5145088"/>
          </a:xfrm>
          <a:prstGeom prst="rect">
            <a:avLst/>
          </a:prstGeom>
          <a:noFill/>
          <a:ln w="9525">
            <a:noFill/>
            <a:miter lim="800000"/>
            <a:headEnd/>
            <a:tailEnd/>
          </a:ln>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linds(horizont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linds(horizontal)">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linds(horizontal)">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43366"/>
                                        </p:tgtEl>
                                        <p:attrNameLst>
                                          <p:attrName>style.visibility</p:attrName>
                                        </p:attrNameLst>
                                      </p:cBhvr>
                                      <p:to>
                                        <p:strVal val="visible"/>
                                      </p:to>
                                    </p:set>
                                    <p:animEffect transition="in" filter="box(out)">
                                      <p:cBhvr>
                                        <p:cTn id="27" dur="2000"/>
                                        <p:tgtEl>
                                          <p:spTgt spid="143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4"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MX" smtClean="0"/>
              <a:t>El Arca</a:t>
            </a:r>
            <a:endParaRPr lang="es-ES_tradnl" i="1" smtClean="0"/>
          </a:p>
        </p:txBody>
      </p:sp>
      <p:sp>
        <p:nvSpPr>
          <p:cNvPr id="1788931" name="Rectangle 3"/>
          <p:cNvSpPr>
            <a:spLocks noGrp="1" noChangeArrowheads="1"/>
          </p:cNvSpPr>
          <p:nvPr>
            <p:ph sz="half" idx="1"/>
          </p:nvPr>
        </p:nvSpPr>
        <p:spPr>
          <a:xfrm>
            <a:off x="457200" y="1600200"/>
            <a:ext cx="4038600" cy="4525963"/>
          </a:xfrm>
        </p:spPr>
        <p:txBody>
          <a:bodyPr/>
          <a:lstStyle/>
          <a:p>
            <a:pPr eaLnBrk="1" hangingPunct="1">
              <a:lnSpc>
                <a:spcPct val="90000"/>
              </a:lnSpc>
            </a:pPr>
            <a:r>
              <a:rPr lang="es-MX" sz="2100" smtClean="0"/>
              <a:t>El centro del Templo, en esta Segunda Parte, debería estar ocupado por el Arca Substituta, con los dos querubines simbólicos sobre su parte superior, denominada “El Propiciatorio”.</a:t>
            </a:r>
          </a:p>
          <a:p>
            <a:pPr eaLnBrk="1" hangingPunct="1">
              <a:lnSpc>
                <a:spcPct val="90000"/>
              </a:lnSpc>
            </a:pPr>
            <a:r>
              <a:rPr lang="es-MX" sz="2100" smtClean="0"/>
              <a:t>Sin embargo, la mayoría de los Rituales optan por colocar en el centro del Templo un Altar de forma convencional, triangular o cúbica, rodeado por un círculo formado por “querubines”, como veremos a continuación.</a:t>
            </a:r>
            <a:endParaRPr lang="es-ES_tradnl" sz="2100" smtClean="0"/>
          </a:p>
        </p:txBody>
      </p:sp>
      <p:pic>
        <p:nvPicPr>
          <p:cNvPr id="59401" name="Picture 9" descr="Image result for arca de la alianza"/>
          <p:cNvPicPr>
            <a:picLocks noChangeAspect="1" noChangeArrowheads="1"/>
          </p:cNvPicPr>
          <p:nvPr/>
        </p:nvPicPr>
        <p:blipFill>
          <a:blip r:embed="rId2"/>
          <a:srcRect/>
          <a:stretch>
            <a:fillRect/>
          </a:stretch>
        </p:blipFill>
        <p:spPr bwMode="auto">
          <a:xfrm>
            <a:off x="4976813" y="1341438"/>
            <a:ext cx="3771900" cy="5327650"/>
          </a:xfrm>
          <a:prstGeom prst="rect">
            <a:avLst/>
          </a:prstGeom>
          <a:noFill/>
          <a:ln w="9525">
            <a:noFill/>
            <a:miter lim="800000"/>
            <a:headEnd/>
            <a:tailEnd/>
          </a:ln>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59401"/>
                                        </p:tgtEl>
                                        <p:attrNameLst>
                                          <p:attrName>style.visibility</p:attrName>
                                        </p:attrNameLst>
                                      </p:cBhvr>
                                      <p:to>
                                        <p:strVal val="visible"/>
                                      </p:to>
                                    </p:set>
                                    <p:animEffect transition="in" filter="box(out)">
                                      <p:cBhvr>
                                        <p:cTn id="22" dur="2000"/>
                                        <p:tgtEl>
                                          <p:spTgt spid="594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96099" name="Text Box 3"/>
          <p:cNvSpPr txBox="1">
            <a:spLocks noChangeArrowheads="1"/>
          </p:cNvSpPr>
          <p:nvPr/>
        </p:nvSpPr>
        <p:spPr bwMode="auto">
          <a:xfrm>
            <a:off x="34925" y="333375"/>
            <a:ext cx="2336800" cy="6408738"/>
          </a:xfrm>
          <a:prstGeom prst="rect">
            <a:avLst/>
          </a:prstGeom>
          <a:noFill/>
          <a:ln w="9525">
            <a:noFill/>
            <a:miter lim="800000"/>
            <a:headEnd/>
            <a:tailEnd/>
          </a:ln>
        </p:spPr>
        <p:txBody>
          <a:bodyPr>
            <a:spAutoFit/>
          </a:bodyPr>
          <a:lstStyle/>
          <a:p>
            <a:r>
              <a:rPr lang="es-AR"/>
              <a:t>Richardson sugiere</a:t>
            </a:r>
          </a:p>
          <a:p>
            <a:r>
              <a:rPr lang="es-MX"/>
              <a:t>que se coloque el Arca de la Alianza en el centro del Templo, y que los Compañeros formen la cadena tomándose de las muñecas, </a:t>
            </a:r>
            <a:r>
              <a:rPr lang="es-MX" i="1"/>
              <a:t>«como los querubines tocándose ala con ala».</a:t>
            </a:r>
            <a:r>
              <a:rPr lang="es-MX"/>
              <a:t> Algunos Rituales prescriben que en el centro del Templo se coloquen efectivamente imágenes de los querubines; otros los reemplazan por banderas surmontadas por antorchas y unidas por una cuerda.</a:t>
            </a:r>
          </a:p>
        </p:txBody>
      </p:sp>
      <p:pic>
        <p:nvPicPr>
          <p:cNvPr id="1026" name="Picture 2"/>
          <p:cNvPicPr>
            <a:picLocks noChangeAspect="1" noChangeArrowheads="1"/>
          </p:cNvPicPr>
          <p:nvPr/>
        </p:nvPicPr>
        <p:blipFill>
          <a:blip r:embed="rId2"/>
          <a:srcRect/>
          <a:stretch>
            <a:fillRect/>
          </a:stretch>
        </p:blipFill>
        <p:spPr bwMode="auto">
          <a:xfrm>
            <a:off x="2339975" y="514350"/>
            <a:ext cx="6624638" cy="601027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96099"/>
                                        </p:tgtEl>
                                        <p:attrNameLst>
                                          <p:attrName>style.visibility</p:attrName>
                                        </p:attrNameLst>
                                      </p:cBhvr>
                                      <p:to>
                                        <p:strVal val="visible"/>
                                      </p:to>
                                    </p:set>
                                    <p:animEffect transition="in" filter="dissolve">
                                      <p:cBhvr>
                                        <p:cTn id="12" dur="500"/>
                                        <p:tgtEl>
                                          <p:spTgt spid="1796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609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6099" name="Text Box 3"/>
          <p:cNvSpPr txBox="1">
            <a:spLocks noChangeArrowheads="1"/>
          </p:cNvSpPr>
          <p:nvPr/>
        </p:nvSpPr>
        <p:spPr bwMode="auto">
          <a:xfrm>
            <a:off x="142875" y="2522538"/>
            <a:ext cx="2336800" cy="1477962"/>
          </a:xfrm>
          <a:prstGeom prst="rect">
            <a:avLst/>
          </a:prstGeom>
          <a:noFill/>
          <a:ln w="9525">
            <a:noFill/>
            <a:miter lim="800000"/>
            <a:headEnd/>
            <a:tailEnd/>
          </a:ln>
        </p:spPr>
        <p:txBody>
          <a:bodyPr>
            <a:spAutoFit/>
          </a:bodyPr>
          <a:lstStyle/>
          <a:p>
            <a:r>
              <a:rPr lang="es-ES"/>
              <a:t>Los querubines formando un círculo pueden encontrarse en decoraciones de índole “profana”</a:t>
            </a:r>
            <a:endParaRPr lang="es-MX"/>
          </a:p>
        </p:txBody>
      </p:sp>
      <p:pic>
        <p:nvPicPr>
          <p:cNvPr id="155651" name="Picture 3"/>
          <p:cNvPicPr>
            <a:picLocks noChangeAspect="1" noChangeArrowheads="1"/>
          </p:cNvPicPr>
          <p:nvPr/>
        </p:nvPicPr>
        <p:blipFill>
          <a:blip r:embed="rId2"/>
          <a:srcRect/>
          <a:stretch>
            <a:fillRect/>
          </a:stretch>
        </p:blipFill>
        <p:spPr bwMode="auto">
          <a:xfrm>
            <a:off x="2671763" y="428625"/>
            <a:ext cx="6329362" cy="6145213"/>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55651"/>
                                        </p:tgtEl>
                                        <p:attrNameLst>
                                          <p:attrName>style.visibility</p:attrName>
                                        </p:attrNameLst>
                                      </p:cBhvr>
                                      <p:to>
                                        <p:strVal val="visible"/>
                                      </p:to>
                                    </p:set>
                                    <p:animEffect transition="in" filter="box(out)">
                                      <p:cBhvr>
                                        <p:cTn id="7" dur="2000"/>
                                        <p:tgtEl>
                                          <p:spTgt spid="1556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96099"/>
                                        </p:tgtEl>
                                        <p:attrNameLst>
                                          <p:attrName>style.visibility</p:attrName>
                                        </p:attrNameLst>
                                      </p:cBhvr>
                                      <p:to>
                                        <p:strVal val="visible"/>
                                      </p:to>
                                    </p:set>
                                    <p:animEffect transition="in" filter="dissolve">
                                      <p:cBhvr>
                                        <p:cTn id="12" dur="500"/>
                                        <p:tgtEl>
                                          <p:spTgt spid="1796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6099"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96099" name="Text Box 3"/>
          <p:cNvSpPr txBox="1">
            <a:spLocks noChangeArrowheads="1"/>
          </p:cNvSpPr>
          <p:nvPr/>
        </p:nvSpPr>
        <p:spPr bwMode="auto">
          <a:xfrm>
            <a:off x="142875" y="5165725"/>
            <a:ext cx="8643938" cy="1477963"/>
          </a:xfrm>
          <a:prstGeom prst="rect">
            <a:avLst/>
          </a:prstGeom>
          <a:noFill/>
          <a:ln w="9525">
            <a:noFill/>
            <a:miter lim="800000"/>
            <a:headEnd/>
            <a:tailEnd/>
          </a:ln>
        </p:spPr>
        <p:txBody>
          <a:bodyPr>
            <a:spAutoFit/>
          </a:bodyPr>
          <a:lstStyle/>
          <a:p>
            <a:pPr algn="ctr"/>
            <a:r>
              <a:rPr lang="es-ES"/>
              <a:t>En los antiguos Rituales del grado 14° del Rito Escocés, impregnados de teúrgia, los mismos miembros del grado eran simbólicamente concebidos como las “inteligencias astrales” que con el Ritual se buscaba invocar. Quizás en el Maestro Real la idea sea similar: los querubines con sus alas unidas son los propios Iniciados formando la cadena.</a:t>
            </a:r>
            <a:endParaRPr lang="es-MX"/>
          </a:p>
        </p:txBody>
      </p:sp>
      <p:pic>
        <p:nvPicPr>
          <p:cNvPr id="1026" name="Picture 2" descr="Resultado de imagen para cadena masonica"/>
          <p:cNvPicPr>
            <a:picLocks noChangeAspect="1" noChangeArrowheads="1"/>
          </p:cNvPicPr>
          <p:nvPr/>
        </p:nvPicPr>
        <p:blipFill>
          <a:blip r:embed="rId2"/>
          <a:srcRect/>
          <a:stretch>
            <a:fillRect/>
          </a:stretch>
        </p:blipFill>
        <p:spPr bwMode="auto">
          <a:xfrm>
            <a:off x="0" y="261938"/>
            <a:ext cx="9144000" cy="452437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96099"/>
                                        </p:tgtEl>
                                        <p:attrNameLst>
                                          <p:attrName>style.visibility</p:attrName>
                                        </p:attrNameLst>
                                      </p:cBhvr>
                                      <p:to>
                                        <p:strVal val="visible"/>
                                      </p:to>
                                    </p:set>
                                    <p:animEffect transition="in" filter="dissolve">
                                      <p:cBhvr>
                                        <p:cTn id="12" dur="500"/>
                                        <p:tgtEl>
                                          <p:spTgt spid="1796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609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2.wp.com/disinfo.com/wp-content/uploads/2016/03/cherubin_2.jpg"/>
          <p:cNvPicPr>
            <a:picLocks noChangeAspect="1" noChangeArrowheads="1"/>
          </p:cNvPicPr>
          <p:nvPr/>
        </p:nvPicPr>
        <p:blipFill>
          <a:blip r:embed="rId2"/>
          <a:srcRect/>
          <a:stretch>
            <a:fillRect/>
          </a:stretch>
        </p:blipFill>
        <p:spPr bwMode="auto">
          <a:xfrm>
            <a:off x="15875" y="333375"/>
            <a:ext cx="9128125" cy="6088063"/>
          </a:xfrm>
          <a:prstGeom prst="rect">
            <a:avLst/>
          </a:prstGeom>
          <a:noFill/>
          <a:ln w="9525">
            <a:noFill/>
            <a:miter lim="800000"/>
            <a:headEnd/>
            <a:tailEnd/>
          </a:ln>
        </p:spPr>
      </p:pic>
      <p:sp>
        <p:nvSpPr>
          <p:cNvPr id="3" name="2 CuadroTexto"/>
          <p:cNvSpPr txBox="1">
            <a:spLocks noChangeArrowheads="1"/>
          </p:cNvSpPr>
          <p:nvPr/>
        </p:nvSpPr>
        <p:spPr bwMode="auto">
          <a:xfrm>
            <a:off x="395288" y="908050"/>
            <a:ext cx="2274887" cy="1755775"/>
          </a:xfrm>
          <a:prstGeom prst="rect">
            <a:avLst/>
          </a:prstGeom>
          <a:noFill/>
          <a:ln w="9525">
            <a:noFill/>
            <a:miter lim="800000"/>
            <a:headEnd/>
            <a:tailEnd/>
          </a:ln>
        </p:spPr>
        <p:txBody>
          <a:bodyPr wrap="none">
            <a:spAutoFit/>
          </a:bodyPr>
          <a:lstStyle/>
          <a:p>
            <a:r>
              <a:rPr lang="es-MX"/>
              <a:t>Una hermosa</a:t>
            </a:r>
          </a:p>
          <a:p>
            <a:r>
              <a:rPr lang="es-MX"/>
              <a:t>réplica del Arca</a:t>
            </a:r>
          </a:p>
          <a:p>
            <a:r>
              <a:rPr lang="es-MX"/>
              <a:t>con los querubines,</a:t>
            </a:r>
          </a:p>
          <a:p>
            <a:r>
              <a:rPr lang="es-MX"/>
              <a:t>correspondiente a la</a:t>
            </a:r>
          </a:p>
          <a:p>
            <a:r>
              <a:rPr lang="es-MX"/>
              <a:t>Orden de los</a:t>
            </a:r>
          </a:p>
          <a:p>
            <a:r>
              <a:rPr lang="es-MX"/>
              <a:t>Odd Fellows</a:t>
            </a:r>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MX" smtClean="0"/>
              <a:t>Los querubines</a:t>
            </a:r>
            <a:endParaRPr lang="es-ES_tradnl" i="1" smtClean="0"/>
          </a:p>
        </p:txBody>
      </p:sp>
      <p:sp>
        <p:nvSpPr>
          <p:cNvPr id="1788931" name="Rectangle 3"/>
          <p:cNvSpPr>
            <a:spLocks noGrp="1" noChangeArrowheads="1"/>
          </p:cNvSpPr>
          <p:nvPr>
            <p:ph idx="1"/>
          </p:nvPr>
        </p:nvSpPr>
        <p:spPr>
          <a:xfrm>
            <a:off x="179388" y="1484313"/>
            <a:ext cx="8713787" cy="4525962"/>
          </a:xfrm>
        </p:spPr>
        <p:txBody>
          <a:bodyPr/>
          <a:lstStyle/>
          <a:p>
            <a:pPr eaLnBrk="1" hangingPunct="1">
              <a:lnSpc>
                <a:spcPct val="90000"/>
              </a:lnSpc>
            </a:pPr>
            <a:r>
              <a:rPr lang="es-MX" sz="2000" smtClean="0"/>
              <a:t>Desde nuestro punto de vista, lo anterior encierra un profundo simbolismo.</a:t>
            </a:r>
          </a:p>
          <a:p>
            <a:pPr eaLnBrk="1" hangingPunct="1">
              <a:lnSpc>
                <a:spcPct val="90000"/>
              </a:lnSpc>
            </a:pPr>
            <a:r>
              <a:rPr lang="es-MX" sz="2000" smtClean="0"/>
              <a:t>Independientemente de que se los represente con estatuas de querubines (lo que es muy difícil económicamente), con banderas, con una cuerda o simplemente con la cadena formada por los miembros, nos encontramos con un símbolo teúrgico en la línea del punto dentro del círculo.</a:t>
            </a:r>
          </a:p>
          <a:p>
            <a:pPr eaLnBrk="1" hangingPunct="1">
              <a:lnSpc>
                <a:spcPct val="90000"/>
              </a:lnSpc>
            </a:pPr>
            <a:r>
              <a:rPr lang="es-MX" sz="2000" smtClean="0"/>
              <a:t>El punto, que aquí se corresponde con el Arca Substituta, es el Origen, cuya potencialidad contiene la posterior manifestación (notemos que el Arca contiene la Palabra Verdadera, el Verbo); el círculo es la Manifestación, la pluralidad en la que no se ha disipado la Unidad.</a:t>
            </a:r>
          </a:p>
          <a:p>
            <a:pPr eaLnBrk="1" hangingPunct="1">
              <a:lnSpc>
                <a:spcPct val="90000"/>
              </a:lnSpc>
            </a:pPr>
            <a:r>
              <a:rPr lang="es-MX" sz="2000" smtClean="0"/>
              <a:t>El Arca o el Punto representan la Unidad de Esencia, característica del Origen y por ello inmóvil; el Círculo de los Querubines simboliza la Unidad de Relación, característica de la Manifestación y por ello siempre en movimiento (la “danza” de los Querubines en torno del Arca).</a:t>
            </a:r>
          </a:p>
          <a:p>
            <a:pPr eaLnBrk="1" hangingPunct="1">
              <a:lnSpc>
                <a:spcPct val="90000"/>
              </a:lnSpc>
            </a:pPr>
            <a:r>
              <a:rPr lang="es-MX" sz="2000" smtClean="0"/>
              <a:t>Unidad de Relación que no niega la Unidad de Esencia, sino que sólo la oculta, y a la vez la revela, temporalmente.</a:t>
            </a:r>
            <a:endParaRPr lang="es-ES_tradnl" sz="2000" smtClean="0"/>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8931">
                                            <p:txEl>
                                              <p:pRg st="2" end="2"/>
                                            </p:txEl>
                                          </p:spTgt>
                                        </p:tgtEl>
                                        <p:attrNameLst>
                                          <p:attrName>style.visibility</p:attrName>
                                        </p:attrNameLst>
                                      </p:cBhvr>
                                      <p:to>
                                        <p:strVal val="visible"/>
                                      </p:to>
                                    </p:set>
                                    <p:animEffect transition="in" filter="blinds(horizontal)">
                                      <p:cBhvr>
                                        <p:cTn id="22" dur="500"/>
                                        <p:tgtEl>
                                          <p:spTgt spid="17889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8931">
                                            <p:txEl>
                                              <p:pRg st="3" end="3"/>
                                            </p:txEl>
                                          </p:spTgt>
                                        </p:tgtEl>
                                        <p:attrNameLst>
                                          <p:attrName>style.visibility</p:attrName>
                                        </p:attrNameLst>
                                      </p:cBhvr>
                                      <p:to>
                                        <p:strVal val="visible"/>
                                      </p:to>
                                    </p:set>
                                    <p:animEffect transition="in" filter="blinds(horizontal)">
                                      <p:cBhvr>
                                        <p:cTn id="27" dur="500"/>
                                        <p:tgtEl>
                                          <p:spTgt spid="178893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8931">
                                            <p:txEl>
                                              <p:pRg st="4" end="4"/>
                                            </p:txEl>
                                          </p:spTgt>
                                        </p:tgtEl>
                                        <p:attrNameLst>
                                          <p:attrName>style.visibility</p:attrName>
                                        </p:attrNameLst>
                                      </p:cBhvr>
                                      <p:to>
                                        <p:strVal val="visible"/>
                                      </p:to>
                                    </p:set>
                                    <p:animEffect transition="in" filter="blinds(horizontal)">
                                      <p:cBhvr>
                                        <p:cTn id="32" dur="500"/>
                                        <p:tgtEl>
                                          <p:spTgt spid="17889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9" name="Picture 9" descr="Image result for freemasonry point circle"/>
          <p:cNvPicPr>
            <a:picLocks noChangeAspect="1" noChangeArrowheads="1"/>
          </p:cNvPicPr>
          <p:nvPr/>
        </p:nvPicPr>
        <p:blipFill>
          <a:blip r:embed="rId2"/>
          <a:srcRect/>
          <a:stretch>
            <a:fillRect/>
          </a:stretch>
        </p:blipFill>
        <p:spPr bwMode="auto">
          <a:xfrm>
            <a:off x="1189038" y="15875"/>
            <a:ext cx="6911975" cy="6826250"/>
          </a:xfrm>
          <a:prstGeom prst="rect">
            <a:avLst/>
          </a:prstGeom>
          <a:noFill/>
          <a:ln w="9525">
            <a:noFill/>
            <a:miter lim="800000"/>
            <a:headEnd/>
            <a:tailEnd/>
          </a:ln>
        </p:spPr>
      </p:pic>
      <p:sp>
        <p:nvSpPr>
          <p:cNvPr id="148490" name="Text Box 10"/>
          <p:cNvSpPr txBox="1">
            <a:spLocks noChangeArrowheads="1"/>
          </p:cNvSpPr>
          <p:nvPr/>
        </p:nvSpPr>
        <p:spPr bwMode="auto">
          <a:xfrm>
            <a:off x="303213" y="568325"/>
            <a:ext cx="4489450" cy="1190625"/>
          </a:xfrm>
          <a:prstGeom prst="rect">
            <a:avLst/>
          </a:prstGeom>
          <a:solidFill>
            <a:srgbClr val="FF3300"/>
          </a:solidFill>
          <a:ln w="9525">
            <a:noFill/>
            <a:miter lim="800000"/>
            <a:headEnd/>
            <a:tailEnd/>
          </a:ln>
        </p:spPr>
        <p:txBody>
          <a:bodyPr wrap="none">
            <a:spAutoFit/>
          </a:bodyPr>
          <a:lstStyle/>
          <a:p>
            <a:r>
              <a:rPr lang="es-ES" b="1"/>
              <a:t>De una forma u otra, en todos los</a:t>
            </a:r>
          </a:p>
          <a:p>
            <a:r>
              <a:rPr lang="es-ES" b="1"/>
              <a:t>Ritos y grados masónicos siempre está</a:t>
            </a:r>
          </a:p>
          <a:p>
            <a:r>
              <a:rPr lang="es-ES" b="1"/>
              <a:t>presente el símbolo del punto rodeado</a:t>
            </a:r>
          </a:p>
          <a:p>
            <a:r>
              <a:rPr lang="es-ES" b="1"/>
              <a:t>por el círculo.</a:t>
            </a: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8489"/>
                                        </p:tgtEl>
                                        <p:attrNameLst>
                                          <p:attrName>style.visibility</p:attrName>
                                        </p:attrNameLst>
                                      </p:cBhvr>
                                      <p:to>
                                        <p:strVal val="visible"/>
                                      </p:to>
                                    </p:set>
                                    <p:animEffect transition="in" filter="box(out)">
                                      <p:cBhvr>
                                        <p:cTn id="7" dur="2000"/>
                                        <p:tgtEl>
                                          <p:spTgt spid="1484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8490"/>
                                        </p:tgtEl>
                                        <p:attrNameLst>
                                          <p:attrName>style.visibility</p:attrName>
                                        </p:attrNameLst>
                                      </p:cBhvr>
                                      <p:to>
                                        <p:strVal val="visible"/>
                                      </p:to>
                                    </p:set>
                                    <p:animEffect transition="in" filter="fade">
                                      <p:cBhvr>
                                        <p:cTn id="12" dur="2000"/>
                                        <p:tgtEl>
                                          <p:spTgt spid="148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9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46530" name="Rectangle 2"/>
          <p:cNvSpPr>
            <a:spLocks noGrp="1" noChangeArrowheads="1"/>
          </p:cNvSpPr>
          <p:nvPr>
            <p:ph type="title"/>
          </p:nvPr>
        </p:nvSpPr>
        <p:spPr/>
        <p:txBody>
          <a:bodyPr/>
          <a:lstStyle/>
          <a:p>
            <a:pPr eaLnBrk="1" hangingPunct="1"/>
            <a:r>
              <a:rPr lang="es-ES" sz="4800" smtClean="0"/>
              <a:t>Algunas variantes</a:t>
            </a:r>
            <a:endParaRPr lang="es-ES_tradnl" sz="4800" smtClean="0"/>
          </a:p>
        </p:txBody>
      </p:sp>
      <p:sp>
        <p:nvSpPr>
          <p:cNvPr id="1046531" name="Rectangle 3"/>
          <p:cNvSpPr>
            <a:spLocks noGrp="1" noChangeArrowheads="1"/>
          </p:cNvSpPr>
          <p:nvPr>
            <p:ph type="body" idx="1"/>
          </p:nvPr>
        </p:nvSpPr>
        <p:spPr>
          <a:xfrm>
            <a:off x="533400" y="1570038"/>
            <a:ext cx="8229600" cy="4525962"/>
          </a:xfrm>
        </p:spPr>
        <p:txBody>
          <a:bodyPr/>
          <a:lstStyle/>
          <a:p>
            <a:pPr eaLnBrk="1" hangingPunct="1"/>
            <a:r>
              <a:rPr lang="es-ES_tradnl" sz="2200" smtClean="0"/>
              <a:t>Mackey, por ejemplo, propone una forma del Templo diferente a la presentada aquí, en la que se representa la Bóveda Secreta con sus nueve arcos.</a:t>
            </a:r>
          </a:p>
          <a:p>
            <a:pPr eaLnBrk="1" hangingPunct="1"/>
            <a:r>
              <a:rPr lang="es-ES_tradnl" sz="2200" smtClean="0"/>
              <a:t>A los efectos de representar simbólicamente los nueve arcos, Mackey sugiere colocar cortinas de color gris; y éstas, con excepción de la última, empezarán en un extremo del recinto conservando cortas distancias entre sí, de modo de formar un paso angosto entre el muro y las extremidades de las cortinas alcanzando hasta la novena cortina, la que únicamente debería alcanzar a través de toda la extensión del salón.</a:t>
            </a:r>
          </a:p>
          <a:p>
            <a:pPr eaLnBrk="1" hangingPunct="1"/>
            <a:r>
              <a:rPr lang="es-ES_tradnl" sz="2200" smtClean="0"/>
              <a:t>Sin embargo, creemos que la expresión más plena del simbolismo del Maestro Real se obtiene con la disposición del Templo que ubica en su centro el Altar rodeado por el círculo de los querubines.</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6530"/>
                                        </p:tgtEl>
                                        <p:attrNameLst>
                                          <p:attrName>style.visibility</p:attrName>
                                        </p:attrNameLst>
                                      </p:cBhvr>
                                      <p:to>
                                        <p:strVal val="visible"/>
                                      </p:to>
                                    </p:set>
                                    <p:animEffect transition="in" filter="blinds(horizontal)">
                                      <p:cBhvr>
                                        <p:cTn id="7" dur="500"/>
                                        <p:tgtEl>
                                          <p:spTgt spid="1046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46531">
                                            <p:txEl>
                                              <p:pRg st="0" end="0"/>
                                            </p:txEl>
                                          </p:spTgt>
                                        </p:tgtEl>
                                        <p:attrNameLst>
                                          <p:attrName>style.visibility</p:attrName>
                                        </p:attrNameLst>
                                      </p:cBhvr>
                                      <p:to>
                                        <p:strVal val="visible"/>
                                      </p:to>
                                    </p:set>
                                    <p:animEffect transition="in" filter="blinds(horizontal)">
                                      <p:cBhvr>
                                        <p:cTn id="12" dur="500"/>
                                        <p:tgtEl>
                                          <p:spTgt spid="10465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46531">
                                            <p:txEl>
                                              <p:pRg st="1" end="1"/>
                                            </p:txEl>
                                          </p:spTgt>
                                        </p:tgtEl>
                                        <p:attrNameLst>
                                          <p:attrName>style.visibility</p:attrName>
                                        </p:attrNameLst>
                                      </p:cBhvr>
                                      <p:to>
                                        <p:strVal val="visible"/>
                                      </p:to>
                                    </p:set>
                                    <p:animEffect transition="in" filter="blinds(horizontal)">
                                      <p:cBhvr>
                                        <p:cTn id="17" dur="500"/>
                                        <p:tgtEl>
                                          <p:spTgt spid="10465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46531">
                                            <p:txEl>
                                              <p:pRg st="2" end="2"/>
                                            </p:txEl>
                                          </p:spTgt>
                                        </p:tgtEl>
                                        <p:attrNameLst>
                                          <p:attrName>style.visibility</p:attrName>
                                        </p:attrNameLst>
                                      </p:cBhvr>
                                      <p:to>
                                        <p:strVal val="visible"/>
                                      </p:to>
                                    </p:set>
                                    <p:animEffect transition="in" filter="blinds(horizontal)">
                                      <p:cBhvr>
                                        <p:cTn id="22" dur="500"/>
                                        <p:tgtEl>
                                          <p:spTgt spid="10465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6530" grpId="0"/>
      <p:bldP spid="1046531"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umblr_lrfi7lhnsw1r015fjo1_500"/>
          <p:cNvPicPr>
            <a:picLocks noChangeAspect="1" noChangeArrowheads="1"/>
          </p:cNvPicPr>
          <p:nvPr/>
        </p:nvPicPr>
        <p:blipFill>
          <a:blip r:embed="rId3"/>
          <a:srcRect/>
          <a:stretch>
            <a:fillRect/>
          </a:stretch>
        </p:blipFill>
        <p:spPr bwMode="auto">
          <a:xfrm>
            <a:off x="962025" y="0"/>
            <a:ext cx="7219950" cy="6858000"/>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82275" name="Picture 2" descr="http://www.brookingsyorkrite.org/IMG_0226%20(Medium).JPG"/>
          <p:cNvPicPr>
            <a:picLocks noChangeAspect="1" noChangeArrowheads="1"/>
          </p:cNvPicPr>
          <p:nvPr/>
        </p:nvPicPr>
        <p:blipFill>
          <a:blip r:embed="rId2"/>
          <a:srcRect/>
          <a:stretch>
            <a:fillRect/>
          </a:stretch>
        </p:blipFill>
        <p:spPr bwMode="auto">
          <a:xfrm>
            <a:off x="0" y="76200"/>
            <a:ext cx="9144000" cy="6858000"/>
          </a:xfrm>
          <a:prstGeom prst="rect">
            <a:avLst/>
          </a:prstGeom>
          <a:noFill/>
          <a:ln w="9525">
            <a:noFill/>
            <a:miter lim="800000"/>
            <a:headEnd/>
            <a:tailEnd/>
          </a:ln>
        </p:spPr>
      </p:pic>
      <p:sp>
        <p:nvSpPr>
          <p:cNvPr id="182276" name="Text Box 4"/>
          <p:cNvSpPr txBox="1">
            <a:spLocks noChangeArrowheads="1"/>
          </p:cNvSpPr>
          <p:nvPr/>
        </p:nvSpPr>
        <p:spPr bwMode="auto">
          <a:xfrm>
            <a:off x="136525" y="404813"/>
            <a:ext cx="2595563" cy="2308225"/>
          </a:xfrm>
          <a:prstGeom prst="rect">
            <a:avLst/>
          </a:prstGeom>
          <a:solidFill>
            <a:srgbClr val="FF3300"/>
          </a:solidFill>
          <a:ln w="9525">
            <a:noFill/>
            <a:miter lim="800000"/>
            <a:headEnd/>
            <a:tailEnd/>
          </a:ln>
        </p:spPr>
        <p:txBody>
          <a:bodyPr wrap="none">
            <a:spAutoFit/>
          </a:bodyPr>
          <a:lstStyle/>
          <a:p>
            <a:r>
              <a:rPr lang="es-AR" b="1"/>
              <a:t>Cámara del</a:t>
            </a:r>
          </a:p>
          <a:p>
            <a:r>
              <a:rPr lang="es-AR" b="1"/>
              <a:t>Maestro Real, en un</a:t>
            </a:r>
          </a:p>
          <a:p>
            <a:r>
              <a:rPr lang="es-MX" b="1"/>
              <a:t>Consejo Críptico de</a:t>
            </a:r>
          </a:p>
          <a:p>
            <a:r>
              <a:rPr lang="es-MX" b="1"/>
              <a:t>U.S.A. El Altar está</a:t>
            </a:r>
          </a:p>
          <a:p>
            <a:r>
              <a:rPr lang="es-MX" b="1"/>
              <a:t>rodeado por el</a:t>
            </a:r>
          </a:p>
          <a:p>
            <a:r>
              <a:rPr lang="es-MX" b="1"/>
              <a:t>«rectángulo roto», del</a:t>
            </a:r>
          </a:p>
          <a:p>
            <a:r>
              <a:rPr lang="es-MX" b="1"/>
              <a:t>que hablaremos en la</a:t>
            </a:r>
          </a:p>
          <a:p>
            <a:r>
              <a:rPr lang="es-MX" b="1"/>
              <a:t>parte de Simbología.</a:t>
            </a:r>
            <a:endParaRPr lang="es-ES_tradnl" b="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82275"/>
                                        </p:tgtEl>
                                        <p:attrNameLst>
                                          <p:attrName>style.visibility</p:attrName>
                                        </p:attrNameLst>
                                      </p:cBhvr>
                                      <p:to>
                                        <p:strVal val="visible"/>
                                      </p:to>
                                    </p:set>
                                    <p:animEffect transition="in" filter="box(out)">
                                      <p:cBhvr>
                                        <p:cTn id="7" dur="2000"/>
                                        <p:tgtEl>
                                          <p:spTgt spid="1822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2276"/>
                                        </p:tgtEl>
                                        <p:attrNameLst>
                                          <p:attrName>style.visibility</p:attrName>
                                        </p:attrNameLst>
                                      </p:cBhvr>
                                      <p:to>
                                        <p:strVal val="visible"/>
                                      </p:to>
                                    </p:set>
                                    <p:animEffect transition="in" filter="fade">
                                      <p:cBhvr>
                                        <p:cTn id="12" dur="2000"/>
                                        <p:tgtEl>
                                          <p:spTgt spid="182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sultado de imagen para cryptic rite"/>
          <p:cNvPicPr>
            <a:picLocks noChangeAspect="1" noChangeArrowheads="1"/>
          </p:cNvPicPr>
          <p:nvPr/>
        </p:nvPicPr>
        <p:blipFill>
          <a:blip r:embed="rId2"/>
          <a:srcRect/>
          <a:stretch>
            <a:fillRect/>
          </a:stretch>
        </p:blipFill>
        <p:spPr bwMode="auto">
          <a:xfrm>
            <a:off x="1012825" y="25400"/>
            <a:ext cx="7345363" cy="6904038"/>
          </a:xfrm>
          <a:prstGeom prst="rect">
            <a:avLst/>
          </a:prstGeom>
          <a:noFill/>
          <a:ln w="9525">
            <a:noFill/>
            <a:miter lim="800000"/>
            <a:headEnd/>
            <a:tailEnd/>
          </a:ln>
        </p:spPr>
      </p:pic>
      <p:sp>
        <p:nvSpPr>
          <p:cNvPr id="6" name="Text Box 4"/>
          <p:cNvSpPr txBox="1">
            <a:spLocks noChangeArrowheads="1"/>
          </p:cNvSpPr>
          <p:nvPr/>
        </p:nvSpPr>
        <p:spPr bwMode="auto">
          <a:xfrm>
            <a:off x="136525" y="404813"/>
            <a:ext cx="2762250" cy="2308225"/>
          </a:xfrm>
          <a:prstGeom prst="rect">
            <a:avLst/>
          </a:prstGeom>
          <a:solidFill>
            <a:srgbClr val="FF3300"/>
          </a:solidFill>
          <a:ln w="9525">
            <a:noFill/>
            <a:miter lim="800000"/>
            <a:headEnd/>
            <a:tailEnd/>
          </a:ln>
        </p:spPr>
        <p:txBody>
          <a:bodyPr wrap="none">
            <a:spAutoFit/>
          </a:bodyPr>
          <a:lstStyle/>
          <a:p>
            <a:r>
              <a:rPr lang="es-ES" b="1"/>
              <a:t>Una forma artística de,</a:t>
            </a:r>
          </a:p>
          <a:p>
            <a:r>
              <a:rPr lang="es-ES" b="1"/>
              <a:t>a través del mandil,</a:t>
            </a:r>
          </a:p>
          <a:p>
            <a:r>
              <a:rPr lang="es-ES" b="1"/>
              <a:t>representar el </a:t>
            </a:r>
          </a:p>
          <a:p>
            <a:r>
              <a:rPr lang="es-ES" b="1"/>
              <a:t>rectángulo roto</a:t>
            </a:r>
          </a:p>
          <a:p>
            <a:r>
              <a:rPr lang="es-ES" b="1"/>
              <a:t>(habitualmente es una</a:t>
            </a:r>
          </a:p>
          <a:p>
            <a:r>
              <a:rPr lang="es-ES" b="1"/>
              <a:t>abertura en uno de los </a:t>
            </a:r>
          </a:p>
          <a:p>
            <a:r>
              <a:rPr lang="es-ES" b="1"/>
              <a:t>lados, aquí es un lado</a:t>
            </a:r>
          </a:p>
          <a:p>
            <a:r>
              <a:rPr lang="es-ES" b="1"/>
              <a:t>completo).</a:t>
            </a:r>
            <a:endParaRPr lang="es-ES_tradnl" b="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box(out)">
                                      <p:cBhvr>
                                        <p:cTn id="7" dur="20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 name="Picture 5" descr="Imagen relacionada"/>
          <p:cNvPicPr>
            <a:picLocks noChangeAspect="1" noChangeArrowheads="1"/>
          </p:cNvPicPr>
          <p:nvPr/>
        </p:nvPicPr>
        <p:blipFill>
          <a:blip r:embed="rId2"/>
          <a:srcRect/>
          <a:stretch>
            <a:fillRect/>
          </a:stretch>
        </p:blipFill>
        <p:spPr bwMode="auto">
          <a:xfrm>
            <a:off x="1588" y="-1588"/>
            <a:ext cx="9142412" cy="6859588"/>
          </a:xfrm>
          <a:prstGeom prst="rect">
            <a:avLst/>
          </a:prstGeom>
          <a:noFill/>
          <a:ln w="9525">
            <a:noFill/>
            <a:miter lim="800000"/>
            <a:headEnd/>
            <a:tailEnd/>
          </a:ln>
        </p:spPr>
      </p:pic>
      <p:sp>
        <p:nvSpPr>
          <p:cNvPr id="2" name="1 CuadroTexto"/>
          <p:cNvSpPr txBox="1">
            <a:spLocks noChangeArrowheads="1"/>
          </p:cNvSpPr>
          <p:nvPr/>
        </p:nvSpPr>
        <p:spPr bwMode="auto">
          <a:xfrm>
            <a:off x="107950" y="115888"/>
            <a:ext cx="3311525" cy="1477962"/>
          </a:xfrm>
          <a:prstGeom prst="rect">
            <a:avLst/>
          </a:prstGeom>
          <a:solidFill>
            <a:srgbClr val="C00000"/>
          </a:solidFill>
          <a:ln w="9525">
            <a:noFill/>
            <a:miter lim="800000"/>
            <a:headEnd/>
            <a:tailEnd/>
          </a:ln>
        </p:spPr>
        <p:txBody>
          <a:bodyPr>
            <a:spAutoFit/>
          </a:bodyPr>
          <a:lstStyle/>
          <a:p>
            <a:r>
              <a:rPr lang="es-MX" b="1"/>
              <a:t>Templo del Maestro Real, U.S.A. Al fondo se aprecian los Altares triangulares, con un total de nueve velas, y el Arca Substituta. </a:t>
            </a:r>
            <a:endParaRPr lang="es-AR" b="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out)">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4-23-15ab.jpg"/>
          <p:cNvPicPr>
            <a:picLocks noChangeAspect="1" noChangeArrowheads="1"/>
          </p:cNvPicPr>
          <p:nvPr/>
        </p:nvPicPr>
        <p:blipFill>
          <a:blip r:embed="rId2"/>
          <a:srcRect/>
          <a:stretch>
            <a:fillRect/>
          </a:stretch>
        </p:blipFill>
        <p:spPr bwMode="auto">
          <a:xfrm>
            <a:off x="2020888" y="0"/>
            <a:ext cx="5143500" cy="68580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596418" name="Rectangle 2"/>
          <p:cNvSpPr>
            <a:spLocks noGrp="1" noChangeArrowheads="1"/>
          </p:cNvSpPr>
          <p:nvPr>
            <p:ph type="title"/>
          </p:nvPr>
        </p:nvSpPr>
        <p:spPr/>
        <p:txBody>
          <a:bodyPr/>
          <a:lstStyle/>
          <a:p>
            <a:pPr eaLnBrk="1" hangingPunct="1"/>
            <a:r>
              <a:rPr lang="es-AR" sz="4000" dirty="0" smtClean="0"/>
              <a:t>3. Oficiales, títulos y decoraciones</a:t>
            </a:r>
            <a:endParaRPr lang="es-ES_tradnl" sz="4000" dirty="0" smtClean="0"/>
          </a:p>
        </p:txBody>
      </p:sp>
      <p:pic>
        <p:nvPicPr>
          <p:cNvPr id="3" name="Picture 4" descr="thrice+front"/>
          <p:cNvPicPr>
            <a:picLocks noChangeAspect="1" noChangeArrowheads="1"/>
          </p:cNvPicPr>
          <p:nvPr/>
        </p:nvPicPr>
        <p:blipFill>
          <a:blip r:embed="rId2"/>
          <a:srcRect/>
          <a:stretch>
            <a:fillRect/>
          </a:stretch>
        </p:blipFill>
        <p:spPr bwMode="auto">
          <a:xfrm>
            <a:off x="2916238" y="1341438"/>
            <a:ext cx="3476625" cy="5380037"/>
          </a:xfrm>
          <a:prstGeom prst="rect">
            <a:avLst/>
          </a:prstGeom>
          <a:noFill/>
          <a:ln w="9525">
            <a:noFill/>
            <a:miter lim="800000"/>
            <a:headEnd/>
            <a:tailEnd/>
          </a:ln>
        </p:spPr>
      </p:pic>
      <p:sp>
        <p:nvSpPr>
          <p:cNvPr id="4" name="Text Box 5"/>
          <p:cNvSpPr txBox="1">
            <a:spLocks noChangeArrowheads="1"/>
          </p:cNvSpPr>
          <p:nvPr/>
        </p:nvSpPr>
        <p:spPr bwMode="auto">
          <a:xfrm>
            <a:off x="588963" y="3017838"/>
            <a:ext cx="2038350" cy="915987"/>
          </a:xfrm>
          <a:prstGeom prst="rect">
            <a:avLst/>
          </a:prstGeom>
          <a:noFill/>
          <a:ln w="9525">
            <a:noFill/>
            <a:miter lim="800000"/>
            <a:headEnd/>
            <a:tailEnd/>
          </a:ln>
        </p:spPr>
        <p:txBody>
          <a:bodyPr wrap="none">
            <a:spAutoFit/>
          </a:bodyPr>
          <a:lstStyle/>
          <a:p>
            <a:r>
              <a:rPr lang="es-AR" b="1"/>
              <a:t>Joya del Maestro</a:t>
            </a:r>
          </a:p>
          <a:p>
            <a:r>
              <a:rPr lang="es-AR" b="1"/>
              <a:t>en un Consejo</a:t>
            </a:r>
          </a:p>
          <a:p>
            <a:r>
              <a:rPr lang="es-AR" b="1"/>
              <a:t>Críptico</a:t>
            </a:r>
            <a:endParaRPr lang="es-ES_tradnl" b="1"/>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96418"/>
                                        </p:tgtEl>
                                        <p:attrNameLst>
                                          <p:attrName>style.visibility</p:attrName>
                                        </p:attrNameLst>
                                      </p:cBhvr>
                                      <p:to>
                                        <p:strVal val="visible"/>
                                      </p:to>
                                    </p:set>
                                    <p:animEffect transition="in" filter="blinds(horizontal)">
                                      <p:cBhvr>
                                        <p:cTn id="7" dur="500"/>
                                        <p:tgtEl>
                                          <p:spTgt spid="159641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6418" grpId="0"/>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AR" smtClean="0"/>
              <a:t>Los </a:t>
            </a:r>
            <a:r>
              <a:rPr lang="es-AR" i="1" smtClean="0"/>
              <a:t>“Compañeros”</a:t>
            </a:r>
            <a:endParaRPr lang="es-ES_tradnl" i="1" smtClean="0"/>
          </a:p>
        </p:txBody>
      </p:sp>
      <p:sp>
        <p:nvSpPr>
          <p:cNvPr id="1788931" name="Rectangle 3"/>
          <p:cNvSpPr>
            <a:spLocks noGrp="1" noChangeArrowheads="1"/>
          </p:cNvSpPr>
          <p:nvPr>
            <p:ph type="body" sz="half" idx="1"/>
          </p:nvPr>
        </p:nvSpPr>
        <p:spPr>
          <a:xfrm>
            <a:off x="457200" y="1524000"/>
            <a:ext cx="4038600" cy="4525963"/>
          </a:xfrm>
        </p:spPr>
        <p:txBody>
          <a:bodyPr/>
          <a:lstStyle/>
          <a:p>
            <a:pPr eaLnBrk="1" hangingPunct="1">
              <a:lnSpc>
                <a:spcPct val="90000"/>
              </a:lnSpc>
            </a:pPr>
            <a:r>
              <a:rPr lang="es-AR" sz="2300" smtClean="0"/>
              <a:t>Así se titulan mutuamente los Masones Crípticos, al igual que los del Arco Real, retomando la terminología del 2° grado Simbólico.</a:t>
            </a:r>
          </a:p>
          <a:p>
            <a:pPr eaLnBrk="1" hangingPunct="1">
              <a:lnSpc>
                <a:spcPct val="90000"/>
              </a:lnSpc>
            </a:pPr>
            <a:r>
              <a:rPr lang="es-AR" sz="2300" smtClean="0"/>
              <a:t>Esto es importante, porque enfatiza la necesidad de </a:t>
            </a:r>
            <a:r>
              <a:rPr lang="es-AR" sz="2300" i="1" smtClean="0"/>
              <a:t>“volver a tomar los útiles del Oficio”</a:t>
            </a:r>
            <a:r>
              <a:rPr lang="es-AR" sz="2300" smtClean="0"/>
              <a:t>, y no permanecer en una vana condición del “Elegido”, que, en realidad, desconoce los rudimentos de la profesión.</a:t>
            </a:r>
            <a:endParaRPr lang="es-ES_tradnl" sz="2300" smtClean="0"/>
          </a:p>
        </p:txBody>
      </p:sp>
      <p:sp>
        <p:nvSpPr>
          <p:cNvPr id="80899" name="Rectangle 4"/>
          <p:cNvSpPr>
            <a:spLocks noGrp="1" noChangeArrowheads="1"/>
          </p:cNvSpPr>
          <p:nvPr>
            <p:ph sz="half" idx="2"/>
          </p:nvPr>
        </p:nvSpPr>
        <p:spPr/>
        <p:txBody>
          <a:bodyPr/>
          <a:lstStyle/>
          <a:p>
            <a:pPr eaLnBrk="1" hangingPunct="1">
              <a:lnSpc>
                <a:spcPct val="90000"/>
              </a:lnSpc>
            </a:pPr>
            <a:endParaRPr lang="es-AR" sz="2000" smtClean="0"/>
          </a:p>
        </p:txBody>
      </p:sp>
      <p:pic>
        <p:nvPicPr>
          <p:cNvPr id="1788933" name="Picture 5" descr="65480_4253_diusi_2"/>
          <p:cNvPicPr>
            <a:picLocks noChangeAspect="1" noChangeArrowheads="1"/>
          </p:cNvPicPr>
          <p:nvPr/>
        </p:nvPicPr>
        <p:blipFill>
          <a:blip r:embed="rId2"/>
          <a:srcRect/>
          <a:stretch>
            <a:fillRect/>
          </a:stretch>
        </p:blipFill>
        <p:spPr bwMode="auto">
          <a:xfrm>
            <a:off x="4724400" y="1371600"/>
            <a:ext cx="3894138" cy="5181600"/>
          </a:xfrm>
          <a:prstGeom prst="rect">
            <a:avLst/>
          </a:prstGeom>
          <a:noFill/>
          <a:ln w="9525">
            <a:noFill/>
            <a:miter lim="800000"/>
            <a:headEnd/>
            <a:tailEnd/>
          </a:ln>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788933"/>
                                        </p:tgtEl>
                                        <p:attrNameLst>
                                          <p:attrName>style.visibility</p:attrName>
                                        </p:attrNameLst>
                                      </p:cBhvr>
                                      <p:to>
                                        <p:strVal val="visible"/>
                                      </p:to>
                                    </p:set>
                                    <p:animEffect transition="in" filter="fade">
                                      <p:cBhvr>
                                        <p:cTn id="22" dur="2000"/>
                                        <p:tgtEl>
                                          <p:spTgt spid="17889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AR" smtClean="0"/>
              <a:t>Los Oficiales</a:t>
            </a:r>
            <a:endParaRPr lang="es-ES_tradnl" i="1" smtClean="0"/>
          </a:p>
        </p:txBody>
      </p:sp>
      <p:sp>
        <p:nvSpPr>
          <p:cNvPr id="1788931" name="Rectangle 3"/>
          <p:cNvSpPr>
            <a:spLocks noGrp="1" noChangeArrowheads="1"/>
          </p:cNvSpPr>
          <p:nvPr>
            <p:ph idx="1"/>
          </p:nvPr>
        </p:nvSpPr>
        <p:spPr/>
        <p:txBody>
          <a:bodyPr/>
          <a:lstStyle/>
          <a:p>
            <a:pPr eaLnBrk="1" hangingPunct="1">
              <a:lnSpc>
                <a:spcPct val="90000"/>
              </a:lnSpc>
            </a:pPr>
            <a:r>
              <a:rPr lang="es-AR" sz="2300" dirty="0" smtClean="0"/>
              <a:t>En la nomenclatura y distribución de los Oficiales prácticamente hay tantas variaciones como Rituales.</a:t>
            </a:r>
          </a:p>
          <a:p>
            <a:pPr eaLnBrk="1" hangingPunct="1">
              <a:lnSpc>
                <a:spcPct val="90000"/>
              </a:lnSpc>
            </a:pPr>
            <a:r>
              <a:rPr lang="es-MX" sz="2300" dirty="0" smtClean="0"/>
              <a:t>En general, sin embargo, existe acuerdo en que hay tres Oficiales principales:</a:t>
            </a:r>
          </a:p>
          <a:p>
            <a:pPr eaLnBrk="1" hangingPunct="1">
              <a:lnSpc>
                <a:spcPct val="90000"/>
              </a:lnSpc>
            </a:pPr>
            <a:r>
              <a:rPr lang="es-MX" sz="2300" dirty="0" smtClean="0"/>
              <a:t>Ilustre Maestro, que representa a Salomón, a veces denominado Muy Ilustre o Tres Veces Ilustre. </a:t>
            </a:r>
            <a:r>
              <a:rPr lang="es-MX" sz="2300" dirty="0" err="1" smtClean="0"/>
              <a:t>Mackey</a:t>
            </a:r>
            <a:r>
              <a:rPr lang="es-MX" sz="2300" dirty="0" smtClean="0"/>
              <a:t> lo califica de “Tres Veces Ilustre Gran Maestro”.</a:t>
            </a:r>
          </a:p>
          <a:p>
            <a:pPr eaLnBrk="1" hangingPunct="1">
              <a:lnSpc>
                <a:spcPct val="90000"/>
              </a:lnSpc>
            </a:pPr>
            <a:r>
              <a:rPr lang="es-MX" sz="2300" dirty="0" smtClean="0"/>
              <a:t>Ilustre Maestro Diputado, que representa a Hiram, Rey de Tiro.</a:t>
            </a:r>
          </a:p>
          <a:p>
            <a:pPr eaLnBrk="1" hangingPunct="1">
              <a:lnSpc>
                <a:spcPct val="90000"/>
              </a:lnSpc>
            </a:pPr>
            <a:r>
              <a:rPr lang="es-MX" sz="2300" dirty="0" smtClean="0"/>
              <a:t>Ilustre Conductor Principal de las Obras, que representa a Hiram </a:t>
            </a:r>
            <a:r>
              <a:rPr lang="es-MX" sz="2300" dirty="0" err="1" smtClean="0"/>
              <a:t>Abiff</a:t>
            </a:r>
            <a:r>
              <a:rPr lang="es-MX" sz="2300" dirty="0" smtClean="0"/>
              <a:t>.</a:t>
            </a:r>
          </a:p>
          <a:p>
            <a:pPr eaLnBrk="1" hangingPunct="1">
              <a:lnSpc>
                <a:spcPct val="90000"/>
              </a:lnSpc>
            </a:pPr>
            <a:r>
              <a:rPr lang="es-MX" sz="2300" dirty="0" smtClean="0"/>
              <a:t>Los personajes simbólicos representados por los Oficiales generalmente se indican por sus siglas en inglés: KS (por </a:t>
            </a:r>
            <a:r>
              <a:rPr lang="es-MX" sz="2300" i="1" dirty="0" smtClean="0"/>
              <a:t>King Solomon)</a:t>
            </a:r>
            <a:r>
              <a:rPr lang="es-MX" sz="2300" dirty="0" smtClean="0"/>
              <a:t>; HKT (por </a:t>
            </a:r>
            <a:r>
              <a:rPr lang="es-MX" sz="2300" i="1" dirty="0" smtClean="0"/>
              <a:t>Hiram King of Tire</a:t>
            </a:r>
            <a:r>
              <a:rPr lang="es-MX" sz="2300" dirty="0" smtClean="0"/>
              <a:t>) y HAB.</a:t>
            </a:r>
            <a:endParaRPr lang="es-ES_tradnl" sz="2300" dirty="0" smtClean="0"/>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8931">
                                            <p:txEl>
                                              <p:pRg st="2" end="2"/>
                                            </p:txEl>
                                          </p:spTgt>
                                        </p:tgtEl>
                                        <p:attrNameLst>
                                          <p:attrName>style.visibility</p:attrName>
                                        </p:attrNameLst>
                                      </p:cBhvr>
                                      <p:to>
                                        <p:strVal val="visible"/>
                                      </p:to>
                                    </p:set>
                                    <p:animEffect transition="in" filter="blinds(horizontal)">
                                      <p:cBhvr>
                                        <p:cTn id="22" dur="500"/>
                                        <p:tgtEl>
                                          <p:spTgt spid="17889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8931">
                                            <p:txEl>
                                              <p:pRg st="3" end="3"/>
                                            </p:txEl>
                                          </p:spTgt>
                                        </p:tgtEl>
                                        <p:attrNameLst>
                                          <p:attrName>style.visibility</p:attrName>
                                        </p:attrNameLst>
                                      </p:cBhvr>
                                      <p:to>
                                        <p:strVal val="visible"/>
                                      </p:to>
                                    </p:set>
                                    <p:animEffect transition="in" filter="blinds(horizontal)">
                                      <p:cBhvr>
                                        <p:cTn id="27" dur="500"/>
                                        <p:tgtEl>
                                          <p:spTgt spid="178893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8931">
                                            <p:txEl>
                                              <p:pRg st="4" end="4"/>
                                            </p:txEl>
                                          </p:spTgt>
                                        </p:tgtEl>
                                        <p:attrNameLst>
                                          <p:attrName>style.visibility</p:attrName>
                                        </p:attrNameLst>
                                      </p:cBhvr>
                                      <p:to>
                                        <p:strVal val="visible"/>
                                      </p:to>
                                    </p:set>
                                    <p:animEffect transition="in" filter="blinds(horizontal)">
                                      <p:cBhvr>
                                        <p:cTn id="32" dur="500"/>
                                        <p:tgtEl>
                                          <p:spTgt spid="178893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8931">
                                            <p:txEl>
                                              <p:pRg st="5" end="5"/>
                                            </p:txEl>
                                          </p:spTgt>
                                        </p:tgtEl>
                                        <p:attrNameLst>
                                          <p:attrName>style.visibility</p:attrName>
                                        </p:attrNameLst>
                                      </p:cBhvr>
                                      <p:to>
                                        <p:strVal val="visible"/>
                                      </p:to>
                                    </p:set>
                                    <p:animEffect transition="in" filter="blinds(horizontal)">
                                      <p:cBhvr>
                                        <p:cTn id="37" dur="500"/>
                                        <p:tgtEl>
                                          <p:spTgt spid="17889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AR" smtClean="0"/>
              <a:t>Los Oficiales</a:t>
            </a:r>
            <a:endParaRPr lang="es-ES_tradnl" i="1" smtClean="0"/>
          </a:p>
        </p:txBody>
      </p:sp>
      <p:sp>
        <p:nvSpPr>
          <p:cNvPr id="1788931" name="Rectangle 3"/>
          <p:cNvSpPr>
            <a:spLocks noGrp="1" noChangeArrowheads="1"/>
          </p:cNvSpPr>
          <p:nvPr>
            <p:ph idx="1"/>
          </p:nvPr>
        </p:nvSpPr>
        <p:spPr>
          <a:xfrm>
            <a:off x="457200" y="1428750"/>
            <a:ext cx="8229600" cy="4525963"/>
          </a:xfrm>
        </p:spPr>
        <p:txBody>
          <a:bodyPr/>
          <a:lstStyle/>
          <a:p>
            <a:pPr eaLnBrk="1" hangingPunct="1">
              <a:lnSpc>
                <a:spcPct val="90000"/>
              </a:lnSpc>
            </a:pPr>
            <a:r>
              <a:rPr lang="es-ES_tradnl" sz="2000" dirty="0" smtClean="0"/>
              <a:t>Un conjunto de Oficiales para este grado podría remitir al número simbólico de 12, y consistir en:</a:t>
            </a:r>
          </a:p>
          <a:p>
            <a:pPr eaLnBrk="1" hangingPunct="1">
              <a:lnSpc>
                <a:spcPct val="90000"/>
              </a:lnSpc>
            </a:pPr>
            <a:r>
              <a:rPr lang="es-ES_tradnl" sz="2000" dirty="0" smtClean="0"/>
              <a:t>Muy Ilustre Maestro</a:t>
            </a:r>
          </a:p>
          <a:p>
            <a:pPr eaLnBrk="1" hangingPunct="1">
              <a:lnSpc>
                <a:spcPct val="90000"/>
              </a:lnSpc>
            </a:pPr>
            <a:r>
              <a:rPr lang="es-ES_tradnl" sz="2000" dirty="0" smtClean="0"/>
              <a:t>Ilustre Maestro Diputado</a:t>
            </a:r>
          </a:p>
          <a:p>
            <a:pPr eaLnBrk="1" hangingPunct="1">
              <a:lnSpc>
                <a:spcPct val="90000"/>
              </a:lnSpc>
            </a:pPr>
            <a:r>
              <a:rPr lang="es-ES_tradnl" sz="2000" dirty="0" smtClean="0"/>
              <a:t>Ilustre Conductor Principal de las Obras. Luego de la muerte de Hiram </a:t>
            </a:r>
            <a:r>
              <a:rPr lang="es-ES_tradnl" sz="2000" dirty="0" err="1" smtClean="0"/>
              <a:t>Abiff</a:t>
            </a:r>
            <a:r>
              <a:rPr lang="es-ES_tradnl" sz="2000" dirty="0" smtClean="0"/>
              <a:t> este puesto fue ocupado por </a:t>
            </a:r>
            <a:r>
              <a:rPr lang="es-MX" sz="2000" dirty="0" err="1" smtClean="0"/>
              <a:t>Adonhiram</a:t>
            </a:r>
            <a:r>
              <a:rPr lang="es-MX" sz="2000" dirty="0" smtClean="0"/>
              <a:t>.</a:t>
            </a:r>
          </a:p>
          <a:p>
            <a:pPr eaLnBrk="1" hangingPunct="1">
              <a:lnSpc>
                <a:spcPct val="90000"/>
              </a:lnSpc>
            </a:pPr>
            <a:r>
              <a:rPr lang="es-MX" sz="2000" dirty="0" smtClean="0"/>
              <a:t>Secretario</a:t>
            </a:r>
            <a:endParaRPr lang="es-ES_tradnl" sz="2000" dirty="0" smtClean="0"/>
          </a:p>
          <a:p>
            <a:pPr eaLnBrk="1" hangingPunct="1">
              <a:lnSpc>
                <a:spcPct val="90000"/>
              </a:lnSpc>
            </a:pPr>
            <a:r>
              <a:rPr lang="es-ES_tradnl" sz="2000" dirty="0" smtClean="0"/>
              <a:t>Archivero</a:t>
            </a:r>
          </a:p>
          <a:p>
            <a:pPr eaLnBrk="1" hangingPunct="1">
              <a:lnSpc>
                <a:spcPct val="90000"/>
              </a:lnSpc>
            </a:pPr>
            <a:r>
              <a:rPr lang="es-ES_tradnl" sz="2000" dirty="0" smtClean="0"/>
              <a:t>Tesorero (Maestro de Finanzas)</a:t>
            </a:r>
          </a:p>
          <a:p>
            <a:pPr eaLnBrk="1" hangingPunct="1">
              <a:lnSpc>
                <a:spcPct val="90000"/>
              </a:lnSpc>
            </a:pPr>
            <a:r>
              <a:rPr lang="es-ES_tradnl" sz="2000" dirty="0" smtClean="0"/>
              <a:t>Primer Experto</a:t>
            </a:r>
          </a:p>
          <a:p>
            <a:pPr eaLnBrk="1" hangingPunct="1">
              <a:lnSpc>
                <a:spcPct val="90000"/>
              </a:lnSpc>
            </a:pPr>
            <a:r>
              <a:rPr lang="es-ES_tradnl" sz="2000" dirty="0" smtClean="0"/>
              <a:t>Segundo Experto</a:t>
            </a:r>
          </a:p>
          <a:p>
            <a:pPr eaLnBrk="1" hangingPunct="1">
              <a:lnSpc>
                <a:spcPct val="90000"/>
              </a:lnSpc>
            </a:pPr>
            <a:r>
              <a:rPr lang="es-ES_tradnl" sz="2000" dirty="0" smtClean="0"/>
              <a:t>Director de Ceremonias</a:t>
            </a:r>
          </a:p>
          <a:p>
            <a:pPr eaLnBrk="1" hangingPunct="1">
              <a:lnSpc>
                <a:spcPct val="90000"/>
              </a:lnSpc>
            </a:pPr>
            <a:r>
              <a:rPr lang="es-ES_tradnl" sz="2000" dirty="0" smtClean="0"/>
              <a:t>Conductor del Consejo</a:t>
            </a:r>
          </a:p>
          <a:p>
            <a:pPr eaLnBrk="1" hangingPunct="1">
              <a:lnSpc>
                <a:spcPct val="90000"/>
              </a:lnSpc>
            </a:pPr>
            <a:r>
              <a:rPr lang="es-ES_tradnl" sz="2000" dirty="0" smtClean="0"/>
              <a:t>Capitán de Guardias, que representa a Azarías, hijo de </a:t>
            </a:r>
            <a:r>
              <a:rPr lang="es-ES_tradnl" sz="2000" dirty="0" err="1" smtClean="0"/>
              <a:t>Nathan</a:t>
            </a:r>
            <a:endParaRPr lang="es-ES_tradnl" sz="2000" dirty="0" smtClean="0"/>
          </a:p>
          <a:p>
            <a:pPr eaLnBrk="1" hangingPunct="1">
              <a:lnSpc>
                <a:spcPct val="90000"/>
              </a:lnSpc>
            </a:pPr>
            <a:r>
              <a:rPr lang="es-ES_tradnl" sz="2000" dirty="0" smtClean="0"/>
              <a:t>Centinela</a:t>
            </a: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8931">
                                            <p:txEl>
                                              <p:pRg st="2" end="2"/>
                                            </p:txEl>
                                          </p:spTgt>
                                        </p:tgtEl>
                                        <p:attrNameLst>
                                          <p:attrName>style.visibility</p:attrName>
                                        </p:attrNameLst>
                                      </p:cBhvr>
                                      <p:to>
                                        <p:strVal val="visible"/>
                                      </p:to>
                                    </p:set>
                                    <p:animEffect transition="in" filter="blinds(horizontal)">
                                      <p:cBhvr>
                                        <p:cTn id="22" dur="500"/>
                                        <p:tgtEl>
                                          <p:spTgt spid="17889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8931">
                                            <p:txEl>
                                              <p:pRg st="3" end="3"/>
                                            </p:txEl>
                                          </p:spTgt>
                                        </p:tgtEl>
                                        <p:attrNameLst>
                                          <p:attrName>style.visibility</p:attrName>
                                        </p:attrNameLst>
                                      </p:cBhvr>
                                      <p:to>
                                        <p:strVal val="visible"/>
                                      </p:to>
                                    </p:set>
                                    <p:animEffect transition="in" filter="blinds(horizontal)">
                                      <p:cBhvr>
                                        <p:cTn id="27" dur="500"/>
                                        <p:tgtEl>
                                          <p:spTgt spid="178893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8931">
                                            <p:txEl>
                                              <p:pRg st="4" end="4"/>
                                            </p:txEl>
                                          </p:spTgt>
                                        </p:tgtEl>
                                        <p:attrNameLst>
                                          <p:attrName>style.visibility</p:attrName>
                                        </p:attrNameLst>
                                      </p:cBhvr>
                                      <p:to>
                                        <p:strVal val="visible"/>
                                      </p:to>
                                    </p:set>
                                    <p:animEffect transition="in" filter="blinds(horizontal)">
                                      <p:cBhvr>
                                        <p:cTn id="32" dur="500"/>
                                        <p:tgtEl>
                                          <p:spTgt spid="178893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8931">
                                            <p:txEl>
                                              <p:pRg st="5" end="5"/>
                                            </p:txEl>
                                          </p:spTgt>
                                        </p:tgtEl>
                                        <p:attrNameLst>
                                          <p:attrName>style.visibility</p:attrName>
                                        </p:attrNameLst>
                                      </p:cBhvr>
                                      <p:to>
                                        <p:strVal val="visible"/>
                                      </p:to>
                                    </p:set>
                                    <p:animEffect transition="in" filter="blinds(horizontal)">
                                      <p:cBhvr>
                                        <p:cTn id="37" dur="500"/>
                                        <p:tgtEl>
                                          <p:spTgt spid="178893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8931">
                                            <p:txEl>
                                              <p:pRg st="6" end="6"/>
                                            </p:txEl>
                                          </p:spTgt>
                                        </p:tgtEl>
                                        <p:attrNameLst>
                                          <p:attrName>style.visibility</p:attrName>
                                        </p:attrNameLst>
                                      </p:cBhvr>
                                      <p:to>
                                        <p:strVal val="visible"/>
                                      </p:to>
                                    </p:set>
                                    <p:animEffect transition="in" filter="blinds(horizontal)">
                                      <p:cBhvr>
                                        <p:cTn id="42" dur="500"/>
                                        <p:tgtEl>
                                          <p:spTgt spid="1788931">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88931">
                                            <p:txEl>
                                              <p:pRg st="7" end="7"/>
                                            </p:txEl>
                                          </p:spTgt>
                                        </p:tgtEl>
                                        <p:attrNameLst>
                                          <p:attrName>style.visibility</p:attrName>
                                        </p:attrNameLst>
                                      </p:cBhvr>
                                      <p:to>
                                        <p:strVal val="visible"/>
                                      </p:to>
                                    </p:set>
                                    <p:animEffect transition="in" filter="blinds(horizontal)">
                                      <p:cBhvr>
                                        <p:cTn id="47" dur="500"/>
                                        <p:tgtEl>
                                          <p:spTgt spid="1788931">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88931">
                                            <p:txEl>
                                              <p:pRg st="8" end="8"/>
                                            </p:txEl>
                                          </p:spTgt>
                                        </p:tgtEl>
                                        <p:attrNameLst>
                                          <p:attrName>style.visibility</p:attrName>
                                        </p:attrNameLst>
                                      </p:cBhvr>
                                      <p:to>
                                        <p:strVal val="visible"/>
                                      </p:to>
                                    </p:set>
                                    <p:animEffect transition="in" filter="blinds(horizontal)">
                                      <p:cBhvr>
                                        <p:cTn id="52" dur="500"/>
                                        <p:tgtEl>
                                          <p:spTgt spid="1788931">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788931">
                                            <p:txEl>
                                              <p:pRg st="9" end="9"/>
                                            </p:txEl>
                                          </p:spTgt>
                                        </p:tgtEl>
                                        <p:attrNameLst>
                                          <p:attrName>style.visibility</p:attrName>
                                        </p:attrNameLst>
                                      </p:cBhvr>
                                      <p:to>
                                        <p:strVal val="visible"/>
                                      </p:to>
                                    </p:set>
                                    <p:animEffect transition="in" filter="blinds(horizontal)">
                                      <p:cBhvr>
                                        <p:cTn id="57" dur="500"/>
                                        <p:tgtEl>
                                          <p:spTgt spid="1788931">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788931">
                                            <p:txEl>
                                              <p:pRg st="10" end="10"/>
                                            </p:txEl>
                                          </p:spTgt>
                                        </p:tgtEl>
                                        <p:attrNameLst>
                                          <p:attrName>style.visibility</p:attrName>
                                        </p:attrNameLst>
                                      </p:cBhvr>
                                      <p:to>
                                        <p:strVal val="visible"/>
                                      </p:to>
                                    </p:set>
                                    <p:animEffect transition="in" filter="blinds(horizontal)">
                                      <p:cBhvr>
                                        <p:cTn id="62" dur="500"/>
                                        <p:tgtEl>
                                          <p:spTgt spid="1788931">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788931">
                                            <p:txEl>
                                              <p:pRg st="11" end="11"/>
                                            </p:txEl>
                                          </p:spTgt>
                                        </p:tgtEl>
                                        <p:attrNameLst>
                                          <p:attrName>style.visibility</p:attrName>
                                        </p:attrNameLst>
                                      </p:cBhvr>
                                      <p:to>
                                        <p:strVal val="visible"/>
                                      </p:to>
                                    </p:set>
                                    <p:animEffect transition="in" filter="blinds(horizontal)">
                                      <p:cBhvr>
                                        <p:cTn id="67" dur="500"/>
                                        <p:tgtEl>
                                          <p:spTgt spid="1788931">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788931">
                                            <p:txEl>
                                              <p:pRg st="12" end="12"/>
                                            </p:txEl>
                                          </p:spTgt>
                                        </p:tgtEl>
                                        <p:attrNameLst>
                                          <p:attrName>style.visibility</p:attrName>
                                        </p:attrNameLst>
                                      </p:cBhvr>
                                      <p:to>
                                        <p:strVal val="visible"/>
                                      </p:to>
                                    </p:set>
                                    <p:animEffect transition="in" filter="blinds(horizontal)">
                                      <p:cBhvr>
                                        <p:cTn id="72" dur="500"/>
                                        <p:tgtEl>
                                          <p:spTgt spid="1788931">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6" name="Picture 4" descr="img?s=MPE&amp;v=O&amp;t=T&amp;f=3130761121_09201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3 CuadroTexto"/>
          <p:cNvSpPr txBox="1">
            <a:spLocks noChangeArrowheads="1"/>
          </p:cNvSpPr>
          <p:nvPr/>
        </p:nvSpPr>
        <p:spPr bwMode="auto">
          <a:xfrm>
            <a:off x="428625" y="4714875"/>
            <a:ext cx="3313113" cy="923925"/>
          </a:xfrm>
          <a:prstGeom prst="rect">
            <a:avLst/>
          </a:prstGeom>
          <a:solidFill>
            <a:srgbClr val="FF0000"/>
          </a:solidFill>
          <a:ln w="9525">
            <a:noFill/>
            <a:miter lim="800000"/>
            <a:headEnd/>
            <a:tailEnd/>
          </a:ln>
        </p:spPr>
        <p:txBody>
          <a:bodyPr wrap="none">
            <a:spAutoFit/>
          </a:bodyPr>
          <a:lstStyle/>
          <a:p>
            <a:r>
              <a:rPr lang="es-ES"/>
              <a:t>Una distribución posible de los</a:t>
            </a:r>
          </a:p>
          <a:p>
            <a:r>
              <a:rPr lang="es-ES"/>
              <a:t>Oficiales, según un Ritual de</a:t>
            </a:r>
          </a:p>
          <a:p>
            <a:r>
              <a:rPr lang="es-ES"/>
              <a:t>mediados del siglo XX</a:t>
            </a: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srcRect/>
          <a:stretch>
            <a:fillRect/>
          </a:stretch>
        </p:blipFill>
        <p:spPr bwMode="auto">
          <a:xfrm>
            <a:off x="3786188" y="20638"/>
            <a:ext cx="5191125" cy="6804025"/>
          </a:xfrm>
          <a:prstGeom prst="rect">
            <a:avLst/>
          </a:prstGeom>
          <a:noFill/>
          <a:ln w="9525">
            <a:noFill/>
            <a:miter lim="800000"/>
            <a:headEnd/>
            <a:tailEnd/>
          </a:ln>
        </p:spPr>
      </p:pic>
      <p:sp>
        <p:nvSpPr>
          <p:cNvPr id="2" name="1 CuadroTexto"/>
          <p:cNvSpPr txBox="1">
            <a:spLocks noChangeArrowheads="1"/>
          </p:cNvSpPr>
          <p:nvPr/>
        </p:nvSpPr>
        <p:spPr bwMode="auto">
          <a:xfrm>
            <a:off x="341313" y="725488"/>
            <a:ext cx="3159125" cy="5632450"/>
          </a:xfrm>
          <a:prstGeom prst="rect">
            <a:avLst/>
          </a:prstGeom>
          <a:noFill/>
          <a:ln w="9525">
            <a:noFill/>
            <a:miter lim="800000"/>
            <a:headEnd/>
            <a:tailEnd/>
          </a:ln>
        </p:spPr>
        <p:txBody>
          <a:bodyPr wrap="none">
            <a:spAutoFit/>
          </a:bodyPr>
          <a:lstStyle/>
          <a:p>
            <a:r>
              <a:rPr lang="es-MX" dirty="0"/>
              <a:t>Ubicación de los Oficiales, </a:t>
            </a:r>
          </a:p>
          <a:p>
            <a:r>
              <a:rPr lang="es-MX" dirty="0"/>
              <a:t>según </a:t>
            </a:r>
            <a:r>
              <a:rPr lang="es-MX" dirty="0" err="1"/>
              <a:t>Mackey</a:t>
            </a:r>
            <a:r>
              <a:rPr lang="es-MX" dirty="0"/>
              <a:t>, algo distinta </a:t>
            </a:r>
          </a:p>
          <a:p>
            <a:r>
              <a:rPr lang="es-MX" dirty="0"/>
              <a:t>a la que nosotros sugerimos:</a:t>
            </a:r>
          </a:p>
          <a:p>
            <a:r>
              <a:rPr lang="es-MX" dirty="0"/>
              <a:t>1. Trono de Salomón. </a:t>
            </a:r>
          </a:p>
          <a:p>
            <a:r>
              <a:rPr lang="es-MX" dirty="0"/>
              <a:t>2. Hiram de Tiro</a:t>
            </a:r>
          </a:p>
          <a:p>
            <a:r>
              <a:rPr lang="es-MX" dirty="0"/>
              <a:t>(notar la mesa triangular</a:t>
            </a:r>
          </a:p>
          <a:p>
            <a:r>
              <a:rPr lang="es-MX" dirty="0"/>
              <a:t>vacía, por la muerte de</a:t>
            </a:r>
          </a:p>
          <a:p>
            <a:r>
              <a:rPr lang="es-MX" dirty="0"/>
              <a:t>Hiram </a:t>
            </a:r>
            <a:r>
              <a:rPr lang="es-MX" dirty="0" err="1"/>
              <a:t>Abiff</a:t>
            </a:r>
            <a:r>
              <a:rPr lang="es-MX" dirty="0"/>
              <a:t>. Cuando éste</a:t>
            </a:r>
          </a:p>
          <a:p>
            <a:r>
              <a:rPr lang="es-MX" dirty="0"/>
              <a:t>vivía, eran tres mesas</a:t>
            </a:r>
          </a:p>
          <a:p>
            <a:r>
              <a:rPr lang="es-MX" dirty="0"/>
              <a:t>triangulares ocupadas, </a:t>
            </a:r>
          </a:p>
          <a:p>
            <a:r>
              <a:rPr lang="es-MX" dirty="0"/>
              <a:t>equivalentes a la estrella </a:t>
            </a:r>
          </a:p>
          <a:p>
            <a:r>
              <a:rPr lang="es-MX" dirty="0"/>
              <a:t>de nueve puntas.)</a:t>
            </a:r>
          </a:p>
          <a:p>
            <a:r>
              <a:rPr lang="es-MX" dirty="0"/>
              <a:t>3. </a:t>
            </a:r>
            <a:r>
              <a:rPr lang="es-MX" dirty="0" smtClean="0"/>
              <a:t>Centinela.</a:t>
            </a:r>
            <a:endParaRPr lang="es-MX" dirty="0"/>
          </a:p>
          <a:p>
            <a:r>
              <a:rPr lang="es-MX" dirty="0"/>
              <a:t>4. Archivero.</a:t>
            </a:r>
          </a:p>
          <a:p>
            <a:r>
              <a:rPr lang="es-MX" dirty="0"/>
              <a:t>5. Tesorero.</a:t>
            </a:r>
          </a:p>
          <a:p>
            <a:r>
              <a:rPr lang="es-MX" dirty="0"/>
              <a:t>6. Capitán de Guardias.</a:t>
            </a:r>
          </a:p>
          <a:p>
            <a:r>
              <a:rPr lang="es-MX" dirty="0"/>
              <a:t>7. Conductor del Consejo.</a:t>
            </a:r>
          </a:p>
          <a:p>
            <a:r>
              <a:rPr lang="es-MX" dirty="0"/>
              <a:t>8. Experto, actuando como</a:t>
            </a:r>
          </a:p>
          <a:p>
            <a:r>
              <a:rPr lang="es-MX" dirty="0" err="1"/>
              <a:t>Guardatemplo</a:t>
            </a:r>
            <a:r>
              <a:rPr lang="es-MX" dirty="0"/>
              <a:t> Externo.</a:t>
            </a:r>
          </a:p>
          <a:p>
            <a:endParaRPr lang="es-AR"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box(out)">
                                      <p:cBhvr>
                                        <p:cTn id="7" dur="2000"/>
                                        <p:tgtEl>
                                          <p:spTgt spid="307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2903538" y="0"/>
            <a:ext cx="4621212" cy="6858000"/>
          </a:xfrm>
          <a:prstGeom prst="rect">
            <a:avLst/>
          </a:prstGeom>
          <a:noFill/>
          <a:ln w="9525">
            <a:noFill/>
            <a:miter lim="800000"/>
            <a:headEnd/>
            <a:tailEnd/>
          </a:ln>
        </p:spPr>
      </p:pic>
      <p:sp>
        <p:nvSpPr>
          <p:cNvPr id="4" name="3 CuadroTexto"/>
          <p:cNvSpPr txBox="1">
            <a:spLocks noChangeArrowheads="1"/>
          </p:cNvSpPr>
          <p:nvPr/>
        </p:nvSpPr>
        <p:spPr bwMode="auto">
          <a:xfrm>
            <a:off x="142875" y="1916113"/>
            <a:ext cx="2608263" cy="2308225"/>
          </a:xfrm>
          <a:prstGeom prst="rect">
            <a:avLst/>
          </a:prstGeom>
          <a:noFill/>
          <a:ln w="9525">
            <a:noFill/>
            <a:miter lim="800000"/>
            <a:headEnd/>
            <a:tailEnd/>
          </a:ln>
        </p:spPr>
        <p:txBody>
          <a:bodyPr wrap="none">
            <a:spAutoFit/>
          </a:bodyPr>
          <a:lstStyle/>
          <a:p>
            <a:r>
              <a:rPr lang="es-MX"/>
              <a:t>Joyas de los Oficiales,</a:t>
            </a:r>
          </a:p>
          <a:p>
            <a:r>
              <a:rPr lang="es-MX"/>
              <a:t>según el Ritual del</a:t>
            </a:r>
          </a:p>
          <a:p>
            <a:r>
              <a:rPr lang="es-MX"/>
              <a:t>Consejo de Iowa</a:t>
            </a:r>
          </a:p>
          <a:p>
            <a:r>
              <a:rPr lang="es-MX"/>
              <a:t>(2015). Nótese que son</a:t>
            </a:r>
          </a:p>
          <a:p>
            <a:r>
              <a:rPr lang="es-MX"/>
              <a:t>similares a las joyas de</a:t>
            </a:r>
          </a:p>
          <a:p>
            <a:r>
              <a:rPr lang="es-MX"/>
              <a:t>la Logia Simbólica,</a:t>
            </a:r>
          </a:p>
          <a:p>
            <a:r>
              <a:rPr lang="es-MX"/>
              <a:t>con el agregado de la</a:t>
            </a:r>
          </a:p>
          <a:p>
            <a:r>
              <a:rPr lang="es-MX"/>
              <a:t>llana.</a:t>
            </a:r>
            <a:endParaRPr lang="es-AR"/>
          </a:p>
        </p:txBody>
      </p:sp>
      <p:pic>
        <p:nvPicPr>
          <p:cNvPr id="6147" name="Picture 3"/>
          <p:cNvPicPr>
            <a:picLocks noChangeAspect="1" noChangeArrowheads="1"/>
          </p:cNvPicPr>
          <p:nvPr/>
        </p:nvPicPr>
        <p:blipFill>
          <a:blip r:embed="rId3"/>
          <a:srcRect/>
          <a:stretch>
            <a:fillRect/>
          </a:stretch>
        </p:blipFill>
        <p:spPr bwMode="auto">
          <a:xfrm>
            <a:off x="2987675" y="0"/>
            <a:ext cx="4465638" cy="6846888"/>
          </a:xfrm>
          <a:prstGeom prst="rect">
            <a:avLst/>
          </a:prstGeom>
          <a:noFill/>
          <a:ln w="9525">
            <a:noFill/>
            <a:miter lim="800000"/>
            <a:headEnd/>
            <a:tailEnd/>
          </a:ln>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ox(out)">
                                      <p:cBhvr>
                                        <p:cTn id="7" dur="20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xit" presetSubtype="0" fill="hold" nodeType="clickEffect">
                                  <p:stCondLst>
                                    <p:cond delay="0"/>
                                  </p:stCondLst>
                                  <p:childTnLst>
                                    <p:animEffect transition="out" filter="wedge">
                                      <p:cBhvr>
                                        <p:cTn id="16" dur="2000"/>
                                        <p:tgtEl>
                                          <p:spTgt spid="6146"/>
                                        </p:tgtEl>
                                      </p:cBhvr>
                                    </p:animEffect>
                                    <p:set>
                                      <p:cBhvr>
                                        <p:cTn id="17" dur="1" fill="hold">
                                          <p:stCondLst>
                                            <p:cond delay="1999"/>
                                          </p:stCondLst>
                                        </p:cTn>
                                        <p:tgtEl>
                                          <p:spTgt spid="614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6147"/>
                                        </p:tgtEl>
                                        <p:attrNameLst>
                                          <p:attrName>style.visibility</p:attrName>
                                        </p:attrNameLst>
                                      </p:cBhvr>
                                      <p:to>
                                        <p:strVal val="visible"/>
                                      </p:to>
                                    </p:set>
                                    <p:animEffect transition="in" filter="box(out)">
                                      <p:cBhvr>
                                        <p:cTn id="22" dur="20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6882" name="Rectangle 2"/>
          <p:cNvSpPr>
            <a:spLocks noGrp="1" noChangeArrowheads="1"/>
          </p:cNvSpPr>
          <p:nvPr>
            <p:ph type="title"/>
          </p:nvPr>
        </p:nvSpPr>
        <p:spPr/>
        <p:txBody>
          <a:bodyPr/>
          <a:lstStyle/>
          <a:p>
            <a:pPr eaLnBrk="1" hangingPunct="1"/>
            <a:r>
              <a:rPr lang="es-AR" smtClean="0"/>
              <a:t>La Llana de Plata</a:t>
            </a:r>
            <a:endParaRPr lang="es-ES_tradnl" smtClean="0"/>
          </a:p>
        </p:txBody>
      </p:sp>
      <p:sp>
        <p:nvSpPr>
          <p:cNvPr id="1786883" name="Rectangle 3"/>
          <p:cNvSpPr>
            <a:spLocks noGrp="1" noChangeArrowheads="1"/>
          </p:cNvSpPr>
          <p:nvPr>
            <p:ph type="body" sz="half" idx="1"/>
          </p:nvPr>
        </p:nvSpPr>
        <p:spPr>
          <a:xfrm>
            <a:off x="381000" y="1500188"/>
            <a:ext cx="4038600" cy="4525962"/>
          </a:xfrm>
        </p:spPr>
        <p:txBody>
          <a:bodyPr/>
          <a:lstStyle/>
          <a:p>
            <a:pPr eaLnBrk="1" hangingPunct="1">
              <a:lnSpc>
                <a:spcPct val="90000"/>
              </a:lnSpc>
            </a:pPr>
            <a:r>
              <a:rPr lang="es-AR" sz="2400" smtClean="0"/>
              <a:t>De hecho, la llana de plata es la joya que define la regalía simbólica del Consejo Críptico.</a:t>
            </a:r>
          </a:p>
          <a:p>
            <a:pPr eaLnBrk="1" hangingPunct="1">
              <a:lnSpc>
                <a:spcPct val="90000"/>
              </a:lnSpc>
            </a:pPr>
            <a:r>
              <a:rPr lang="es-AR" sz="2400" smtClean="0"/>
              <a:t>Es una joya muy vinculada con el Ritual del grado 14° del Rito Escocés, pues con ella se extiende sobre el Candidato la mezcla sagrada, una parte fundamental del mencionado Ritual.</a:t>
            </a:r>
            <a:endParaRPr lang="es-ES_tradnl" sz="2400" smtClean="0"/>
          </a:p>
        </p:txBody>
      </p:sp>
      <p:sp>
        <p:nvSpPr>
          <p:cNvPr id="87043" name="Rectangle 4"/>
          <p:cNvSpPr>
            <a:spLocks noGrp="1" noChangeArrowheads="1"/>
          </p:cNvSpPr>
          <p:nvPr>
            <p:ph sz="half" idx="2"/>
          </p:nvPr>
        </p:nvSpPr>
        <p:spPr/>
        <p:txBody>
          <a:bodyPr/>
          <a:lstStyle/>
          <a:p>
            <a:pPr eaLnBrk="1" hangingPunct="1">
              <a:lnSpc>
                <a:spcPct val="90000"/>
              </a:lnSpc>
            </a:pPr>
            <a:endParaRPr lang="es-AR" sz="2400" smtClean="0"/>
          </a:p>
        </p:txBody>
      </p:sp>
      <p:pic>
        <p:nvPicPr>
          <p:cNvPr id="1786885" name="Picture 4" descr="TROWEL-TRANS"/>
          <p:cNvPicPr>
            <a:picLocks noChangeAspect="1" noChangeArrowheads="1"/>
          </p:cNvPicPr>
          <p:nvPr/>
        </p:nvPicPr>
        <p:blipFill>
          <a:blip r:embed="rId2"/>
          <a:srcRect/>
          <a:stretch>
            <a:fillRect/>
          </a:stretch>
        </p:blipFill>
        <p:spPr bwMode="auto">
          <a:xfrm>
            <a:off x="5638800" y="1371600"/>
            <a:ext cx="2038350" cy="5181600"/>
          </a:xfrm>
          <a:prstGeom prst="rect">
            <a:avLst/>
          </a:prstGeom>
          <a:noFill/>
          <a:ln w="9525">
            <a:noFill/>
            <a:miter lim="800000"/>
            <a:headEnd/>
            <a:tailEnd/>
          </a:ln>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6882"/>
                                        </p:tgtEl>
                                        <p:attrNameLst>
                                          <p:attrName>style.visibility</p:attrName>
                                        </p:attrNameLst>
                                      </p:cBhvr>
                                      <p:to>
                                        <p:strVal val="visible"/>
                                      </p:to>
                                    </p:set>
                                    <p:animEffect transition="in" filter="blinds(horizontal)">
                                      <p:cBhvr>
                                        <p:cTn id="7" dur="500"/>
                                        <p:tgtEl>
                                          <p:spTgt spid="17868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786885"/>
                                        </p:tgtEl>
                                        <p:attrNameLst>
                                          <p:attrName>style.visibility</p:attrName>
                                        </p:attrNameLst>
                                      </p:cBhvr>
                                      <p:to>
                                        <p:strVal val="visible"/>
                                      </p:to>
                                    </p:set>
                                    <p:animEffect transition="in" filter="fade">
                                      <p:cBhvr>
                                        <p:cTn id="12" dur="2000"/>
                                        <p:tgtEl>
                                          <p:spTgt spid="178688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6883">
                                            <p:txEl>
                                              <p:pRg st="0" end="0"/>
                                            </p:txEl>
                                          </p:spTgt>
                                        </p:tgtEl>
                                        <p:attrNameLst>
                                          <p:attrName>style.visibility</p:attrName>
                                        </p:attrNameLst>
                                      </p:cBhvr>
                                      <p:to>
                                        <p:strVal val="visible"/>
                                      </p:to>
                                    </p:set>
                                    <p:animEffect transition="in" filter="blinds(horizontal)">
                                      <p:cBhvr>
                                        <p:cTn id="17" dur="500"/>
                                        <p:tgtEl>
                                          <p:spTgt spid="178688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6883">
                                            <p:txEl>
                                              <p:pRg st="1" end="1"/>
                                            </p:txEl>
                                          </p:spTgt>
                                        </p:tgtEl>
                                        <p:attrNameLst>
                                          <p:attrName>style.visibility</p:attrName>
                                        </p:attrNameLst>
                                      </p:cBhvr>
                                      <p:to>
                                        <p:strVal val="visible"/>
                                      </p:to>
                                    </p:set>
                                    <p:animEffect transition="in" filter="blinds(horizontal)">
                                      <p:cBhvr>
                                        <p:cTn id="22" dur="500"/>
                                        <p:tgtEl>
                                          <p:spTgt spid="17868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6882" grpId="0"/>
      <p:bldP spid="178688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8" name="Picture 5" descr="Imagen relacionada"/>
          <p:cNvPicPr>
            <a:picLocks noChangeAspect="1" noChangeArrowheads="1"/>
          </p:cNvPicPr>
          <p:nvPr/>
        </p:nvPicPr>
        <p:blipFill>
          <a:blip r:embed="rId2"/>
          <a:srcRect/>
          <a:stretch>
            <a:fillRect/>
          </a:stretch>
        </p:blipFill>
        <p:spPr bwMode="auto">
          <a:xfrm>
            <a:off x="2428875" y="-19050"/>
            <a:ext cx="4416425" cy="6877050"/>
          </a:xfrm>
          <a:prstGeom prst="rect">
            <a:avLst/>
          </a:prstGeom>
          <a:noFill/>
          <a:ln w="9525">
            <a:noFill/>
            <a:miter lim="800000"/>
            <a:headEnd/>
            <a:tailEnd/>
          </a:ln>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out)">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Resultado de imagen para royal and select masters"/>
          <p:cNvPicPr>
            <a:picLocks noChangeAspect="1" noChangeArrowheads="1"/>
          </p:cNvPicPr>
          <p:nvPr/>
        </p:nvPicPr>
        <p:blipFill>
          <a:blip r:embed="rId2"/>
          <a:srcRect/>
          <a:stretch>
            <a:fillRect/>
          </a:stretch>
        </p:blipFill>
        <p:spPr bwMode="auto">
          <a:xfrm>
            <a:off x="1512888" y="38100"/>
            <a:ext cx="6130925" cy="6819900"/>
          </a:xfrm>
          <a:prstGeom prst="rect">
            <a:avLst/>
          </a:prstGeom>
          <a:noFill/>
          <a:ln w="9525">
            <a:noFill/>
            <a:miter lim="800000"/>
            <a:headEnd/>
            <a:tailEnd/>
          </a:ln>
        </p:spPr>
      </p:pic>
      <p:sp>
        <p:nvSpPr>
          <p:cNvPr id="9" name="8 CuadroTexto"/>
          <p:cNvSpPr txBox="1">
            <a:spLocks noChangeArrowheads="1"/>
          </p:cNvSpPr>
          <p:nvPr/>
        </p:nvSpPr>
        <p:spPr bwMode="auto">
          <a:xfrm>
            <a:off x="428625" y="928688"/>
            <a:ext cx="3249613" cy="1200150"/>
          </a:xfrm>
          <a:prstGeom prst="rect">
            <a:avLst/>
          </a:prstGeom>
          <a:noFill/>
          <a:ln w="9525">
            <a:noFill/>
            <a:miter lim="800000"/>
            <a:headEnd/>
            <a:tailEnd/>
          </a:ln>
        </p:spPr>
        <p:txBody>
          <a:bodyPr wrap="none">
            <a:spAutoFit/>
          </a:bodyPr>
          <a:lstStyle/>
          <a:p>
            <a:r>
              <a:rPr lang="es-ES"/>
              <a:t>Por supuesto, hay numerosas</a:t>
            </a:r>
          </a:p>
          <a:p>
            <a:r>
              <a:rPr lang="es-ES"/>
              <a:t>variantes en la joya utilizada</a:t>
            </a:r>
          </a:p>
          <a:p>
            <a:r>
              <a:rPr lang="es-ES"/>
              <a:t>por el Maestro, tales como la</a:t>
            </a:r>
          </a:p>
          <a:p>
            <a:r>
              <a:rPr lang="es-ES"/>
              <a:t>que aquí se muestra.</a:t>
            </a: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out)">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 name="Picture 4" descr="Resultado de imagen para cryptic freemasonry"/>
          <p:cNvPicPr>
            <a:picLocks noChangeAspect="1" noChangeArrowheads="1"/>
          </p:cNvPicPr>
          <p:nvPr/>
        </p:nvPicPr>
        <p:blipFill>
          <a:blip r:embed="rId2"/>
          <a:srcRect/>
          <a:stretch>
            <a:fillRect/>
          </a:stretch>
        </p:blipFill>
        <p:spPr bwMode="auto">
          <a:xfrm>
            <a:off x="1071563" y="0"/>
            <a:ext cx="6858000" cy="6858000"/>
          </a:xfrm>
          <a:prstGeom prst="rect">
            <a:avLst/>
          </a:prstGeom>
          <a:noFill/>
          <a:ln w="9525">
            <a:noFill/>
            <a:miter lim="800000"/>
            <a:headEnd/>
            <a:tailEnd/>
          </a:ln>
        </p:spPr>
      </p:pic>
      <p:sp>
        <p:nvSpPr>
          <p:cNvPr id="5" name="4 CuadroTexto"/>
          <p:cNvSpPr txBox="1">
            <a:spLocks noChangeArrowheads="1"/>
          </p:cNvSpPr>
          <p:nvPr/>
        </p:nvSpPr>
        <p:spPr bwMode="auto">
          <a:xfrm>
            <a:off x="428625" y="928688"/>
            <a:ext cx="3159125" cy="1200150"/>
          </a:xfrm>
          <a:prstGeom prst="rect">
            <a:avLst/>
          </a:prstGeom>
          <a:noFill/>
          <a:ln w="9525">
            <a:noFill/>
            <a:miter lim="800000"/>
            <a:headEnd/>
            <a:tailEnd/>
          </a:ln>
        </p:spPr>
        <p:txBody>
          <a:bodyPr wrap="none">
            <a:spAutoFit/>
          </a:bodyPr>
          <a:lstStyle/>
          <a:p>
            <a:r>
              <a:rPr lang="es-ES"/>
              <a:t>Joyas de este estilo son </a:t>
            </a:r>
          </a:p>
          <a:p>
            <a:r>
              <a:rPr lang="es-ES"/>
              <a:t>conferidas en algunos</a:t>
            </a:r>
          </a:p>
          <a:p>
            <a:r>
              <a:rPr lang="es-ES"/>
              <a:t>Consejos como una dignidad</a:t>
            </a:r>
          </a:p>
          <a:p>
            <a:r>
              <a:rPr lang="es-ES"/>
              <a:t>para miembros destacados.</a:t>
            </a: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MX" smtClean="0"/>
              <a:t>Túnicas y colores</a:t>
            </a:r>
            <a:endParaRPr lang="es-ES_tradnl" i="1" smtClean="0"/>
          </a:p>
        </p:txBody>
      </p:sp>
      <p:sp>
        <p:nvSpPr>
          <p:cNvPr id="1788931" name="Rectangle 3"/>
          <p:cNvSpPr>
            <a:spLocks noGrp="1" noChangeArrowheads="1"/>
          </p:cNvSpPr>
          <p:nvPr>
            <p:ph idx="1"/>
          </p:nvPr>
        </p:nvSpPr>
        <p:spPr>
          <a:xfrm>
            <a:off x="214313" y="1600200"/>
            <a:ext cx="8643937" cy="4525963"/>
          </a:xfrm>
        </p:spPr>
        <p:txBody>
          <a:bodyPr/>
          <a:lstStyle/>
          <a:p>
            <a:pPr eaLnBrk="1" hangingPunct="1">
              <a:lnSpc>
                <a:spcPct val="90000"/>
              </a:lnSpc>
            </a:pPr>
            <a:r>
              <a:rPr lang="es-MX" sz="2200" smtClean="0"/>
              <a:t>En general, se prescribe que durante la Iniciación los Oficiales vistan la regalía del grado del Arco Real.</a:t>
            </a:r>
          </a:p>
          <a:p>
            <a:pPr eaLnBrk="1" hangingPunct="1">
              <a:lnSpc>
                <a:spcPct val="90000"/>
              </a:lnSpc>
            </a:pPr>
            <a:r>
              <a:rPr lang="es-MX" sz="2200" smtClean="0"/>
              <a:t>Algunos Rituales prescriben que los Oficiales vistan una túnica, con los siguientes colores:</a:t>
            </a:r>
          </a:p>
          <a:p>
            <a:pPr eaLnBrk="1" hangingPunct="1">
              <a:lnSpc>
                <a:spcPct val="90000"/>
              </a:lnSpc>
            </a:pPr>
            <a:r>
              <a:rPr lang="es-MX" sz="2200" smtClean="0"/>
              <a:t>Maestro: túnica real de púrpura.</a:t>
            </a:r>
          </a:p>
          <a:p>
            <a:pPr eaLnBrk="1" hangingPunct="1">
              <a:lnSpc>
                <a:spcPct val="90000"/>
              </a:lnSpc>
            </a:pPr>
            <a:r>
              <a:rPr lang="es-MX" sz="2200" smtClean="0"/>
              <a:t>Maestro Diputado: túnica real roja o escarlata.</a:t>
            </a:r>
          </a:p>
          <a:p>
            <a:pPr eaLnBrk="1" hangingPunct="1">
              <a:lnSpc>
                <a:spcPct val="90000"/>
              </a:lnSpc>
            </a:pPr>
            <a:r>
              <a:rPr lang="es-MX" sz="2200" smtClean="0"/>
              <a:t>Conductor Principal de las Obras: túnica azul.</a:t>
            </a:r>
          </a:p>
          <a:p>
            <a:pPr eaLnBrk="1" hangingPunct="1">
              <a:lnSpc>
                <a:spcPct val="90000"/>
              </a:lnSpc>
            </a:pPr>
            <a:r>
              <a:rPr lang="es-MX" sz="2200" smtClean="0"/>
              <a:t>(notar que el púrpura es un color intermedio entre el rojo y el azul)</a:t>
            </a:r>
          </a:p>
          <a:p>
            <a:pPr eaLnBrk="1" hangingPunct="1">
              <a:lnSpc>
                <a:spcPct val="90000"/>
              </a:lnSpc>
            </a:pPr>
            <a:r>
              <a:rPr lang="es-MX" sz="2200" smtClean="0"/>
              <a:t>Capitán de Guardias o Centinela: traje militar antiguo, con yelmo y espada (esto es totalmente anacrónico con la Leyenda del grado y sólo tiene sentido la espada).</a:t>
            </a:r>
          </a:p>
          <a:p>
            <a:pPr eaLnBrk="1" hangingPunct="1">
              <a:lnSpc>
                <a:spcPct val="90000"/>
              </a:lnSpc>
            </a:pPr>
            <a:r>
              <a:rPr lang="es-MX" sz="2200" smtClean="0"/>
              <a:t>Conductor del Consejo: túnica escarlata.</a:t>
            </a:r>
          </a:p>
          <a:p>
            <a:pPr eaLnBrk="1" hangingPunct="1">
              <a:lnSpc>
                <a:spcPct val="90000"/>
              </a:lnSpc>
            </a:pPr>
            <a:r>
              <a:rPr lang="es-MX" sz="2200" smtClean="0"/>
              <a:t>Cuando se utilizan túnicas, el Ritual prescribe que no deben colocarse mandiles sobre las mismas.</a:t>
            </a:r>
            <a:endParaRPr lang="es-ES_tradnl" sz="2200" smtClean="0"/>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8931">
                                            <p:txEl>
                                              <p:pRg st="2" end="2"/>
                                            </p:txEl>
                                          </p:spTgt>
                                        </p:tgtEl>
                                        <p:attrNameLst>
                                          <p:attrName>style.visibility</p:attrName>
                                        </p:attrNameLst>
                                      </p:cBhvr>
                                      <p:to>
                                        <p:strVal val="visible"/>
                                      </p:to>
                                    </p:set>
                                    <p:animEffect transition="in" filter="blinds(horizontal)">
                                      <p:cBhvr>
                                        <p:cTn id="22" dur="500"/>
                                        <p:tgtEl>
                                          <p:spTgt spid="17889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8931">
                                            <p:txEl>
                                              <p:pRg st="3" end="3"/>
                                            </p:txEl>
                                          </p:spTgt>
                                        </p:tgtEl>
                                        <p:attrNameLst>
                                          <p:attrName>style.visibility</p:attrName>
                                        </p:attrNameLst>
                                      </p:cBhvr>
                                      <p:to>
                                        <p:strVal val="visible"/>
                                      </p:to>
                                    </p:set>
                                    <p:animEffect transition="in" filter="blinds(horizontal)">
                                      <p:cBhvr>
                                        <p:cTn id="27" dur="500"/>
                                        <p:tgtEl>
                                          <p:spTgt spid="178893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8931">
                                            <p:txEl>
                                              <p:pRg st="4" end="4"/>
                                            </p:txEl>
                                          </p:spTgt>
                                        </p:tgtEl>
                                        <p:attrNameLst>
                                          <p:attrName>style.visibility</p:attrName>
                                        </p:attrNameLst>
                                      </p:cBhvr>
                                      <p:to>
                                        <p:strVal val="visible"/>
                                      </p:to>
                                    </p:set>
                                    <p:animEffect transition="in" filter="blinds(horizontal)">
                                      <p:cBhvr>
                                        <p:cTn id="32" dur="500"/>
                                        <p:tgtEl>
                                          <p:spTgt spid="178893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8931">
                                            <p:txEl>
                                              <p:pRg st="5" end="5"/>
                                            </p:txEl>
                                          </p:spTgt>
                                        </p:tgtEl>
                                        <p:attrNameLst>
                                          <p:attrName>style.visibility</p:attrName>
                                        </p:attrNameLst>
                                      </p:cBhvr>
                                      <p:to>
                                        <p:strVal val="visible"/>
                                      </p:to>
                                    </p:set>
                                    <p:animEffect transition="in" filter="blinds(horizontal)">
                                      <p:cBhvr>
                                        <p:cTn id="37" dur="500"/>
                                        <p:tgtEl>
                                          <p:spTgt spid="178893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8931">
                                            <p:txEl>
                                              <p:pRg st="6" end="6"/>
                                            </p:txEl>
                                          </p:spTgt>
                                        </p:tgtEl>
                                        <p:attrNameLst>
                                          <p:attrName>style.visibility</p:attrName>
                                        </p:attrNameLst>
                                      </p:cBhvr>
                                      <p:to>
                                        <p:strVal val="visible"/>
                                      </p:to>
                                    </p:set>
                                    <p:animEffect transition="in" filter="blinds(horizontal)">
                                      <p:cBhvr>
                                        <p:cTn id="42" dur="500"/>
                                        <p:tgtEl>
                                          <p:spTgt spid="1788931">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88931">
                                            <p:txEl>
                                              <p:pRg st="7" end="7"/>
                                            </p:txEl>
                                          </p:spTgt>
                                        </p:tgtEl>
                                        <p:attrNameLst>
                                          <p:attrName>style.visibility</p:attrName>
                                        </p:attrNameLst>
                                      </p:cBhvr>
                                      <p:to>
                                        <p:strVal val="visible"/>
                                      </p:to>
                                    </p:set>
                                    <p:animEffect transition="in" filter="blinds(horizontal)">
                                      <p:cBhvr>
                                        <p:cTn id="47" dur="500"/>
                                        <p:tgtEl>
                                          <p:spTgt spid="1788931">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88931">
                                            <p:txEl>
                                              <p:pRg st="8" end="8"/>
                                            </p:txEl>
                                          </p:spTgt>
                                        </p:tgtEl>
                                        <p:attrNameLst>
                                          <p:attrName>style.visibility</p:attrName>
                                        </p:attrNameLst>
                                      </p:cBhvr>
                                      <p:to>
                                        <p:strVal val="visible"/>
                                      </p:to>
                                    </p:set>
                                    <p:animEffect transition="in" filter="blinds(horizontal)">
                                      <p:cBhvr>
                                        <p:cTn id="52" dur="500"/>
                                        <p:tgtEl>
                                          <p:spTgt spid="178893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MX" smtClean="0"/>
              <a:t>El mandil</a:t>
            </a:r>
            <a:endParaRPr lang="es-ES_tradnl" smtClean="0"/>
          </a:p>
        </p:txBody>
      </p:sp>
      <p:sp>
        <p:nvSpPr>
          <p:cNvPr id="1323011" name="Rectangle 3"/>
          <p:cNvSpPr>
            <a:spLocks noGrp="1" noChangeArrowheads="1"/>
          </p:cNvSpPr>
          <p:nvPr>
            <p:ph type="body" sz="half" idx="1"/>
          </p:nvPr>
        </p:nvSpPr>
        <p:spPr>
          <a:xfrm>
            <a:off x="457200" y="1600200"/>
            <a:ext cx="8229600" cy="4829175"/>
          </a:xfrm>
        </p:spPr>
        <p:txBody>
          <a:bodyPr/>
          <a:lstStyle/>
          <a:p>
            <a:pPr eaLnBrk="1" hangingPunct="1">
              <a:lnSpc>
                <a:spcPct val="90000"/>
              </a:lnSpc>
            </a:pPr>
            <a:r>
              <a:rPr lang="es-MX" sz="2200" smtClean="0"/>
              <a:t>Así como en el diseño del Templo y la decoración de los Oficiales, hay una absoluta dispersión en los mandiles y bandas prescriptos para este grado.</a:t>
            </a:r>
          </a:p>
          <a:p>
            <a:pPr eaLnBrk="1" hangingPunct="1">
              <a:lnSpc>
                <a:spcPct val="90000"/>
              </a:lnSpc>
            </a:pPr>
            <a:r>
              <a:rPr lang="es-MX" sz="2200" smtClean="0"/>
              <a:t>Algunos Rituales indican que el mandil y el collar del Maestro Real son negros forrados y ribeteados de rojo, en concordancia con los colores simbólicos del grado.</a:t>
            </a:r>
          </a:p>
          <a:p>
            <a:pPr eaLnBrk="1" hangingPunct="1">
              <a:lnSpc>
                <a:spcPct val="90000"/>
              </a:lnSpc>
            </a:pPr>
            <a:r>
              <a:rPr lang="es-MX" sz="2200" smtClean="0"/>
              <a:t>Sin embargo, hemos hallado imágenes de mandiles de todos los colores imaginables.</a:t>
            </a:r>
          </a:p>
          <a:p>
            <a:pPr eaLnBrk="1" hangingPunct="1">
              <a:lnSpc>
                <a:spcPct val="90000"/>
              </a:lnSpc>
            </a:pPr>
            <a:r>
              <a:rPr lang="es-MX" sz="2200" smtClean="0"/>
              <a:t>Mackey sugiere una forma triangular para el mandil, de acuerdo con la importancia concedida al triángulo en el simbolismo del grado.</a:t>
            </a:r>
          </a:p>
          <a:p>
            <a:pPr eaLnBrk="1" hangingPunct="1">
              <a:lnSpc>
                <a:spcPct val="90000"/>
              </a:lnSpc>
            </a:pPr>
            <a:r>
              <a:rPr lang="es-MX" sz="2200" smtClean="0"/>
              <a:t>Por ello, es frecuente encontrar mandiles triangulares del Maestro Real, pero algunos Consejos se adhieren a la forma convencional del mandil rectangular.</a:t>
            </a:r>
            <a:endParaRPr lang="es-ES_tradnl" sz="22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2" dur="500"/>
                                        <p:tgtEl>
                                          <p:spTgt spid="13230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17" dur="500"/>
                                        <p:tgtEl>
                                          <p:spTgt spid="13230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3011">
                                            <p:txEl>
                                              <p:pRg st="2" end="2"/>
                                            </p:txEl>
                                          </p:spTgt>
                                        </p:tgtEl>
                                        <p:attrNameLst>
                                          <p:attrName>style.visibility</p:attrName>
                                        </p:attrNameLst>
                                      </p:cBhvr>
                                      <p:to>
                                        <p:strVal val="visible"/>
                                      </p:to>
                                    </p:set>
                                    <p:animEffect transition="in" filter="blinds(horizontal)">
                                      <p:cBhvr>
                                        <p:cTn id="22" dur="500"/>
                                        <p:tgtEl>
                                          <p:spTgt spid="13230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23011">
                                            <p:txEl>
                                              <p:pRg st="3" end="3"/>
                                            </p:txEl>
                                          </p:spTgt>
                                        </p:tgtEl>
                                        <p:attrNameLst>
                                          <p:attrName>style.visibility</p:attrName>
                                        </p:attrNameLst>
                                      </p:cBhvr>
                                      <p:to>
                                        <p:strVal val="visible"/>
                                      </p:to>
                                    </p:set>
                                    <p:animEffect transition="in" filter="blinds(horizontal)">
                                      <p:cBhvr>
                                        <p:cTn id="27" dur="500"/>
                                        <p:tgtEl>
                                          <p:spTgt spid="132301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23011">
                                            <p:txEl>
                                              <p:pRg st="4" end="4"/>
                                            </p:txEl>
                                          </p:spTgt>
                                        </p:tgtEl>
                                        <p:attrNameLst>
                                          <p:attrName>style.visibility</p:attrName>
                                        </p:attrNameLst>
                                      </p:cBhvr>
                                      <p:to>
                                        <p:strVal val="visible"/>
                                      </p:to>
                                    </p:set>
                                    <p:animEffect transition="in" filter="blinds(horizontal)">
                                      <p:cBhvr>
                                        <p:cTn id="32" dur="500"/>
                                        <p:tgtEl>
                                          <p:spTgt spid="13230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4" name="Text Box 4"/>
          <p:cNvSpPr txBox="1">
            <a:spLocks noChangeArrowheads="1"/>
          </p:cNvSpPr>
          <p:nvPr/>
        </p:nvSpPr>
        <p:spPr bwMode="auto">
          <a:xfrm>
            <a:off x="838200" y="152400"/>
            <a:ext cx="7512050" cy="915988"/>
          </a:xfrm>
          <a:prstGeom prst="rect">
            <a:avLst/>
          </a:prstGeom>
          <a:noFill/>
          <a:ln w="9525">
            <a:noFill/>
            <a:miter lim="800000"/>
            <a:headEnd/>
            <a:tailEnd/>
          </a:ln>
        </p:spPr>
        <p:txBody>
          <a:bodyPr wrap="none">
            <a:spAutoFit/>
          </a:bodyPr>
          <a:lstStyle/>
          <a:p>
            <a:pPr algn="ctr"/>
            <a:r>
              <a:rPr lang="es-AR" b="1"/>
              <a:t>Mandil </a:t>
            </a:r>
            <a:r>
              <a:rPr lang="en-US" b="1"/>
              <a:t>de Maestro Real utilizado durante 1810-1823 </a:t>
            </a:r>
          </a:p>
          <a:p>
            <a:pPr algn="ctr"/>
            <a:r>
              <a:rPr lang="en-US" b="1"/>
              <a:t>por los primeros Maestros del  Colombian Council No. 1, New York.</a:t>
            </a:r>
            <a:endParaRPr lang="es-AR" b="1"/>
          </a:p>
          <a:p>
            <a:pPr algn="ctr"/>
            <a:endParaRPr lang="es-ES_tradnl" b="1"/>
          </a:p>
        </p:txBody>
      </p:sp>
      <p:pic>
        <p:nvPicPr>
          <p:cNvPr id="158724" name="Picture 2" descr="A Royal Master Mason’s Apron that was worn from 1810-1823 by the first Masters of Colombian Council No. 1, New York."/>
          <p:cNvPicPr>
            <a:picLocks noChangeAspect="1" noChangeArrowheads="1"/>
          </p:cNvPicPr>
          <p:nvPr/>
        </p:nvPicPr>
        <p:blipFill>
          <a:blip r:embed="rId2"/>
          <a:srcRect/>
          <a:stretch>
            <a:fillRect/>
          </a:stretch>
        </p:blipFill>
        <p:spPr bwMode="auto">
          <a:xfrm>
            <a:off x="1143000" y="885825"/>
            <a:ext cx="6934200" cy="58928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58724"/>
                                        </p:tgtEl>
                                        <p:attrNameLst>
                                          <p:attrName>style.visibility</p:attrName>
                                        </p:attrNameLst>
                                      </p:cBhvr>
                                      <p:to>
                                        <p:strVal val="visible"/>
                                      </p:to>
                                    </p:set>
                                    <p:animEffect transition="in" filter="box(out)">
                                      <p:cBhvr>
                                        <p:cTn id="7" dur="2000"/>
                                        <p:tgtEl>
                                          <p:spTgt spid="1587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117764"/>
                                        </p:tgtEl>
                                        <p:attrNameLst>
                                          <p:attrName>style.visibility</p:attrName>
                                        </p:attrNameLst>
                                      </p:cBhvr>
                                      <p:to>
                                        <p:strVal val="visible"/>
                                      </p:to>
                                    </p:set>
                                    <p:animEffect transition="in" filter="wedge">
                                      <p:cBhvr>
                                        <p:cTn id="12" dur="2000"/>
                                        <p:tgtEl>
                                          <p:spTgt spid="1177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4"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7764" name="Text Box 4"/>
          <p:cNvSpPr txBox="1">
            <a:spLocks noChangeArrowheads="1"/>
          </p:cNvSpPr>
          <p:nvPr/>
        </p:nvSpPr>
        <p:spPr bwMode="auto">
          <a:xfrm>
            <a:off x="450850" y="152400"/>
            <a:ext cx="8286750" cy="915988"/>
          </a:xfrm>
          <a:prstGeom prst="rect">
            <a:avLst/>
          </a:prstGeom>
          <a:noFill/>
          <a:ln w="9525">
            <a:noFill/>
            <a:miter lim="800000"/>
            <a:headEnd/>
            <a:tailEnd/>
          </a:ln>
        </p:spPr>
        <p:txBody>
          <a:bodyPr wrap="none">
            <a:spAutoFit/>
          </a:bodyPr>
          <a:lstStyle/>
          <a:p>
            <a:pPr algn="ctr"/>
            <a:r>
              <a:rPr lang="es-AR" b="1"/>
              <a:t>En algunos Consejos se elije utilizar el mismo mandil en todos los grados</a:t>
            </a:r>
            <a:r>
              <a:rPr lang="en-US" b="1"/>
              <a:t>.</a:t>
            </a:r>
          </a:p>
          <a:p>
            <a:pPr algn="ctr"/>
            <a:r>
              <a:rPr lang="en-US" b="1"/>
              <a:t>El que aquí se muestra se indica en el Ritual de Iowa, U.S.A., 2015.</a:t>
            </a:r>
            <a:endParaRPr lang="es-AR" b="1"/>
          </a:p>
          <a:p>
            <a:pPr algn="ctr"/>
            <a:endParaRPr lang="es-ES_tradnl" b="1"/>
          </a:p>
        </p:txBody>
      </p:sp>
      <p:pic>
        <p:nvPicPr>
          <p:cNvPr id="4098" name="Picture 2"/>
          <p:cNvPicPr>
            <a:picLocks noChangeAspect="1" noChangeArrowheads="1"/>
          </p:cNvPicPr>
          <p:nvPr/>
        </p:nvPicPr>
        <p:blipFill>
          <a:blip r:embed="rId2"/>
          <a:srcRect/>
          <a:stretch>
            <a:fillRect/>
          </a:stretch>
        </p:blipFill>
        <p:spPr bwMode="auto">
          <a:xfrm>
            <a:off x="1187450" y="836613"/>
            <a:ext cx="7353300" cy="594995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117764"/>
                                        </p:tgtEl>
                                        <p:attrNameLst>
                                          <p:attrName>style.visibility</p:attrName>
                                        </p:attrNameLst>
                                      </p:cBhvr>
                                      <p:to>
                                        <p:strVal val="visible"/>
                                      </p:to>
                                    </p:set>
                                    <p:animEffect transition="in" filter="wedge">
                                      <p:cBhvr>
                                        <p:cTn id="12" dur="2000"/>
                                        <p:tgtEl>
                                          <p:spTgt spid="1177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3" name="Picture 5" descr="CouncilApronAlex1"/>
          <p:cNvPicPr>
            <a:picLocks noChangeAspect="1" noChangeArrowheads="1"/>
          </p:cNvPicPr>
          <p:nvPr/>
        </p:nvPicPr>
        <p:blipFill>
          <a:blip r:embed="rId2"/>
          <a:srcRect/>
          <a:stretch>
            <a:fillRect/>
          </a:stretch>
        </p:blipFill>
        <p:spPr bwMode="auto">
          <a:xfrm>
            <a:off x="0" y="84138"/>
            <a:ext cx="9144000" cy="6689725"/>
          </a:xfrm>
          <a:prstGeom prst="rect">
            <a:avLst/>
          </a:prstGeom>
          <a:noFill/>
          <a:ln w="9525">
            <a:noFill/>
            <a:miter lim="800000"/>
            <a:headEnd/>
            <a:tailEnd/>
          </a:ln>
        </p:spPr>
      </p:pic>
      <p:sp>
        <p:nvSpPr>
          <p:cNvPr id="117764" name="Text Box 4"/>
          <p:cNvSpPr txBox="1">
            <a:spLocks noChangeArrowheads="1"/>
          </p:cNvSpPr>
          <p:nvPr/>
        </p:nvSpPr>
        <p:spPr bwMode="auto">
          <a:xfrm>
            <a:off x="619125" y="188913"/>
            <a:ext cx="4108450" cy="1200150"/>
          </a:xfrm>
          <a:prstGeom prst="rect">
            <a:avLst/>
          </a:prstGeom>
          <a:noFill/>
          <a:ln w="9525">
            <a:noFill/>
            <a:miter lim="800000"/>
            <a:headEnd/>
            <a:tailEnd/>
          </a:ln>
        </p:spPr>
        <p:txBody>
          <a:bodyPr wrap="none">
            <a:spAutoFit/>
          </a:bodyPr>
          <a:lstStyle/>
          <a:p>
            <a:pPr algn="ctr"/>
            <a:r>
              <a:rPr lang="es-AR" b="1"/>
              <a:t>Mandil utilizado</a:t>
            </a:r>
          </a:p>
          <a:p>
            <a:pPr algn="ctr"/>
            <a:r>
              <a:rPr lang="es-AR" b="1"/>
              <a:t>en algunos Consejos de</a:t>
            </a:r>
          </a:p>
          <a:p>
            <a:pPr algn="ctr"/>
            <a:r>
              <a:rPr lang="es-AR" b="1"/>
              <a:t>Maestros Reales</a:t>
            </a:r>
          </a:p>
          <a:p>
            <a:pPr algn="ctr"/>
            <a:r>
              <a:rPr lang="es-AR" b="1"/>
              <a:t>y Selectos, sin distinción de grados</a:t>
            </a:r>
            <a:endParaRPr lang="es-ES_tradnl" b="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117763"/>
                                        </p:tgtEl>
                                        <p:attrNameLst>
                                          <p:attrName>style.visibility</p:attrName>
                                        </p:attrNameLst>
                                      </p:cBhvr>
                                      <p:to>
                                        <p:strVal val="visible"/>
                                      </p:to>
                                    </p:set>
                                    <p:animEffect transition="in" filter="wedge">
                                      <p:cBhvr>
                                        <p:cTn id="7" dur="2000"/>
                                        <p:tgtEl>
                                          <p:spTgt spid="11776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117764"/>
                                        </p:tgtEl>
                                        <p:attrNameLst>
                                          <p:attrName>style.visibility</p:attrName>
                                        </p:attrNameLst>
                                      </p:cBhvr>
                                      <p:to>
                                        <p:strVal val="visible"/>
                                      </p:to>
                                    </p:set>
                                    <p:animEffect transition="in" filter="wedge">
                                      <p:cBhvr>
                                        <p:cTn id="12" dur="2000"/>
                                        <p:tgtEl>
                                          <p:spTgt spid="1177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4" grpId="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76133" name="Picture 5" descr="CRY-TAB-PIM-3"/>
          <p:cNvPicPr>
            <a:picLocks noChangeAspect="1" noChangeArrowheads="1"/>
          </p:cNvPicPr>
          <p:nvPr/>
        </p:nvPicPr>
        <p:blipFill>
          <a:blip r:embed="rId2"/>
          <a:srcRect/>
          <a:stretch>
            <a:fillRect/>
          </a:stretch>
        </p:blipFill>
        <p:spPr bwMode="auto">
          <a:xfrm>
            <a:off x="1143000" y="0"/>
            <a:ext cx="6858000" cy="6858000"/>
          </a:xfrm>
          <a:prstGeom prst="rect">
            <a:avLst/>
          </a:prstGeom>
          <a:noFill/>
          <a:ln w="9525">
            <a:noFill/>
            <a:miter lim="800000"/>
            <a:headEnd/>
            <a:tailEnd/>
          </a:ln>
        </p:spPr>
      </p:pic>
      <p:sp>
        <p:nvSpPr>
          <p:cNvPr id="3" name="2 CuadroTexto"/>
          <p:cNvSpPr txBox="1">
            <a:spLocks noChangeArrowheads="1"/>
          </p:cNvSpPr>
          <p:nvPr/>
        </p:nvSpPr>
        <p:spPr bwMode="auto">
          <a:xfrm>
            <a:off x="2195736" y="332656"/>
            <a:ext cx="4608512" cy="646113"/>
          </a:xfrm>
          <a:prstGeom prst="rect">
            <a:avLst/>
          </a:prstGeom>
          <a:solidFill>
            <a:srgbClr val="FF0000"/>
          </a:solidFill>
          <a:ln w="9525">
            <a:noFill/>
            <a:miter lim="800000"/>
            <a:headEnd/>
            <a:tailEnd/>
          </a:ln>
        </p:spPr>
        <p:txBody>
          <a:bodyPr wrap="none">
            <a:spAutoFit/>
          </a:bodyPr>
          <a:lstStyle/>
          <a:p>
            <a:pPr algn="ctr"/>
            <a:r>
              <a:rPr lang="es-ES" dirty="0"/>
              <a:t>Mandil para </a:t>
            </a:r>
            <a:r>
              <a:rPr lang="es-ES" dirty="0" err="1"/>
              <a:t>Past</a:t>
            </a:r>
            <a:r>
              <a:rPr lang="es-ES" dirty="0"/>
              <a:t> Ilustre Maestro,</a:t>
            </a:r>
          </a:p>
          <a:p>
            <a:pPr algn="ctr"/>
            <a:r>
              <a:rPr lang="es-ES" dirty="0"/>
              <a:t>utilizado actualmente en algunos Consejos</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76133"/>
                                        </p:tgtEl>
                                        <p:attrNameLst>
                                          <p:attrName>style.visibility</p:attrName>
                                        </p:attrNameLst>
                                      </p:cBhvr>
                                      <p:to>
                                        <p:strVal val="visible"/>
                                      </p:to>
                                    </p:set>
                                    <p:animEffect transition="in" filter="box(out)">
                                      <p:cBhvr>
                                        <p:cTn id="7" dur="2000"/>
                                        <p:tgtEl>
                                          <p:spTgt spid="1761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Royal and Select Masonic Apron"/>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47625" y="0"/>
            <a:ext cx="9144000" cy="6858000"/>
          </a:xfrm>
          <a:prstGeom prst="rect">
            <a:avLst/>
          </a:prstGeom>
          <a:noFill/>
          <a:ln w="9525">
            <a:noFill/>
            <a:miter lim="800000"/>
            <a:headEnd/>
            <a:tailEnd/>
          </a:ln>
        </p:spPr>
      </p:pic>
      <p:sp>
        <p:nvSpPr>
          <p:cNvPr id="5" name="4 CuadroTexto"/>
          <p:cNvSpPr txBox="1">
            <a:spLocks noChangeArrowheads="1"/>
          </p:cNvSpPr>
          <p:nvPr/>
        </p:nvSpPr>
        <p:spPr bwMode="auto">
          <a:xfrm>
            <a:off x="785813" y="642938"/>
            <a:ext cx="3467100" cy="1200150"/>
          </a:xfrm>
          <a:prstGeom prst="rect">
            <a:avLst/>
          </a:prstGeom>
          <a:solidFill>
            <a:srgbClr val="FF0000"/>
          </a:solidFill>
          <a:ln w="9525">
            <a:noFill/>
            <a:miter lim="800000"/>
            <a:headEnd/>
            <a:tailEnd/>
          </a:ln>
        </p:spPr>
        <p:txBody>
          <a:bodyPr wrap="none">
            <a:spAutoFit/>
          </a:bodyPr>
          <a:lstStyle/>
          <a:p>
            <a:r>
              <a:rPr lang="es-ES"/>
              <a:t>Mandil del “Gran Maestro de los</a:t>
            </a:r>
          </a:p>
          <a:p>
            <a:r>
              <a:rPr lang="es-ES"/>
              <a:t>Consejos Reales y Selectos”,</a:t>
            </a:r>
          </a:p>
          <a:p>
            <a:r>
              <a:rPr lang="es-ES"/>
              <a:t>utilizado actualmente en</a:t>
            </a:r>
          </a:p>
          <a:p>
            <a:r>
              <a:rPr lang="es-ES"/>
              <a:t>Pakistán</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box(out)">
                                      <p:cBhvr>
                                        <p:cTn id="7" dur="20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3" name="Picture 3"/>
          <p:cNvPicPr>
            <a:picLocks noChangeAspect="1" noChangeArrowheads="1"/>
          </p:cNvPicPr>
          <p:nvPr/>
        </p:nvPicPr>
        <p:blipFill>
          <a:blip r:embed="rId2"/>
          <a:srcRect/>
          <a:stretch>
            <a:fillRect/>
          </a:stretch>
        </p:blipFill>
        <p:spPr bwMode="auto">
          <a:xfrm>
            <a:off x="2071688" y="-31750"/>
            <a:ext cx="5141912" cy="6889750"/>
          </a:xfrm>
          <a:prstGeom prst="rect">
            <a:avLst/>
          </a:prstGeom>
          <a:noFill/>
          <a:ln w="9525">
            <a:noFill/>
            <a:miter lim="800000"/>
            <a:headEnd/>
            <a:tailEnd/>
          </a:ln>
        </p:spPr>
      </p:pic>
      <p:sp>
        <p:nvSpPr>
          <p:cNvPr id="6" name="5 CuadroTexto"/>
          <p:cNvSpPr txBox="1">
            <a:spLocks noChangeArrowheads="1"/>
          </p:cNvSpPr>
          <p:nvPr/>
        </p:nvSpPr>
        <p:spPr bwMode="auto">
          <a:xfrm>
            <a:off x="233363" y="642938"/>
            <a:ext cx="2338387" cy="923925"/>
          </a:xfrm>
          <a:prstGeom prst="rect">
            <a:avLst/>
          </a:prstGeom>
          <a:solidFill>
            <a:srgbClr val="FF0000"/>
          </a:solidFill>
          <a:ln w="9525">
            <a:noFill/>
            <a:miter lim="800000"/>
            <a:headEnd/>
            <a:tailEnd/>
          </a:ln>
        </p:spPr>
        <p:txBody>
          <a:bodyPr wrap="none">
            <a:spAutoFit/>
          </a:bodyPr>
          <a:lstStyle/>
          <a:p>
            <a:r>
              <a:rPr lang="es-ES"/>
              <a:t>Collar utilizado por el</a:t>
            </a:r>
          </a:p>
          <a:p>
            <a:r>
              <a:rPr lang="es-ES"/>
              <a:t>Maestro en algunos</a:t>
            </a:r>
          </a:p>
          <a:p>
            <a:r>
              <a:rPr lang="es-ES"/>
              <a:t>Consejos</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63843"/>
                                        </p:tgtEl>
                                        <p:attrNameLst>
                                          <p:attrName>style.visibility</p:attrName>
                                        </p:attrNameLst>
                                      </p:cBhvr>
                                      <p:to>
                                        <p:strVal val="visible"/>
                                      </p:to>
                                    </p:set>
                                    <p:animEffect transition="in" filter="box(out)">
                                      <p:cBhvr>
                                        <p:cTn id="7" dur="2000"/>
                                        <p:tgtEl>
                                          <p:spTgt spid="1638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 name="Picture 5" descr="Resultado de imagen para cryptic rite"/>
          <p:cNvPicPr>
            <a:picLocks noChangeAspect="1" noChangeArrowheads="1"/>
          </p:cNvPicPr>
          <p:nvPr/>
        </p:nvPicPr>
        <p:blipFill>
          <a:blip r:embed="rId2"/>
          <a:srcRect/>
          <a:stretch>
            <a:fillRect/>
          </a:stretch>
        </p:blipFill>
        <p:spPr bwMode="auto">
          <a:xfrm>
            <a:off x="0" y="381000"/>
            <a:ext cx="9144000" cy="60960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a:spLocks noChangeArrowheads="1"/>
          </p:cNvSpPr>
          <p:nvPr/>
        </p:nvSpPr>
        <p:spPr bwMode="auto">
          <a:xfrm>
            <a:off x="1000125" y="6248400"/>
            <a:ext cx="7429500" cy="369888"/>
          </a:xfrm>
          <a:prstGeom prst="rect">
            <a:avLst/>
          </a:prstGeom>
          <a:noFill/>
          <a:ln w="9525">
            <a:noFill/>
            <a:miter lim="800000"/>
            <a:headEnd/>
            <a:tailEnd/>
          </a:ln>
        </p:spPr>
        <p:txBody>
          <a:bodyPr wrap="none">
            <a:spAutoFit/>
          </a:bodyPr>
          <a:lstStyle/>
          <a:p>
            <a:r>
              <a:rPr lang="es-MX" b="1"/>
              <a:t>Mandiles de diversos grados del Rito Críptico, de forma triangular</a:t>
            </a:r>
            <a:endParaRPr lang="es-AR" b="1"/>
          </a:p>
        </p:txBody>
      </p:sp>
      <p:pic>
        <p:nvPicPr>
          <p:cNvPr id="4" name="Picture 2" descr="Rouillac"/>
          <p:cNvPicPr>
            <a:picLocks noChangeAspect="1" noChangeArrowheads="1"/>
          </p:cNvPicPr>
          <p:nvPr/>
        </p:nvPicPr>
        <p:blipFill>
          <a:blip r:embed="rId2"/>
          <a:srcRect/>
          <a:stretch>
            <a:fillRect/>
          </a:stretch>
        </p:blipFill>
        <p:spPr bwMode="auto">
          <a:xfrm>
            <a:off x="0" y="0"/>
            <a:ext cx="9144000" cy="607695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 name="2 CuadroTexto"/>
          <p:cNvSpPr txBox="1">
            <a:spLocks noChangeArrowheads="1"/>
          </p:cNvSpPr>
          <p:nvPr/>
        </p:nvSpPr>
        <p:spPr bwMode="auto">
          <a:xfrm>
            <a:off x="2179638" y="6248400"/>
            <a:ext cx="5249862" cy="369888"/>
          </a:xfrm>
          <a:prstGeom prst="rect">
            <a:avLst/>
          </a:prstGeom>
          <a:noFill/>
          <a:ln w="9525">
            <a:noFill/>
            <a:miter lim="800000"/>
            <a:headEnd/>
            <a:tailEnd/>
          </a:ln>
        </p:spPr>
        <p:txBody>
          <a:bodyPr wrap="none">
            <a:spAutoFit/>
          </a:bodyPr>
          <a:lstStyle/>
          <a:p>
            <a:r>
              <a:rPr lang="es-MX" b="1"/>
              <a:t>Mandiles del Rito Críptico, de forma triangular</a:t>
            </a:r>
            <a:endParaRPr lang="es-AR" b="1"/>
          </a:p>
        </p:txBody>
      </p:sp>
      <p:pic>
        <p:nvPicPr>
          <p:cNvPr id="164869" name="Picture 5"/>
          <p:cNvPicPr>
            <a:picLocks noChangeAspect="1" noChangeArrowheads="1"/>
          </p:cNvPicPr>
          <p:nvPr/>
        </p:nvPicPr>
        <p:blipFill>
          <a:blip r:embed="rId2"/>
          <a:srcRect/>
          <a:stretch>
            <a:fillRect/>
          </a:stretch>
        </p:blipFill>
        <p:spPr bwMode="auto">
          <a:xfrm>
            <a:off x="1428750" y="168275"/>
            <a:ext cx="6286500" cy="5832475"/>
          </a:xfrm>
          <a:prstGeom prst="rect">
            <a:avLst/>
          </a:prstGeom>
          <a:noFill/>
          <a:ln w="9525">
            <a:noFill/>
            <a:miter lim="800000"/>
            <a:headEnd/>
            <a:tailEnd/>
          </a:ln>
        </p:spPr>
      </p:pic>
      <p:pic>
        <p:nvPicPr>
          <p:cNvPr id="164870" name="Picture 6"/>
          <p:cNvPicPr>
            <a:picLocks noChangeAspect="1" noChangeArrowheads="1"/>
          </p:cNvPicPr>
          <p:nvPr/>
        </p:nvPicPr>
        <p:blipFill>
          <a:blip r:embed="rId3"/>
          <a:srcRect/>
          <a:stretch>
            <a:fillRect/>
          </a:stretch>
        </p:blipFill>
        <p:spPr bwMode="auto">
          <a:xfrm>
            <a:off x="1379538" y="144463"/>
            <a:ext cx="6692900" cy="5856287"/>
          </a:xfrm>
          <a:prstGeom prst="rect">
            <a:avLst/>
          </a:prstGeom>
          <a:noFill/>
          <a:ln w="9525">
            <a:noFill/>
            <a:miter lim="800000"/>
            <a:headEnd/>
            <a:tailEnd/>
          </a:ln>
        </p:spPr>
      </p:pic>
      <p:pic>
        <p:nvPicPr>
          <p:cNvPr id="164872" name="Picture 8" descr="Imagen relacionada"/>
          <p:cNvPicPr>
            <a:picLocks noChangeAspect="1" noChangeArrowheads="1"/>
          </p:cNvPicPr>
          <p:nvPr/>
        </p:nvPicPr>
        <p:blipFill>
          <a:blip r:embed="rId4"/>
          <a:srcRect/>
          <a:stretch>
            <a:fillRect/>
          </a:stretch>
        </p:blipFill>
        <p:spPr bwMode="auto">
          <a:xfrm>
            <a:off x="1928813" y="131763"/>
            <a:ext cx="5643562" cy="5868987"/>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64869"/>
                                        </p:tgtEl>
                                        <p:attrNameLst>
                                          <p:attrName>style.visibility</p:attrName>
                                        </p:attrNameLst>
                                      </p:cBhvr>
                                      <p:to>
                                        <p:strVal val="visible"/>
                                      </p:to>
                                    </p:set>
                                    <p:animEffect transition="in" filter="box(out)">
                                      <p:cBhvr>
                                        <p:cTn id="12" dur="2000"/>
                                        <p:tgtEl>
                                          <p:spTgt spid="164869"/>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xit" presetSubtype="16" fill="hold" nodeType="clickEffect">
                                  <p:stCondLst>
                                    <p:cond delay="0"/>
                                  </p:stCondLst>
                                  <p:childTnLst>
                                    <p:animEffect transition="out" filter="diamond(in)">
                                      <p:cBhvr>
                                        <p:cTn id="16" dur="2000"/>
                                        <p:tgtEl>
                                          <p:spTgt spid="164869"/>
                                        </p:tgtEl>
                                      </p:cBhvr>
                                    </p:animEffect>
                                    <p:set>
                                      <p:cBhvr>
                                        <p:cTn id="17" dur="1" fill="hold">
                                          <p:stCondLst>
                                            <p:cond delay="1999"/>
                                          </p:stCondLst>
                                        </p:cTn>
                                        <p:tgtEl>
                                          <p:spTgt spid="16486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64870"/>
                                        </p:tgtEl>
                                        <p:attrNameLst>
                                          <p:attrName>style.visibility</p:attrName>
                                        </p:attrNameLst>
                                      </p:cBhvr>
                                      <p:to>
                                        <p:strVal val="visible"/>
                                      </p:to>
                                    </p:set>
                                    <p:animEffect transition="in" filter="box(out)">
                                      <p:cBhvr>
                                        <p:cTn id="22" dur="2000"/>
                                        <p:tgtEl>
                                          <p:spTgt spid="164870"/>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xit" presetSubtype="16" fill="hold" nodeType="clickEffect">
                                  <p:stCondLst>
                                    <p:cond delay="0"/>
                                  </p:stCondLst>
                                  <p:childTnLst>
                                    <p:animEffect transition="out" filter="diamond(in)">
                                      <p:cBhvr>
                                        <p:cTn id="26" dur="2000"/>
                                        <p:tgtEl>
                                          <p:spTgt spid="164870"/>
                                        </p:tgtEl>
                                      </p:cBhvr>
                                    </p:animEffect>
                                    <p:set>
                                      <p:cBhvr>
                                        <p:cTn id="27" dur="1" fill="hold">
                                          <p:stCondLst>
                                            <p:cond delay="1999"/>
                                          </p:stCondLst>
                                        </p:cTn>
                                        <p:tgtEl>
                                          <p:spTgt spid="164870"/>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164872"/>
                                        </p:tgtEl>
                                        <p:attrNameLst>
                                          <p:attrName>style.visibility</p:attrName>
                                        </p:attrNameLst>
                                      </p:cBhvr>
                                      <p:to>
                                        <p:strVal val="visible"/>
                                      </p:to>
                                    </p:set>
                                    <p:animEffect transition="in" filter="box(out)">
                                      <p:cBhvr>
                                        <p:cTn id="32" dur="2000"/>
                                        <p:tgtEl>
                                          <p:spTgt spid="1648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https://toyekenningandspencer.co.uk/shop/media/catalog/product/cache/1/image/594x594/9df78eab33525d08d6e5fb8d27136e95/3/0/307_2462.jpg"/>
          <p:cNvPicPr>
            <a:picLocks noChangeAspect="1" noChangeArrowheads="1"/>
          </p:cNvPicPr>
          <p:nvPr/>
        </p:nvPicPr>
        <p:blipFill>
          <a:blip r:embed="rId2"/>
          <a:srcRect/>
          <a:stretch>
            <a:fillRect/>
          </a:stretch>
        </p:blipFill>
        <p:spPr bwMode="auto">
          <a:xfrm>
            <a:off x="1143000" y="12700"/>
            <a:ext cx="6845300" cy="6845300"/>
          </a:xfrm>
          <a:prstGeom prst="rect">
            <a:avLst/>
          </a:prstGeom>
          <a:noFill/>
          <a:ln w="9525">
            <a:noFill/>
            <a:miter lim="800000"/>
            <a:headEnd/>
            <a:tailEnd/>
          </a:ln>
        </p:spPr>
      </p:pic>
      <p:sp>
        <p:nvSpPr>
          <p:cNvPr id="7" name="6 CuadroTexto"/>
          <p:cNvSpPr txBox="1">
            <a:spLocks noChangeArrowheads="1"/>
          </p:cNvSpPr>
          <p:nvPr/>
        </p:nvSpPr>
        <p:spPr bwMode="auto">
          <a:xfrm>
            <a:off x="2000250" y="285750"/>
            <a:ext cx="5275263" cy="369888"/>
          </a:xfrm>
          <a:prstGeom prst="rect">
            <a:avLst/>
          </a:prstGeom>
          <a:noFill/>
          <a:ln w="9525">
            <a:noFill/>
            <a:miter lim="800000"/>
            <a:headEnd/>
            <a:tailEnd/>
          </a:ln>
        </p:spPr>
        <p:txBody>
          <a:bodyPr wrap="none">
            <a:spAutoFit/>
          </a:bodyPr>
          <a:lstStyle/>
          <a:p>
            <a:r>
              <a:rPr lang="es-ES"/>
              <a:t>COLLAR UTILIZADO EN ALGUNOS CONSEJOS</a:t>
            </a:r>
          </a:p>
        </p:txBody>
      </p:sp>
      <p:pic>
        <p:nvPicPr>
          <p:cNvPr id="165892" name="Picture 4" descr="https://toyekenningandspencer.co.uk/shop/media/catalog/product/cache/1/image/594x594/9df78eab33525d08d6e5fb8d27136e95/3/0/307_3366.jpg"/>
          <p:cNvPicPr>
            <a:picLocks noChangeAspect="1" noChangeArrowheads="1"/>
          </p:cNvPicPr>
          <p:nvPr/>
        </p:nvPicPr>
        <p:blipFill>
          <a:blip r:embed="rId3"/>
          <a:srcRect/>
          <a:stretch>
            <a:fillRect/>
          </a:stretch>
        </p:blipFill>
        <p:spPr bwMode="auto">
          <a:xfrm>
            <a:off x="1155700" y="26988"/>
            <a:ext cx="6845300" cy="6845300"/>
          </a:xfrm>
          <a:prstGeom prst="rect">
            <a:avLst/>
          </a:prstGeom>
          <a:noFill/>
          <a:ln w="9525">
            <a:noFill/>
            <a:miter lim="800000"/>
            <a:headEnd/>
            <a:tailEnd/>
          </a:ln>
        </p:spPr>
      </p:pic>
      <p:sp>
        <p:nvSpPr>
          <p:cNvPr id="9" name="8 CuadroTexto"/>
          <p:cNvSpPr txBox="1">
            <a:spLocks noChangeArrowheads="1"/>
          </p:cNvSpPr>
          <p:nvPr/>
        </p:nvSpPr>
        <p:spPr bwMode="auto">
          <a:xfrm>
            <a:off x="2082800" y="357188"/>
            <a:ext cx="5214938" cy="369887"/>
          </a:xfrm>
          <a:prstGeom prst="rect">
            <a:avLst/>
          </a:prstGeom>
          <a:noFill/>
          <a:ln w="9525">
            <a:noFill/>
            <a:miter lim="800000"/>
            <a:headEnd/>
            <a:tailEnd/>
          </a:ln>
        </p:spPr>
        <p:txBody>
          <a:bodyPr wrap="none">
            <a:spAutoFit/>
          </a:bodyPr>
          <a:lstStyle/>
          <a:p>
            <a:r>
              <a:rPr lang="es-ES"/>
              <a:t>MANDIL UTILIZADO EN ALGUNOS CONSEJOS</a:t>
            </a:r>
          </a:p>
        </p:txBody>
      </p:sp>
      <p:pic>
        <p:nvPicPr>
          <p:cNvPr id="165894" name="Picture 6" descr="https://toyekenningandspencer.co.uk/shop/media/catalog/product/cache/1/image/594x594/9df78eab33525d08d6e5fb8d27136e95/3/0/307_2461-a.jpg"/>
          <p:cNvPicPr>
            <a:picLocks noChangeAspect="1" noChangeArrowheads="1"/>
          </p:cNvPicPr>
          <p:nvPr/>
        </p:nvPicPr>
        <p:blipFill>
          <a:blip r:embed="rId4"/>
          <a:srcRect/>
          <a:stretch>
            <a:fillRect/>
          </a:stretch>
        </p:blipFill>
        <p:spPr bwMode="auto">
          <a:xfrm>
            <a:off x="1155700" y="0"/>
            <a:ext cx="6845300" cy="6845300"/>
          </a:xfrm>
          <a:prstGeom prst="rect">
            <a:avLst/>
          </a:prstGeom>
          <a:noFill/>
          <a:ln w="9525">
            <a:noFill/>
            <a:miter lim="800000"/>
            <a:headEnd/>
            <a:tailEnd/>
          </a:ln>
        </p:spPr>
      </p:pic>
      <p:sp>
        <p:nvSpPr>
          <p:cNvPr id="11" name="10 CuadroTexto"/>
          <p:cNvSpPr txBox="1">
            <a:spLocks noChangeArrowheads="1"/>
          </p:cNvSpPr>
          <p:nvPr/>
        </p:nvSpPr>
        <p:spPr bwMode="auto">
          <a:xfrm>
            <a:off x="1000125" y="558800"/>
            <a:ext cx="7181850" cy="369888"/>
          </a:xfrm>
          <a:prstGeom prst="rect">
            <a:avLst/>
          </a:prstGeom>
          <a:noFill/>
          <a:ln w="9525">
            <a:noFill/>
            <a:miter lim="800000"/>
            <a:headEnd/>
            <a:tailEnd/>
          </a:ln>
        </p:spPr>
        <p:txBody>
          <a:bodyPr wrap="none">
            <a:spAutoFit/>
          </a:bodyPr>
          <a:lstStyle/>
          <a:p>
            <a:r>
              <a:rPr lang="es-ES"/>
              <a:t>JOYA UTILIZADA POR LOS OFICIALES EN ALGUNOS CONSEJOS</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65890"/>
                                        </p:tgtEl>
                                        <p:attrNameLst>
                                          <p:attrName>style.visibility</p:attrName>
                                        </p:attrNameLst>
                                      </p:cBhvr>
                                      <p:to>
                                        <p:strVal val="visible"/>
                                      </p:to>
                                    </p:set>
                                    <p:animEffect transition="in" filter="box(out)">
                                      <p:cBhvr>
                                        <p:cTn id="7" dur="2000"/>
                                        <p:tgtEl>
                                          <p:spTgt spid="16589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xit" presetSubtype="16" fill="hold" nodeType="clickEffect">
                                  <p:stCondLst>
                                    <p:cond delay="0"/>
                                  </p:stCondLst>
                                  <p:childTnLst>
                                    <p:animEffect transition="out" filter="diamond(in)">
                                      <p:cBhvr>
                                        <p:cTn id="16" dur="2000"/>
                                        <p:tgtEl>
                                          <p:spTgt spid="165890"/>
                                        </p:tgtEl>
                                      </p:cBhvr>
                                    </p:animEffect>
                                    <p:set>
                                      <p:cBhvr>
                                        <p:cTn id="17" dur="1" fill="hold">
                                          <p:stCondLst>
                                            <p:cond delay="1999"/>
                                          </p:stCondLst>
                                        </p:cTn>
                                        <p:tgtEl>
                                          <p:spTgt spid="165890"/>
                                        </p:tgtEl>
                                        <p:attrNameLst>
                                          <p:attrName>style.visibility</p:attrName>
                                        </p:attrNameLst>
                                      </p:cBhvr>
                                      <p:to>
                                        <p:strVal val="hidden"/>
                                      </p:to>
                                    </p:set>
                                  </p:childTnLst>
                                </p:cTn>
                              </p:par>
                              <p:par>
                                <p:cTn id="18" presetID="8" presetClass="exit" presetSubtype="16" fill="hold" grpId="1" nodeType="withEffect">
                                  <p:stCondLst>
                                    <p:cond delay="0"/>
                                  </p:stCondLst>
                                  <p:childTnLst>
                                    <p:animEffect transition="out" filter="diamond(in)">
                                      <p:cBhvr>
                                        <p:cTn id="19" dur="2000"/>
                                        <p:tgtEl>
                                          <p:spTgt spid="7"/>
                                        </p:tgtEl>
                                      </p:cBhvr>
                                    </p:animEffect>
                                    <p:set>
                                      <p:cBhvr>
                                        <p:cTn id="20" dur="1" fill="hold">
                                          <p:stCondLst>
                                            <p:cond delay="1999"/>
                                          </p:stCondLst>
                                        </p:cTn>
                                        <p:tgtEl>
                                          <p:spTgt spid="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4" presetClass="entr" presetSubtype="32" fill="hold" nodeType="clickEffect">
                                  <p:stCondLst>
                                    <p:cond delay="0"/>
                                  </p:stCondLst>
                                  <p:childTnLst>
                                    <p:set>
                                      <p:cBhvr>
                                        <p:cTn id="24" dur="1" fill="hold">
                                          <p:stCondLst>
                                            <p:cond delay="0"/>
                                          </p:stCondLst>
                                        </p:cTn>
                                        <p:tgtEl>
                                          <p:spTgt spid="165892"/>
                                        </p:tgtEl>
                                        <p:attrNameLst>
                                          <p:attrName>style.visibility</p:attrName>
                                        </p:attrNameLst>
                                      </p:cBhvr>
                                      <p:to>
                                        <p:strVal val="visible"/>
                                      </p:to>
                                    </p:set>
                                    <p:animEffect transition="in" filter="box(out)">
                                      <p:cBhvr>
                                        <p:cTn id="25" dur="2000"/>
                                        <p:tgtEl>
                                          <p:spTgt spid="16589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20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8" presetClass="exit" presetSubtype="16" fill="hold" nodeType="clickEffect">
                                  <p:stCondLst>
                                    <p:cond delay="0"/>
                                  </p:stCondLst>
                                  <p:childTnLst>
                                    <p:animEffect transition="out" filter="diamond(in)">
                                      <p:cBhvr>
                                        <p:cTn id="34" dur="2000"/>
                                        <p:tgtEl>
                                          <p:spTgt spid="165892"/>
                                        </p:tgtEl>
                                      </p:cBhvr>
                                    </p:animEffect>
                                    <p:set>
                                      <p:cBhvr>
                                        <p:cTn id="35" dur="1" fill="hold">
                                          <p:stCondLst>
                                            <p:cond delay="1999"/>
                                          </p:stCondLst>
                                        </p:cTn>
                                        <p:tgtEl>
                                          <p:spTgt spid="165892"/>
                                        </p:tgtEl>
                                        <p:attrNameLst>
                                          <p:attrName>style.visibility</p:attrName>
                                        </p:attrNameLst>
                                      </p:cBhvr>
                                      <p:to>
                                        <p:strVal val="hidden"/>
                                      </p:to>
                                    </p:set>
                                  </p:childTnLst>
                                </p:cTn>
                              </p:par>
                              <p:par>
                                <p:cTn id="36" presetID="8" presetClass="exit" presetSubtype="16" fill="hold" grpId="1" nodeType="withEffect">
                                  <p:stCondLst>
                                    <p:cond delay="0"/>
                                  </p:stCondLst>
                                  <p:childTnLst>
                                    <p:animEffect transition="out" filter="diamond(in)">
                                      <p:cBhvr>
                                        <p:cTn id="37" dur="2000"/>
                                        <p:tgtEl>
                                          <p:spTgt spid="9"/>
                                        </p:tgtEl>
                                      </p:cBhvr>
                                    </p:animEffect>
                                    <p:set>
                                      <p:cBhvr>
                                        <p:cTn id="38" dur="1" fill="hold">
                                          <p:stCondLst>
                                            <p:cond delay="1999"/>
                                          </p:stCondLst>
                                        </p:cTn>
                                        <p:tgtEl>
                                          <p:spTgt spid="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4" presetClass="entr" presetSubtype="32" fill="hold" nodeType="clickEffect">
                                  <p:stCondLst>
                                    <p:cond delay="0"/>
                                  </p:stCondLst>
                                  <p:childTnLst>
                                    <p:set>
                                      <p:cBhvr>
                                        <p:cTn id="42" dur="1" fill="hold">
                                          <p:stCondLst>
                                            <p:cond delay="0"/>
                                          </p:stCondLst>
                                        </p:cTn>
                                        <p:tgtEl>
                                          <p:spTgt spid="165894"/>
                                        </p:tgtEl>
                                        <p:attrNameLst>
                                          <p:attrName>style.visibility</p:attrName>
                                        </p:attrNameLst>
                                      </p:cBhvr>
                                      <p:to>
                                        <p:strVal val="visible"/>
                                      </p:to>
                                    </p:set>
                                    <p:animEffect transition="in" filter="box(out)">
                                      <p:cBhvr>
                                        <p:cTn id="43" dur="2000"/>
                                        <p:tgtEl>
                                          <p:spTgt spid="16589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9" grpId="0"/>
      <p:bldP spid="9" grpId="1"/>
      <p:bldP spid="11" grpId="0"/>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66914" name="Picture 2" descr="http://www.redtowerregalia.com/images/MA144.jpg"/>
          <p:cNvPicPr>
            <a:picLocks noChangeAspect="1" noChangeArrowheads="1"/>
          </p:cNvPicPr>
          <p:nvPr/>
        </p:nvPicPr>
        <p:blipFill>
          <a:blip r:embed="rId2"/>
          <a:srcRect/>
          <a:stretch>
            <a:fillRect/>
          </a:stretch>
        </p:blipFill>
        <p:spPr bwMode="auto">
          <a:xfrm>
            <a:off x="285750" y="0"/>
            <a:ext cx="8572500"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66914"/>
                                        </p:tgtEl>
                                        <p:attrNameLst>
                                          <p:attrName>style.visibility</p:attrName>
                                        </p:attrNameLst>
                                      </p:cBhvr>
                                      <p:to>
                                        <p:strVal val="visible"/>
                                      </p:to>
                                    </p:set>
                                    <p:animEffect transition="in" filter="box(out)">
                                      <p:cBhvr>
                                        <p:cTn id="7" dur="2000"/>
                                        <p:tgtEl>
                                          <p:spTgt spid="166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9" name="Picture 3"/>
          <p:cNvPicPr>
            <a:picLocks noChangeAspect="1" noChangeArrowheads="1"/>
          </p:cNvPicPr>
          <p:nvPr/>
        </p:nvPicPr>
        <p:blipFill>
          <a:blip r:embed="rId2"/>
          <a:srcRect/>
          <a:stretch>
            <a:fillRect/>
          </a:stretch>
        </p:blipFill>
        <p:spPr bwMode="auto">
          <a:xfrm>
            <a:off x="1214438" y="0"/>
            <a:ext cx="6858000"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67939"/>
                                        </p:tgtEl>
                                        <p:attrNameLst>
                                          <p:attrName>style.visibility</p:attrName>
                                        </p:attrNameLst>
                                      </p:cBhvr>
                                      <p:to>
                                        <p:strVal val="visible"/>
                                      </p:to>
                                    </p:set>
                                    <p:animEffect transition="in" filter="box(out)">
                                      <p:cBhvr>
                                        <p:cTn id="7" dur="2000"/>
                                        <p:tgtEl>
                                          <p:spTgt spid="1679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68962" name="Picture 2"/>
          <p:cNvPicPr>
            <a:picLocks noChangeAspect="1" noChangeArrowheads="1"/>
          </p:cNvPicPr>
          <p:nvPr/>
        </p:nvPicPr>
        <p:blipFill>
          <a:blip r:embed="rId2"/>
          <a:srcRect/>
          <a:stretch>
            <a:fillRect/>
          </a:stretch>
        </p:blipFill>
        <p:spPr bwMode="auto">
          <a:xfrm>
            <a:off x="2051050" y="0"/>
            <a:ext cx="5307013"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68962"/>
                                        </p:tgtEl>
                                        <p:attrNameLst>
                                          <p:attrName>style.visibility</p:attrName>
                                        </p:attrNameLst>
                                      </p:cBhvr>
                                      <p:to>
                                        <p:strVal val="visible"/>
                                      </p:to>
                                    </p:set>
                                    <p:animEffect transition="in" filter="box(out)">
                                      <p:cBhvr>
                                        <p:cTn id="7" dur="2000"/>
                                        <p:tgtEl>
                                          <p:spTgt spid="168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426" name="Rectangle 2"/>
          <p:cNvSpPr>
            <a:spLocks noGrp="1" noChangeArrowheads="1"/>
          </p:cNvSpPr>
          <p:nvPr>
            <p:ph type="title"/>
          </p:nvPr>
        </p:nvSpPr>
        <p:spPr>
          <a:xfrm>
            <a:off x="533400" y="228600"/>
            <a:ext cx="8229600" cy="1139825"/>
          </a:xfrm>
        </p:spPr>
        <p:txBody>
          <a:bodyPr/>
          <a:lstStyle/>
          <a:p>
            <a:pPr eaLnBrk="1" hangingPunct="1"/>
            <a:r>
              <a:rPr lang="es-AR" sz="4000" dirty="0" smtClean="0"/>
              <a:t>4. Simbología</a:t>
            </a:r>
            <a:endParaRPr lang="es-ES_tradnl" sz="4000" dirty="0" smtClean="0"/>
          </a:p>
        </p:txBody>
      </p:sp>
      <p:pic>
        <p:nvPicPr>
          <p:cNvPr id="3" name="Picture 4" descr="masonic art - Google Search: "/>
          <p:cNvPicPr>
            <a:picLocks noChangeAspect="1" noChangeArrowheads="1"/>
          </p:cNvPicPr>
          <p:nvPr/>
        </p:nvPicPr>
        <p:blipFill>
          <a:blip r:embed="rId2"/>
          <a:srcRect/>
          <a:stretch>
            <a:fillRect/>
          </a:stretch>
        </p:blipFill>
        <p:spPr bwMode="auto">
          <a:xfrm>
            <a:off x="1676400" y="1536700"/>
            <a:ext cx="6019800" cy="5168900"/>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99426"/>
                                        </p:tgtEl>
                                        <p:attrNameLst>
                                          <p:attrName>style.visibility</p:attrName>
                                        </p:attrNameLst>
                                      </p:cBhvr>
                                      <p:to>
                                        <p:strVal val="visible"/>
                                      </p:to>
                                    </p:set>
                                    <p:animEffect transition="in" filter="blinds(horizontal)">
                                      <p:cBhvr>
                                        <p:cTn id="7" dur="500"/>
                                        <p:tgtEl>
                                          <p:spTgt spid="99942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9426" grpId="0"/>
    </p:bld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37378" name="Rectangle 2"/>
          <p:cNvSpPr>
            <a:spLocks noGrp="1" noChangeArrowheads="1"/>
          </p:cNvSpPr>
          <p:nvPr>
            <p:ph type="title"/>
          </p:nvPr>
        </p:nvSpPr>
        <p:spPr>
          <a:xfrm>
            <a:off x="457200" y="612775"/>
            <a:ext cx="8229600" cy="1139825"/>
          </a:xfrm>
        </p:spPr>
        <p:txBody>
          <a:bodyPr/>
          <a:lstStyle/>
          <a:p>
            <a:pPr eaLnBrk="1" hangingPunct="1"/>
            <a:r>
              <a:rPr lang="es-AR" sz="4000" i="1" smtClean="0"/>
              <a:t>Entre los símbolos principales de este grado se encuentran…</a:t>
            </a:r>
            <a:endParaRPr lang="es-ES_tradnl" sz="4000" i="1" smtClean="0"/>
          </a:p>
        </p:txBody>
      </p:sp>
      <p:sp>
        <p:nvSpPr>
          <p:cNvPr id="1637379" name="Rectangle 3"/>
          <p:cNvSpPr>
            <a:spLocks noGrp="1" noChangeArrowheads="1"/>
          </p:cNvSpPr>
          <p:nvPr>
            <p:ph type="body" idx="1"/>
          </p:nvPr>
        </p:nvSpPr>
        <p:spPr>
          <a:xfrm>
            <a:off x="457200" y="2057400"/>
            <a:ext cx="8229600" cy="4530725"/>
          </a:xfrm>
        </p:spPr>
        <p:txBody>
          <a:bodyPr/>
          <a:lstStyle/>
          <a:p>
            <a:pPr eaLnBrk="1" hangingPunct="1">
              <a:lnSpc>
                <a:spcPct val="80000"/>
              </a:lnSpc>
            </a:pPr>
            <a:r>
              <a:rPr lang="es-ES" sz="2800" smtClean="0"/>
              <a:t>El Arca de la Alianza</a:t>
            </a:r>
          </a:p>
          <a:p>
            <a:pPr eaLnBrk="1" hangingPunct="1">
              <a:lnSpc>
                <a:spcPct val="80000"/>
              </a:lnSpc>
            </a:pPr>
            <a:r>
              <a:rPr lang="es-ES" sz="2800" smtClean="0"/>
              <a:t>El Arca Substituta</a:t>
            </a:r>
          </a:p>
          <a:p>
            <a:pPr eaLnBrk="1" hangingPunct="1">
              <a:lnSpc>
                <a:spcPct val="80000"/>
              </a:lnSpc>
            </a:pPr>
            <a:r>
              <a:rPr lang="es-ES" sz="2800" smtClean="0"/>
              <a:t>El pergamino</a:t>
            </a:r>
          </a:p>
          <a:p>
            <a:pPr eaLnBrk="1" hangingPunct="1">
              <a:lnSpc>
                <a:spcPct val="80000"/>
              </a:lnSpc>
            </a:pPr>
            <a:r>
              <a:rPr lang="es-ES" sz="2800" smtClean="0"/>
              <a:t>Adonhiram</a:t>
            </a:r>
          </a:p>
          <a:p>
            <a:pPr eaLnBrk="1" hangingPunct="1">
              <a:lnSpc>
                <a:spcPct val="80000"/>
              </a:lnSpc>
            </a:pPr>
            <a:r>
              <a:rPr lang="es-ES" sz="2800" smtClean="0"/>
              <a:t>La estrella de cinco puntas</a:t>
            </a:r>
          </a:p>
          <a:p>
            <a:pPr eaLnBrk="1" hangingPunct="1">
              <a:lnSpc>
                <a:spcPct val="80000"/>
              </a:lnSpc>
            </a:pPr>
            <a:r>
              <a:rPr lang="es-ES" sz="2800" smtClean="0"/>
              <a:t>La estrella de nueve puntas</a:t>
            </a:r>
          </a:p>
          <a:p>
            <a:pPr eaLnBrk="1" hangingPunct="1">
              <a:lnSpc>
                <a:spcPct val="80000"/>
              </a:lnSpc>
            </a:pPr>
            <a:r>
              <a:rPr lang="es-ES" sz="2800" smtClean="0"/>
              <a:t>El triángulo roto</a:t>
            </a:r>
          </a:p>
          <a:p>
            <a:pPr eaLnBrk="1" hangingPunct="1">
              <a:lnSpc>
                <a:spcPct val="80000"/>
              </a:lnSpc>
            </a:pPr>
            <a:r>
              <a:rPr lang="es-ES" sz="2800" smtClean="0"/>
              <a:t>El rectángulo roto</a:t>
            </a:r>
          </a:p>
          <a:p>
            <a:pPr eaLnBrk="1" hangingPunct="1">
              <a:lnSpc>
                <a:spcPct val="80000"/>
              </a:lnSpc>
            </a:pPr>
            <a:r>
              <a:rPr lang="es-ES" sz="2800" smtClean="0"/>
              <a:t>Alfa y Omega</a:t>
            </a:r>
          </a:p>
          <a:p>
            <a:pPr eaLnBrk="1" hangingPunct="1">
              <a:lnSpc>
                <a:spcPct val="80000"/>
              </a:lnSpc>
            </a:pPr>
            <a:r>
              <a:rPr lang="es-ES" sz="2800" smtClean="0"/>
              <a:t>La corona</a:t>
            </a:r>
          </a:p>
          <a:p>
            <a:pPr eaLnBrk="1" hangingPunct="1">
              <a:lnSpc>
                <a:spcPct val="80000"/>
              </a:lnSpc>
            </a:pPr>
            <a:r>
              <a:rPr lang="es-ES" sz="2800" smtClean="0"/>
              <a:t>La llana y la espada</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7378"/>
                                        </p:tgtEl>
                                        <p:attrNameLst>
                                          <p:attrName>style.visibility</p:attrName>
                                        </p:attrNameLst>
                                      </p:cBhvr>
                                      <p:to>
                                        <p:strVal val="visible"/>
                                      </p:to>
                                    </p:set>
                                    <p:animEffect transition="in" filter="blinds(horizontal)">
                                      <p:cBhvr>
                                        <p:cTn id="7" dur="500"/>
                                        <p:tgtEl>
                                          <p:spTgt spid="16373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37379">
                                            <p:txEl>
                                              <p:pRg st="0" end="0"/>
                                            </p:txEl>
                                          </p:spTgt>
                                        </p:tgtEl>
                                        <p:attrNameLst>
                                          <p:attrName>style.visibility</p:attrName>
                                        </p:attrNameLst>
                                      </p:cBhvr>
                                      <p:to>
                                        <p:strVal val="visible"/>
                                      </p:to>
                                    </p:set>
                                    <p:animEffect transition="in" filter="blinds(horizontal)">
                                      <p:cBhvr>
                                        <p:cTn id="12" dur="500"/>
                                        <p:tgtEl>
                                          <p:spTgt spid="163737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37379">
                                            <p:txEl>
                                              <p:pRg st="1" end="1"/>
                                            </p:txEl>
                                          </p:spTgt>
                                        </p:tgtEl>
                                        <p:attrNameLst>
                                          <p:attrName>style.visibility</p:attrName>
                                        </p:attrNameLst>
                                      </p:cBhvr>
                                      <p:to>
                                        <p:strVal val="visible"/>
                                      </p:to>
                                    </p:set>
                                    <p:animEffect transition="in" filter="blinds(horizontal)">
                                      <p:cBhvr>
                                        <p:cTn id="17" dur="500"/>
                                        <p:tgtEl>
                                          <p:spTgt spid="163737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37379">
                                            <p:txEl>
                                              <p:pRg st="2" end="2"/>
                                            </p:txEl>
                                          </p:spTgt>
                                        </p:tgtEl>
                                        <p:attrNameLst>
                                          <p:attrName>style.visibility</p:attrName>
                                        </p:attrNameLst>
                                      </p:cBhvr>
                                      <p:to>
                                        <p:strVal val="visible"/>
                                      </p:to>
                                    </p:set>
                                    <p:animEffect transition="in" filter="blinds(horizontal)">
                                      <p:cBhvr>
                                        <p:cTn id="22" dur="500"/>
                                        <p:tgtEl>
                                          <p:spTgt spid="163737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37379">
                                            <p:txEl>
                                              <p:pRg st="3" end="3"/>
                                            </p:txEl>
                                          </p:spTgt>
                                        </p:tgtEl>
                                        <p:attrNameLst>
                                          <p:attrName>style.visibility</p:attrName>
                                        </p:attrNameLst>
                                      </p:cBhvr>
                                      <p:to>
                                        <p:strVal val="visible"/>
                                      </p:to>
                                    </p:set>
                                    <p:animEffect transition="in" filter="blinds(horizontal)">
                                      <p:cBhvr>
                                        <p:cTn id="27" dur="500"/>
                                        <p:tgtEl>
                                          <p:spTgt spid="163737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37379">
                                            <p:txEl>
                                              <p:pRg st="4" end="4"/>
                                            </p:txEl>
                                          </p:spTgt>
                                        </p:tgtEl>
                                        <p:attrNameLst>
                                          <p:attrName>style.visibility</p:attrName>
                                        </p:attrNameLst>
                                      </p:cBhvr>
                                      <p:to>
                                        <p:strVal val="visible"/>
                                      </p:to>
                                    </p:set>
                                    <p:animEffect transition="in" filter="blinds(horizontal)">
                                      <p:cBhvr>
                                        <p:cTn id="32" dur="500"/>
                                        <p:tgtEl>
                                          <p:spTgt spid="163737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37379">
                                            <p:txEl>
                                              <p:pRg st="5" end="5"/>
                                            </p:txEl>
                                          </p:spTgt>
                                        </p:tgtEl>
                                        <p:attrNameLst>
                                          <p:attrName>style.visibility</p:attrName>
                                        </p:attrNameLst>
                                      </p:cBhvr>
                                      <p:to>
                                        <p:strVal val="visible"/>
                                      </p:to>
                                    </p:set>
                                    <p:animEffect transition="in" filter="blinds(horizontal)">
                                      <p:cBhvr>
                                        <p:cTn id="37" dur="500"/>
                                        <p:tgtEl>
                                          <p:spTgt spid="163737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637379">
                                            <p:txEl>
                                              <p:pRg st="6" end="6"/>
                                            </p:txEl>
                                          </p:spTgt>
                                        </p:tgtEl>
                                        <p:attrNameLst>
                                          <p:attrName>style.visibility</p:attrName>
                                        </p:attrNameLst>
                                      </p:cBhvr>
                                      <p:to>
                                        <p:strVal val="visible"/>
                                      </p:to>
                                    </p:set>
                                    <p:animEffect transition="in" filter="blinds(horizontal)">
                                      <p:cBhvr>
                                        <p:cTn id="42" dur="500"/>
                                        <p:tgtEl>
                                          <p:spTgt spid="163737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637379">
                                            <p:txEl>
                                              <p:pRg st="7" end="7"/>
                                            </p:txEl>
                                          </p:spTgt>
                                        </p:tgtEl>
                                        <p:attrNameLst>
                                          <p:attrName>style.visibility</p:attrName>
                                        </p:attrNameLst>
                                      </p:cBhvr>
                                      <p:to>
                                        <p:strVal val="visible"/>
                                      </p:to>
                                    </p:set>
                                    <p:animEffect transition="in" filter="blinds(horizontal)">
                                      <p:cBhvr>
                                        <p:cTn id="47" dur="500"/>
                                        <p:tgtEl>
                                          <p:spTgt spid="1637379">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637379">
                                            <p:txEl>
                                              <p:pRg st="8" end="8"/>
                                            </p:txEl>
                                          </p:spTgt>
                                        </p:tgtEl>
                                        <p:attrNameLst>
                                          <p:attrName>style.visibility</p:attrName>
                                        </p:attrNameLst>
                                      </p:cBhvr>
                                      <p:to>
                                        <p:strVal val="visible"/>
                                      </p:to>
                                    </p:set>
                                    <p:animEffect transition="in" filter="blinds(horizontal)">
                                      <p:cBhvr>
                                        <p:cTn id="52" dur="500"/>
                                        <p:tgtEl>
                                          <p:spTgt spid="1637379">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637379">
                                            <p:txEl>
                                              <p:pRg st="9" end="9"/>
                                            </p:txEl>
                                          </p:spTgt>
                                        </p:tgtEl>
                                        <p:attrNameLst>
                                          <p:attrName>style.visibility</p:attrName>
                                        </p:attrNameLst>
                                      </p:cBhvr>
                                      <p:to>
                                        <p:strVal val="visible"/>
                                      </p:to>
                                    </p:set>
                                    <p:animEffect transition="in" filter="blinds(horizontal)">
                                      <p:cBhvr>
                                        <p:cTn id="57" dur="500"/>
                                        <p:tgtEl>
                                          <p:spTgt spid="1637379">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637379">
                                            <p:txEl>
                                              <p:pRg st="10" end="10"/>
                                            </p:txEl>
                                          </p:spTgt>
                                        </p:tgtEl>
                                        <p:attrNameLst>
                                          <p:attrName>style.visibility</p:attrName>
                                        </p:attrNameLst>
                                      </p:cBhvr>
                                      <p:to>
                                        <p:strVal val="visible"/>
                                      </p:to>
                                    </p:set>
                                    <p:animEffect transition="in" filter="blinds(horizontal)">
                                      <p:cBhvr>
                                        <p:cTn id="62" dur="500"/>
                                        <p:tgtEl>
                                          <p:spTgt spid="163737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7378" grpId="0"/>
      <p:bldP spid="1637379"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El Cuadro</a:t>
            </a:r>
            <a:endParaRPr lang="es-ES_tradnl" smtClean="0"/>
          </a:p>
        </p:txBody>
      </p:sp>
      <p:sp>
        <p:nvSpPr>
          <p:cNvPr id="1780739" name="Rectangle 3"/>
          <p:cNvSpPr>
            <a:spLocks noGrp="1" noChangeArrowheads="1"/>
          </p:cNvSpPr>
          <p:nvPr>
            <p:ph sz="half" idx="1"/>
          </p:nvPr>
        </p:nvSpPr>
        <p:spPr>
          <a:xfrm>
            <a:off x="250825" y="1484313"/>
            <a:ext cx="4681538" cy="4525962"/>
          </a:xfrm>
        </p:spPr>
        <p:txBody>
          <a:bodyPr/>
          <a:lstStyle/>
          <a:p>
            <a:pPr eaLnBrk="1" hangingPunct="1">
              <a:lnSpc>
                <a:spcPct val="80000"/>
              </a:lnSpc>
            </a:pPr>
            <a:r>
              <a:rPr lang="es-MX" sz="2500" smtClean="0"/>
              <a:t>Si bien no poseemos para este grado Cuadros elaborados como los de las Logias Simbólicas o los del Maestro Selecto, sí se prescribe que el Cuadro deberá tener varios dibujos y diseños geométricos.</a:t>
            </a:r>
          </a:p>
          <a:p>
            <a:pPr eaLnBrk="1" hangingPunct="1">
              <a:lnSpc>
                <a:spcPct val="80000"/>
              </a:lnSpc>
            </a:pPr>
            <a:r>
              <a:rPr lang="es-MX" sz="2500" smtClean="0"/>
              <a:t>En general, si bien el conjunto triángulo-cuadrado-círculo corresponde más precisamente al grado de Maestro Súper-Excelente, suele tomarse como emblema para el Rito Críptico en conjunto.</a:t>
            </a:r>
          </a:p>
        </p:txBody>
      </p:sp>
      <p:pic>
        <p:nvPicPr>
          <p:cNvPr id="4" name="Picture 2" descr="Royal and Select Master"/>
          <p:cNvPicPr>
            <a:picLocks noChangeAspect="1" noChangeArrowheads="1"/>
          </p:cNvPicPr>
          <p:nvPr/>
        </p:nvPicPr>
        <p:blipFill>
          <a:blip r:embed="rId2"/>
          <a:srcRect/>
          <a:stretch>
            <a:fillRect/>
          </a:stretch>
        </p:blipFill>
        <p:spPr bwMode="auto">
          <a:xfrm>
            <a:off x="4886325" y="1430338"/>
            <a:ext cx="3933825" cy="5238750"/>
          </a:xfrm>
          <a:prstGeom prst="rect">
            <a:avLst/>
          </a:prstGeom>
          <a:noFill/>
          <a:ln w="9525">
            <a:noFill/>
            <a:miter lim="800000"/>
            <a:headEnd/>
            <a:tailEnd/>
          </a:ln>
        </p:spPr>
      </p:pic>
      <p:sp>
        <p:nvSpPr>
          <p:cNvPr id="2" name="1 CuadroTexto"/>
          <p:cNvSpPr txBox="1">
            <a:spLocks noChangeArrowheads="1"/>
          </p:cNvSpPr>
          <p:nvPr/>
        </p:nvSpPr>
        <p:spPr bwMode="auto">
          <a:xfrm>
            <a:off x="5076825" y="5889625"/>
            <a:ext cx="3517900" cy="923925"/>
          </a:xfrm>
          <a:prstGeom prst="rect">
            <a:avLst/>
          </a:prstGeom>
          <a:solidFill>
            <a:srgbClr val="000000"/>
          </a:solidFill>
          <a:ln w="9525">
            <a:noFill/>
            <a:miter lim="800000"/>
            <a:headEnd/>
            <a:tailEnd/>
          </a:ln>
        </p:spPr>
        <p:txBody>
          <a:bodyPr wrap="none">
            <a:spAutoFit/>
          </a:bodyPr>
          <a:lstStyle/>
          <a:p>
            <a:r>
              <a:rPr lang="es-MX"/>
              <a:t>El simbolismo geométrico puede</a:t>
            </a:r>
          </a:p>
          <a:p>
            <a:r>
              <a:rPr lang="es-MX"/>
              <a:t>apreciarse en este diploma del</a:t>
            </a:r>
          </a:p>
          <a:p>
            <a:r>
              <a:rPr lang="es-MX"/>
              <a:t>Rito Críptico</a:t>
            </a:r>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ox(out)">
                                      <p:cBhvr>
                                        <p:cTn id="22" dur="2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P spid="2"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8" name="Picture 2" descr="Resultado de imagen para cryptic freemasonry"/>
          <p:cNvPicPr>
            <a:picLocks noChangeAspect="1" noChangeArrowheads="1"/>
          </p:cNvPicPr>
          <p:nvPr/>
        </p:nvPicPr>
        <p:blipFill>
          <a:blip r:embed="rId2"/>
          <a:srcRect/>
          <a:stretch>
            <a:fillRect/>
          </a:stretch>
        </p:blipFill>
        <p:spPr bwMode="auto">
          <a:xfrm>
            <a:off x="0" y="-3175"/>
            <a:ext cx="9144000" cy="6861175"/>
          </a:xfrm>
          <a:prstGeom prst="rect">
            <a:avLst/>
          </a:prstGeom>
          <a:noFill/>
          <a:ln w="9525">
            <a:noFill/>
            <a:miter lim="800000"/>
            <a:headEnd/>
            <a:tailEnd/>
          </a:ln>
        </p:spPr>
      </p:pic>
      <p:sp>
        <p:nvSpPr>
          <p:cNvPr id="2" name="1 CuadroTexto"/>
          <p:cNvSpPr txBox="1"/>
          <p:nvPr/>
        </p:nvSpPr>
        <p:spPr>
          <a:xfrm>
            <a:off x="1259632" y="1988840"/>
            <a:ext cx="3326552" cy="1200329"/>
          </a:xfrm>
          <a:prstGeom prst="rect">
            <a:avLst/>
          </a:prstGeom>
          <a:noFill/>
        </p:spPr>
        <p:txBody>
          <a:bodyPr wrap="none" rtlCol="0">
            <a:spAutoFit/>
          </a:bodyPr>
          <a:lstStyle/>
          <a:p>
            <a:r>
              <a:rPr lang="es-MX" b="1" dirty="0" smtClean="0">
                <a:solidFill>
                  <a:srgbClr val="FF0000"/>
                </a:solidFill>
              </a:rPr>
              <a:t>El triángulo, el cuadrado y el</a:t>
            </a:r>
          </a:p>
          <a:p>
            <a:r>
              <a:rPr lang="es-MX" b="1" dirty="0">
                <a:solidFill>
                  <a:srgbClr val="FF0000"/>
                </a:solidFill>
              </a:rPr>
              <a:t>c</a:t>
            </a:r>
            <a:r>
              <a:rPr lang="es-MX" b="1" dirty="0" smtClean="0">
                <a:solidFill>
                  <a:srgbClr val="FF0000"/>
                </a:solidFill>
              </a:rPr>
              <a:t>írculo, tomados como </a:t>
            </a:r>
          </a:p>
          <a:p>
            <a:r>
              <a:rPr lang="es-MX" b="1" dirty="0">
                <a:solidFill>
                  <a:srgbClr val="FF0000"/>
                </a:solidFill>
              </a:rPr>
              <a:t>s</a:t>
            </a:r>
            <a:r>
              <a:rPr lang="es-MX" b="1" dirty="0" smtClean="0">
                <a:solidFill>
                  <a:srgbClr val="FF0000"/>
                </a:solidFill>
              </a:rPr>
              <a:t>ímbolo de todo el Rito</a:t>
            </a:r>
          </a:p>
          <a:p>
            <a:r>
              <a:rPr lang="es-MX" b="1" dirty="0" smtClean="0">
                <a:solidFill>
                  <a:srgbClr val="FF0000"/>
                </a:solidFill>
              </a:rPr>
              <a:t>Críptico</a:t>
            </a:r>
            <a:endParaRPr lang="es-AR" b="1" dirty="0">
              <a:solidFill>
                <a:srgbClr val="FF00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out)">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hckac"/>
          <p:cNvPicPr>
            <a:picLocks noChangeAspect="1" noChangeArrowheads="1"/>
          </p:cNvPicPr>
          <p:nvPr/>
        </p:nvPicPr>
        <p:blipFill>
          <a:blip r:embed="rId2"/>
          <a:srcRect/>
          <a:stretch>
            <a:fillRect/>
          </a:stretch>
        </p:blipFill>
        <p:spPr bwMode="auto">
          <a:xfrm>
            <a:off x="-36513" y="414338"/>
            <a:ext cx="9180513" cy="603885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28706" name="Rectangle 2"/>
          <p:cNvSpPr>
            <a:spLocks noGrp="1" noChangeArrowheads="1"/>
          </p:cNvSpPr>
          <p:nvPr>
            <p:ph type="title"/>
          </p:nvPr>
        </p:nvSpPr>
        <p:spPr/>
        <p:txBody>
          <a:bodyPr/>
          <a:lstStyle/>
          <a:p>
            <a:pPr eaLnBrk="1" hangingPunct="1"/>
            <a:r>
              <a:rPr lang="es-AR" smtClean="0"/>
              <a:t>El Arca de la Alianza</a:t>
            </a:r>
            <a:endParaRPr lang="es-ES_tradnl" smtClean="0"/>
          </a:p>
        </p:txBody>
      </p:sp>
      <p:sp>
        <p:nvSpPr>
          <p:cNvPr id="328707" name="Rectangle 3"/>
          <p:cNvSpPr>
            <a:spLocks noGrp="1" noChangeArrowheads="1"/>
          </p:cNvSpPr>
          <p:nvPr>
            <p:ph type="body" sz="half" idx="1"/>
          </p:nvPr>
        </p:nvSpPr>
        <p:spPr>
          <a:xfrm>
            <a:off x="457200" y="1524000"/>
            <a:ext cx="8229600" cy="2189163"/>
          </a:xfrm>
        </p:spPr>
        <p:txBody>
          <a:bodyPr/>
          <a:lstStyle/>
          <a:p>
            <a:pPr eaLnBrk="1" hangingPunct="1">
              <a:lnSpc>
                <a:spcPct val="80000"/>
              </a:lnSpc>
            </a:pPr>
            <a:r>
              <a:rPr lang="es-AR" sz="2200" i="1" smtClean="0"/>
              <a:t>Estaba hecha con madera de acacia.</a:t>
            </a:r>
          </a:p>
          <a:p>
            <a:pPr eaLnBrk="1" hangingPunct="1">
              <a:lnSpc>
                <a:spcPct val="80000"/>
              </a:lnSpc>
            </a:pPr>
            <a:r>
              <a:rPr lang="es-AR" sz="2200" i="1" smtClean="0"/>
              <a:t>Contenía la vara de Aarón, el vaso de maná y las Tablas de la Ley. ¿Proviene del ataúd de Osiris, de los Misterios Egipcios?</a:t>
            </a:r>
          </a:p>
          <a:p>
            <a:pPr eaLnBrk="1" hangingPunct="1">
              <a:lnSpc>
                <a:spcPct val="80000"/>
              </a:lnSpc>
            </a:pPr>
            <a:r>
              <a:rPr lang="es-AR" sz="2200" i="1" smtClean="0"/>
              <a:t>La tradición masónica del Rito York dice que, además del Arca “oficial”, había un Arca Substituta en las Cámaras subterráneas del Templo.</a:t>
            </a:r>
          </a:p>
          <a:p>
            <a:pPr eaLnBrk="1" hangingPunct="1">
              <a:lnSpc>
                <a:spcPct val="80000"/>
              </a:lnSpc>
            </a:pPr>
            <a:endParaRPr lang="es-ES_tradnl" sz="2800" i="1" smtClean="0"/>
          </a:p>
        </p:txBody>
      </p:sp>
      <p:pic>
        <p:nvPicPr>
          <p:cNvPr id="328708" name="Picture 4" descr="the%20new%20ark"/>
          <p:cNvPicPr>
            <a:picLocks noChangeAspect="1" noChangeArrowheads="1"/>
          </p:cNvPicPr>
          <p:nvPr/>
        </p:nvPicPr>
        <p:blipFill>
          <a:blip r:embed="rId2"/>
          <a:srcRect/>
          <a:stretch>
            <a:fillRect/>
          </a:stretch>
        </p:blipFill>
        <p:spPr bwMode="auto">
          <a:xfrm>
            <a:off x="2590800" y="3756025"/>
            <a:ext cx="3911600" cy="310197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28706"/>
                                        </p:tgtEl>
                                        <p:attrNameLst>
                                          <p:attrName>style.visibility</p:attrName>
                                        </p:attrNameLst>
                                      </p:cBhvr>
                                      <p:to>
                                        <p:strVal val="visible"/>
                                      </p:to>
                                    </p:set>
                                    <p:animEffect transition="in" filter="blinds(horizontal)">
                                      <p:cBhvr>
                                        <p:cTn id="7" dur="500"/>
                                        <p:tgtEl>
                                          <p:spTgt spid="3287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28707">
                                            <p:txEl>
                                              <p:pRg st="0" end="0"/>
                                            </p:txEl>
                                          </p:spTgt>
                                        </p:tgtEl>
                                        <p:attrNameLst>
                                          <p:attrName>style.visibility</p:attrName>
                                        </p:attrNameLst>
                                      </p:cBhvr>
                                      <p:to>
                                        <p:strVal val="visible"/>
                                      </p:to>
                                    </p:set>
                                    <p:animEffect transition="in" filter="blinds(horizontal)">
                                      <p:cBhvr>
                                        <p:cTn id="12" dur="500"/>
                                        <p:tgtEl>
                                          <p:spTgt spid="3287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28707">
                                            <p:txEl>
                                              <p:pRg st="1" end="1"/>
                                            </p:txEl>
                                          </p:spTgt>
                                        </p:tgtEl>
                                        <p:attrNameLst>
                                          <p:attrName>style.visibility</p:attrName>
                                        </p:attrNameLst>
                                      </p:cBhvr>
                                      <p:to>
                                        <p:strVal val="visible"/>
                                      </p:to>
                                    </p:set>
                                    <p:animEffect transition="in" filter="blinds(horizontal)">
                                      <p:cBhvr>
                                        <p:cTn id="17" dur="500"/>
                                        <p:tgtEl>
                                          <p:spTgt spid="32870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28707">
                                            <p:txEl>
                                              <p:pRg st="2" end="2"/>
                                            </p:txEl>
                                          </p:spTgt>
                                        </p:tgtEl>
                                        <p:attrNameLst>
                                          <p:attrName>style.visibility</p:attrName>
                                        </p:attrNameLst>
                                      </p:cBhvr>
                                      <p:to>
                                        <p:strVal val="visible"/>
                                      </p:to>
                                    </p:set>
                                    <p:animEffect transition="in" filter="blinds(horizontal)">
                                      <p:cBhvr>
                                        <p:cTn id="22" dur="500"/>
                                        <p:tgtEl>
                                          <p:spTgt spid="32870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28708"/>
                                        </p:tgtEl>
                                        <p:attrNameLst>
                                          <p:attrName>style.visibility</p:attrName>
                                        </p:attrNameLst>
                                      </p:cBhvr>
                                      <p:to>
                                        <p:strVal val="visible"/>
                                      </p:to>
                                    </p:set>
                                    <p:animEffect transition="in" filter="fade">
                                      <p:cBhvr>
                                        <p:cTn id="27" dur="2000"/>
                                        <p:tgtEl>
                                          <p:spTgt spid="3287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706" grpId="0"/>
      <p:bldP spid="328707"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986" name="Rectangle 2"/>
          <p:cNvSpPr>
            <a:spLocks noGrp="1" noChangeArrowheads="1"/>
          </p:cNvSpPr>
          <p:nvPr>
            <p:ph type="title"/>
          </p:nvPr>
        </p:nvSpPr>
        <p:spPr/>
        <p:txBody>
          <a:bodyPr/>
          <a:lstStyle/>
          <a:p>
            <a:pPr eaLnBrk="1" hangingPunct="1"/>
            <a:r>
              <a:rPr lang="es-AR" smtClean="0">
                <a:solidFill>
                  <a:schemeClr val="tx1"/>
                </a:solidFill>
              </a:rPr>
              <a:t>El Arca Substituta</a:t>
            </a:r>
            <a:endParaRPr lang="es-ES_tradnl" smtClean="0">
              <a:solidFill>
                <a:schemeClr val="tx1"/>
              </a:solidFill>
            </a:endParaRPr>
          </a:p>
        </p:txBody>
      </p:sp>
      <p:sp>
        <p:nvSpPr>
          <p:cNvPr id="1321987" name="Rectangle 3"/>
          <p:cNvSpPr>
            <a:spLocks noGrp="1" noChangeArrowheads="1"/>
          </p:cNvSpPr>
          <p:nvPr>
            <p:ph type="body" sz="half" idx="1"/>
          </p:nvPr>
        </p:nvSpPr>
        <p:spPr/>
        <p:txBody>
          <a:bodyPr/>
          <a:lstStyle/>
          <a:p>
            <a:pPr eaLnBrk="1" hangingPunct="1">
              <a:lnSpc>
                <a:spcPct val="90000"/>
              </a:lnSpc>
            </a:pPr>
            <a:r>
              <a:rPr lang="es-AR" sz="2200" smtClean="0"/>
              <a:t>En efecto, según las Leyendas, en la Bóveda Secreta, debajo del Sancta Sanctórum, se depositó una réplica del Arca de la Alianza con todos sus objetos sagrados. Además, el Arca Substituta contenía una copia del Libro del Génesis.</a:t>
            </a:r>
          </a:p>
          <a:p>
            <a:pPr eaLnBrk="1" hangingPunct="1">
              <a:lnSpc>
                <a:spcPct val="90000"/>
              </a:lnSpc>
            </a:pPr>
            <a:r>
              <a:rPr lang="es-MX" sz="2200" smtClean="0"/>
              <a:t>Este Arca Substituta puede interpretarse de dos formas distintas.</a:t>
            </a:r>
            <a:endParaRPr lang="es-AR" sz="2200" smtClean="0"/>
          </a:p>
          <a:p>
            <a:pPr eaLnBrk="1" hangingPunct="1">
              <a:lnSpc>
                <a:spcPct val="90000"/>
              </a:lnSpc>
            </a:pPr>
            <a:r>
              <a:rPr lang="es-AR" sz="2200" smtClean="0"/>
              <a:t>Desde un punto de vista, más que de una réplica, podemos pensar que los objetos contenidos en ella eran la verdadera esencia de los objetos contenidos en el Arca de la Alianza, perdida para la religión oficial.</a:t>
            </a:r>
          </a:p>
          <a:p>
            <a:pPr eaLnBrk="1" hangingPunct="1">
              <a:lnSpc>
                <a:spcPct val="90000"/>
              </a:lnSpc>
            </a:pPr>
            <a:r>
              <a:rPr lang="es-MX" sz="2200" smtClean="0"/>
              <a:t>Desde el punto de vista contrario, sería un Arca verdaderamente Substituta, una especie de símbolo o recuerdo del Arca Verdadera.</a:t>
            </a:r>
          </a:p>
          <a:p>
            <a:pPr eaLnBrk="1" hangingPunct="1">
              <a:lnSpc>
                <a:spcPct val="90000"/>
              </a:lnSpc>
            </a:pPr>
            <a:r>
              <a:rPr lang="es-MX" sz="2200" smtClean="0"/>
              <a:t>Esta dualidad en la interpretación no es sorprendente, sino que es una característica universal del simbolismo.</a:t>
            </a:r>
            <a:endParaRPr lang="es-ES_tradnl" sz="22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21986"/>
                                        </p:tgtEl>
                                        <p:attrNameLst>
                                          <p:attrName>style.visibility</p:attrName>
                                        </p:attrNameLst>
                                      </p:cBhvr>
                                      <p:to>
                                        <p:strVal val="visible"/>
                                      </p:to>
                                    </p:set>
                                    <p:animEffect transition="in" filter="blinds(horizontal)">
                                      <p:cBhvr>
                                        <p:cTn id="7" dur="500"/>
                                        <p:tgtEl>
                                          <p:spTgt spid="13219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1987">
                                            <p:txEl>
                                              <p:pRg st="0" end="0"/>
                                            </p:txEl>
                                          </p:spTgt>
                                        </p:tgtEl>
                                        <p:attrNameLst>
                                          <p:attrName>style.visibility</p:attrName>
                                        </p:attrNameLst>
                                      </p:cBhvr>
                                      <p:to>
                                        <p:strVal val="visible"/>
                                      </p:to>
                                    </p:set>
                                    <p:animEffect transition="in" filter="blinds(horizontal)">
                                      <p:cBhvr>
                                        <p:cTn id="12" dur="500"/>
                                        <p:tgtEl>
                                          <p:spTgt spid="132198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1987">
                                            <p:txEl>
                                              <p:pRg st="1" end="1"/>
                                            </p:txEl>
                                          </p:spTgt>
                                        </p:tgtEl>
                                        <p:attrNameLst>
                                          <p:attrName>style.visibility</p:attrName>
                                        </p:attrNameLst>
                                      </p:cBhvr>
                                      <p:to>
                                        <p:strVal val="visible"/>
                                      </p:to>
                                    </p:set>
                                    <p:animEffect transition="in" filter="blinds(horizontal)">
                                      <p:cBhvr>
                                        <p:cTn id="17" dur="500"/>
                                        <p:tgtEl>
                                          <p:spTgt spid="132198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1987">
                                            <p:txEl>
                                              <p:pRg st="2" end="2"/>
                                            </p:txEl>
                                          </p:spTgt>
                                        </p:tgtEl>
                                        <p:attrNameLst>
                                          <p:attrName>style.visibility</p:attrName>
                                        </p:attrNameLst>
                                      </p:cBhvr>
                                      <p:to>
                                        <p:strVal val="visible"/>
                                      </p:to>
                                    </p:set>
                                    <p:animEffect transition="in" filter="blinds(horizontal)">
                                      <p:cBhvr>
                                        <p:cTn id="22" dur="500"/>
                                        <p:tgtEl>
                                          <p:spTgt spid="132198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21987">
                                            <p:txEl>
                                              <p:pRg st="3" end="3"/>
                                            </p:txEl>
                                          </p:spTgt>
                                        </p:tgtEl>
                                        <p:attrNameLst>
                                          <p:attrName>style.visibility</p:attrName>
                                        </p:attrNameLst>
                                      </p:cBhvr>
                                      <p:to>
                                        <p:strVal val="visible"/>
                                      </p:to>
                                    </p:set>
                                    <p:animEffect transition="in" filter="blinds(horizontal)">
                                      <p:cBhvr>
                                        <p:cTn id="27" dur="500"/>
                                        <p:tgtEl>
                                          <p:spTgt spid="132198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21987">
                                            <p:txEl>
                                              <p:pRg st="4" end="4"/>
                                            </p:txEl>
                                          </p:spTgt>
                                        </p:tgtEl>
                                        <p:attrNameLst>
                                          <p:attrName>style.visibility</p:attrName>
                                        </p:attrNameLst>
                                      </p:cBhvr>
                                      <p:to>
                                        <p:strVal val="visible"/>
                                      </p:to>
                                    </p:set>
                                    <p:animEffect transition="in" filter="blinds(horizontal)">
                                      <p:cBhvr>
                                        <p:cTn id="32" dur="500"/>
                                        <p:tgtEl>
                                          <p:spTgt spid="13219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986" grpId="0"/>
      <p:bldP spid="1321987"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21986" name="Rectangle 2"/>
          <p:cNvSpPr>
            <a:spLocks noGrp="1" noChangeArrowheads="1"/>
          </p:cNvSpPr>
          <p:nvPr>
            <p:ph type="title"/>
          </p:nvPr>
        </p:nvSpPr>
        <p:spPr/>
        <p:txBody>
          <a:bodyPr/>
          <a:lstStyle/>
          <a:p>
            <a:pPr eaLnBrk="1" hangingPunct="1"/>
            <a:r>
              <a:rPr lang="es-AR" smtClean="0">
                <a:solidFill>
                  <a:schemeClr val="tx1"/>
                </a:solidFill>
              </a:rPr>
              <a:t>El Arca Substituta</a:t>
            </a:r>
            <a:endParaRPr lang="es-ES_tradnl" smtClean="0">
              <a:solidFill>
                <a:schemeClr val="tx1"/>
              </a:solidFill>
            </a:endParaRPr>
          </a:p>
        </p:txBody>
      </p:sp>
      <p:sp>
        <p:nvSpPr>
          <p:cNvPr id="1321987" name="Rectangle 3"/>
          <p:cNvSpPr>
            <a:spLocks noGrp="1" noChangeArrowheads="1"/>
          </p:cNvSpPr>
          <p:nvPr>
            <p:ph type="body" sz="half" idx="1"/>
          </p:nvPr>
        </p:nvSpPr>
        <p:spPr>
          <a:xfrm>
            <a:off x="179388" y="1412875"/>
            <a:ext cx="8713787" cy="2185988"/>
          </a:xfrm>
        </p:spPr>
        <p:txBody>
          <a:bodyPr/>
          <a:lstStyle/>
          <a:p>
            <a:pPr eaLnBrk="1" hangingPunct="1">
              <a:lnSpc>
                <a:spcPct val="90000"/>
              </a:lnSpc>
            </a:pPr>
            <a:r>
              <a:rPr lang="es-AR" sz="2000" dirty="0" smtClean="0"/>
              <a:t>El Arca Substituta es una parte fundamental en la decoración del Templo del Maestro Selecto, pero también es un símbolo importante para el Maestro Real.</a:t>
            </a:r>
          </a:p>
          <a:p>
            <a:pPr eaLnBrk="1" hangingPunct="1">
              <a:lnSpc>
                <a:spcPct val="90000"/>
              </a:lnSpc>
            </a:pPr>
            <a:r>
              <a:rPr lang="es-MX" sz="2000" dirty="0" smtClean="0"/>
              <a:t>De acuerdo con la Tradición, el Arca de la Alianza original, existente en el Templo de Salomón, fue llevada a Babilonia después de la destrucción del Templo por Nabucodonosor.</a:t>
            </a:r>
          </a:p>
          <a:p>
            <a:pPr eaLnBrk="1" hangingPunct="1">
              <a:lnSpc>
                <a:spcPct val="90000"/>
              </a:lnSpc>
            </a:pPr>
            <a:r>
              <a:rPr lang="es-MX" sz="2000" dirty="0" smtClean="0"/>
              <a:t>Posteriormente, el Arca se perdió.</a:t>
            </a:r>
          </a:p>
          <a:p>
            <a:pPr eaLnBrk="1" hangingPunct="1">
              <a:lnSpc>
                <a:spcPct val="90000"/>
              </a:lnSpc>
            </a:pPr>
            <a:r>
              <a:rPr lang="es-MX" sz="2000" dirty="0" smtClean="0"/>
              <a:t>Según otra versión, el Arca se quemó durante la destrucción del Templo, pero en cualquier caso el Arca está Perdida.</a:t>
            </a:r>
          </a:p>
          <a:p>
            <a:pPr eaLnBrk="1" hangingPunct="1">
              <a:lnSpc>
                <a:spcPct val="90000"/>
              </a:lnSpc>
            </a:pPr>
            <a:r>
              <a:rPr lang="es-MX" sz="2000" dirty="0" smtClean="0"/>
              <a:t>Notemos que hay una Palabra Verdadera que se transforma en Perdida, y es reemplazada por una Substituta.</a:t>
            </a:r>
          </a:p>
          <a:p>
            <a:pPr eaLnBrk="1" hangingPunct="1">
              <a:lnSpc>
                <a:spcPct val="90000"/>
              </a:lnSpc>
            </a:pPr>
            <a:r>
              <a:rPr lang="es-MX" sz="2000" dirty="0" smtClean="0"/>
              <a:t>Algo enteramente análogo ocurre con el Arca de la Alianza, que se pierde y es reemplazada por un Arca Substituta, que decoraba el Segundo Templo o Templo de </a:t>
            </a:r>
            <a:r>
              <a:rPr lang="es-MX" sz="2000" dirty="0" err="1" smtClean="0"/>
              <a:t>Zorobabel</a:t>
            </a:r>
            <a:r>
              <a:rPr lang="es-MX" sz="2000" dirty="0" smtClean="0"/>
              <a:t>.</a:t>
            </a:r>
          </a:p>
          <a:p>
            <a:pPr eaLnBrk="1" hangingPunct="1">
              <a:lnSpc>
                <a:spcPct val="90000"/>
              </a:lnSpc>
            </a:pPr>
            <a:r>
              <a:rPr lang="es-MX" sz="2000" dirty="0" smtClean="0"/>
              <a:t>De acuerdo a la segunda de las interpretaciones que dimos en la diapositiva anterior, se suponía que era una copia exacta del Arca original, pero que aún así no poseía en forma plena su virtud primigenia.</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21986"/>
                                        </p:tgtEl>
                                        <p:attrNameLst>
                                          <p:attrName>style.visibility</p:attrName>
                                        </p:attrNameLst>
                                      </p:cBhvr>
                                      <p:to>
                                        <p:strVal val="visible"/>
                                      </p:to>
                                    </p:set>
                                    <p:animEffect transition="in" filter="blinds(horizontal)">
                                      <p:cBhvr>
                                        <p:cTn id="7" dur="500"/>
                                        <p:tgtEl>
                                          <p:spTgt spid="13219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1987">
                                            <p:txEl>
                                              <p:pRg st="0" end="0"/>
                                            </p:txEl>
                                          </p:spTgt>
                                        </p:tgtEl>
                                        <p:attrNameLst>
                                          <p:attrName>style.visibility</p:attrName>
                                        </p:attrNameLst>
                                      </p:cBhvr>
                                      <p:to>
                                        <p:strVal val="visible"/>
                                      </p:to>
                                    </p:set>
                                    <p:animEffect transition="in" filter="blinds(horizontal)">
                                      <p:cBhvr>
                                        <p:cTn id="12" dur="500"/>
                                        <p:tgtEl>
                                          <p:spTgt spid="132198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1987">
                                            <p:txEl>
                                              <p:pRg st="1" end="1"/>
                                            </p:txEl>
                                          </p:spTgt>
                                        </p:tgtEl>
                                        <p:attrNameLst>
                                          <p:attrName>style.visibility</p:attrName>
                                        </p:attrNameLst>
                                      </p:cBhvr>
                                      <p:to>
                                        <p:strVal val="visible"/>
                                      </p:to>
                                    </p:set>
                                    <p:animEffect transition="in" filter="blinds(horizontal)">
                                      <p:cBhvr>
                                        <p:cTn id="17" dur="500"/>
                                        <p:tgtEl>
                                          <p:spTgt spid="132198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1987">
                                            <p:txEl>
                                              <p:pRg st="2" end="2"/>
                                            </p:txEl>
                                          </p:spTgt>
                                        </p:tgtEl>
                                        <p:attrNameLst>
                                          <p:attrName>style.visibility</p:attrName>
                                        </p:attrNameLst>
                                      </p:cBhvr>
                                      <p:to>
                                        <p:strVal val="visible"/>
                                      </p:to>
                                    </p:set>
                                    <p:animEffect transition="in" filter="blinds(horizontal)">
                                      <p:cBhvr>
                                        <p:cTn id="22" dur="500"/>
                                        <p:tgtEl>
                                          <p:spTgt spid="132198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21987">
                                            <p:txEl>
                                              <p:pRg st="3" end="3"/>
                                            </p:txEl>
                                          </p:spTgt>
                                        </p:tgtEl>
                                        <p:attrNameLst>
                                          <p:attrName>style.visibility</p:attrName>
                                        </p:attrNameLst>
                                      </p:cBhvr>
                                      <p:to>
                                        <p:strVal val="visible"/>
                                      </p:to>
                                    </p:set>
                                    <p:animEffect transition="in" filter="blinds(horizontal)">
                                      <p:cBhvr>
                                        <p:cTn id="27" dur="500"/>
                                        <p:tgtEl>
                                          <p:spTgt spid="132198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21987">
                                            <p:txEl>
                                              <p:pRg st="4" end="4"/>
                                            </p:txEl>
                                          </p:spTgt>
                                        </p:tgtEl>
                                        <p:attrNameLst>
                                          <p:attrName>style.visibility</p:attrName>
                                        </p:attrNameLst>
                                      </p:cBhvr>
                                      <p:to>
                                        <p:strVal val="visible"/>
                                      </p:to>
                                    </p:set>
                                    <p:animEffect transition="in" filter="blinds(horizontal)">
                                      <p:cBhvr>
                                        <p:cTn id="32" dur="500"/>
                                        <p:tgtEl>
                                          <p:spTgt spid="132198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21987">
                                            <p:txEl>
                                              <p:pRg st="5" end="5"/>
                                            </p:txEl>
                                          </p:spTgt>
                                        </p:tgtEl>
                                        <p:attrNameLst>
                                          <p:attrName>style.visibility</p:attrName>
                                        </p:attrNameLst>
                                      </p:cBhvr>
                                      <p:to>
                                        <p:strVal val="visible"/>
                                      </p:to>
                                    </p:set>
                                    <p:animEffect transition="in" filter="blinds(horizontal)">
                                      <p:cBhvr>
                                        <p:cTn id="37" dur="500"/>
                                        <p:tgtEl>
                                          <p:spTgt spid="1321987">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21987">
                                            <p:txEl>
                                              <p:pRg st="6" end="6"/>
                                            </p:txEl>
                                          </p:spTgt>
                                        </p:tgtEl>
                                        <p:attrNameLst>
                                          <p:attrName>style.visibility</p:attrName>
                                        </p:attrNameLst>
                                      </p:cBhvr>
                                      <p:to>
                                        <p:strVal val="visible"/>
                                      </p:to>
                                    </p:set>
                                    <p:animEffect transition="in" filter="blinds(horizontal)">
                                      <p:cBhvr>
                                        <p:cTn id="42" dur="500"/>
                                        <p:tgtEl>
                                          <p:spTgt spid="13219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986" grpId="0"/>
      <p:bldP spid="1321987"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154" name="Picture 4" descr="Diciembre2005+022"/>
          <p:cNvPicPr>
            <a:picLocks noChangeAspect="1" noChangeArrowheads="1"/>
          </p:cNvPicPr>
          <p:nvPr/>
        </p:nvPicPr>
        <p:blipFill>
          <a:blip r:embed="rId2"/>
          <a:srcRect/>
          <a:stretch>
            <a:fillRect/>
          </a:stretch>
        </p:blipFill>
        <p:spPr bwMode="auto">
          <a:xfrm>
            <a:off x="228600" y="7938"/>
            <a:ext cx="8686800" cy="684212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33154"/>
                                        </p:tgtEl>
                                        <p:attrNameLst>
                                          <p:attrName>style.visibility</p:attrName>
                                        </p:attrNameLst>
                                      </p:cBhvr>
                                      <p:to>
                                        <p:strVal val="visible"/>
                                      </p:to>
                                    </p:set>
                                    <p:animEffect transition="in" filter="box(out)">
                                      <p:cBhvr>
                                        <p:cTn id="7" dur="2000"/>
                                        <p:tgtEl>
                                          <p:spTgt spid="433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91172" name="Text Box 4"/>
          <p:cNvSpPr txBox="1">
            <a:spLocks noChangeArrowheads="1"/>
          </p:cNvSpPr>
          <p:nvPr/>
        </p:nvSpPr>
        <p:spPr bwMode="auto">
          <a:xfrm>
            <a:off x="288925" y="265113"/>
            <a:ext cx="8807450" cy="366712"/>
          </a:xfrm>
          <a:prstGeom prst="rect">
            <a:avLst/>
          </a:prstGeom>
          <a:noFill/>
          <a:ln w="9525">
            <a:noFill/>
            <a:miter lim="800000"/>
            <a:headEnd/>
            <a:tailEnd/>
          </a:ln>
        </p:spPr>
        <p:txBody>
          <a:bodyPr wrap="none">
            <a:spAutoFit/>
          </a:bodyPr>
          <a:lstStyle/>
          <a:p>
            <a:r>
              <a:rPr lang="es-AR" b="1">
                <a:solidFill>
                  <a:schemeClr val="tx1"/>
                </a:solidFill>
              </a:rPr>
              <a:t>Se dice que en el Arca de la Alianza estaban grabados los siguientes símbolos:</a:t>
            </a:r>
            <a:endParaRPr lang="es-ES_tradnl" b="1">
              <a:solidFill>
                <a:schemeClr val="tx1"/>
              </a:solidFill>
            </a:endParaRPr>
          </a:p>
        </p:txBody>
      </p:sp>
      <p:sp>
        <p:nvSpPr>
          <p:cNvPr id="391173" name="Line 5"/>
          <p:cNvSpPr>
            <a:spLocks noChangeShapeType="1"/>
          </p:cNvSpPr>
          <p:nvPr/>
        </p:nvSpPr>
        <p:spPr bwMode="auto">
          <a:xfrm>
            <a:off x="2362200" y="1752600"/>
            <a:ext cx="0" cy="1600200"/>
          </a:xfrm>
          <a:prstGeom prst="line">
            <a:avLst/>
          </a:prstGeom>
          <a:noFill/>
          <a:ln w="9525">
            <a:solidFill>
              <a:schemeClr val="tx1"/>
            </a:solidFill>
            <a:round/>
            <a:headEnd/>
            <a:tailEnd/>
          </a:ln>
        </p:spPr>
        <p:txBody>
          <a:bodyPr/>
          <a:lstStyle/>
          <a:p>
            <a:endParaRPr lang="es-ES"/>
          </a:p>
        </p:txBody>
      </p:sp>
      <p:sp>
        <p:nvSpPr>
          <p:cNvPr id="391174" name="Line 6"/>
          <p:cNvSpPr>
            <a:spLocks noChangeShapeType="1"/>
          </p:cNvSpPr>
          <p:nvPr/>
        </p:nvSpPr>
        <p:spPr bwMode="auto">
          <a:xfrm flipH="1">
            <a:off x="762000" y="3352800"/>
            <a:ext cx="1600200" cy="0"/>
          </a:xfrm>
          <a:prstGeom prst="line">
            <a:avLst/>
          </a:prstGeom>
          <a:noFill/>
          <a:ln w="9525">
            <a:solidFill>
              <a:schemeClr val="tx1"/>
            </a:solidFill>
            <a:round/>
            <a:headEnd/>
            <a:tailEnd/>
          </a:ln>
        </p:spPr>
        <p:txBody>
          <a:bodyPr/>
          <a:lstStyle/>
          <a:p>
            <a:endParaRPr lang="es-ES"/>
          </a:p>
        </p:txBody>
      </p:sp>
      <p:sp>
        <p:nvSpPr>
          <p:cNvPr id="391175" name="Text Box 7"/>
          <p:cNvSpPr txBox="1">
            <a:spLocks noChangeArrowheads="1"/>
          </p:cNvSpPr>
          <p:nvPr/>
        </p:nvSpPr>
        <p:spPr bwMode="auto">
          <a:xfrm>
            <a:off x="2590800" y="1828800"/>
            <a:ext cx="2759075" cy="1465263"/>
          </a:xfrm>
          <a:prstGeom prst="rect">
            <a:avLst/>
          </a:prstGeom>
          <a:noFill/>
          <a:ln w="9525">
            <a:noFill/>
            <a:miter lim="800000"/>
            <a:headEnd/>
            <a:tailEnd/>
          </a:ln>
        </p:spPr>
        <p:txBody>
          <a:bodyPr>
            <a:spAutoFit/>
          </a:bodyPr>
          <a:lstStyle/>
          <a:p>
            <a:r>
              <a:rPr lang="es-AR" b="1" dirty="0">
                <a:solidFill>
                  <a:schemeClr val="tx1"/>
                </a:solidFill>
              </a:rPr>
              <a:t>La letra A, en el alfabeto </a:t>
            </a:r>
          </a:p>
          <a:p>
            <a:r>
              <a:rPr lang="es-AR" b="1" dirty="0">
                <a:solidFill>
                  <a:schemeClr val="tx1"/>
                </a:solidFill>
              </a:rPr>
              <a:t>jeroglífico inglés, que</a:t>
            </a:r>
          </a:p>
          <a:p>
            <a:r>
              <a:rPr lang="es-AR" b="1" dirty="0">
                <a:solidFill>
                  <a:schemeClr val="tx1"/>
                </a:solidFill>
              </a:rPr>
              <a:t>significa </a:t>
            </a:r>
            <a:r>
              <a:rPr lang="es-AR" b="1" dirty="0" smtClean="0">
                <a:solidFill>
                  <a:schemeClr val="tx1"/>
                </a:solidFill>
              </a:rPr>
              <a:t>tanto Arco como Arca</a:t>
            </a:r>
            <a:r>
              <a:rPr lang="es-AR" b="1" dirty="0">
                <a:solidFill>
                  <a:schemeClr val="tx1"/>
                </a:solidFill>
              </a:rPr>
              <a:t>.</a:t>
            </a:r>
            <a:endParaRPr lang="es-ES_tradnl" b="1" dirty="0">
              <a:solidFill>
                <a:schemeClr val="tx1"/>
              </a:solidFill>
            </a:endParaRPr>
          </a:p>
        </p:txBody>
      </p:sp>
      <p:sp>
        <p:nvSpPr>
          <p:cNvPr id="391176" name="AutoShape 8"/>
          <p:cNvSpPr>
            <a:spLocks noChangeArrowheads="1"/>
          </p:cNvSpPr>
          <p:nvPr/>
        </p:nvSpPr>
        <p:spPr bwMode="auto">
          <a:xfrm>
            <a:off x="6705600" y="1600200"/>
            <a:ext cx="381000" cy="381000"/>
          </a:xfrm>
          <a:prstGeom prst="star24">
            <a:avLst>
              <a:gd name="adj" fmla="val 37500"/>
            </a:avLst>
          </a:prstGeom>
          <a:solidFill>
            <a:schemeClr val="accent1"/>
          </a:solidFill>
          <a:ln w="9525">
            <a:solidFill>
              <a:schemeClr val="tx1"/>
            </a:solidFill>
            <a:miter lim="800000"/>
            <a:headEnd/>
            <a:tailEnd/>
          </a:ln>
        </p:spPr>
        <p:txBody>
          <a:bodyPr wrap="none" anchor="ctr"/>
          <a:lstStyle/>
          <a:p>
            <a:endParaRPr lang="es-AR"/>
          </a:p>
        </p:txBody>
      </p:sp>
      <p:sp>
        <p:nvSpPr>
          <p:cNvPr id="391177" name="AutoShape 9"/>
          <p:cNvSpPr>
            <a:spLocks noChangeArrowheads="1"/>
          </p:cNvSpPr>
          <p:nvPr/>
        </p:nvSpPr>
        <p:spPr bwMode="auto">
          <a:xfrm>
            <a:off x="6705600" y="3505200"/>
            <a:ext cx="381000" cy="381000"/>
          </a:xfrm>
          <a:prstGeom prst="star24">
            <a:avLst>
              <a:gd name="adj" fmla="val 37500"/>
            </a:avLst>
          </a:prstGeom>
          <a:solidFill>
            <a:schemeClr val="accent1"/>
          </a:solidFill>
          <a:ln w="9525">
            <a:solidFill>
              <a:schemeClr val="tx1"/>
            </a:solidFill>
            <a:miter lim="800000"/>
            <a:headEnd/>
            <a:tailEnd/>
          </a:ln>
        </p:spPr>
        <p:txBody>
          <a:bodyPr wrap="none" anchor="ctr"/>
          <a:lstStyle/>
          <a:p>
            <a:endParaRPr lang="es-AR"/>
          </a:p>
        </p:txBody>
      </p:sp>
      <p:sp>
        <p:nvSpPr>
          <p:cNvPr id="391178" name="AutoShape 10"/>
          <p:cNvSpPr>
            <a:spLocks noChangeArrowheads="1"/>
          </p:cNvSpPr>
          <p:nvPr/>
        </p:nvSpPr>
        <p:spPr bwMode="auto">
          <a:xfrm>
            <a:off x="7620000" y="2514600"/>
            <a:ext cx="381000" cy="381000"/>
          </a:xfrm>
          <a:prstGeom prst="star24">
            <a:avLst>
              <a:gd name="adj" fmla="val 37500"/>
            </a:avLst>
          </a:prstGeom>
          <a:solidFill>
            <a:schemeClr val="accent1"/>
          </a:solidFill>
          <a:ln w="9525">
            <a:solidFill>
              <a:schemeClr val="tx1"/>
            </a:solidFill>
            <a:miter lim="800000"/>
            <a:headEnd/>
            <a:tailEnd/>
          </a:ln>
        </p:spPr>
        <p:txBody>
          <a:bodyPr wrap="none" anchor="ctr"/>
          <a:lstStyle/>
          <a:p>
            <a:endParaRPr lang="es-AR"/>
          </a:p>
        </p:txBody>
      </p:sp>
      <p:sp>
        <p:nvSpPr>
          <p:cNvPr id="391179" name="AutoShape 11"/>
          <p:cNvSpPr>
            <a:spLocks noChangeArrowheads="1"/>
          </p:cNvSpPr>
          <p:nvPr/>
        </p:nvSpPr>
        <p:spPr bwMode="auto">
          <a:xfrm>
            <a:off x="5867400" y="2514600"/>
            <a:ext cx="381000" cy="381000"/>
          </a:xfrm>
          <a:prstGeom prst="star24">
            <a:avLst>
              <a:gd name="adj" fmla="val 37500"/>
            </a:avLst>
          </a:prstGeom>
          <a:solidFill>
            <a:schemeClr val="accent1"/>
          </a:solidFill>
          <a:ln w="9525">
            <a:solidFill>
              <a:schemeClr val="tx1"/>
            </a:solidFill>
            <a:miter lim="800000"/>
            <a:headEnd/>
            <a:tailEnd/>
          </a:ln>
        </p:spPr>
        <p:txBody>
          <a:bodyPr wrap="none" anchor="ctr"/>
          <a:lstStyle/>
          <a:p>
            <a:endParaRPr lang="es-AR"/>
          </a:p>
        </p:txBody>
      </p:sp>
      <p:sp>
        <p:nvSpPr>
          <p:cNvPr id="391180" name="Text Box 12"/>
          <p:cNvSpPr txBox="1">
            <a:spLocks noChangeArrowheads="1"/>
          </p:cNvSpPr>
          <p:nvPr/>
        </p:nvSpPr>
        <p:spPr bwMode="auto">
          <a:xfrm>
            <a:off x="5657850" y="4303713"/>
            <a:ext cx="2774950" cy="1465262"/>
          </a:xfrm>
          <a:prstGeom prst="rect">
            <a:avLst/>
          </a:prstGeom>
          <a:noFill/>
          <a:ln w="9525">
            <a:noFill/>
            <a:miter lim="800000"/>
            <a:headEnd/>
            <a:tailEnd/>
          </a:ln>
        </p:spPr>
        <p:txBody>
          <a:bodyPr wrap="none">
            <a:spAutoFit/>
          </a:bodyPr>
          <a:lstStyle/>
          <a:p>
            <a:pPr algn="ctr"/>
            <a:r>
              <a:rPr lang="es-AR" b="1">
                <a:solidFill>
                  <a:schemeClr val="tx1"/>
                </a:solidFill>
              </a:rPr>
              <a:t>Los cuatro puntos</a:t>
            </a:r>
          </a:p>
          <a:p>
            <a:pPr algn="ctr"/>
            <a:r>
              <a:rPr lang="es-AR" b="1">
                <a:solidFill>
                  <a:schemeClr val="tx1"/>
                </a:solidFill>
              </a:rPr>
              <a:t>cardinales, símbolos de</a:t>
            </a:r>
          </a:p>
          <a:p>
            <a:pPr algn="ctr"/>
            <a:r>
              <a:rPr lang="es-AR" b="1">
                <a:solidFill>
                  <a:schemeClr val="tx1"/>
                </a:solidFill>
              </a:rPr>
              <a:t>la expansión del Huevo</a:t>
            </a:r>
          </a:p>
          <a:p>
            <a:pPr algn="ctr"/>
            <a:r>
              <a:rPr lang="es-AR" b="1">
                <a:solidFill>
                  <a:schemeClr val="tx1"/>
                </a:solidFill>
              </a:rPr>
              <a:t>Cósmico en todas </a:t>
            </a:r>
          </a:p>
          <a:p>
            <a:pPr algn="ctr"/>
            <a:r>
              <a:rPr lang="es-AR" b="1">
                <a:solidFill>
                  <a:schemeClr val="tx1"/>
                </a:solidFill>
              </a:rPr>
              <a:t>direcciones.</a:t>
            </a:r>
            <a:endParaRPr lang="es-ES_tradnl" b="1">
              <a:solidFill>
                <a:schemeClr val="tx1"/>
              </a:solidFill>
            </a:endParaRPr>
          </a:p>
        </p:txBody>
      </p:sp>
      <p:sp>
        <p:nvSpPr>
          <p:cNvPr id="391181" name="Line 13"/>
          <p:cNvSpPr>
            <a:spLocks noChangeShapeType="1"/>
          </p:cNvSpPr>
          <p:nvPr/>
        </p:nvSpPr>
        <p:spPr bwMode="auto">
          <a:xfrm flipH="1">
            <a:off x="1066800" y="3810000"/>
            <a:ext cx="1295400" cy="990600"/>
          </a:xfrm>
          <a:prstGeom prst="line">
            <a:avLst/>
          </a:prstGeom>
          <a:noFill/>
          <a:ln w="9525">
            <a:solidFill>
              <a:schemeClr val="tx1"/>
            </a:solidFill>
            <a:round/>
            <a:headEnd/>
            <a:tailEnd/>
          </a:ln>
        </p:spPr>
        <p:txBody>
          <a:bodyPr/>
          <a:lstStyle/>
          <a:p>
            <a:endParaRPr lang="es-ES"/>
          </a:p>
        </p:txBody>
      </p:sp>
      <p:sp>
        <p:nvSpPr>
          <p:cNvPr id="391182" name="Line 14"/>
          <p:cNvSpPr>
            <a:spLocks noChangeShapeType="1"/>
          </p:cNvSpPr>
          <p:nvPr/>
        </p:nvSpPr>
        <p:spPr bwMode="auto">
          <a:xfrm>
            <a:off x="1066800" y="4800600"/>
            <a:ext cx="1371600" cy="990600"/>
          </a:xfrm>
          <a:prstGeom prst="line">
            <a:avLst/>
          </a:prstGeom>
          <a:noFill/>
          <a:ln w="9525">
            <a:solidFill>
              <a:schemeClr val="tx1"/>
            </a:solidFill>
            <a:round/>
            <a:headEnd/>
            <a:tailEnd/>
          </a:ln>
        </p:spPr>
        <p:txBody>
          <a:bodyPr/>
          <a:lstStyle/>
          <a:p>
            <a:endParaRPr lang="es-ES"/>
          </a:p>
        </p:txBody>
      </p:sp>
      <p:sp>
        <p:nvSpPr>
          <p:cNvPr id="391183" name="Text Box 15"/>
          <p:cNvSpPr txBox="1">
            <a:spLocks noChangeArrowheads="1"/>
          </p:cNvSpPr>
          <p:nvPr/>
        </p:nvSpPr>
        <p:spPr bwMode="auto">
          <a:xfrm>
            <a:off x="2727325" y="3789040"/>
            <a:ext cx="2930525" cy="2031325"/>
          </a:xfrm>
          <a:prstGeom prst="rect">
            <a:avLst/>
          </a:prstGeom>
          <a:noFill/>
          <a:ln w="9525">
            <a:noFill/>
            <a:miter lim="800000"/>
            <a:headEnd/>
            <a:tailEnd/>
          </a:ln>
        </p:spPr>
        <p:txBody>
          <a:bodyPr wrap="square">
            <a:spAutoFit/>
          </a:bodyPr>
          <a:lstStyle/>
          <a:p>
            <a:r>
              <a:rPr lang="es-AR" b="1" dirty="0">
                <a:solidFill>
                  <a:schemeClr val="tx1"/>
                </a:solidFill>
              </a:rPr>
              <a:t>La letra L </a:t>
            </a:r>
            <a:r>
              <a:rPr lang="es-AR" b="1" dirty="0" smtClean="0">
                <a:solidFill>
                  <a:schemeClr val="tx1"/>
                </a:solidFill>
              </a:rPr>
              <a:t>en antiguos</a:t>
            </a:r>
            <a:endParaRPr lang="es-AR" b="1" dirty="0">
              <a:solidFill>
                <a:schemeClr val="tx1"/>
              </a:solidFill>
            </a:endParaRPr>
          </a:p>
          <a:p>
            <a:r>
              <a:rPr lang="es-AR" b="1" dirty="0">
                <a:solidFill>
                  <a:schemeClr val="tx1"/>
                </a:solidFill>
              </a:rPr>
              <a:t>a</a:t>
            </a:r>
            <a:r>
              <a:rPr lang="es-AR" b="1" dirty="0" smtClean="0">
                <a:solidFill>
                  <a:schemeClr val="tx1"/>
                </a:solidFill>
              </a:rPr>
              <a:t>lfabetos simbólicos</a:t>
            </a:r>
            <a:r>
              <a:rPr lang="es-AR" b="1" dirty="0">
                <a:solidFill>
                  <a:schemeClr val="tx1"/>
                </a:solidFill>
              </a:rPr>
              <a:t>. La </a:t>
            </a:r>
            <a:r>
              <a:rPr lang="es-AR" b="1" dirty="0" smtClean="0">
                <a:solidFill>
                  <a:schemeClr val="tx1"/>
                </a:solidFill>
              </a:rPr>
              <a:t>A y </a:t>
            </a:r>
            <a:r>
              <a:rPr lang="es-AR" b="1" dirty="0">
                <a:solidFill>
                  <a:schemeClr val="tx1"/>
                </a:solidFill>
              </a:rPr>
              <a:t>la L forman </a:t>
            </a:r>
            <a:r>
              <a:rPr lang="es-AR" b="1" i="1" dirty="0" err="1">
                <a:solidFill>
                  <a:schemeClr val="tx1"/>
                </a:solidFill>
              </a:rPr>
              <a:t>Anno</a:t>
            </a:r>
            <a:endParaRPr lang="es-AR" b="1" i="1" dirty="0">
              <a:solidFill>
                <a:schemeClr val="tx1"/>
              </a:solidFill>
            </a:endParaRPr>
          </a:p>
          <a:p>
            <a:r>
              <a:rPr lang="es-AR" b="1" i="1" dirty="0" err="1">
                <a:solidFill>
                  <a:schemeClr val="tx1"/>
                </a:solidFill>
              </a:rPr>
              <a:t>Lucis</a:t>
            </a:r>
            <a:r>
              <a:rPr lang="es-AR" dirty="0">
                <a:solidFill>
                  <a:schemeClr val="tx1"/>
                </a:solidFill>
              </a:rPr>
              <a:t> (¿en </a:t>
            </a:r>
            <a:r>
              <a:rPr lang="es-AR" dirty="0" smtClean="0">
                <a:solidFill>
                  <a:schemeClr val="tx1"/>
                </a:solidFill>
              </a:rPr>
              <a:t>latín?, </a:t>
            </a:r>
          </a:p>
          <a:p>
            <a:r>
              <a:rPr lang="es-AR" dirty="0">
                <a:solidFill>
                  <a:schemeClr val="tx1"/>
                </a:solidFill>
              </a:rPr>
              <a:t>o</a:t>
            </a:r>
            <a:r>
              <a:rPr lang="es-AR" dirty="0" smtClean="0">
                <a:solidFill>
                  <a:schemeClr val="tx1"/>
                </a:solidFill>
              </a:rPr>
              <a:t>bviamente es un anacronismo, lo</a:t>
            </a:r>
          </a:p>
          <a:p>
            <a:r>
              <a:rPr lang="es-AR" dirty="0">
                <a:solidFill>
                  <a:schemeClr val="tx1"/>
                </a:solidFill>
              </a:rPr>
              <a:t>m</a:t>
            </a:r>
            <a:r>
              <a:rPr lang="es-AR" dirty="0" smtClean="0">
                <a:solidFill>
                  <a:schemeClr val="tx1"/>
                </a:solidFill>
              </a:rPr>
              <a:t>ismo que la A en inglés)</a:t>
            </a:r>
            <a:r>
              <a:rPr lang="es-AR" b="1" dirty="0" smtClean="0">
                <a:solidFill>
                  <a:schemeClr val="tx1"/>
                </a:solidFill>
              </a:rPr>
              <a:t>. </a:t>
            </a:r>
            <a:endParaRPr lang="es-ES_tradnl" b="1" dirty="0">
              <a:solidFill>
                <a:schemeClr val="tx1"/>
              </a:solidFill>
            </a:endParaRPr>
          </a:p>
        </p:txBody>
      </p:sp>
      <p:sp>
        <p:nvSpPr>
          <p:cNvPr id="391184" name="Text Box 16"/>
          <p:cNvSpPr txBox="1">
            <a:spLocks noChangeArrowheads="1"/>
          </p:cNvSpPr>
          <p:nvPr/>
        </p:nvSpPr>
        <p:spPr bwMode="auto">
          <a:xfrm>
            <a:off x="974725" y="6019800"/>
            <a:ext cx="7446963" cy="646113"/>
          </a:xfrm>
          <a:prstGeom prst="rect">
            <a:avLst/>
          </a:prstGeom>
          <a:noFill/>
          <a:ln w="9525">
            <a:noFill/>
            <a:miter lim="800000"/>
            <a:headEnd/>
            <a:tailEnd/>
          </a:ln>
        </p:spPr>
        <p:txBody>
          <a:bodyPr wrap="none">
            <a:spAutoFit/>
          </a:bodyPr>
          <a:lstStyle/>
          <a:p>
            <a:r>
              <a:rPr lang="es-AR" b="1">
                <a:solidFill>
                  <a:schemeClr val="tx1"/>
                </a:solidFill>
              </a:rPr>
              <a:t>3000, el año simbólico en que Noé divisó el Arco Iris (según otros,</a:t>
            </a:r>
          </a:p>
          <a:p>
            <a:r>
              <a:rPr lang="es-MX" b="1">
                <a:solidFill>
                  <a:schemeClr val="tx1"/>
                </a:solidFill>
              </a:rPr>
              <a:t>el año de la muerte de Hiram).</a:t>
            </a:r>
            <a:endParaRPr lang="es-ES_tradnl" b="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1172"/>
                                        </p:tgtEl>
                                        <p:attrNameLst>
                                          <p:attrName>style.visibility</p:attrName>
                                        </p:attrNameLst>
                                      </p:cBhvr>
                                      <p:to>
                                        <p:strVal val="visible"/>
                                      </p:to>
                                    </p:set>
                                    <p:animEffect transition="in" filter="dissolve">
                                      <p:cBhvr>
                                        <p:cTn id="7" dur="500"/>
                                        <p:tgtEl>
                                          <p:spTgt spid="39117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91173"/>
                                        </p:tgtEl>
                                        <p:attrNameLst>
                                          <p:attrName>style.visibility</p:attrName>
                                        </p:attrNameLst>
                                      </p:cBhvr>
                                      <p:to>
                                        <p:strVal val="visible"/>
                                      </p:to>
                                    </p:set>
                                    <p:animEffect transition="in" filter="fade">
                                      <p:cBhvr>
                                        <p:cTn id="12" dur="2000"/>
                                        <p:tgtEl>
                                          <p:spTgt spid="39117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91174"/>
                                        </p:tgtEl>
                                        <p:attrNameLst>
                                          <p:attrName>style.visibility</p:attrName>
                                        </p:attrNameLst>
                                      </p:cBhvr>
                                      <p:to>
                                        <p:strVal val="visible"/>
                                      </p:to>
                                    </p:set>
                                    <p:animEffect transition="in" filter="fade">
                                      <p:cBhvr>
                                        <p:cTn id="15" dur="2000"/>
                                        <p:tgtEl>
                                          <p:spTgt spid="39117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8" presetClass="entr" presetSubtype="32" fill="hold" grpId="0" nodeType="clickEffect">
                                  <p:stCondLst>
                                    <p:cond delay="0"/>
                                  </p:stCondLst>
                                  <p:childTnLst>
                                    <p:set>
                                      <p:cBhvr>
                                        <p:cTn id="19" dur="1" fill="hold">
                                          <p:stCondLst>
                                            <p:cond delay="0"/>
                                          </p:stCondLst>
                                        </p:cTn>
                                        <p:tgtEl>
                                          <p:spTgt spid="391175"/>
                                        </p:tgtEl>
                                        <p:attrNameLst>
                                          <p:attrName>style.visibility</p:attrName>
                                        </p:attrNameLst>
                                      </p:cBhvr>
                                      <p:to>
                                        <p:strVal val="visible"/>
                                      </p:to>
                                    </p:set>
                                    <p:animEffect transition="in" filter="diamond(out)">
                                      <p:cBhvr>
                                        <p:cTn id="20" dur="2000"/>
                                        <p:tgtEl>
                                          <p:spTgt spid="391175"/>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6" presetClass="entr" presetSubtype="32" fill="hold" grpId="0" nodeType="clickEffect">
                                  <p:stCondLst>
                                    <p:cond delay="0"/>
                                  </p:stCondLst>
                                  <p:childTnLst>
                                    <p:set>
                                      <p:cBhvr>
                                        <p:cTn id="24" dur="1" fill="hold">
                                          <p:stCondLst>
                                            <p:cond delay="0"/>
                                          </p:stCondLst>
                                        </p:cTn>
                                        <p:tgtEl>
                                          <p:spTgt spid="391176"/>
                                        </p:tgtEl>
                                        <p:attrNameLst>
                                          <p:attrName>style.visibility</p:attrName>
                                        </p:attrNameLst>
                                      </p:cBhvr>
                                      <p:to>
                                        <p:strVal val="visible"/>
                                      </p:to>
                                    </p:set>
                                    <p:animEffect transition="in" filter="circle(out)">
                                      <p:cBhvr>
                                        <p:cTn id="25" dur="2000"/>
                                        <p:tgtEl>
                                          <p:spTgt spid="391176"/>
                                        </p:tgtEl>
                                      </p:cBhvr>
                                    </p:animEffect>
                                  </p:childTnLst>
                                </p:cTn>
                              </p:par>
                              <p:par>
                                <p:cTn id="26" presetID="6" presetClass="entr" presetSubtype="32" fill="hold" grpId="0" nodeType="withEffect">
                                  <p:stCondLst>
                                    <p:cond delay="0"/>
                                  </p:stCondLst>
                                  <p:childTnLst>
                                    <p:set>
                                      <p:cBhvr>
                                        <p:cTn id="27" dur="1" fill="hold">
                                          <p:stCondLst>
                                            <p:cond delay="0"/>
                                          </p:stCondLst>
                                        </p:cTn>
                                        <p:tgtEl>
                                          <p:spTgt spid="391178"/>
                                        </p:tgtEl>
                                        <p:attrNameLst>
                                          <p:attrName>style.visibility</p:attrName>
                                        </p:attrNameLst>
                                      </p:cBhvr>
                                      <p:to>
                                        <p:strVal val="visible"/>
                                      </p:to>
                                    </p:set>
                                    <p:animEffect transition="in" filter="circle(out)">
                                      <p:cBhvr>
                                        <p:cTn id="28" dur="2000"/>
                                        <p:tgtEl>
                                          <p:spTgt spid="391178"/>
                                        </p:tgtEl>
                                      </p:cBhvr>
                                    </p:animEffect>
                                  </p:childTnLst>
                                </p:cTn>
                              </p:par>
                              <p:par>
                                <p:cTn id="29" presetID="6" presetClass="entr" presetSubtype="32" fill="hold" grpId="0" nodeType="withEffect">
                                  <p:stCondLst>
                                    <p:cond delay="0"/>
                                  </p:stCondLst>
                                  <p:childTnLst>
                                    <p:set>
                                      <p:cBhvr>
                                        <p:cTn id="30" dur="1" fill="hold">
                                          <p:stCondLst>
                                            <p:cond delay="0"/>
                                          </p:stCondLst>
                                        </p:cTn>
                                        <p:tgtEl>
                                          <p:spTgt spid="391177"/>
                                        </p:tgtEl>
                                        <p:attrNameLst>
                                          <p:attrName>style.visibility</p:attrName>
                                        </p:attrNameLst>
                                      </p:cBhvr>
                                      <p:to>
                                        <p:strVal val="visible"/>
                                      </p:to>
                                    </p:set>
                                    <p:animEffect transition="in" filter="circle(out)">
                                      <p:cBhvr>
                                        <p:cTn id="31" dur="2000"/>
                                        <p:tgtEl>
                                          <p:spTgt spid="391177"/>
                                        </p:tgtEl>
                                      </p:cBhvr>
                                    </p:animEffect>
                                  </p:childTnLst>
                                </p:cTn>
                              </p:par>
                              <p:par>
                                <p:cTn id="32" presetID="6" presetClass="entr" presetSubtype="32" fill="hold" grpId="0" nodeType="withEffect">
                                  <p:stCondLst>
                                    <p:cond delay="0"/>
                                  </p:stCondLst>
                                  <p:childTnLst>
                                    <p:set>
                                      <p:cBhvr>
                                        <p:cTn id="33" dur="1" fill="hold">
                                          <p:stCondLst>
                                            <p:cond delay="0"/>
                                          </p:stCondLst>
                                        </p:cTn>
                                        <p:tgtEl>
                                          <p:spTgt spid="391179"/>
                                        </p:tgtEl>
                                        <p:attrNameLst>
                                          <p:attrName>style.visibility</p:attrName>
                                        </p:attrNameLst>
                                      </p:cBhvr>
                                      <p:to>
                                        <p:strVal val="visible"/>
                                      </p:to>
                                    </p:set>
                                    <p:animEffect transition="in" filter="circle(out)">
                                      <p:cBhvr>
                                        <p:cTn id="34" dur="2000"/>
                                        <p:tgtEl>
                                          <p:spTgt spid="391179"/>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6" presetClass="entr" presetSubtype="32" fill="hold" grpId="0" nodeType="clickEffect">
                                  <p:stCondLst>
                                    <p:cond delay="0"/>
                                  </p:stCondLst>
                                  <p:childTnLst>
                                    <p:set>
                                      <p:cBhvr>
                                        <p:cTn id="38" dur="1" fill="hold">
                                          <p:stCondLst>
                                            <p:cond delay="0"/>
                                          </p:stCondLst>
                                        </p:cTn>
                                        <p:tgtEl>
                                          <p:spTgt spid="391180"/>
                                        </p:tgtEl>
                                        <p:attrNameLst>
                                          <p:attrName>style.visibility</p:attrName>
                                        </p:attrNameLst>
                                      </p:cBhvr>
                                      <p:to>
                                        <p:strVal val="visible"/>
                                      </p:to>
                                    </p:set>
                                    <p:animEffect transition="in" filter="circle(out)">
                                      <p:cBhvr>
                                        <p:cTn id="39" dur="2000"/>
                                        <p:tgtEl>
                                          <p:spTgt spid="391180"/>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91181"/>
                                        </p:tgtEl>
                                        <p:attrNameLst>
                                          <p:attrName>style.visibility</p:attrName>
                                        </p:attrNameLst>
                                      </p:cBhvr>
                                      <p:to>
                                        <p:strVal val="visible"/>
                                      </p:to>
                                    </p:set>
                                    <p:animEffect transition="in" filter="fade">
                                      <p:cBhvr>
                                        <p:cTn id="44" dur="2000"/>
                                        <p:tgtEl>
                                          <p:spTgt spid="39118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91182"/>
                                        </p:tgtEl>
                                        <p:attrNameLst>
                                          <p:attrName>style.visibility</p:attrName>
                                        </p:attrNameLst>
                                      </p:cBhvr>
                                      <p:to>
                                        <p:strVal val="visible"/>
                                      </p:to>
                                    </p:set>
                                    <p:animEffect transition="in" filter="fade">
                                      <p:cBhvr>
                                        <p:cTn id="47" dur="2000"/>
                                        <p:tgtEl>
                                          <p:spTgt spid="39118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3" presetClass="entr" presetSubtype="32" fill="hold" grpId="0" nodeType="clickEffect">
                                  <p:stCondLst>
                                    <p:cond delay="0"/>
                                  </p:stCondLst>
                                  <p:childTnLst>
                                    <p:set>
                                      <p:cBhvr>
                                        <p:cTn id="51" dur="1" fill="hold">
                                          <p:stCondLst>
                                            <p:cond delay="0"/>
                                          </p:stCondLst>
                                        </p:cTn>
                                        <p:tgtEl>
                                          <p:spTgt spid="391183"/>
                                        </p:tgtEl>
                                        <p:attrNameLst>
                                          <p:attrName>style.visibility</p:attrName>
                                        </p:attrNameLst>
                                      </p:cBhvr>
                                      <p:to>
                                        <p:strVal val="visible"/>
                                      </p:to>
                                    </p:set>
                                    <p:animEffect transition="in" filter="plus(out)">
                                      <p:cBhvr>
                                        <p:cTn id="52" dur="2000"/>
                                        <p:tgtEl>
                                          <p:spTgt spid="391183"/>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91184"/>
                                        </p:tgtEl>
                                        <p:attrNameLst>
                                          <p:attrName>style.visibility</p:attrName>
                                        </p:attrNameLst>
                                      </p:cBhvr>
                                      <p:to>
                                        <p:strVal val="visible"/>
                                      </p:to>
                                    </p:set>
                                    <p:animEffect transition="in" filter="fade">
                                      <p:cBhvr>
                                        <p:cTn id="57" dur="2000"/>
                                        <p:tgtEl>
                                          <p:spTgt spid="391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1172" grpId="0"/>
      <p:bldP spid="391173" grpId="0" animBg="1"/>
      <p:bldP spid="391174" grpId="0" animBg="1"/>
      <p:bldP spid="391175" grpId="0"/>
      <p:bldP spid="391176" grpId="0" animBg="1"/>
      <p:bldP spid="391177" grpId="0" animBg="1"/>
      <p:bldP spid="391178" grpId="0" animBg="1"/>
      <p:bldP spid="391179" grpId="0" animBg="1"/>
      <p:bldP spid="391180" grpId="0"/>
      <p:bldP spid="391181" grpId="0" animBg="1"/>
      <p:bldP spid="391182" grpId="0" animBg="1"/>
      <p:bldP spid="391183" grpId="0"/>
      <p:bldP spid="391184"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AR" smtClean="0">
                <a:solidFill>
                  <a:schemeClr val="tx1"/>
                </a:solidFill>
              </a:rPr>
              <a:t>El pergamino</a:t>
            </a:r>
            <a:endParaRPr lang="es-ES_tradnl" smtClean="0">
              <a:solidFill>
                <a:schemeClr val="tx1"/>
              </a:solidFill>
            </a:endParaRPr>
          </a:p>
        </p:txBody>
      </p:sp>
      <p:sp>
        <p:nvSpPr>
          <p:cNvPr id="1323011" name="Rectangle 3"/>
          <p:cNvSpPr>
            <a:spLocks noGrp="1" noChangeArrowheads="1"/>
          </p:cNvSpPr>
          <p:nvPr>
            <p:ph type="body" sz="half" idx="1"/>
          </p:nvPr>
        </p:nvSpPr>
        <p:spPr/>
        <p:txBody>
          <a:bodyPr/>
          <a:lstStyle/>
          <a:p>
            <a:pPr eaLnBrk="1" hangingPunct="1">
              <a:lnSpc>
                <a:spcPct val="90000"/>
              </a:lnSpc>
            </a:pPr>
            <a:r>
              <a:rPr lang="es-AR" sz="2200" dirty="0" smtClean="0"/>
              <a:t>Es un símbolo muy común en la Masonería.</a:t>
            </a:r>
          </a:p>
          <a:p>
            <a:pPr eaLnBrk="1" hangingPunct="1">
              <a:lnSpc>
                <a:spcPct val="90000"/>
              </a:lnSpc>
            </a:pPr>
            <a:r>
              <a:rPr lang="es-AR" sz="2200" dirty="0" smtClean="0"/>
              <a:t>Según la tradición, Salomón guardó en el Arca Substituta un pergamino que contenía una copia del Génesis.</a:t>
            </a:r>
          </a:p>
          <a:p>
            <a:pPr eaLnBrk="1" hangingPunct="1">
              <a:lnSpc>
                <a:spcPct val="90000"/>
              </a:lnSpc>
            </a:pPr>
            <a:r>
              <a:rPr lang="es-AR" sz="2200" dirty="0" smtClean="0"/>
              <a:t>Podemos pensar que era una versión esotérica del mismo, la forma en que los Iniciados comprendían el origen del Universo.</a:t>
            </a:r>
            <a:endParaRPr lang="es-ES_tradnl" sz="2200" dirty="0" smtClean="0"/>
          </a:p>
        </p:txBody>
      </p:sp>
      <p:pic>
        <p:nvPicPr>
          <p:cNvPr id="1323012" name="Picture 4" descr="image002"/>
          <p:cNvPicPr>
            <a:picLocks noChangeAspect="1" noChangeArrowheads="1"/>
          </p:cNvPicPr>
          <p:nvPr/>
        </p:nvPicPr>
        <p:blipFill>
          <a:blip r:embed="rId2"/>
          <a:srcRect/>
          <a:stretch>
            <a:fillRect/>
          </a:stretch>
        </p:blipFill>
        <p:spPr bwMode="auto">
          <a:xfrm>
            <a:off x="2262188" y="3810000"/>
            <a:ext cx="4619625" cy="2743200"/>
          </a:xfrm>
          <a:prstGeom prst="rect">
            <a:avLst/>
          </a:prstGeom>
          <a:noFill/>
          <a:ln w="9525">
            <a:noFill/>
            <a:miter lim="800000"/>
            <a:headEnd/>
            <a:tailEnd/>
          </a:ln>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2" dur="500"/>
                                        <p:tgtEl>
                                          <p:spTgt spid="13230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17" dur="500"/>
                                        <p:tgtEl>
                                          <p:spTgt spid="13230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3011">
                                            <p:txEl>
                                              <p:pRg st="2" end="2"/>
                                            </p:txEl>
                                          </p:spTgt>
                                        </p:tgtEl>
                                        <p:attrNameLst>
                                          <p:attrName>style.visibility</p:attrName>
                                        </p:attrNameLst>
                                      </p:cBhvr>
                                      <p:to>
                                        <p:strVal val="visible"/>
                                      </p:to>
                                    </p:set>
                                    <p:animEffect transition="in" filter="blinds(horizontal)">
                                      <p:cBhvr>
                                        <p:cTn id="22" dur="500"/>
                                        <p:tgtEl>
                                          <p:spTgt spid="132301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323012"/>
                                        </p:tgtEl>
                                        <p:attrNameLst>
                                          <p:attrName>style.visibility</p:attrName>
                                        </p:attrNameLst>
                                      </p:cBhvr>
                                      <p:to>
                                        <p:strVal val="visible"/>
                                      </p:to>
                                    </p:set>
                                    <p:animEffect transition="in" filter="dissolve">
                                      <p:cBhvr>
                                        <p:cTn id="27" dur="500"/>
                                        <p:tgtEl>
                                          <p:spTgt spid="13230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build="p"/>
    </p:bld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bg>
      <p:bgPr>
        <a:solidFill>
          <a:srgbClr val="000000"/>
        </a:solidFill>
        <a:effectLst/>
      </p:bgPr>
    </p:bg>
    <p:spTree>
      <p:nvGrpSpPr>
        <p:cNvPr id="1" name=""/>
        <p:cNvGrpSpPr/>
        <p:nvPr/>
      </p:nvGrpSpPr>
      <p:grpSpPr>
        <a:xfrm>
          <a:off x="0" y="0"/>
          <a:ext cx="0" cy="0"/>
          <a:chOff x="0" y="0"/>
          <a:chExt cx="0" cy="0"/>
        </a:xfrm>
      </p:grpSpPr>
      <p:sp>
        <p:nvSpPr>
          <p:cNvPr id="81924" name="Rectangle 4"/>
          <p:cNvSpPr>
            <a:spLocks noGrp="1" noChangeArrowheads="1"/>
          </p:cNvSpPr>
          <p:nvPr>
            <p:ph type="title"/>
          </p:nvPr>
        </p:nvSpPr>
        <p:spPr/>
        <p:txBody>
          <a:bodyPr/>
          <a:lstStyle/>
          <a:p>
            <a:pPr eaLnBrk="1" hangingPunct="1"/>
            <a:r>
              <a:rPr lang="es-ES" sz="4000" b="1" smtClean="0"/>
              <a:t>Adonhiram</a:t>
            </a:r>
            <a:endParaRPr lang="es-ES_tradnl" sz="4000" b="1" smtClean="0"/>
          </a:p>
        </p:txBody>
      </p:sp>
      <p:sp>
        <p:nvSpPr>
          <p:cNvPr id="81925" name="Rectangle 5"/>
          <p:cNvSpPr>
            <a:spLocks noGrp="1" noChangeArrowheads="1"/>
          </p:cNvSpPr>
          <p:nvPr>
            <p:ph type="body" sz="half" idx="1"/>
          </p:nvPr>
        </p:nvSpPr>
        <p:spPr>
          <a:xfrm>
            <a:off x="223838" y="1201738"/>
            <a:ext cx="4276725" cy="4530725"/>
          </a:xfrm>
        </p:spPr>
        <p:txBody>
          <a:bodyPr/>
          <a:lstStyle/>
          <a:p>
            <a:pPr eaLnBrk="1" hangingPunct="1"/>
            <a:endParaRPr lang="es-ES" sz="1900" dirty="0" smtClean="0"/>
          </a:p>
          <a:p>
            <a:pPr eaLnBrk="1" hangingPunct="1"/>
            <a:r>
              <a:rPr lang="es-ES" sz="1900" dirty="0" smtClean="0"/>
              <a:t>Según algunas Leyendas era el cuñado de Hiram </a:t>
            </a:r>
            <a:r>
              <a:rPr lang="es-ES" sz="1900" dirty="0" err="1" smtClean="0"/>
              <a:t>Abiff</a:t>
            </a:r>
            <a:r>
              <a:rPr lang="es-ES" sz="1900" dirty="0" smtClean="0"/>
              <a:t>.</a:t>
            </a:r>
          </a:p>
          <a:p>
            <a:pPr eaLnBrk="1" hangingPunct="1"/>
            <a:r>
              <a:rPr lang="es-ES" sz="1900" dirty="0" smtClean="0"/>
              <a:t>Fue el Inspector de las obras en el Monte Líbano.</a:t>
            </a:r>
          </a:p>
          <a:p>
            <a:pPr eaLnBrk="1" hangingPunct="1"/>
            <a:r>
              <a:rPr lang="es-ES" sz="1900" dirty="0" err="1" smtClean="0"/>
              <a:t>Vassal</a:t>
            </a:r>
            <a:r>
              <a:rPr lang="es-ES" sz="1900" dirty="0" smtClean="0"/>
              <a:t> considera que </a:t>
            </a:r>
            <a:r>
              <a:rPr lang="es-ES" sz="1900" dirty="0" err="1" smtClean="0"/>
              <a:t>Adonhiram</a:t>
            </a:r>
            <a:r>
              <a:rPr lang="es-ES" sz="1900" dirty="0" smtClean="0"/>
              <a:t> realmente es un símbolo de </a:t>
            </a:r>
            <a:r>
              <a:rPr lang="es-ES" sz="1900" i="1" dirty="0" smtClean="0"/>
              <a:t>Jehová</a:t>
            </a:r>
            <a:r>
              <a:rPr lang="es-ES" sz="1900" dirty="0" smtClean="0"/>
              <a:t>.</a:t>
            </a:r>
          </a:p>
          <a:p>
            <a:pPr eaLnBrk="1" hangingPunct="1"/>
            <a:r>
              <a:rPr lang="es-ES" sz="1900" dirty="0" smtClean="0"/>
              <a:t>Nosotros diríamos que </a:t>
            </a:r>
            <a:r>
              <a:rPr lang="es-ES" sz="1900" dirty="0" err="1" smtClean="0"/>
              <a:t>Adonhiram</a:t>
            </a:r>
            <a:r>
              <a:rPr lang="es-ES" sz="1900" dirty="0" smtClean="0"/>
              <a:t> es el símbolo no de Jehová, sino de </a:t>
            </a:r>
            <a:r>
              <a:rPr lang="es-ES" sz="1900" i="1" dirty="0" smtClean="0"/>
              <a:t>IAO</a:t>
            </a:r>
            <a:r>
              <a:rPr lang="es-ES" sz="1900" dirty="0" smtClean="0"/>
              <a:t>, el gran Dios-Naturaleza.</a:t>
            </a:r>
            <a:endParaRPr lang="es-ES_tradnl" sz="1900" dirty="0" smtClean="0"/>
          </a:p>
          <a:p>
            <a:pPr eaLnBrk="1" hangingPunct="1"/>
            <a:r>
              <a:rPr lang="es-ES_tradnl" sz="1900" dirty="0" smtClean="0"/>
              <a:t>Sobre este personaje se han tejido numerosas especulaciones: algunos lo identifican o confunden con Hiram </a:t>
            </a:r>
            <a:r>
              <a:rPr lang="es-ES_tradnl" sz="1900" dirty="0" err="1" smtClean="0"/>
              <a:t>Abiff</a:t>
            </a:r>
            <a:r>
              <a:rPr lang="es-ES_tradnl" sz="1900" dirty="0" smtClean="0"/>
              <a:t>, y otros lo muestran como un individuo con una ética un tanto dudosa.</a:t>
            </a:r>
            <a:endParaRPr lang="es-ES" sz="1900" dirty="0" smtClean="0"/>
          </a:p>
        </p:txBody>
      </p:sp>
      <p:pic>
        <p:nvPicPr>
          <p:cNvPr id="110599" name="Picture 7" descr="http://www.germaniainternational.com/images2/unknown/Masonic_Sword/MVC-002S_LG.jpg"/>
          <p:cNvPicPr>
            <a:picLocks noChangeAspect="1" noChangeArrowheads="1"/>
          </p:cNvPicPr>
          <p:nvPr/>
        </p:nvPicPr>
        <p:blipFill>
          <a:blip r:embed="rId2"/>
          <a:srcRect/>
          <a:stretch>
            <a:fillRect/>
          </a:stretch>
        </p:blipFill>
        <p:spPr bwMode="auto">
          <a:xfrm>
            <a:off x="4724400" y="1524000"/>
            <a:ext cx="3810000" cy="5076825"/>
          </a:xfrm>
          <a:prstGeom prst="rect">
            <a:avLst/>
          </a:prstGeom>
          <a:noFill/>
          <a:ln w="9525">
            <a:noFill/>
            <a:miter lim="800000"/>
            <a:headEnd/>
            <a:tailEnd/>
          </a:ln>
        </p:spPr>
      </p:pic>
    </p:spTree>
  </p:cSld>
  <p:clrMapOvr>
    <a:masterClrMapping/>
  </p:clrMapOvr>
  <p:transition spd="med">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24"/>
                                        </p:tgtEl>
                                        <p:attrNameLst>
                                          <p:attrName>style.visibility</p:attrName>
                                        </p:attrNameLst>
                                      </p:cBhvr>
                                      <p:to>
                                        <p:strVal val="visible"/>
                                      </p:to>
                                    </p:set>
                                    <p:animEffect transition="in" filter="blinds(horizontal)">
                                      <p:cBhvr>
                                        <p:cTn id="7" dur="500"/>
                                        <p:tgtEl>
                                          <p:spTgt spid="819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10599"/>
                                        </p:tgtEl>
                                        <p:attrNameLst>
                                          <p:attrName>style.visibility</p:attrName>
                                        </p:attrNameLst>
                                      </p:cBhvr>
                                      <p:to>
                                        <p:strVal val="visible"/>
                                      </p:to>
                                    </p:set>
                                    <p:animEffect transition="in" filter="box(out)">
                                      <p:cBhvr>
                                        <p:cTn id="12" dur="2000"/>
                                        <p:tgtEl>
                                          <p:spTgt spid="11059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1925">
                                            <p:txEl>
                                              <p:pRg st="1" end="1"/>
                                            </p:txEl>
                                          </p:spTgt>
                                        </p:tgtEl>
                                        <p:attrNameLst>
                                          <p:attrName>style.visibility</p:attrName>
                                        </p:attrNameLst>
                                      </p:cBhvr>
                                      <p:to>
                                        <p:strVal val="visible"/>
                                      </p:to>
                                    </p:set>
                                    <p:animEffect transition="in" filter="blinds(horizontal)">
                                      <p:cBhvr>
                                        <p:cTn id="17" dur="500"/>
                                        <p:tgtEl>
                                          <p:spTgt spid="8192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1925">
                                            <p:txEl>
                                              <p:pRg st="2" end="2"/>
                                            </p:txEl>
                                          </p:spTgt>
                                        </p:tgtEl>
                                        <p:attrNameLst>
                                          <p:attrName>style.visibility</p:attrName>
                                        </p:attrNameLst>
                                      </p:cBhvr>
                                      <p:to>
                                        <p:strVal val="visible"/>
                                      </p:to>
                                    </p:set>
                                    <p:animEffect transition="in" filter="blinds(horizontal)">
                                      <p:cBhvr>
                                        <p:cTn id="22" dur="500"/>
                                        <p:tgtEl>
                                          <p:spTgt spid="8192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1925">
                                            <p:txEl>
                                              <p:pRg st="3" end="3"/>
                                            </p:txEl>
                                          </p:spTgt>
                                        </p:tgtEl>
                                        <p:attrNameLst>
                                          <p:attrName>style.visibility</p:attrName>
                                        </p:attrNameLst>
                                      </p:cBhvr>
                                      <p:to>
                                        <p:strVal val="visible"/>
                                      </p:to>
                                    </p:set>
                                    <p:animEffect transition="in" filter="blinds(horizontal)">
                                      <p:cBhvr>
                                        <p:cTn id="27" dur="500"/>
                                        <p:tgtEl>
                                          <p:spTgt spid="8192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1925">
                                            <p:txEl>
                                              <p:pRg st="4" end="4"/>
                                            </p:txEl>
                                          </p:spTgt>
                                        </p:tgtEl>
                                        <p:attrNameLst>
                                          <p:attrName>style.visibility</p:attrName>
                                        </p:attrNameLst>
                                      </p:cBhvr>
                                      <p:to>
                                        <p:strVal val="visible"/>
                                      </p:to>
                                    </p:set>
                                    <p:animEffect transition="in" filter="blinds(horizontal)">
                                      <p:cBhvr>
                                        <p:cTn id="32" dur="500"/>
                                        <p:tgtEl>
                                          <p:spTgt spid="8192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1925">
                                            <p:txEl>
                                              <p:pRg st="5" end="5"/>
                                            </p:txEl>
                                          </p:spTgt>
                                        </p:tgtEl>
                                        <p:attrNameLst>
                                          <p:attrName>style.visibility</p:attrName>
                                        </p:attrNameLst>
                                      </p:cBhvr>
                                      <p:to>
                                        <p:strVal val="visible"/>
                                      </p:to>
                                    </p:set>
                                    <p:animEffect transition="in" filter="blinds(horizontal)">
                                      <p:cBhvr>
                                        <p:cTn id="37" dur="500"/>
                                        <p:tgtEl>
                                          <p:spTgt spid="8192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4" grpId="0" autoUpdateAnimBg="0"/>
      <p:bldP spid="81925" grpId="0" uiExpand="1" build="p"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Rectangle 4"/>
          <p:cNvSpPr>
            <a:spLocks noGrp="1" noChangeArrowheads="1"/>
          </p:cNvSpPr>
          <p:nvPr>
            <p:ph type="title"/>
          </p:nvPr>
        </p:nvSpPr>
        <p:spPr/>
        <p:txBody>
          <a:bodyPr/>
          <a:lstStyle/>
          <a:p>
            <a:pPr eaLnBrk="1" hangingPunct="1"/>
            <a:r>
              <a:rPr lang="es-AR" sz="1800" i="1" dirty="0" err="1" smtClean="0"/>
              <a:t>Adonhiram</a:t>
            </a:r>
            <a:r>
              <a:rPr lang="es-AR" sz="1800" i="1" dirty="0" smtClean="0"/>
              <a:t> es, en efecto, un personaje ambiguo; la Biblia lo presenta como recaudador de impuestos de Salomón, la leyenda del Gremio como Inspector de la tala de cedros y el Rito </a:t>
            </a:r>
            <a:r>
              <a:rPr lang="es-AR" sz="1800" i="1" dirty="0" err="1" smtClean="0"/>
              <a:t>Adonhiramita</a:t>
            </a:r>
            <a:r>
              <a:rPr lang="es-AR" sz="1800" i="1" dirty="0" smtClean="0"/>
              <a:t>, cuyo símbolo se muestra, con presencia en Brasil y otros países, como herrero y Gran Iniciado.</a:t>
            </a:r>
            <a:endParaRPr lang="es-ES_tradnl" sz="1800" i="1" dirty="0" smtClean="0"/>
          </a:p>
        </p:txBody>
      </p:sp>
      <p:pic>
        <p:nvPicPr>
          <p:cNvPr id="93190" name="Picture 6" descr="adonhiram-home"/>
          <p:cNvPicPr>
            <a:picLocks noGrp="1" noChangeAspect="1" noChangeArrowheads="1"/>
          </p:cNvPicPr>
          <p:nvPr>
            <p:ph idx="1"/>
          </p:nvPr>
        </p:nvPicPr>
        <p:blipFill>
          <a:blip r:embed="rId2"/>
          <a:srcRect/>
          <a:stretch>
            <a:fillRect/>
          </a:stretch>
        </p:blipFill>
        <p:spPr>
          <a:xfrm>
            <a:off x="990600" y="1447800"/>
            <a:ext cx="7221538" cy="5257800"/>
          </a:xfrm>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3188"/>
                                        </p:tgtEl>
                                        <p:attrNameLst>
                                          <p:attrName>style.visibility</p:attrName>
                                        </p:attrNameLst>
                                      </p:cBhvr>
                                      <p:to>
                                        <p:strVal val="visible"/>
                                      </p:to>
                                    </p:set>
                                    <p:animEffect transition="in" filter="blinds(horizontal)">
                                      <p:cBhvr>
                                        <p:cTn id="7" dur="500"/>
                                        <p:tgtEl>
                                          <p:spTgt spid="931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nodeType="clickEffect">
                                  <p:stCondLst>
                                    <p:cond delay="0"/>
                                  </p:stCondLst>
                                  <p:childTnLst>
                                    <p:set>
                                      <p:cBhvr>
                                        <p:cTn id="11" dur="1" fill="hold">
                                          <p:stCondLst>
                                            <p:cond delay="0"/>
                                          </p:stCondLst>
                                        </p:cTn>
                                        <p:tgtEl>
                                          <p:spTgt spid="93190"/>
                                        </p:tgtEl>
                                        <p:attrNameLst>
                                          <p:attrName>style.visibility</p:attrName>
                                        </p:attrNameLst>
                                      </p:cBhvr>
                                      <p:to>
                                        <p:strVal val="visible"/>
                                      </p:to>
                                    </p:set>
                                    <p:anim calcmode="lin" valueType="num">
                                      <p:cBhvr>
                                        <p:cTn id="12" dur="3000" fill="hold"/>
                                        <p:tgtEl>
                                          <p:spTgt spid="93190"/>
                                        </p:tgtEl>
                                        <p:attrNameLst>
                                          <p:attrName>ppt_w</p:attrName>
                                        </p:attrNameLst>
                                      </p:cBhvr>
                                      <p:tavLst>
                                        <p:tav tm="0">
                                          <p:val>
                                            <p:fltVal val="0"/>
                                          </p:val>
                                        </p:tav>
                                        <p:tav tm="100000">
                                          <p:val>
                                            <p:strVal val="#ppt_w"/>
                                          </p:val>
                                        </p:tav>
                                      </p:tavLst>
                                    </p:anim>
                                    <p:anim calcmode="lin" valueType="num">
                                      <p:cBhvr>
                                        <p:cTn id="13" dur="3000" fill="hold"/>
                                        <p:tgtEl>
                                          <p:spTgt spid="9319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8" grpId="0"/>
    </p:bld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MX" smtClean="0">
                <a:solidFill>
                  <a:schemeClr val="tx1"/>
                </a:solidFill>
              </a:rPr>
              <a:t>La Estrella de Cinco Puntas</a:t>
            </a:r>
            <a:endParaRPr lang="es-ES_tradnl" smtClean="0">
              <a:solidFill>
                <a:schemeClr val="tx1"/>
              </a:solidFill>
            </a:endParaRPr>
          </a:p>
        </p:txBody>
      </p:sp>
      <p:sp>
        <p:nvSpPr>
          <p:cNvPr id="1323011" name="Rectangle 3"/>
          <p:cNvSpPr>
            <a:spLocks noGrp="1" noChangeArrowheads="1"/>
          </p:cNvSpPr>
          <p:nvPr>
            <p:ph sz="half" idx="1"/>
          </p:nvPr>
        </p:nvSpPr>
        <p:spPr>
          <a:xfrm>
            <a:off x="250825" y="1557338"/>
            <a:ext cx="4244975" cy="4525962"/>
          </a:xfrm>
        </p:spPr>
        <p:txBody>
          <a:bodyPr/>
          <a:lstStyle/>
          <a:p>
            <a:pPr eaLnBrk="1" hangingPunct="1">
              <a:lnSpc>
                <a:spcPct val="90000"/>
              </a:lnSpc>
            </a:pPr>
            <a:r>
              <a:rPr lang="es-ES_tradnl" sz="2200" smtClean="0"/>
              <a:t>Es un símbolo casi omnipresente en los grados masónicos, y que fue extensamente analizado en la Logia Simbólica.</a:t>
            </a:r>
          </a:p>
          <a:p>
            <a:pPr eaLnBrk="1" hangingPunct="1">
              <a:lnSpc>
                <a:spcPct val="90000"/>
              </a:lnSpc>
            </a:pPr>
            <a:r>
              <a:rPr lang="es-ES_tradnl" sz="2200" smtClean="0"/>
              <a:t>Para el Maestro Real recuerda el valor y la importancia de la </a:t>
            </a:r>
            <a:r>
              <a:rPr lang="es-ES_tradnl" sz="2200" i="1" smtClean="0"/>
              <a:t>Geometría</a:t>
            </a:r>
            <a:r>
              <a:rPr lang="es-ES_tradnl" sz="2200" smtClean="0"/>
              <a:t>, expresada en los diseños que deben caracterizar los Cuadros de este grado.</a:t>
            </a:r>
          </a:p>
          <a:p>
            <a:pPr eaLnBrk="1" hangingPunct="1">
              <a:lnSpc>
                <a:spcPct val="90000"/>
              </a:lnSpc>
            </a:pPr>
            <a:r>
              <a:rPr lang="es-ES_tradnl" sz="2200" smtClean="0"/>
              <a:t>Es, además, un símbolo del Hombre, del ser humano, cuya historia y sobre todo su destino son alegorizados en este grado.</a:t>
            </a:r>
          </a:p>
        </p:txBody>
      </p:sp>
      <p:pic>
        <p:nvPicPr>
          <p:cNvPr id="6" name="Picture 4" descr="A044-Y-1"/>
          <p:cNvPicPr>
            <a:picLocks noChangeAspect="1" noChangeArrowheads="1"/>
          </p:cNvPicPr>
          <p:nvPr/>
        </p:nvPicPr>
        <p:blipFill>
          <a:blip r:embed="rId2"/>
          <a:srcRect/>
          <a:stretch>
            <a:fillRect/>
          </a:stretch>
        </p:blipFill>
        <p:spPr bwMode="auto">
          <a:xfrm>
            <a:off x="4500563" y="1628775"/>
            <a:ext cx="4464050" cy="4543425"/>
          </a:xfrm>
          <a:prstGeom prst="rect">
            <a:avLst/>
          </a:prstGeom>
          <a:noFill/>
          <a:ln w="9525">
            <a:noFill/>
            <a:miter lim="800000"/>
            <a:headEnd/>
            <a:tailEnd/>
          </a:ln>
        </p:spPr>
      </p:pic>
      <p:sp>
        <p:nvSpPr>
          <p:cNvPr id="3" name="2 CuadroTexto"/>
          <p:cNvSpPr txBox="1">
            <a:spLocks noChangeArrowheads="1"/>
          </p:cNvSpPr>
          <p:nvPr/>
        </p:nvSpPr>
        <p:spPr bwMode="auto">
          <a:xfrm>
            <a:off x="4500563" y="5889625"/>
            <a:ext cx="4464050" cy="923925"/>
          </a:xfrm>
          <a:prstGeom prst="rect">
            <a:avLst/>
          </a:prstGeom>
          <a:solidFill>
            <a:srgbClr val="000000"/>
          </a:solidFill>
          <a:ln w="9525">
            <a:noFill/>
            <a:miter lim="800000"/>
            <a:headEnd/>
            <a:tailEnd/>
          </a:ln>
        </p:spPr>
        <p:txBody>
          <a:bodyPr>
            <a:spAutoFit/>
          </a:bodyPr>
          <a:lstStyle/>
          <a:p>
            <a:pPr algn="ctr"/>
            <a:r>
              <a:rPr lang="es-MX"/>
              <a:t>Lo dicho muestra la relación entre este</a:t>
            </a:r>
          </a:p>
          <a:p>
            <a:pPr algn="ctr"/>
            <a:r>
              <a:rPr lang="es-MX"/>
              <a:t>Grado y el Maestro Secreto (4° del Rito</a:t>
            </a:r>
          </a:p>
          <a:p>
            <a:pPr algn="ctr"/>
            <a:r>
              <a:rPr lang="es-MX"/>
              <a:t>Escocés), cuyo símbolo aquí se muestra</a:t>
            </a:r>
            <a:endParaRPr lang="es-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2" dur="500"/>
                                        <p:tgtEl>
                                          <p:spTgt spid="13230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17" dur="500"/>
                                        <p:tgtEl>
                                          <p:spTgt spid="13230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3011">
                                            <p:txEl>
                                              <p:pRg st="2" end="2"/>
                                            </p:txEl>
                                          </p:spTgt>
                                        </p:tgtEl>
                                        <p:attrNameLst>
                                          <p:attrName>style.visibility</p:attrName>
                                        </p:attrNameLst>
                                      </p:cBhvr>
                                      <p:to>
                                        <p:strVal val="visible"/>
                                      </p:to>
                                    </p:set>
                                    <p:animEffect transition="in" filter="blinds(horizontal)">
                                      <p:cBhvr>
                                        <p:cTn id="22" dur="500"/>
                                        <p:tgtEl>
                                          <p:spTgt spid="13230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32"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ircle(out)">
                                      <p:cBhvr>
                                        <p:cTn id="27" dur="2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build="p"/>
      <p:bldP spid="3"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MX" smtClean="0">
                <a:solidFill>
                  <a:schemeClr val="tx1"/>
                </a:solidFill>
              </a:rPr>
              <a:t>La Estrella de Nueve Puntas</a:t>
            </a:r>
            <a:endParaRPr lang="es-ES_tradnl" smtClean="0">
              <a:solidFill>
                <a:schemeClr val="tx1"/>
              </a:solidFill>
            </a:endParaRPr>
          </a:p>
        </p:txBody>
      </p:sp>
      <p:sp>
        <p:nvSpPr>
          <p:cNvPr id="1323011" name="Rectangle 3"/>
          <p:cNvSpPr>
            <a:spLocks noGrp="1" noChangeArrowheads="1"/>
          </p:cNvSpPr>
          <p:nvPr>
            <p:ph sz="half" idx="1"/>
          </p:nvPr>
        </p:nvSpPr>
        <p:spPr>
          <a:xfrm>
            <a:off x="34925" y="1412875"/>
            <a:ext cx="4321175" cy="4525963"/>
          </a:xfrm>
        </p:spPr>
        <p:txBody>
          <a:bodyPr/>
          <a:lstStyle/>
          <a:p>
            <a:pPr eaLnBrk="1" hangingPunct="1">
              <a:lnSpc>
                <a:spcPct val="90000"/>
              </a:lnSpc>
            </a:pPr>
            <a:r>
              <a:rPr lang="es-ES_tradnl" sz="2100" dirty="0" smtClean="0"/>
              <a:t>Representa la estrecha unión que existía entre los tres Grandes Maestros.</a:t>
            </a:r>
          </a:p>
          <a:p>
            <a:pPr eaLnBrk="1" hangingPunct="1">
              <a:lnSpc>
                <a:spcPct val="90000"/>
              </a:lnSpc>
            </a:pPr>
            <a:r>
              <a:rPr lang="es-ES" sz="2100" dirty="0" smtClean="0"/>
              <a:t>Por ejemplo, se considera que, en Salomón, están místicamente presentes Hiram de Tiro e Hiram </a:t>
            </a:r>
            <a:r>
              <a:rPr lang="es-ES" sz="2100" dirty="0" err="1" smtClean="0"/>
              <a:t>Abiff</a:t>
            </a:r>
            <a:r>
              <a:rPr lang="es-ES" sz="2100" dirty="0" smtClean="0"/>
              <a:t>. Si lo vemos de esa manera, en cada uno de los Tres Grandes Maestros también estarían presentes los otros dos. Esto es interesante, porque permitiría ver el Capítulo de los Tres Grandes Maestros como formado por </a:t>
            </a:r>
            <a:r>
              <a:rPr lang="es-ES" sz="2100" i="1" dirty="0" smtClean="0"/>
              <a:t>nueve</a:t>
            </a:r>
            <a:r>
              <a:rPr lang="es-ES" sz="2100" dirty="0" smtClean="0"/>
              <a:t> “aspectos”, lo que explicaría la relevancia otorgada a ese número en este y en otros grados.</a:t>
            </a:r>
            <a:endParaRPr lang="es-ES_tradnl" sz="2100" dirty="0" smtClean="0"/>
          </a:p>
          <a:p>
            <a:pPr eaLnBrk="1" hangingPunct="1">
              <a:lnSpc>
                <a:spcPct val="90000"/>
              </a:lnSpc>
            </a:pPr>
            <a:endParaRPr lang="es-ES_tradnl" sz="2100" dirty="0" smtClean="0"/>
          </a:p>
          <a:p>
            <a:pPr eaLnBrk="1" hangingPunct="1">
              <a:lnSpc>
                <a:spcPct val="90000"/>
              </a:lnSpc>
            </a:pPr>
            <a:endParaRPr lang="es-ES_tradnl" sz="2100" dirty="0" smtClean="0"/>
          </a:p>
        </p:txBody>
      </p:sp>
      <p:pic>
        <p:nvPicPr>
          <p:cNvPr id="5" name="Picture 8" descr="http://www.higherheart.com/shopimages/products/normal/Nonagram%20or%20Nine-Point-Star%20Pendant.jpg"/>
          <p:cNvPicPr>
            <a:picLocks noChangeAspect="1" noChangeArrowheads="1"/>
          </p:cNvPicPr>
          <p:nvPr/>
        </p:nvPicPr>
        <p:blipFill>
          <a:blip r:embed="rId2"/>
          <a:srcRect/>
          <a:stretch>
            <a:fillRect/>
          </a:stretch>
        </p:blipFill>
        <p:spPr bwMode="auto">
          <a:xfrm>
            <a:off x="4427538" y="1773238"/>
            <a:ext cx="4537075" cy="4699000"/>
          </a:xfrm>
          <a:prstGeom prst="rect">
            <a:avLst/>
          </a:prstGeom>
          <a:noFill/>
          <a:ln w="9525">
            <a:noFill/>
            <a:miter lim="800000"/>
            <a:headEnd/>
            <a:tailEnd/>
          </a:ln>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2" dur="500"/>
                                        <p:tgtEl>
                                          <p:spTgt spid="13230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17" dur="500"/>
                                        <p:tgtEl>
                                          <p:spTgt spid="13230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out)">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El triángulo roto</a:t>
            </a:r>
            <a:endParaRPr lang="es-ES_tradnl" smtClean="0"/>
          </a:p>
        </p:txBody>
      </p:sp>
      <p:sp>
        <p:nvSpPr>
          <p:cNvPr id="1780739" name="Rectangle 3"/>
          <p:cNvSpPr>
            <a:spLocks noGrp="1" noChangeArrowheads="1"/>
          </p:cNvSpPr>
          <p:nvPr>
            <p:ph sz="half" idx="1"/>
          </p:nvPr>
        </p:nvSpPr>
        <p:spPr>
          <a:xfrm>
            <a:off x="323850" y="1628775"/>
            <a:ext cx="3683000" cy="4525963"/>
          </a:xfrm>
        </p:spPr>
        <p:txBody>
          <a:bodyPr/>
          <a:lstStyle/>
          <a:p>
            <a:pPr eaLnBrk="1" hangingPunct="1"/>
            <a:r>
              <a:rPr lang="es-MX" sz="2400" smtClean="0"/>
              <a:t>El «triángulo roto» refiere a la muerte de Hiram, que «rompió» el triángulo formado por los Tres Grandes Maestros.</a:t>
            </a:r>
          </a:p>
          <a:p>
            <a:pPr eaLnBrk="1" hangingPunct="1"/>
            <a:r>
              <a:rPr lang="es-MX" sz="2400" smtClean="0"/>
              <a:t>Dado que el triángulo está «roto», la Palabra está Perdida, porque sin el concurso de los tres, la Palabra Verdadera no podía ser pronunciada.</a:t>
            </a:r>
            <a:endParaRPr lang="es-AR" sz="2400" smtClean="0"/>
          </a:p>
          <a:p>
            <a:pPr eaLnBrk="1" hangingPunct="1">
              <a:lnSpc>
                <a:spcPct val="80000"/>
              </a:lnSpc>
            </a:pPr>
            <a:endParaRPr lang="es-MX" sz="2500" smtClean="0"/>
          </a:p>
        </p:txBody>
      </p:sp>
      <p:pic>
        <p:nvPicPr>
          <p:cNvPr id="110595" name="Picture 2"/>
          <p:cNvPicPr>
            <a:picLocks noChangeAspect="1" noChangeArrowheads="1"/>
          </p:cNvPicPr>
          <p:nvPr/>
        </p:nvPicPr>
        <p:blipFill>
          <a:blip r:embed="rId2"/>
          <a:srcRect/>
          <a:stretch>
            <a:fillRect/>
          </a:stretch>
        </p:blipFill>
        <p:spPr bwMode="auto">
          <a:xfrm>
            <a:off x="3995738" y="2057400"/>
            <a:ext cx="4892675" cy="389255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10595"/>
                                        </p:tgtEl>
                                        <p:attrNameLst>
                                          <p:attrName>style.visibility</p:attrName>
                                        </p:attrNameLst>
                                      </p:cBhvr>
                                      <p:to>
                                        <p:strVal val="visible"/>
                                      </p:to>
                                    </p:set>
                                    <p:animEffect transition="in" filter="box(out)">
                                      <p:cBhvr>
                                        <p:cTn id="12" dur="2000"/>
                                        <p:tgtEl>
                                          <p:spTgt spid="11059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7" dur="500"/>
                                        <p:tgtEl>
                                          <p:spTgt spid="178073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22" dur="500"/>
                                        <p:tgtEl>
                                          <p:spTgt spid="17807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MX" smtClean="0">
                <a:solidFill>
                  <a:schemeClr val="tx1"/>
                </a:solidFill>
              </a:rPr>
              <a:t>El rectángulo roto</a:t>
            </a:r>
            <a:endParaRPr lang="es-ES_tradnl" smtClean="0">
              <a:solidFill>
                <a:schemeClr val="tx1"/>
              </a:solidFill>
            </a:endParaRPr>
          </a:p>
        </p:txBody>
      </p:sp>
      <p:sp>
        <p:nvSpPr>
          <p:cNvPr id="1323011" name="Rectangle 3"/>
          <p:cNvSpPr>
            <a:spLocks noGrp="1" noChangeArrowheads="1"/>
          </p:cNvSpPr>
          <p:nvPr>
            <p:ph sz="half" idx="1"/>
          </p:nvPr>
        </p:nvSpPr>
        <p:spPr>
          <a:xfrm>
            <a:off x="0" y="1412875"/>
            <a:ext cx="4573588" cy="4525963"/>
          </a:xfrm>
        </p:spPr>
        <p:txBody>
          <a:bodyPr/>
          <a:lstStyle/>
          <a:p>
            <a:pPr eaLnBrk="1" hangingPunct="1">
              <a:lnSpc>
                <a:spcPct val="90000"/>
              </a:lnSpc>
            </a:pPr>
            <a:r>
              <a:rPr lang="es-ES_tradnl" sz="2200" smtClean="0"/>
              <a:t>Este símbolo es presentado por Mackey como emblema de la pérdida de la Perfección, cuando frecuentemente el que se emplea en tal sentido es el triángulo roto.</a:t>
            </a:r>
          </a:p>
          <a:p>
            <a:pPr eaLnBrk="1" hangingPunct="1">
              <a:lnSpc>
                <a:spcPct val="90000"/>
              </a:lnSpc>
            </a:pPr>
            <a:r>
              <a:rPr lang="es-ES_tradnl" sz="2200" smtClean="0"/>
              <a:t>El argumento de Mackey es que la figura rectangular es el símbolo de la perfección, pero aquí parece que Mackey confundió el rectángulo con el «triángulo rectángulo», es decir, la escuadra.</a:t>
            </a:r>
          </a:p>
          <a:p>
            <a:pPr eaLnBrk="1" hangingPunct="1">
              <a:lnSpc>
                <a:spcPct val="90000"/>
              </a:lnSpc>
            </a:pPr>
            <a:r>
              <a:rPr lang="es-ES_tradnl" sz="2200" smtClean="0"/>
              <a:t>Sin embargo, aún hoy podemos ver este símbolo en Templos de diversos Consejos y en publicaciones sobre el tema.</a:t>
            </a:r>
          </a:p>
        </p:txBody>
      </p:sp>
      <p:pic>
        <p:nvPicPr>
          <p:cNvPr id="2050" name="Picture 2"/>
          <p:cNvPicPr>
            <a:picLocks noChangeAspect="1" noChangeArrowheads="1"/>
          </p:cNvPicPr>
          <p:nvPr/>
        </p:nvPicPr>
        <p:blipFill>
          <a:blip r:embed="rId2"/>
          <a:srcRect/>
          <a:stretch>
            <a:fillRect/>
          </a:stretch>
        </p:blipFill>
        <p:spPr bwMode="auto">
          <a:xfrm>
            <a:off x="4573588" y="1989138"/>
            <a:ext cx="4319587" cy="4029075"/>
          </a:xfrm>
          <a:prstGeom prst="rect">
            <a:avLst/>
          </a:prstGeom>
          <a:noFill/>
          <a:ln w="9525">
            <a:noFill/>
            <a:miter lim="800000"/>
            <a:headEnd/>
            <a:tailEnd/>
          </a:ln>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2" dur="500"/>
                                        <p:tgtEl>
                                          <p:spTgt spid="13230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box(out)">
                                      <p:cBhvr>
                                        <p:cTn id="17" dur="2000"/>
                                        <p:tgtEl>
                                          <p:spTgt spid="205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22" dur="500"/>
                                        <p:tgtEl>
                                          <p:spTgt spid="13230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23011">
                                            <p:txEl>
                                              <p:pRg st="2" end="2"/>
                                            </p:txEl>
                                          </p:spTgt>
                                        </p:tgtEl>
                                        <p:attrNameLst>
                                          <p:attrName>style.visibility</p:attrName>
                                        </p:attrNameLst>
                                      </p:cBhvr>
                                      <p:to>
                                        <p:strVal val="visible"/>
                                      </p:to>
                                    </p:set>
                                    <p:animEffect transition="in" filter="blinds(horizontal)">
                                      <p:cBhvr>
                                        <p:cTn id="27" dur="500"/>
                                        <p:tgtEl>
                                          <p:spTgt spid="13230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uiExpand="1" build="p"/>
    </p:bld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89890" name="Rectangle 2"/>
          <p:cNvSpPr>
            <a:spLocks noGrp="1" noChangeArrowheads="1"/>
          </p:cNvSpPr>
          <p:nvPr>
            <p:ph type="title"/>
          </p:nvPr>
        </p:nvSpPr>
        <p:spPr/>
        <p:txBody>
          <a:bodyPr/>
          <a:lstStyle/>
          <a:p>
            <a:pPr eaLnBrk="1" hangingPunct="1"/>
            <a:r>
              <a:rPr lang="es-AR" smtClean="0">
                <a:solidFill>
                  <a:schemeClr val="tx1"/>
                </a:solidFill>
              </a:rPr>
              <a:t>Alfa y Omega</a:t>
            </a:r>
            <a:endParaRPr lang="es-ES_tradnl" smtClean="0">
              <a:solidFill>
                <a:schemeClr val="tx1"/>
              </a:solidFill>
            </a:endParaRPr>
          </a:p>
        </p:txBody>
      </p:sp>
      <p:pic>
        <p:nvPicPr>
          <p:cNvPr id="1189893" name="Picture 5" descr="alpha_omega_magnet-p147761898994723344qjy4_400"/>
          <p:cNvPicPr>
            <a:picLocks noChangeAspect="1" noChangeArrowheads="1"/>
          </p:cNvPicPr>
          <p:nvPr/>
        </p:nvPicPr>
        <p:blipFill>
          <a:blip r:embed="rId2"/>
          <a:srcRect/>
          <a:stretch>
            <a:fillRect/>
          </a:stretch>
        </p:blipFill>
        <p:spPr bwMode="auto">
          <a:xfrm>
            <a:off x="2057400" y="1524000"/>
            <a:ext cx="5105400" cy="5105400"/>
          </a:xfrm>
          <a:prstGeom prst="rect">
            <a:avLst/>
          </a:prstGeom>
          <a:noFill/>
          <a:ln w="9525">
            <a:noFill/>
            <a:miter lim="800000"/>
            <a:headEnd/>
            <a:tailEnd/>
          </a:ln>
        </p:spPr>
      </p:pic>
      <p:sp>
        <p:nvSpPr>
          <p:cNvPr id="1189894" name="Text Box 6"/>
          <p:cNvSpPr txBox="1">
            <a:spLocks noChangeArrowheads="1"/>
          </p:cNvSpPr>
          <p:nvPr/>
        </p:nvSpPr>
        <p:spPr bwMode="auto">
          <a:xfrm>
            <a:off x="212725" y="2017713"/>
            <a:ext cx="1682750" cy="2838450"/>
          </a:xfrm>
          <a:prstGeom prst="rect">
            <a:avLst/>
          </a:prstGeom>
          <a:noFill/>
          <a:ln w="9525">
            <a:noFill/>
            <a:miter lim="800000"/>
            <a:headEnd/>
            <a:tailEnd/>
          </a:ln>
        </p:spPr>
        <p:txBody>
          <a:bodyPr wrap="none">
            <a:spAutoFit/>
          </a:bodyPr>
          <a:lstStyle/>
          <a:p>
            <a:r>
              <a:rPr lang="es-ES" b="1">
                <a:solidFill>
                  <a:schemeClr val="tx1"/>
                </a:solidFill>
              </a:rPr>
              <a:t>Alfa y </a:t>
            </a:r>
          </a:p>
          <a:p>
            <a:r>
              <a:rPr lang="es-ES" b="1">
                <a:solidFill>
                  <a:schemeClr val="tx1"/>
                </a:solidFill>
              </a:rPr>
              <a:t>Omega. </a:t>
            </a:r>
          </a:p>
          <a:p>
            <a:r>
              <a:rPr lang="es-ES" b="1">
                <a:solidFill>
                  <a:schemeClr val="tx1"/>
                </a:solidFill>
              </a:rPr>
              <a:t>El Primero </a:t>
            </a:r>
          </a:p>
          <a:p>
            <a:r>
              <a:rPr lang="es-ES" b="1">
                <a:solidFill>
                  <a:schemeClr val="tx1"/>
                </a:solidFill>
              </a:rPr>
              <a:t>y el </a:t>
            </a:r>
            <a:r>
              <a:rPr lang="en-US" b="1">
                <a:solidFill>
                  <a:schemeClr val="tx1"/>
                </a:solidFill>
                <a:cs typeface="Arial" charset="0"/>
              </a:rPr>
              <a:t>Ú</a:t>
            </a:r>
            <a:r>
              <a:rPr lang="es-ES" b="1">
                <a:solidFill>
                  <a:schemeClr val="tx1"/>
                </a:solidFill>
              </a:rPr>
              <a:t>ltimo.</a:t>
            </a:r>
          </a:p>
          <a:p>
            <a:r>
              <a:rPr lang="es-ES" b="1">
                <a:solidFill>
                  <a:schemeClr val="tx1"/>
                </a:solidFill>
              </a:rPr>
              <a:t>Todas las </a:t>
            </a:r>
          </a:p>
          <a:p>
            <a:r>
              <a:rPr lang="es-ES" b="1">
                <a:solidFill>
                  <a:schemeClr val="tx1"/>
                </a:solidFill>
              </a:rPr>
              <a:t>cosas </a:t>
            </a:r>
          </a:p>
          <a:p>
            <a:r>
              <a:rPr lang="es-ES" b="1">
                <a:solidFill>
                  <a:schemeClr val="tx1"/>
                </a:solidFill>
              </a:rPr>
              <a:t>nacieron </a:t>
            </a:r>
          </a:p>
          <a:p>
            <a:r>
              <a:rPr lang="es-ES" b="1">
                <a:solidFill>
                  <a:schemeClr val="tx1"/>
                </a:solidFill>
              </a:rPr>
              <a:t>del Principio, </a:t>
            </a:r>
          </a:p>
          <a:p>
            <a:r>
              <a:rPr lang="es-ES" b="1">
                <a:solidFill>
                  <a:schemeClr val="tx1"/>
                </a:solidFill>
              </a:rPr>
              <a:t>y al Principio</a:t>
            </a:r>
          </a:p>
          <a:p>
            <a:r>
              <a:rPr lang="es-ES" b="1">
                <a:solidFill>
                  <a:schemeClr val="tx1"/>
                </a:solidFill>
              </a:rPr>
              <a:t>retornarán.</a:t>
            </a:r>
            <a:r>
              <a:rPr lang="es-ES_tradnl">
                <a:solidFill>
                  <a:schemeClr val="tx1"/>
                </a:solidFill>
              </a:rPr>
              <a:t> </a:t>
            </a:r>
          </a:p>
        </p:txBody>
      </p:sp>
    </p:spTree>
  </p:cSld>
  <p:clrMapOvr>
    <a:masterClrMapping/>
  </p:clrMapOvr>
  <p:transition spd="slow">
    <p:cover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89890"/>
                                        </p:tgtEl>
                                        <p:attrNameLst>
                                          <p:attrName>style.visibility</p:attrName>
                                        </p:attrNameLst>
                                      </p:cBhvr>
                                      <p:to>
                                        <p:strVal val="visible"/>
                                      </p:to>
                                    </p:set>
                                    <p:animEffect transition="in" filter="blinds(horizontal)">
                                      <p:cBhvr>
                                        <p:cTn id="7" dur="500"/>
                                        <p:tgtEl>
                                          <p:spTgt spid="11898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189893"/>
                                        </p:tgtEl>
                                        <p:attrNameLst>
                                          <p:attrName>style.visibility</p:attrName>
                                        </p:attrNameLst>
                                      </p:cBhvr>
                                      <p:to>
                                        <p:strVal val="visible"/>
                                      </p:to>
                                    </p:set>
                                    <p:animEffect transition="in" filter="box(in)">
                                      <p:cBhvr>
                                        <p:cTn id="12" dur="3000"/>
                                        <p:tgtEl>
                                          <p:spTgt spid="118989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89894"/>
                                        </p:tgtEl>
                                        <p:attrNameLst>
                                          <p:attrName>style.visibility</p:attrName>
                                        </p:attrNameLst>
                                      </p:cBhvr>
                                      <p:to>
                                        <p:strVal val="visible"/>
                                      </p:to>
                                    </p:set>
                                    <p:animEffect transition="in" filter="fade">
                                      <p:cBhvr>
                                        <p:cTn id="17" dur="2000"/>
                                        <p:tgtEl>
                                          <p:spTgt spid="11898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9890" grpId="0"/>
      <p:bldP spid="1189894"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0914" name="Rectangle 2"/>
          <p:cNvSpPr>
            <a:spLocks noGrp="1" noChangeArrowheads="1"/>
          </p:cNvSpPr>
          <p:nvPr>
            <p:ph type="title"/>
          </p:nvPr>
        </p:nvSpPr>
        <p:spPr>
          <a:xfrm>
            <a:off x="533400" y="76200"/>
            <a:ext cx="8229600" cy="1143000"/>
          </a:xfrm>
        </p:spPr>
        <p:txBody>
          <a:bodyPr/>
          <a:lstStyle/>
          <a:p>
            <a:pPr eaLnBrk="1" hangingPunct="1"/>
            <a:r>
              <a:rPr lang="es-AR" smtClean="0">
                <a:solidFill>
                  <a:schemeClr val="tx1"/>
                </a:solidFill>
              </a:rPr>
              <a:t>Alfa y Omega</a:t>
            </a:r>
            <a:endParaRPr lang="es-ES_tradnl" smtClean="0">
              <a:solidFill>
                <a:schemeClr val="tx1"/>
              </a:solidFill>
            </a:endParaRPr>
          </a:p>
        </p:txBody>
      </p:sp>
      <p:sp>
        <p:nvSpPr>
          <p:cNvPr id="1190916" name="Text Box 4"/>
          <p:cNvSpPr txBox="1">
            <a:spLocks noChangeArrowheads="1"/>
          </p:cNvSpPr>
          <p:nvPr/>
        </p:nvSpPr>
        <p:spPr bwMode="auto">
          <a:xfrm>
            <a:off x="152400" y="2017713"/>
            <a:ext cx="1720850" cy="2838450"/>
          </a:xfrm>
          <a:prstGeom prst="rect">
            <a:avLst/>
          </a:prstGeom>
          <a:noFill/>
          <a:ln w="9525">
            <a:noFill/>
            <a:miter lim="800000"/>
            <a:headEnd/>
            <a:tailEnd/>
          </a:ln>
        </p:spPr>
        <p:txBody>
          <a:bodyPr wrap="none">
            <a:spAutoFit/>
          </a:bodyPr>
          <a:lstStyle/>
          <a:p>
            <a:r>
              <a:rPr lang="es-ES" b="1">
                <a:solidFill>
                  <a:schemeClr val="tx1"/>
                </a:solidFill>
              </a:rPr>
              <a:t>Alfa y </a:t>
            </a:r>
          </a:p>
          <a:p>
            <a:r>
              <a:rPr lang="es-ES" b="1">
                <a:solidFill>
                  <a:schemeClr val="tx1"/>
                </a:solidFill>
              </a:rPr>
              <a:t>Omega. </a:t>
            </a:r>
          </a:p>
          <a:p>
            <a:r>
              <a:rPr lang="es-ES" b="1">
                <a:solidFill>
                  <a:schemeClr val="tx1"/>
                </a:solidFill>
              </a:rPr>
              <a:t>En el camino </a:t>
            </a:r>
          </a:p>
          <a:p>
            <a:r>
              <a:rPr lang="es-ES" b="1">
                <a:solidFill>
                  <a:schemeClr val="tx1"/>
                </a:solidFill>
              </a:rPr>
              <a:t>entre una</a:t>
            </a:r>
          </a:p>
          <a:p>
            <a:r>
              <a:rPr lang="es-ES" b="1">
                <a:solidFill>
                  <a:schemeClr val="tx1"/>
                </a:solidFill>
              </a:rPr>
              <a:t>y otra</a:t>
            </a:r>
          </a:p>
          <a:p>
            <a:r>
              <a:rPr lang="es-ES" b="1" i="1">
                <a:solidFill>
                  <a:schemeClr val="tx1"/>
                </a:solidFill>
              </a:rPr>
              <a:t>“aprendemos </a:t>
            </a:r>
          </a:p>
          <a:p>
            <a:r>
              <a:rPr lang="es-ES" b="1" i="1">
                <a:solidFill>
                  <a:schemeClr val="tx1"/>
                </a:solidFill>
              </a:rPr>
              <a:t>todas las </a:t>
            </a:r>
          </a:p>
          <a:p>
            <a:r>
              <a:rPr lang="es-ES" b="1" i="1">
                <a:solidFill>
                  <a:schemeClr val="tx1"/>
                </a:solidFill>
              </a:rPr>
              <a:t>letras”,</a:t>
            </a:r>
            <a:r>
              <a:rPr lang="es-ES" b="1">
                <a:solidFill>
                  <a:schemeClr val="tx1"/>
                </a:solidFill>
              </a:rPr>
              <a:t> y </a:t>
            </a:r>
          </a:p>
          <a:p>
            <a:r>
              <a:rPr lang="es-ES" b="1">
                <a:solidFill>
                  <a:schemeClr val="tx1"/>
                </a:solidFill>
              </a:rPr>
              <a:t>la vida es </a:t>
            </a:r>
          </a:p>
          <a:p>
            <a:r>
              <a:rPr lang="es-ES" b="1">
                <a:solidFill>
                  <a:schemeClr val="tx1"/>
                </a:solidFill>
              </a:rPr>
              <a:t>renovada.</a:t>
            </a:r>
            <a:endParaRPr lang="es-ES_tradnl" b="1">
              <a:solidFill>
                <a:schemeClr val="tx1"/>
              </a:solidFill>
            </a:endParaRPr>
          </a:p>
        </p:txBody>
      </p:sp>
      <p:pic>
        <p:nvPicPr>
          <p:cNvPr id="1190918" name="Picture 6" descr="47265d1240214858-alfa-i-omega-alfa-i-omega"/>
          <p:cNvPicPr>
            <a:picLocks noChangeAspect="1" noChangeArrowheads="1"/>
          </p:cNvPicPr>
          <p:nvPr/>
        </p:nvPicPr>
        <p:blipFill>
          <a:blip r:embed="rId2"/>
          <a:srcRect/>
          <a:stretch>
            <a:fillRect/>
          </a:stretch>
        </p:blipFill>
        <p:spPr bwMode="auto">
          <a:xfrm>
            <a:off x="1828800" y="1066800"/>
            <a:ext cx="5715000" cy="5715000"/>
          </a:xfrm>
          <a:prstGeom prst="rect">
            <a:avLst/>
          </a:prstGeom>
          <a:noFill/>
          <a:ln w="9525">
            <a:noFill/>
            <a:miter lim="800000"/>
            <a:headEnd/>
            <a:tailEnd/>
          </a:ln>
        </p:spPr>
      </p:pic>
    </p:spTree>
  </p:cSld>
  <p:clrMapOvr>
    <a:masterClrMapping/>
  </p:clrMapOvr>
  <p:transition spd="slow">
    <p:cover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90914"/>
                                        </p:tgtEl>
                                        <p:attrNameLst>
                                          <p:attrName>style.visibility</p:attrName>
                                        </p:attrNameLst>
                                      </p:cBhvr>
                                      <p:to>
                                        <p:strVal val="visible"/>
                                      </p:to>
                                    </p:set>
                                    <p:animEffect transition="in" filter="blinds(horizontal)">
                                      <p:cBhvr>
                                        <p:cTn id="7" dur="500"/>
                                        <p:tgtEl>
                                          <p:spTgt spid="11909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1190918"/>
                                        </p:tgtEl>
                                        <p:attrNameLst>
                                          <p:attrName>style.visibility</p:attrName>
                                        </p:attrNameLst>
                                      </p:cBhvr>
                                      <p:to>
                                        <p:strVal val="visible"/>
                                      </p:to>
                                    </p:set>
                                    <p:animEffect transition="in" filter="circle(in)">
                                      <p:cBhvr>
                                        <p:cTn id="12" dur="2000"/>
                                        <p:tgtEl>
                                          <p:spTgt spid="11909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90916"/>
                                        </p:tgtEl>
                                        <p:attrNameLst>
                                          <p:attrName>style.visibility</p:attrName>
                                        </p:attrNameLst>
                                      </p:cBhvr>
                                      <p:to>
                                        <p:strVal val="visible"/>
                                      </p:to>
                                    </p:set>
                                    <p:animEffect transition="in" filter="fade">
                                      <p:cBhvr>
                                        <p:cTn id="17" dur="2000"/>
                                        <p:tgtEl>
                                          <p:spTgt spid="11909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0914" grpId="0"/>
      <p:bldP spid="1190916" grpId="0"/>
    </p:bld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33122" name="Picture 13" descr="ANd9GcSzQixy3AE1Vo5giyxPy0oXhMJT55QOL6bZzRs5enyRjkuEmNaWPQ"/>
          <p:cNvPicPr>
            <a:picLocks noChangeAspect="1" noChangeArrowheads="1"/>
          </p:cNvPicPr>
          <p:nvPr/>
        </p:nvPicPr>
        <p:blipFill>
          <a:blip r:embed="rId2"/>
          <a:srcRect/>
          <a:stretch>
            <a:fillRect/>
          </a:stretch>
        </p:blipFill>
        <p:spPr bwMode="auto">
          <a:xfrm>
            <a:off x="1295400" y="0"/>
            <a:ext cx="6934200" cy="6934200"/>
          </a:xfrm>
          <a:prstGeom prst="rect">
            <a:avLst/>
          </a:prstGeom>
          <a:noFill/>
          <a:ln w="9525">
            <a:noFill/>
            <a:miter lim="800000"/>
            <a:headEnd/>
            <a:tailEnd/>
          </a:ln>
        </p:spPr>
      </p:pic>
      <p:sp>
        <p:nvSpPr>
          <p:cNvPr id="133125" name="Text Box 5"/>
          <p:cNvSpPr txBox="1">
            <a:spLocks noChangeArrowheads="1"/>
          </p:cNvSpPr>
          <p:nvPr/>
        </p:nvSpPr>
        <p:spPr bwMode="auto">
          <a:xfrm>
            <a:off x="1431925" y="493713"/>
            <a:ext cx="2546350" cy="915987"/>
          </a:xfrm>
          <a:prstGeom prst="rect">
            <a:avLst/>
          </a:prstGeom>
          <a:solidFill>
            <a:schemeClr val="accent1"/>
          </a:solidFill>
          <a:ln w="9525">
            <a:noFill/>
            <a:miter lim="800000"/>
            <a:headEnd/>
            <a:tailEnd/>
          </a:ln>
        </p:spPr>
        <p:txBody>
          <a:bodyPr wrap="none">
            <a:spAutoFit/>
          </a:bodyPr>
          <a:lstStyle/>
          <a:p>
            <a:r>
              <a:rPr lang="es-AR" b="1" i="1">
                <a:solidFill>
                  <a:srgbClr val="FF0000"/>
                </a:solidFill>
              </a:rPr>
              <a:t>“Al final, todo volverá</a:t>
            </a:r>
          </a:p>
          <a:p>
            <a:r>
              <a:rPr lang="es-AR" b="1" i="1">
                <a:solidFill>
                  <a:srgbClr val="FF0000"/>
                </a:solidFill>
              </a:rPr>
              <a:t>al Principio”</a:t>
            </a:r>
          </a:p>
          <a:p>
            <a:r>
              <a:rPr lang="es-AR">
                <a:solidFill>
                  <a:srgbClr val="FF0000"/>
                </a:solidFill>
              </a:rPr>
              <a:t>(Martínez Pasquales)</a:t>
            </a:r>
            <a:endParaRPr lang="es-ES_tradnl">
              <a:solidFill>
                <a:srgbClr val="FF0000"/>
              </a:solidFill>
            </a:endParaRPr>
          </a:p>
        </p:txBody>
      </p:sp>
    </p:spTree>
  </p:cSld>
  <p:clrMapOvr>
    <a:masterClrMapping/>
  </p:clrMapOvr>
  <p:transition spd="slow">
    <p:cover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33122"/>
                                        </p:tgtEl>
                                        <p:attrNameLst>
                                          <p:attrName>style.visibility</p:attrName>
                                        </p:attrNameLst>
                                      </p:cBhvr>
                                      <p:to>
                                        <p:strVal val="visible"/>
                                      </p:to>
                                    </p:set>
                                    <p:animEffect transition="in" filter="box(out)">
                                      <p:cBhvr>
                                        <p:cTn id="7" dur="2000"/>
                                        <p:tgtEl>
                                          <p:spTgt spid="1331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3125"/>
                                        </p:tgtEl>
                                        <p:attrNameLst>
                                          <p:attrName>style.visibility</p:attrName>
                                        </p:attrNameLst>
                                      </p:cBhvr>
                                      <p:to>
                                        <p:strVal val="visible"/>
                                      </p:to>
                                    </p:set>
                                    <p:animEffect transition="in" filter="fade">
                                      <p:cBhvr>
                                        <p:cTn id="12" dur="2000"/>
                                        <p:tgtEl>
                                          <p:spTgt spid="133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5"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Resultado de imagen para royal master cryptic"/>
          <p:cNvPicPr>
            <a:picLocks noChangeAspect="1" noChangeArrowheads="1"/>
          </p:cNvPicPr>
          <p:nvPr/>
        </p:nvPicPr>
        <p:blipFill>
          <a:blip r:embed="rId2"/>
          <a:srcRect/>
          <a:stretch>
            <a:fillRect/>
          </a:stretch>
        </p:blipFill>
        <p:spPr bwMode="auto">
          <a:xfrm>
            <a:off x="-36513" y="44450"/>
            <a:ext cx="9180513" cy="6149975"/>
          </a:xfrm>
          <a:prstGeom prst="rect">
            <a:avLst/>
          </a:prstGeom>
          <a:noFill/>
          <a:ln w="9525">
            <a:noFill/>
            <a:miter lim="800000"/>
            <a:headEnd/>
            <a:tailEnd/>
          </a:ln>
        </p:spPr>
      </p:pic>
      <p:sp>
        <p:nvSpPr>
          <p:cNvPr id="2" name="1 CuadroTexto"/>
          <p:cNvSpPr txBox="1">
            <a:spLocks noChangeArrowheads="1"/>
          </p:cNvSpPr>
          <p:nvPr/>
        </p:nvSpPr>
        <p:spPr bwMode="auto">
          <a:xfrm>
            <a:off x="1647825" y="6237288"/>
            <a:ext cx="5661025" cy="646112"/>
          </a:xfrm>
          <a:prstGeom prst="rect">
            <a:avLst/>
          </a:prstGeom>
          <a:noFill/>
          <a:ln w="9525">
            <a:noFill/>
            <a:miter lim="800000"/>
            <a:headEnd/>
            <a:tailEnd/>
          </a:ln>
        </p:spPr>
        <p:txBody>
          <a:bodyPr wrap="none">
            <a:spAutoFit/>
          </a:bodyPr>
          <a:lstStyle/>
          <a:p>
            <a:r>
              <a:rPr lang="es-MX"/>
              <a:t>Notar la presencia de </a:t>
            </a:r>
            <a:r>
              <a:rPr lang="es-MX" i="1"/>
              <a:t>alpha </a:t>
            </a:r>
            <a:r>
              <a:rPr lang="es-MX"/>
              <a:t>y </a:t>
            </a:r>
            <a:r>
              <a:rPr lang="es-MX" i="1"/>
              <a:t>omega </a:t>
            </a:r>
            <a:r>
              <a:rPr lang="es-MX"/>
              <a:t>en este antiguo </a:t>
            </a:r>
          </a:p>
          <a:p>
            <a:r>
              <a:rPr lang="es-MX"/>
              <a:t>documento del Rito Críptico escocés</a:t>
            </a:r>
            <a:endParaRPr lang="es-AR"/>
          </a:p>
        </p:txBody>
      </p:sp>
    </p:spTree>
  </p:cSld>
  <p:clrMapOvr>
    <a:masterClrMapping/>
  </p:clrMapOvr>
  <p:transition spd="slow">
    <p:cover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box(out)">
                                      <p:cBhvr>
                                        <p:cTn id="7" dur="2000"/>
                                        <p:tgtEl>
                                          <p:spTgt spid="153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bg>
      <p:bgPr>
        <a:solidFill>
          <a:srgbClr val="000000"/>
        </a:solidFill>
        <a:effectLst/>
      </p:bgPr>
    </p:bg>
    <p:spTree>
      <p:nvGrpSpPr>
        <p:cNvPr id="1" name=""/>
        <p:cNvGrpSpPr/>
        <p:nvPr/>
      </p:nvGrpSpPr>
      <p:grpSpPr>
        <a:xfrm>
          <a:off x="0" y="0"/>
          <a:ext cx="0" cy="0"/>
          <a:chOff x="0" y="0"/>
          <a:chExt cx="0" cy="0"/>
        </a:xfrm>
      </p:grpSpPr>
      <p:sp>
        <p:nvSpPr>
          <p:cNvPr id="1823746" name="Rectangle 2"/>
          <p:cNvSpPr>
            <a:spLocks noGrp="1" noChangeArrowheads="1"/>
          </p:cNvSpPr>
          <p:nvPr>
            <p:ph type="title"/>
          </p:nvPr>
        </p:nvSpPr>
        <p:spPr/>
        <p:txBody>
          <a:bodyPr/>
          <a:lstStyle/>
          <a:p>
            <a:pPr eaLnBrk="1" hangingPunct="1"/>
            <a:r>
              <a:rPr lang="es-MX" smtClean="0"/>
              <a:t>La corona</a:t>
            </a:r>
            <a:endParaRPr lang="es-ES_tradnl" smtClean="0"/>
          </a:p>
        </p:txBody>
      </p:sp>
      <p:sp>
        <p:nvSpPr>
          <p:cNvPr id="13316" name="Rectangle 4"/>
          <p:cNvSpPr>
            <a:spLocks noGrp="1" noChangeArrowheads="1"/>
          </p:cNvSpPr>
          <p:nvPr>
            <p:ph sz="half" idx="1"/>
          </p:nvPr>
        </p:nvSpPr>
        <p:spPr>
          <a:xfrm>
            <a:off x="34925" y="1279525"/>
            <a:ext cx="4765675" cy="4525963"/>
          </a:xfrm>
        </p:spPr>
        <p:txBody>
          <a:bodyPr/>
          <a:lstStyle/>
          <a:p>
            <a:pPr eaLnBrk="1" hangingPunct="1">
              <a:lnSpc>
                <a:spcPct val="80000"/>
              </a:lnSpc>
            </a:pPr>
            <a:r>
              <a:rPr lang="es-MX" sz="2400" smtClean="0"/>
              <a:t>El simbolismo de la corona no es trivial, ni se encuentra relacionado con cuestiones monárquicas o vinculadas a la realeza.</a:t>
            </a:r>
          </a:p>
          <a:p>
            <a:pPr eaLnBrk="1" hangingPunct="1">
              <a:lnSpc>
                <a:spcPct val="80000"/>
              </a:lnSpc>
            </a:pPr>
            <a:r>
              <a:rPr lang="es-MX" sz="2400" smtClean="0"/>
              <a:t>El Maestro </a:t>
            </a:r>
            <a:r>
              <a:rPr lang="es-MX" sz="2400" i="1" smtClean="0"/>
              <a:t>Real </a:t>
            </a:r>
            <a:r>
              <a:rPr lang="es-MX" sz="2400" smtClean="0"/>
              <a:t>no es un noble, sino un obrero cuya realeza reside en el conocimiento.</a:t>
            </a:r>
          </a:p>
          <a:p>
            <a:pPr eaLnBrk="1" hangingPunct="1">
              <a:lnSpc>
                <a:spcPct val="80000"/>
              </a:lnSpc>
            </a:pPr>
            <a:r>
              <a:rPr lang="es-MX" sz="2400" smtClean="0"/>
              <a:t>Correspondiendo a Kether, la corona es un círculo surmontado por los radios; es, entonces, el Gran Vacío Primordial (el Todo y la Nada primigenios, fuente de la multiplicidad), del que emanan los rayos que constituyen el Árbol Universal de la Vida.</a:t>
            </a:r>
          </a:p>
        </p:txBody>
      </p:sp>
      <p:pic>
        <p:nvPicPr>
          <p:cNvPr id="343045" name="Picture 5" descr="https://encrypted-tbn1.gstatic.com/images?q=tbn:ANd9GcQpdsiJ54ckOU_6DeKaY-VH-Iimd5q2G5nG5js10ZLgZNjEukONIg"/>
          <p:cNvPicPr>
            <a:picLocks noChangeAspect="1" noChangeArrowheads="1"/>
          </p:cNvPicPr>
          <p:nvPr/>
        </p:nvPicPr>
        <p:blipFill>
          <a:blip r:embed="rId2"/>
          <a:srcRect/>
          <a:stretch>
            <a:fillRect/>
          </a:stretch>
        </p:blipFill>
        <p:spPr bwMode="auto">
          <a:xfrm>
            <a:off x="4800600" y="1350963"/>
            <a:ext cx="4111625" cy="539115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23746"/>
                                        </p:tgtEl>
                                        <p:attrNameLst>
                                          <p:attrName>style.visibility</p:attrName>
                                        </p:attrNameLst>
                                      </p:cBhvr>
                                      <p:to>
                                        <p:strVal val="visible"/>
                                      </p:to>
                                    </p:set>
                                    <p:animEffect transition="in" filter="blinds(horizontal)">
                                      <p:cBhvr>
                                        <p:cTn id="7" dur="500"/>
                                        <p:tgtEl>
                                          <p:spTgt spid="18237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316">
                                            <p:txEl>
                                              <p:pRg st="0" end="0"/>
                                            </p:txEl>
                                          </p:spTgt>
                                        </p:tgtEl>
                                        <p:attrNameLst>
                                          <p:attrName>style.visibility</p:attrName>
                                        </p:attrNameLst>
                                      </p:cBhvr>
                                      <p:to>
                                        <p:strVal val="visible"/>
                                      </p:to>
                                    </p:set>
                                    <p:animEffect transition="in" filter="blinds(horizontal)">
                                      <p:cBhvr>
                                        <p:cTn id="12" dur="500"/>
                                        <p:tgtEl>
                                          <p:spTgt spid="1331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316">
                                            <p:txEl>
                                              <p:pRg st="1" end="1"/>
                                            </p:txEl>
                                          </p:spTgt>
                                        </p:tgtEl>
                                        <p:attrNameLst>
                                          <p:attrName>style.visibility</p:attrName>
                                        </p:attrNameLst>
                                      </p:cBhvr>
                                      <p:to>
                                        <p:strVal val="visible"/>
                                      </p:to>
                                    </p:set>
                                    <p:animEffect transition="in" filter="blinds(horizontal)">
                                      <p:cBhvr>
                                        <p:cTn id="17" dur="500"/>
                                        <p:tgtEl>
                                          <p:spTgt spid="13316">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316">
                                            <p:txEl>
                                              <p:pRg st="2" end="2"/>
                                            </p:txEl>
                                          </p:spTgt>
                                        </p:tgtEl>
                                        <p:attrNameLst>
                                          <p:attrName>style.visibility</p:attrName>
                                        </p:attrNameLst>
                                      </p:cBhvr>
                                      <p:to>
                                        <p:strVal val="visible"/>
                                      </p:to>
                                    </p:set>
                                    <p:animEffect transition="in" filter="blinds(horizontal)">
                                      <p:cBhvr>
                                        <p:cTn id="22" dur="500"/>
                                        <p:tgtEl>
                                          <p:spTgt spid="13316">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343045"/>
                                        </p:tgtEl>
                                        <p:attrNameLst>
                                          <p:attrName>style.visibility</p:attrName>
                                        </p:attrNameLst>
                                      </p:cBhvr>
                                      <p:to>
                                        <p:strVal val="visible"/>
                                      </p:to>
                                    </p:set>
                                    <p:animEffect transition="in" filter="box(out)">
                                      <p:cBhvr>
                                        <p:cTn id="27" dur="2000"/>
                                        <p:tgtEl>
                                          <p:spTgt spid="3430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3746" grpId="0" autoUpdateAnimBg="0"/>
      <p:bldP spid="13316" grpId="0" build="p"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4466" name="Rectangle 2"/>
          <p:cNvSpPr>
            <a:spLocks noGrp="1" noChangeArrowheads="1"/>
          </p:cNvSpPr>
          <p:nvPr>
            <p:ph type="title"/>
          </p:nvPr>
        </p:nvSpPr>
        <p:spPr/>
        <p:txBody>
          <a:bodyPr/>
          <a:lstStyle/>
          <a:p>
            <a:pPr eaLnBrk="1" hangingPunct="1"/>
            <a:r>
              <a:rPr lang="es-AR" smtClean="0"/>
              <a:t>La llana</a:t>
            </a:r>
            <a:endParaRPr lang="es-ES_tradnl" smtClean="0"/>
          </a:p>
        </p:txBody>
      </p:sp>
      <p:pic>
        <p:nvPicPr>
          <p:cNvPr id="1854467" name="Picture 3" descr="llana-rectangular"/>
          <p:cNvPicPr>
            <a:picLocks noChangeAspect="1" noChangeArrowheads="1"/>
          </p:cNvPicPr>
          <p:nvPr/>
        </p:nvPicPr>
        <p:blipFill>
          <a:blip r:embed="rId2"/>
          <a:srcRect/>
          <a:stretch>
            <a:fillRect/>
          </a:stretch>
        </p:blipFill>
        <p:spPr bwMode="auto">
          <a:xfrm>
            <a:off x="990600" y="1536700"/>
            <a:ext cx="7391400" cy="3873500"/>
          </a:xfrm>
          <a:prstGeom prst="rect">
            <a:avLst/>
          </a:prstGeom>
          <a:noFill/>
          <a:ln w="9525">
            <a:noFill/>
            <a:miter lim="800000"/>
            <a:headEnd/>
            <a:tailEnd/>
          </a:ln>
        </p:spPr>
      </p:pic>
      <p:sp>
        <p:nvSpPr>
          <p:cNvPr id="1854468" name="Text Box 4"/>
          <p:cNvSpPr txBox="1">
            <a:spLocks noChangeArrowheads="1"/>
          </p:cNvSpPr>
          <p:nvPr/>
        </p:nvSpPr>
        <p:spPr bwMode="auto">
          <a:xfrm>
            <a:off x="669925" y="5715000"/>
            <a:ext cx="7994650" cy="915988"/>
          </a:xfrm>
          <a:prstGeom prst="rect">
            <a:avLst/>
          </a:prstGeom>
          <a:noFill/>
          <a:ln w="9525">
            <a:noFill/>
            <a:miter lim="800000"/>
            <a:headEnd/>
            <a:tailEnd/>
          </a:ln>
        </p:spPr>
        <p:txBody>
          <a:bodyPr wrap="none">
            <a:spAutoFit/>
          </a:bodyPr>
          <a:lstStyle/>
          <a:p>
            <a:r>
              <a:rPr lang="es-AR"/>
              <a:t>La llana suaviza las diferencias, coloca a nivel, iguala, unifica. Es, entre otros</a:t>
            </a:r>
          </a:p>
          <a:p>
            <a:r>
              <a:rPr lang="es-AR"/>
              <a:t>significados, el símbolo de la perfecta igualdad que debe existir entre los </a:t>
            </a:r>
          </a:p>
          <a:p>
            <a:r>
              <a:rPr lang="es-AR"/>
              <a:t>Compañeros. </a:t>
            </a:r>
            <a:endParaRPr lang="es-ES_tradnl"/>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54466"/>
                                        </p:tgtEl>
                                        <p:attrNameLst>
                                          <p:attrName>style.visibility</p:attrName>
                                        </p:attrNameLst>
                                      </p:cBhvr>
                                      <p:to>
                                        <p:strVal val="visible"/>
                                      </p:to>
                                    </p:set>
                                    <p:animEffect transition="in" filter="blinds(horizontal)">
                                      <p:cBhvr>
                                        <p:cTn id="7" dur="500"/>
                                        <p:tgtEl>
                                          <p:spTgt spid="18544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854467"/>
                                        </p:tgtEl>
                                        <p:attrNameLst>
                                          <p:attrName>style.visibility</p:attrName>
                                        </p:attrNameLst>
                                      </p:cBhvr>
                                      <p:to>
                                        <p:strVal val="visible"/>
                                      </p:to>
                                    </p:set>
                                    <p:animEffect transition="in" filter="fade">
                                      <p:cBhvr>
                                        <p:cTn id="12" dur="2000"/>
                                        <p:tgtEl>
                                          <p:spTgt spid="185446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54468"/>
                                        </p:tgtEl>
                                        <p:attrNameLst>
                                          <p:attrName>style.visibility</p:attrName>
                                        </p:attrNameLst>
                                      </p:cBhvr>
                                      <p:to>
                                        <p:strVal val="visible"/>
                                      </p:to>
                                    </p:set>
                                    <p:animEffect transition="in" filter="dissolve">
                                      <p:cBhvr>
                                        <p:cTn id="17" dur="500"/>
                                        <p:tgtEl>
                                          <p:spTgt spid="18544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4466" grpId="0"/>
      <p:bldP spid="1854468" grpId="0"/>
    </p:bldLst>
  </p:timing>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855490" name="Rectangle 2"/>
          <p:cNvSpPr>
            <a:spLocks noGrp="1" noChangeArrowheads="1"/>
          </p:cNvSpPr>
          <p:nvPr>
            <p:ph type="title"/>
          </p:nvPr>
        </p:nvSpPr>
        <p:spPr>
          <a:xfrm>
            <a:off x="457200" y="0"/>
            <a:ext cx="8229600" cy="1143000"/>
          </a:xfrm>
        </p:spPr>
        <p:txBody>
          <a:bodyPr/>
          <a:lstStyle/>
          <a:p>
            <a:pPr eaLnBrk="1" hangingPunct="1"/>
            <a:r>
              <a:rPr lang="es-AR" smtClean="0"/>
              <a:t>La espada</a:t>
            </a:r>
            <a:endParaRPr lang="es-ES_tradnl" smtClean="0"/>
          </a:p>
        </p:txBody>
      </p:sp>
      <p:pic>
        <p:nvPicPr>
          <p:cNvPr id="1855491" name="Picture 3" descr="julio-cesar-espada"/>
          <p:cNvPicPr>
            <a:picLocks noChangeAspect="1" noChangeArrowheads="1"/>
          </p:cNvPicPr>
          <p:nvPr/>
        </p:nvPicPr>
        <p:blipFill>
          <a:blip r:embed="rId2"/>
          <a:srcRect/>
          <a:stretch>
            <a:fillRect/>
          </a:stretch>
        </p:blipFill>
        <p:spPr bwMode="auto">
          <a:xfrm>
            <a:off x="3124200" y="1066800"/>
            <a:ext cx="3028950" cy="5715000"/>
          </a:xfrm>
          <a:prstGeom prst="rect">
            <a:avLst/>
          </a:prstGeom>
          <a:noFill/>
          <a:ln w="9525">
            <a:noFill/>
            <a:miter lim="800000"/>
            <a:headEnd/>
            <a:tailEnd/>
          </a:ln>
        </p:spPr>
      </p:pic>
      <p:sp>
        <p:nvSpPr>
          <p:cNvPr id="1855492" name="Text Box 4"/>
          <p:cNvSpPr txBox="1">
            <a:spLocks noChangeArrowheads="1"/>
          </p:cNvSpPr>
          <p:nvPr/>
        </p:nvSpPr>
        <p:spPr bwMode="auto">
          <a:xfrm>
            <a:off x="212725" y="1179513"/>
            <a:ext cx="2863850" cy="5035550"/>
          </a:xfrm>
          <a:prstGeom prst="rect">
            <a:avLst/>
          </a:prstGeom>
          <a:noFill/>
          <a:ln w="9525">
            <a:noFill/>
            <a:miter lim="800000"/>
            <a:headEnd/>
            <a:tailEnd/>
          </a:ln>
        </p:spPr>
        <p:txBody>
          <a:bodyPr wrap="none">
            <a:spAutoFit/>
          </a:bodyPr>
          <a:lstStyle/>
          <a:p>
            <a:r>
              <a:rPr lang="es-AR"/>
              <a:t>Ya hemos hablado</a:t>
            </a:r>
          </a:p>
          <a:p>
            <a:r>
              <a:rPr lang="es-AR"/>
              <a:t>mucho de este símbolo,</a:t>
            </a:r>
          </a:p>
          <a:p>
            <a:r>
              <a:rPr lang="es-AR"/>
              <a:t>en distintos grados.</a:t>
            </a:r>
          </a:p>
          <a:p>
            <a:r>
              <a:rPr lang="es-AR"/>
              <a:t>Aquí la espada cobra</a:t>
            </a:r>
          </a:p>
          <a:p>
            <a:r>
              <a:rPr lang="es-AR"/>
              <a:t>particular importancia.</a:t>
            </a:r>
          </a:p>
          <a:p>
            <a:r>
              <a:rPr lang="es-AR"/>
              <a:t>Si la llana iguala, la </a:t>
            </a:r>
          </a:p>
          <a:p>
            <a:r>
              <a:rPr lang="es-AR"/>
              <a:t>espada divide, selecciona.</a:t>
            </a:r>
          </a:p>
          <a:p>
            <a:r>
              <a:rPr lang="es-AR"/>
              <a:t>La llana sola produciría</a:t>
            </a:r>
          </a:p>
          <a:p>
            <a:r>
              <a:rPr lang="es-AR"/>
              <a:t>monotonía, nivelación</a:t>
            </a:r>
          </a:p>
          <a:p>
            <a:r>
              <a:rPr lang="es-AR"/>
              <a:t>improductiva.</a:t>
            </a:r>
          </a:p>
          <a:p>
            <a:r>
              <a:rPr lang="es-AR"/>
              <a:t>La espada sola genera</a:t>
            </a:r>
          </a:p>
          <a:p>
            <a:r>
              <a:rPr lang="es-AR"/>
              <a:t>lucha por el poder,</a:t>
            </a:r>
          </a:p>
          <a:p>
            <a:r>
              <a:rPr lang="es-AR"/>
              <a:t>guerra, conflicto.</a:t>
            </a:r>
          </a:p>
          <a:p>
            <a:r>
              <a:rPr lang="es-AR"/>
              <a:t>He aquí un desafío que </a:t>
            </a:r>
          </a:p>
          <a:p>
            <a:r>
              <a:rPr lang="es-AR"/>
              <a:t>el Iniciado debe afrontar:</a:t>
            </a:r>
          </a:p>
          <a:p>
            <a:r>
              <a:rPr lang="es-AR"/>
              <a:t>armonizar la construcción</a:t>
            </a:r>
          </a:p>
          <a:p>
            <a:r>
              <a:rPr lang="es-AR"/>
              <a:t>y la destrucción, la </a:t>
            </a:r>
          </a:p>
          <a:p>
            <a:r>
              <a:rPr lang="es-AR"/>
              <a:t>llana y la espada.</a:t>
            </a:r>
            <a:endParaRPr lang="es-ES_tradnl"/>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55490"/>
                                        </p:tgtEl>
                                        <p:attrNameLst>
                                          <p:attrName>style.visibility</p:attrName>
                                        </p:attrNameLst>
                                      </p:cBhvr>
                                      <p:to>
                                        <p:strVal val="visible"/>
                                      </p:to>
                                    </p:set>
                                    <p:animEffect transition="in" filter="fade">
                                      <p:cBhvr>
                                        <p:cTn id="7" dur="2000"/>
                                        <p:tgtEl>
                                          <p:spTgt spid="18554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855491"/>
                                        </p:tgtEl>
                                        <p:attrNameLst>
                                          <p:attrName>style.visibility</p:attrName>
                                        </p:attrNameLst>
                                      </p:cBhvr>
                                      <p:to>
                                        <p:strVal val="visible"/>
                                      </p:to>
                                    </p:set>
                                    <p:animEffect transition="in" filter="fade">
                                      <p:cBhvr>
                                        <p:cTn id="12" dur="2000"/>
                                        <p:tgtEl>
                                          <p:spTgt spid="185549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55492"/>
                                        </p:tgtEl>
                                        <p:attrNameLst>
                                          <p:attrName>style.visibility</p:attrName>
                                        </p:attrNameLst>
                                      </p:cBhvr>
                                      <p:to>
                                        <p:strVal val="visible"/>
                                      </p:to>
                                    </p:set>
                                    <p:animEffect transition="in" filter="dissolve">
                                      <p:cBhvr>
                                        <p:cTn id="17" dur="500"/>
                                        <p:tgtEl>
                                          <p:spTgt spid="1855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5490" grpId="0"/>
      <p:bldP spid="1855492"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4242" name="Rectangle 2"/>
          <p:cNvSpPr>
            <a:spLocks noGrp="1" noChangeArrowheads="1"/>
          </p:cNvSpPr>
          <p:nvPr>
            <p:ph type="title"/>
          </p:nvPr>
        </p:nvSpPr>
        <p:spPr/>
        <p:txBody>
          <a:bodyPr/>
          <a:lstStyle/>
          <a:p>
            <a:pPr eaLnBrk="1" hangingPunct="1"/>
            <a:r>
              <a:rPr lang="es-AR" smtClean="0"/>
              <a:t>La llana y la espada</a:t>
            </a:r>
            <a:endParaRPr lang="es-ES_tradnl" smtClean="0"/>
          </a:p>
        </p:txBody>
      </p:sp>
      <p:sp>
        <p:nvSpPr>
          <p:cNvPr id="1674243" name="Rectangle 3"/>
          <p:cNvSpPr>
            <a:spLocks noGrp="1" noChangeArrowheads="1"/>
          </p:cNvSpPr>
          <p:nvPr>
            <p:ph type="body" idx="1"/>
          </p:nvPr>
        </p:nvSpPr>
        <p:spPr/>
        <p:txBody>
          <a:bodyPr/>
          <a:lstStyle/>
          <a:p>
            <a:pPr eaLnBrk="1" hangingPunct="1"/>
            <a:r>
              <a:rPr lang="es-AR" sz="2800" smtClean="0"/>
              <a:t>Es un símbolo que identifica a todo el Rito Críptico.</a:t>
            </a:r>
          </a:p>
          <a:p>
            <a:pPr eaLnBrk="1" hangingPunct="1"/>
            <a:r>
              <a:rPr lang="es-AR" sz="2800" smtClean="0"/>
              <a:t>Notemos que la llana es un instrumento que une (con ella se extiende el cemento, la argamasa unitiva), mientras que la espada divide, separa.</a:t>
            </a:r>
          </a:p>
          <a:p>
            <a:pPr eaLnBrk="1" hangingPunct="1"/>
            <a:r>
              <a:rPr lang="es-AR" sz="2800" smtClean="0"/>
              <a:t>Unir y dividir: </a:t>
            </a:r>
            <a:r>
              <a:rPr lang="es-AR" sz="2800" i="1" smtClean="0"/>
              <a:t>“con la espada en una mano y la llana en la otra”</a:t>
            </a:r>
            <a:r>
              <a:rPr lang="es-AR" sz="2800" smtClean="0"/>
              <a:t> resulta finalmente similar al aforismo alquímico </a:t>
            </a:r>
            <a:r>
              <a:rPr lang="es-AR" sz="2800" i="1" smtClean="0"/>
              <a:t>“solve et coagula”</a:t>
            </a:r>
            <a:r>
              <a:rPr lang="es-AR" sz="2800" smtClean="0"/>
              <a:t>.</a:t>
            </a:r>
          </a:p>
          <a:p>
            <a:pPr eaLnBrk="1" hangingPunct="1"/>
            <a:r>
              <a:rPr lang="es-MX" sz="2800" smtClean="0"/>
              <a:t>Y, por otra parte, la llana del Masón y la espada del Caballero nos hablan de la fusión de la Masonería con el Templarismo.</a:t>
            </a:r>
            <a:endParaRPr lang="es-ES_tradnl" sz="28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74242"/>
                                        </p:tgtEl>
                                        <p:attrNameLst>
                                          <p:attrName>style.visibility</p:attrName>
                                        </p:attrNameLst>
                                      </p:cBhvr>
                                      <p:to>
                                        <p:strVal val="visible"/>
                                      </p:to>
                                    </p:set>
                                    <p:animEffect transition="in" filter="blinds(horizontal)">
                                      <p:cBhvr>
                                        <p:cTn id="7" dur="500"/>
                                        <p:tgtEl>
                                          <p:spTgt spid="1674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74243">
                                            <p:txEl>
                                              <p:pRg st="0" end="0"/>
                                            </p:txEl>
                                          </p:spTgt>
                                        </p:tgtEl>
                                        <p:attrNameLst>
                                          <p:attrName>style.visibility</p:attrName>
                                        </p:attrNameLst>
                                      </p:cBhvr>
                                      <p:to>
                                        <p:strVal val="visible"/>
                                      </p:to>
                                    </p:set>
                                    <p:animEffect transition="in" filter="blinds(horizontal)">
                                      <p:cBhvr>
                                        <p:cTn id="12" dur="500"/>
                                        <p:tgtEl>
                                          <p:spTgt spid="1674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74243">
                                            <p:txEl>
                                              <p:pRg st="1" end="1"/>
                                            </p:txEl>
                                          </p:spTgt>
                                        </p:tgtEl>
                                        <p:attrNameLst>
                                          <p:attrName>style.visibility</p:attrName>
                                        </p:attrNameLst>
                                      </p:cBhvr>
                                      <p:to>
                                        <p:strVal val="visible"/>
                                      </p:to>
                                    </p:set>
                                    <p:animEffect transition="in" filter="blinds(horizontal)">
                                      <p:cBhvr>
                                        <p:cTn id="17" dur="500"/>
                                        <p:tgtEl>
                                          <p:spTgt spid="1674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74243">
                                            <p:txEl>
                                              <p:pRg st="2" end="2"/>
                                            </p:txEl>
                                          </p:spTgt>
                                        </p:tgtEl>
                                        <p:attrNameLst>
                                          <p:attrName>style.visibility</p:attrName>
                                        </p:attrNameLst>
                                      </p:cBhvr>
                                      <p:to>
                                        <p:strVal val="visible"/>
                                      </p:to>
                                    </p:set>
                                    <p:animEffect transition="in" filter="blinds(horizontal)">
                                      <p:cBhvr>
                                        <p:cTn id="22" dur="500"/>
                                        <p:tgtEl>
                                          <p:spTgt spid="167424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74243">
                                            <p:txEl>
                                              <p:pRg st="3" end="3"/>
                                            </p:txEl>
                                          </p:spTgt>
                                        </p:tgtEl>
                                        <p:attrNameLst>
                                          <p:attrName>style.visibility</p:attrName>
                                        </p:attrNameLst>
                                      </p:cBhvr>
                                      <p:to>
                                        <p:strVal val="visible"/>
                                      </p:to>
                                    </p:set>
                                    <p:animEffect transition="in" filter="blinds(horizontal)">
                                      <p:cBhvr>
                                        <p:cTn id="27" dur="500"/>
                                        <p:tgtEl>
                                          <p:spTgt spid="16742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4242" grpId="0"/>
      <p:bldP spid="1674243"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6" name="Picture 2" descr="Resultado de imagen para cryptic freemasonry"/>
          <p:cNvPicPr>
            <a:picLocks noChangeAspect="1" noChangeArrowheads="1"/>
          </p:cNvPicPr>
          <p:nvPr/>
        </p:nvPicPr>
        <p:blipFill>
          <a:blip r:embed="rId2"/>
          <a:srcRect/>
          <a:stretch>
            <a:fillRect/>
          </a:stretch>
        </p:blipFill>
        <p:spPr bwMode="auto">
          <a:xfrm>
            <a:off x="0" y="476250"/>
            <a:ext cx="9155113" cy="5832475"/>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royal master cryptic"/>
          <p:cNvPicPr>
            <a:picLocks noChangeAspect="1" noChangeArrowheads="1"/>
          </p:cNvPicPr>
          <p:nvPr/>
        </p:nvPicPr>
        <p:blipFill>
          <a:blip r:embed="rId2"/>
          <a:srcRect/>
          <a:stretch>
            <a:fillRect/>
          </a:stretch>
        </p:blipFill>
        <p:spPr bwMode="auto">
          <a:xfrm>
            <a:off x="0" y="-1588"/>
            <a:ext cx="9144000" cy="6094413"/>
          </a:xfrm>
          <a:prstGeom prst="rect">
            <a:avLst/>
          </a:prstGeom>
          <a:noFill/>
          <a:ln w="9525">
            <a:noFill/>
            <a:miter lim="800000"/>
            <a:headEnd/>
            <a:tailEnd/>
          </a:ln>
        </p:spPr>
      </p:pic>
      <p:sp>
        <p:nvSpPr>
          <p:cNvPr id="3" name="2 CuadroTexto"/>
          <p:cNvSpPr txBox="1">
            <a:spLocks noChangeArrowheads="1"/>
          </p:cNvSpPr>
          <p:nvPr/>
        </p:nvSpPr>
        <p:spPr bwMode="auto">
          <a:xfrm>
            <a:off x="34925" y="6167438"/>
            <a:ext cx="8929688" cy="646112"/>
          </a:xfrm>
          <a:prstGeom prst="rect">
            <a:avLst/>
          </a:prstGeom>
          <a:noFill/>
          <a:ln w="9525">
            <a:noFill/>
            <a:miter lim="800000"/>
            <a:headEnd/>
            <a:tailEnd/>
          </a:ln>
        </p:spPr>
        <p:txBody>
          <a:bodyPr>
            <a:spAutoFit/>
          </a:bodyPr>
          <a:lstStyle/>
          <a:p>
            <a:pPr algn="ctr"/>
            <a:r>
              <a:rPr lang="es-MX"/>
              <a:t>Esta imagen muestra un problema típico del Rito Críptico: las frases son perfectamente correctas, pero el simbolismo utilizado no es específico de este Rito.</a:t>
            </a:r>
            <a:endParaRPr lang="es-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36354" name="Rectangle 2"/>
          <p:cNvSpPr>
            <a:spLocks noGrp="1" noChangeArrowheads="1"/>
          </p:cNvSpPr>
          <p:nvPr>
            <p:ph type="title"/>
          </p:nvPr>
        </p:nvSpPr>
        <p:spPr>
          <a:xfrm>
            <a:off x="533400" y="228600"/>
            <a:ext cx="8229600" cy="1139825"/>
          </a:xfrm>
        </p:spPr>
        <p:txBody>
          <a:bodyPr/>
          <a:lstStyle/>
          <a:p>
            <a:pPr eaLnBrk="1" hangingPunct="1"/>
            <a:r>
              <a:rPr lang="es-AR" dirty="0" smtClean="0"/>
              <a:t>5. Signos, toques y Palabras</a:t>
            </a:r>
            <a:endParaRPr lang="es-ES_tradnl" dirty="0" smtClean="0"/>
          </a:p>
        </p:txBody>
      </p:sp>
      <p:pic>
        <p:nvPicPr>
          <p:cNvPr id="3" name="Picture 7" descr="cryptic3"/>
          <p:cNvPicPr>
            <a:picLocks noChangeAspect="1" noChangeArrowheads="1"/>
          </p:cNvPicPr>
          <p:nvPr/>
        </p:nvPicPr>
        <p:blipFill>
          <a:blip r:embed="rId2"/>
          <a:srcRect/>
          <a:stretch>
            <a:fillRect/>
          </a:stretch>
        </p:blipFill>
        <p:spPr bwMode="auto">
          <a:xfrm>
            <a:off x="1676400" y="1219200"/>
            <a:ext cx="6096000" cy="5424488"/>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6354"/>
                                        </p:tgtEl>
                                        <p:attrNameLst>
                                          <p:attrName>style.visibility</p:attrName>
                                        </p:attrNameLst>
                                      </p:cBhvr>
                                      <p:to>
                                        <p:strVal val="visible"/>
                                      </p:to>
                                    </p:set>
                                    <p:animEffect transition="in" filter="blinds(horizontal)">
                                      <p:cBhvr>
                                        <p:cTn id="7" dur="500"/>
                                        <p:tgtEl>
                                          <p:spTgt spid="163635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6354"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El signo</a:t>
            </a:r>
            <a:endParaRPr lang="es-ES_tradnl" smtClean="0"/>
          </a:p>
        </p:txBody>
      </p:sp>
      <p:sp>
        <p:nvSpPr>
          <p:cNvPr id="1780739" name="Rectangle 3"/>
          <p:cNvSpPr>
            <a:spLocks noGrp="1" noChangeArrowheads="1"/>
          </p:cNvSpPr>
          <p:nvPr>
            <p:ph sz="half" idx="1"/>
          </p:nvPr>
        </p:nvSpPr>
        <p:spPr>
          <a:xfrm>
            <a:off x="744538" y="1628775"/>
            <a:ext cx="3683000" cy="4525963"/>
          </a:xfrm>
        </p:spPr>
        <p:txBody>
          <a:bodyPr/>
          <a:lstStyle/>
          <a:p>
            <a:pPr eaLnBrk="1" hangingPunct="1">
              <a:lnSpc>
                <a:spcPct val="80000"/>
              </a:lnSpc>
            </a:pPr>
            <a:r>
              <a:rPr lang="es-MX" sz="2500" smtClean="0"/>
              <a:t>El Signo de este grado consiste simplemente en realizar el signo de silencio colocando el dedo índice de la mano derecha sobre los labios.</a:t>
            </a:r>
          </a:p>
          <a:p>
            <a:pPr eaLnBrk="1" hangingPunct="1">
              <a:lnSpc>
                <a:spcPct val="80000"/>
              </a:lnSpc>
            </a:pPr>
            <a:r>
              <a:rPr lang="es-MX" sz="2500" smtClean="0"/>
              <a:t>El Ritual explica que esto es una exhortación hacia cada Compañero, relativa a mantener en secreto los Misterios del grado.</a:t>
            </a:r>
          </a:p>
        </p:txBody>
      </p:sp>
      <p:pic>
        <p:nvPicPr>
          <p:cNvPr id="1026" name="Picture 2" descr="Resultado de imagen para signo de silencio masoneria"/>
          <p:cNvPicPr>
            <a:picLocks noChangeAspect="1" noChangeArrowheads="1"/>
          </p:cNvPicPr>
          <p:nvPr/>
        </p:nvPicPr>
        <p:blipFill>
          <a:blip r:embed="rId2"/>
          <a:srcRect/>
          <a:stretch>
            <a:fillRect/>
          </a:stretch>
        </p:blipFill>
        <p:spPr bwMode="auto">
          <a:xfrm>
            <a:off x="5435600" y="1373188"/>
            <a:ext cx="2808288" cy="5224462"/>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box(out)">
                                      <p:cBhvr>
                                        <p:cTn id="22"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12.xml><?xml version="1.0" encoding="utf-8"?>
<p:sld xmlns:a="http://schemas.openxmlformats.org/drawingml/2006/main" xmlns:r="http://schemas.openxmlformats.org/officeDocument/2006/relationships" xmlns:p="http://schemas.openxmlformats.org/presentationml/2006/main" showMasterPhAnim="0">
  <p:cSld>
    <p:bg>
      <p:bgPr>
        <a:solidFill>
          <a:srgbClr val="000000"/>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a:xfrm>
            <a:off x="457200" y="152400"/>
            <a:ext cx="8229600" cy="1139825"/>
          </a:xfrm>
        </p:spPr>
        <p:txBody>
          <a:bodyPr/>
          <a:lstStyle/>
          <a:p>
            <a:pPr eaLnBrk="1" hangingPunct="1"/>
            <a:r>
              <a:rPr lang="es-AR" sz="2800" smtClean="0"/>
              <a:t>Mercurio realizando el signo del silencio mientras sostiene el candelabro de siete luces</a:t>
            </a:r>
            <a:endParaRPr lang="es-ES_tradnl" sz="2800" smtClean="0"/>
          </a:p>
        </p:txBody>
      </p:sp>
      <p:pic>
        <p:nvPicPr>
          <p:cNvPr id="244743" name="Picture 7" descr="http://1.bp.blogspot.com/__V2M5Hky_wI/TEQ5L2ADAYI/AAAAAAAACqk/nT9lTTc3J7o/s400/HermesasHarpocrates.gif"/>
          <p:cNvPicPr>
            <a:picLocks noChangeAspect="1" noChangeArrowheads="1"/>
          </p:cNvPicPr>
          <p:nvPr/>
        </p:nvPicPr>
        <p:blipFill>
          <a:blip r:embed="rId2"/>
          <a:srcRect/>
          <a:stretch>
            <a:fillRect/>
          </a:stretch>
        </p:blipFill>
        <p:spPr bwMode="auto">
          <a:xfrm>
            <a:off x="2667000" y="1514475"/>
            <a:ext cx="3886200" cy="5191125"/>
          </a:xfrm>
          <a:prstGeom prst="rect">
            <a:avLst/>
          </a:prstGeom>
          <a:noFill/>
          <a:ln w="9525">
            <a:noFill/>
            <a:miter lim="800000"/>
            <a:headEnd/>
            <a:tailEnd/>
          </a:ln>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7922"/>
                                        </p:tgtEl>
                                        <p:attrNameLst>
                                          <p:attrName>style.visibility</p:attrName>
                                        </p:attrNameLst>
                                      </p:cBhvr>
                                      <p:to>
                                        <p:strVal val="visible"/>
                                      </p:to>
                                    </p:set>
                                    <p:animEffect transition="in" filter="blinds(horizontal)">
                                      <p:cBhvr>
                                        <p:cTn id="7" dur="500"/>
                                        <p:tgtEl>
                                          <p:spTgt spid="3379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244743"/>
                                        </p:tgtEl>
                                        <p:attrNameLst>
                                          <p:attrName>style.visibility</p:attrName>
                                        </p:attrNameLst>
                                      </p:cBhvr>
                                      <p:to>
                                        <p:strVal val="visible"/>
                                      </p:to>
                                    </p:set>
                                    <p:animEffect transition="in" filter="box(out)">
                                      <p:cBhvr>
                                        <p:cTn id="12" dur="2000"/>
                                        <p:tgtEl>
                                          <p:spTgt spid="2447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22" grpId="0" autoUpdateAnimBg="0"/>
    </p:bldLst>
  </p:timing>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p:txBody>
          <a:bodyPr/>
          <a:lstStyle/>
          <a:p>
            <a:pPr eaLnBrk="1" hangingPunct="1"/>
            <a:r>
              <a:rPr lang="es-AR" sz="3200" smtClean="0"/>
              <a:t>Harpócrates, hijo de Isis y Serapis, haciendo el signo del silencio</a:t>
            </a:r>
            <a:endParaRPr lang="es-ES_tradnl" sz="3200" smtClean="0"/>
          </a:p>
        </p:txBody>
      </p:sp>
      <p:pic>
        <p:nvPicPr>
          <p:cNvPr id="245767" name="Picture 7" descr="http://farm1.staticflickr.com/136/321468502_bd31ff5dca_o.jpg"/>
          <p:cNvPicPr>
            <a:picLocks noChangeAspect="1" noChangeArrowheads="1"/>
          </p:cNvPicPr>
          <p:nvPr/>
        </p:nvPicPr>
        <p:blipFill>
          <a:blip r:embed="rId2"/>
          <a:srcRect/>
          <a:stretch>
            <a:fillRect/>
          </a:stretch>
        </p:blipFill>
        <p:spPr bwMode="auto">
          <a:xfrm>
            <a:off x="2633663" y="1512888"/>
            <a:ext cx="3883025" cy="5176837"/>
          </a:xfrm>
          <a:prstGeom prst="rect">
            <a:avLst/>
          </a:prstGeom>
          <a:noFill/>
          <a:ln w="9525">
            <a:noFill/>
            <a:miter lim="800000"/>
            <a:headEnd/>
            <a:tailEnd/>
          </a:ln>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8946"/>
                                        </p:tgtEl>
                                        <p:attrNameLst>
                                          <p:attrName>style.visibility</p:attrName>
                                        </p:attrNameLst>
                                      </p:cBhvr>
                                      <p:to>
                                        <p:strVal val="visible"/>
                                      </p:to>
                                    </p:set>
                                    <p:animEffect transition="in" filter="blinds(horizontal)">
                                      <p:cBhvr>
                                        <p:cTn id="7" dur="500"/>
                                        <p:tgtEl>
                                          <p:spTgt spid="338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245767"/>
                                        </p:tgtEl>
                                        <p:attrNameLst>
                                          <p:attrName>style.visibility</p:attrName>
                                        </p:attrNameLst>
                                      </p:cBhvr>
                                      <p:to>
                                        <p:strVal val="visible"/>
                                      </p:to>
                                    </p:set>
                                    <p:animEffect transition="in" filter="box(out)">
                                      <p:cBhvr>
                                        <p:cTn id="12" dur="2000"/>
                                        <p:tgtEl>
                                          <p:spTgt spid="2457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46" grpId="0" autoUpdateAnimBg="0"/>
    </p:bld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43042" name="Picture 2" descr="sarastro-p"/>
          <p:cNvPicPr>
            <a:picLocks noChangeAspect="1" noChangeArrowheads="1"/>
          </p:cNvPicPr>
          <p:nvPr/>
        </p:nvPicPr>
        <p:blipFill>
          <a:blip r:embed="rId2"/>
          <a:srcRect/>
          <a:stretch>
            <a:fillRect/>
          </a:stretch>
        </p:blipFill>
        <p:spPr bwMode="auto">
          <a:xfrm>
            <a:off x="914400" y="685800"/>
            <a:ext cx="7467600" cy="5334000"/>
          </a:xfrm>
          <a:prstGeom prst="rect">
            <a:avLst/>
          </a:prstGeom>
          <a:noFill/>
          <a:ln w="9525">
            <a:noFill/>
            <a:miter lim="800000"/>
            <a:headEnd/>
            <a:tailEnd/>
          </a:ln>
        </p:spPr>
      </p:pic>
      <p:sp>
        <p:nvSpPr>
          <p:cNvPr id="343043" name="Text Box 3"/>
          <p:cNvSpPr txBox="1">
            <a:spLocks noChangeArrowheads="1"/>
          </p:cNvSpPr>
          <p:nvPr/>
        </p:nvSpPr>
        <p:spPr bwMode="auto">
          <a:xfrm>
            <a:off x="715963" y="381000"/>
            <a:ext cx="8035925" cy="641350"/>
          </a:xfrm>
          <a:prstGeom prst="rect">
            <a:avLst/>
          </a:prstGeom>
          <a:noFill/>
          <a:ln w="9525">
            <a:noFill/>
            <a:miter lim="800000"/>
            <a:headEnd/>
            <a:tailEnd/>
          </a:ln>
        </p:spPr>
        <p:txBody>
          <a:bodyPr wrap="none">
            <a:spAutoFit/>
          </a:bodyPr>
          <a:lstStyle/>
          <a:p>
            <a:pPr algn="ctr"/>
            <a:r>
              <a:rPr lang="es-AR">
                <a:solidFill>
                  <a:schemeClr val="tx1"/>
                </a:solidFill>
              </a:rPr>
              <a:t>“Una vez más, no olvides la consigna: silencio”, le dice el Orador a Tamino</a:t>
            </a:r>
          </a:p>
          <a:p>
            <a:pPr algn="ctr"/>
            <a:r>
              <a:rPr lang="es-AR">
                <a:solidFill>
                  <a:schemeClr val="tx1"/>
                </a:solidFill>
              </a:rPr>
              <a:t>en La Flauta Mágica (texto hablado, Acto II, escena 5, posterior al Aria N° 15)</a:t>
            </a:r>
            <a:endParaRPr lang="es-ES_tradnl">
              <a:solidFill>
                <a:schemeClr val="tx1"/>
              </a:solidFill>
            </a:endParaRPr>
          </a:p>
        </p:txBody>
      </p:sp>
      <p:sp>
        <p:nvSpPr>
          <p:cNvPr id="343044" name="Text Box 4"/>
          <p:cNvSpPr txBox="1">
            <a:spLocks noChangeArrowheads="1"/>
          </p:cNvSpPr>
          <p:nvPr/>
        </p:nvSpPr>
        <p:spPr bwMode="auto">
          <a:xfrm>
            <a:off x="1295400" y="6186488"/>
            <a:ext cx="6750050" cy="366712"/>
          </a:xfrm>
          <a:prstGeom prst="rect">
            <a:avLst/>
          </a:prstGeom>
          <a:noFill/>
          <a:ln w="9525">
            <a:noFill/>
            <a:miter lim="800000"/>
            <a:headEnd/>
            <a:tailEnd/>
          </a:ln>
        </p:spPr>
        <p:txBody>
          <a:bodyPr wrap="none">
            <a:spAutoFit/>
          </a:bodyPr>
          <a:lstStyle/>
          <a:p>
            <a:r>
              <a:rPr lang="es-AR">
                <a:solidFill>
                  <a:schemeClr val="tx1"/>
                </a:solidFill>
              </a:rPr>
              <a:t>Aquí, Sarastro y los 18 Sacerdotes, divididos en dos grupos de 9</a:t>
            </a:r>
            <a:endParaRPr lang="es-ES_tradnl">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3043"/>
                                        </p:tgtEl>
                                        <p:attrNameLst>
                                          <p:attrName>style.visibility</p:attrName>
                                        </p:attrNameLst>
                                      </p:cBhvr>
                                      <p:to>
                                        <p:strVal val="visible"/>
                                      </p:to>
                                    </p:set>
                                    <p:animEffect transition="in" filter="fade">
                                      <p:cBhvr>
                                        <p:cTn id="7" dur="2000"/>
                                        <p:tgtEl>
                                          <p:spTgt spid="3430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43042"/>
                                        </p:tgtEl>
                                        <p:attrNameLst>
                                          <p:attrName>style.visibility</p:attrName>
                                        </p:attrNameLst>
                                      </p:cBhvr>
                                      <p:to>
                                        <p:strVal val="visible"/>
                                      </p:to>
                                    </p:set>
                                    <p:animEffect transition="in" filter="fade">
                                      <p:cBhvr>
                                        <p:cTn id="12" dur="2000"/>
                                        <p:tgtEl>
                                          <p:spTgt spid="3430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43044"/>
                                        </p:tgtEl>
                                        <p:attrNameLst>
                                          <p:attrName>style.visibility</p:attrName>
                                        </p:attrNameLst>
                                      </p:cBhvr>
                                      <p:to>
                                        <p:strVal val="visible"/>
                                      </p:to>
                                    </p:set>
                                    <p:animEffect transition="in" filter="dissolve">
                                      <p:cBhvr>
                                        <p:cTn id="17" dur="500"/>
                                        <p:tgtEl>
                                          <p:spTgt spid="3430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43" grpId="0"/>
      <p:bldP spid="343044"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0210" name="Picture 2" descr="dcodex_2"/>
          <p:cNvPicPr>
            <a:picLocks noChangeAspect="1" noChangeArrowheads="1"/>
          </p:cNvPicPr>
          <p:nvPr/>
        </p:nvPicPr>
        <p:blipFill>
          <a:blip r:embed="rId2"/>
          <a:srcRect/>
          <a:stretch>
            <a:fillRect/>
          </a:stretch>
        </p:blipFill>
        <p:spPr bwMode="auto">
          <a:xfrm>
            <a:off x="0" y="0"/>
            <a:ext cx="9144000" cy="4965700"/>
          </a:xfrm>
          <a:prstGeom prst="rect">
            <a:avLst/>
          </a:prstGeom>
          <a:noFill/>
          <a:ln w="9525">
            <a:noFill/>
            <a:miter lim="800000"/>
            <a:headEnd/>
            <a:tailEnd/>
          </a:ln>
        </p:spPr>
      </p:pic>
      <p:sp>
        <p:nvSpPr>
          <p:cNvPr id="350211" name="Text Box 3"/>
          <p:cNvSpPr txBox="1">
            <a:spLocks noChangeArrowheads="1"/>
          </p:cNvSpPr>
          <p:nvPr/>
        </p:nvSpPr>
        <p:spPr bwMode="auto">
          <a:xfrm>
            <a:off x="1314450" y="5370513"/>
            <a:ext cx="6826250" cy="923925"/>
          </a:xfrm>
          <a:prstGeom prst="rect">
            <a:avLst/>
          </a:prstGeom>
          <a:noFill/>
          <a:ln w="9525">
            <a:noFill/>
            <a:miter lim="800000"/>
            <a:headEnd/>
            <a:tailEnd/>
          </a:ln>
        </p:spPr>
        <p:txBody>
          <a:bodyPr wrap="none">
            <a:spAutoFit/>
          </a:bodyPr>
          <a:lstStyle/>
          <a:p>
            <a:pPr algn="ctr"/>
            <a:r>
              <a:rPr lang="es-AR" b="1">
                <a:solidFill>
                  <a:schemeClr val="tx1"/>
                </a:solidFill>
              </a:rPr>
              <a:t>El Signo del Silencio, en diversos grados masónicos, tales</a:t>
            </a:r>
          </a:p>
          <a:p>
            <a:pPr algn="ctr"/>
            <a:r>
              <a:rPr lang="es-AR" b="1">
                <a:solidFill>
                  <a:schemeClr val="tx1"/>
                </a:solidFill>
              </a:rPr>
              <a:t>como el Maestro Secreto del Rito Escocés y el Past Master y</a:t>
            </a:r>
          </a:p>
          <a:p>
            <a:pPr algn="ctr"/>
            <a:r>
              <a:rPr lang="es-AR" b="1">
                <a:solidFill>
                  <a:schemeClr val="tx1"/>
                </a:solidFill>
              </a:rPr>
              <a:t>el Maestro Real del Rito York</a:t>
            </a:r>
            <a:endParaRPr lang="es-ES_tradnl" b="1">
              <a:solidFill>
                <a:schemeClr val="tx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350210"/>
                                        </p:tgtEl>
                                        <p:attrNameLst>
                                          <p:attrName>style.visibility</p:attrName>
                                        </p:attrNameLst>
                                      </p:cBhvr>
                                      <p:to>
                                        <p:strVal val="visible"/>
                                      </p:to>
                                    </p:set>
                                    <p:animEffect transition="in" filter="diamond(in)">
                                      <p:cBhvr>
                                        <p:cTn id="7" dur="2000"/>
                                        <p:tgtEl>
                                          <p:spTgt spid="3502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0211"/>
                                        </p:tgtEl>
                                        <p:attrNameLst>
                                          <p:attrName>style.visibility</p:attrName>
                                        </p:attrNameLst>
                                      </p:cBhvr>
                                      <p:to>
                                        <p:strVal val="visible"/>
                                      </p:to>
                                    </p:set>
                                    <p:animEffect transition="in" filter="fade">
                                      <p:cBhvr>
                                        <p:cTn id="12" dur="2000"/>
                                        <p:tgtEl>
                                          <p:spTgt spid="350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211" grpId="0"/>
    </p:bldLst>
  </p:timing>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El signo</a:t>
            </a:r>
            <a:endParaRPr lang="es-ES_tradnl" smtClean="0"/>
          </a:p>
        </p:txBody>
      </p:sp>
      <p:sp>
        <p:nvSpPr>
          <p:cNvPr id="1780739" name="Rectangle 3"/>
          <p:cNvSpPr>
            <a:spLocks noGrp="1" noChangeArrowheads="1"/>
          </p:cNvSpPr>
          <p:nvPr>
            <p:ph idx="1"/>
          </p:nvPr>
        </p:nvSpPr>
        <p:spPr/>
        <p:txBody>
          <a:bodyPr/>
          <a:lstStyle/>
          <a:p>
            <a:pPr eaLnBrk="1" hangingPunct="1">
              <a:lnSpc>
                <a:spcPct val="80000"/>
              </a:lnSpc>
            </a:pPr>
            <a:r>
              <a:rPr lang="es-MX" sz="2600" smtClean="0"/>
              <a:t>Después de efectuado el Signo de Silencio el primer Compañero golpea tres veces en el suelo con la punta del pie y pregunta:</a:t>
            </a:r>
          </a:p>
          <a:p>
            <a:pPr eaLnBrk="1" hangingPunct="1">
              <a:lnSpc>
                <a:spcPct val="80000"/>
              </a:lnSpc>
            </a:pPr>
            <a:r>
              <a:rPr lang="es-MX" sz="2600" i="1" smtClean="0"/>
              <a:t>«¿Conoces acerca de esto?»</a:t>
            </a:r>
          </a:p>
          <a:p>
            <a:pPr eaLnBrk="1" hangingPunct="1">
              <a:lnSpc>
                <a:spcPct val="80000"/>
              </a:lnSpc>
            </a:pPr>
            <a:r>
              <a:rPr lang="es-MX" sz="2600" smtClean="0"/>
              <a:t>Que se responde: </a:t>
            </a:r>
            <a:r>
              <a:rPr lang="es-MX" sz="2600" i="1" smtClean="0"/>
              <a:t>«Yo conozco algo acerca de esto».</a:t>
            </a:r>
          </a:p>
          <a:p>
            <a:pPr eaLnBrk="1" hangingPunct="1">
              <a:lnSpc>
                <a:spcPct val="80000"/>
              </a:lnSpc>
            </a:pPr>
            <a:r>
              <a:rPr lang="es-MX" sz="2600" smtClean="0"/>
              <a:t>P.: </a:t>
            </a:r>
            <a:r>
              <a:rPr lang="es-MX" sz="2600" i="1" smtClean="0"/>
              <a:t>«¿Qué conoces acerca de esto?»</a:t>
            </a:r>
          </a:p>
          <a:p>
            <a:pPr eaLnBrk="1" hangingPunct="1">
              <a:lnSpc>
                <a:spcPct val="80000"/>
              </a:lnSpc>
            </a:pPr>
            <a:r>
              <a:rPr lang="es-MX" sz="2600" smtClean="0"/>
              <a:t>R.: </a:t>
            </a:r>
            <a:r>
              <a:rPr lang="es-MX" sz="2600" i="1" smtClean="0"/>
              <a:t>«Yo conozco algo acerca de su comienzo»</a:t>
            </a:r>
            <a:r>
              <a:rPr lang="es-MX" sz="2600" smtClean="0"/>
              <a:t>. (golpea tres veces en el suelo con la punta del pie).</a:t>
            </a:r>
          </a:p>
          <a:p>
            <a:pPr eaLnBrk="1" hangingPunct="1">
              <a:lnSpc>
                <a:spcPct val="80000"/>
              </a:lnSpc>
            </a:pPr>
            <a:r>
              <a:rPr lang="es-MX" sz="2600" smtClean="0"/>
              <a:t>Después se repite el mismo diálogo, pero terminando con: </a:t>
            </a:r>
            <a:r>
              <a:rPr lang="es-MX" sz="2600" i="1" smtClean="0"/>
              <a:t>«Yo conozco algo acerca de su fin»</a:t>
            </a:r>
            <a:r>
              <a:rPr lang="es-MX" sz="2600" smtClean="0"/>
              <a:t>.</a:t>
            </a:r>
          </a:p>
          <a:p>
            <a:pPr eaLnBrk="1" hangingPunct="1">
              <a:lnSpc>
                <a:spcPct val="80000"/>
              </a:lnSpc>
            </a:pPr>
            <a:r>
              <a:rPr lang="es-MX" sz="2600" smtClean="0"/>
              <a:t>Todo esto, por supuesto, se relaciona con el simbolismo de </a:t>
            </a:r>
            <a:r>
              <a:rPr lang="es-MX" sz="2600" i="1" smtClean="0"/>
              <a:t>alpha </a:t>
            </a:r>
            <a:r>
              <a:rPr lang="es-MX" sz="2600" smtClean="0"/>
              <a:t>y </a:t>
            </a:r>
            <a:r>
              <a:rPr lang="es-MX" sz="2600" i="1" smtClean="0"/>
              <a:t>omega</a:t>
            </a:r>
            <a:r>
              <a:rPr lang="es-MX" sz="2600" smtClean="0"/>
              <a:t>.</a:t>
            </a:r>
          </a:p>
          <a:p>
            <a:pPr eaLnBrk="1" hangingPunct="1">
              <a:lnSpc>
                <a:spcPct val="80000"/>
              </a:lnSpc>
            </a:pPr>
            <a:endParaRPr lang="es-MX" sz="2600" smtClean="0"/>
          </a:p>
          <a:p>
            <a:pPr eaLnBrk="1" hangingPunct="1">
              <a:lnSpc>
                <a:spcPct val="80000"/>
              </a:lnSpc>
            </a:pPr>
            <a:endParaRPr lang="es-MX" sz="26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0739">
                                            <p:txEl>
                                              <p:pRg st="6" end="6"/>
                                            </p:txEl>
                                          </p:spTgt>
                                        </p:tgtEl>
                                        <p:attrNameLst>
                                          <p:attrName>style.visibility</p:attrName>
                                        </p:attrNameLst>
                                      </p:cBhvr>
                                      <p:to>
                                        <p:strVal val="visible"/>
                                      </p:to>
                                    </p:set>
                                    <p:animEffect transition="in" filter="blinds(horizontal)">
                                      <p:cBhvr>
                                        <p:cTn id="42" dur="500"/>
                                        <p:tgtEl>
                                          <p:spTgt spid="17807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285" name="Picture 5" descr="[page image]"/>
          <p:cNvPicPr>
            <a:picLocks noChangeAspect="1" noChangeArrowheads="1"/>
          </p:cNvPicPr>
          <p:nvPr/>
        </p:nvPicPr>
        <p:blipFill>
          <a:blip r:embed="rId2"/>
          <a:srcRect/>
          <a:stretch>
            <a:fillRect/>
          </a:stretch>
        </p:blipFill>
        <p:spPr bwMode="auto">
          <a:xfrm>
            <a:off x="4664075" y="0"/>
            <a:ext cx="4445000" cy="6884988"/>
          </a:xfrm>
          <a:prstGeom prst="rect">
            <a:avLst/>
          </a:prstGeom>
          <a:noFill/>
          <a:ln w="9525">
            <a:noFill/>
            <a:miter lim="800000"/>
            <a:headEnd/>
            <a:tailEnd/>
          </a:ln>
        </p:spPr>
      </p:pic>
      <p:sp>
        <p:nvSpPr>
          <p:cNvPr id="1761286" name="Text Box 6"/>
          <p:cNvSpPr txBox="1">
            <a:spLocks noChangeArrowheads="1"/>
          </p:cNvSpPr>
          <p:nvPr/>
        </p:nvSpPr>
        <p:spPr bwMode="auto">
          <a:xfrm>
            <a:off x="179388" y="188913"/>
            <a:ext cx="4108450" cy="641350"/>
          </a:xfrm>
          <a:prstGeom prst="rect">
            <a:avLst/>
          </a:prstGeom>
          <a:noFill/>
          <a:ln w="9525">
            <a:noFill/>
            <a:miter lim="800000"/>
            <a:headEnd/>
            <a:tailEnd/>
          </a:ln>
        </p:spPr>
        <p:txBody>
          <a:bodyPr wrap="none">
            <a:spAutoFit/>
          </a:bodyPr>
          <a:lstStyle/>
          <a:p>
            <a:r>
              <a:rPr lang="es-AR" i="1">
                <a:solidFill>
                  <a:schemeClr val="tx1"/>
                </a:solidFill>
              </a:rPr>
              <a:t>“Yo soy el Alfa y la Omega, el principio</a:t>
            </a:r>
          </a:p>
          <a:p>
            <a:r>
              <a:rPr lang="es-AR" i="1">
                <a:solidFill>
                  <a:schemeClr val="tx1"/>
                </a:solidFill>
              </a:rPr>
              <a:t>y el fin.”</a:t>
            </a:r>
            <a:endParaRPr lang="es-ES_tradnl" i="1">
              <a:solidFill>
                <a:schemeClr val="tx1"/>
              </a:solidFill>
            </a:endParaRPr>
          </a:p>
        </p:txBody>
      </p:sp>
      <p:sp>
        <p:nvSpPr>
          <p:cNvPr id="1761288" name="Text Box 8"/>
          <p:cNvSpPr txBox="1">
            <a:spLocks noChangeArrowheads="1"/>
          </p:cNvSpPr>
          <p:nvPr/>
        </p:nvSpPr>
        <p:spPr bwMode="auto">
          <a:xfrm>
            <a:off x="179388" y="908050"/>
            <a:ext cx="4222750" cy="1739900"/>
          </a:xfrm>
          <a:prstGeom prst="rect">
            <a:avLst/>
          </a:prstGeom>
          <a:noFill/>
          <a:ln w="9525">
            <a:noFill/>
            <a:miter lim="800000"/>
            <a:headEnd/>
            <a:tailEnd/>
          </a:ln>
        </p:spPr>
        <p:txBody>
          <a:bodyPr wrap="none">
            <a:spAutoFit/>
          </a:bodyPr>
          <a:lstStyle/>
          <a:p>
            <a:r>
              <a:rPr lang="es-AR" i="1">
                <a:solidFill>
                  <a:schemeClr val="tx1"/>
                </a:solidFill>
              </a:rPr>
              <a:t>“Observa aquí el eterno final sin </a:t>
            </a:r>
          </a:p>
          <a:p>
            <a:r>
              <a:rPr lang="es-AR" i="1">
                <a:solidFill>
                  <a:schemeClr val="tx1"/>
                </a:solidFill>
              </a:rPr>
              <a:t>principio, la eterna revelación y círculo,</a:t>
            </a:r>
          </a:p>
          <a:p>
            <a:r>
              <a:rPr lang="es-AR" i="1">
                <a:solidFill>
                  <a:schemeClr val="tx1"/>
                </a:solidFill>
              </a:rPr>
              <a:t>en el amor eterno, la fuerza de voluntad</a:t>
            </a:r>
          </a:p>
          <a:p>
            <a:r>
              <a:rPr lang="es-AR" i="1">
                <a:solidFill>
                  <a:schemeClr val="tx1"/>
                </a:solidFill>
              </a:rPr>
              <a:t>y el centro cuyo origen se revela a sí</a:t>
            </a:r>
          </a:p>
          <a:p>
            <a:r>
              <a:rPr lang="es-AR" i="1">
                <a:solidFill>
                  <a:schemeClr val="tx1"/>
                </a:solidFill>
              </a:rPr>
              <a:t>mismo desde el principio de la</a:t>
            </a:r>
          </a:p>
          <a:p>
            <a:r>
              <a:rPr lang="es-AR" i="1">
                <a:solidFill>
                  <a:schemeClr val="tx1"/>
                </a:solidFill>
              </a:rPr>
              <a:t>eternidad.”</a:t>
            </a:r>
            <a:endParaRPr lang="es-ES_tradnl" i="1">
              <a:solidFill>
                <a:schemeClr val="tx1"/>
              </a:solidFill>
            </a:endParaRPr>
          </a:p>
        </p:txBody>
      </p:sp>
      <p:sp>
        <p:nvSpPr>
          <p:cNvPr id="1761289" name="Text Box 9"/>
          <p:cNvSpPr txBox="1">
            <a:spLocks noChangeArrowheads="1"/>
          </p:cNvSpPr>
          <p:nvPr/>
        </p:nvSpPr>
        <p:spPr bwMode="auto">
          <a:xfrm>
            <a:off x="179388" y="2781300"/>
            <a:ext cx="4108450" cy="641350"/>
          </a:xfrm>
          <a:prstGeom prst="rect">
            <a:avLst/>
          </a:prstGeom>
          <a:noFill/>
          <a:ln w="9525">
            <a:noFill/>
            <a:miter lim="800000"/>
            <a:headEnd/>
            <a:tailEnd/>
          </a:ln>
        </p:spPr>
        <p:txBody>
          <a:bodyPr wrap="none">
            <a:spAutoFit/>
          </a:bodyPr>
          <a:lstStyle/>
          <a:p>
            <a:r>
              <a:rPr lang="es-AR" i="1">
                <a:solidFill>
                  <a:schemeClr val="tx1"/>
                </a:solidFill>
              </a:rPr>
              <a:t>“Verás en esto la eterna Naturaleza en</a:t>
            </a:r>
          </a:p>
          <a:p>
            <a:r>
              <a:rPr lang="es-AR" i="1">
                <a:solidFill>
                  <a:schemeClr val="tx1"/>
                </a:solidFill>
              </a:rPr>
              <a:t>sus siete apariciones.”</a:t>
            </a:r>
            <a:endParaRPr lang="es-ES_tradnl" i="1">
              <a:solidFill>
                <a:schemeClr val="tx1"/>
              </a:solidFill>
            </a:endParaRPr>
          </a:p>
        </p:txBody>
      </p:sp>
      <p:sp>
        <p:nvSpPr>
          <p:cNvPr id="1761290" name="Text Box 10"/>
          <p:cNvSpPr txBox="1">
            <a:spLocks noChangeArrowheads="1"/>
          </p:cNvSpPr>
          <p:nvPr/>
        </p:nvSpPr>
        <p:spPr bwMode="auto">
          <a:xfrm>
            <a:off x="179388" y="3606800"/>
            <a:ext cx="4171950" cy="1190625"/>
          </a:xfrm>
          <a:prstGeom prst="rect">
            <a:avLst/>
          </a:prstGeom>
          <a:noFill/>
          <a:ln w="9525">
            <a:noFill/>
            <a:miter lim="800000"/>
            <a:headEnd/>
            <a:tailEnd/>
          </a:ln>
        </p:spPr>
        <p:txBody>
          <a:bodyPr wrap="none">
            <a:spAutoFit/>
          </a:bodyPr>
          <a:lstStyle/>
          <a:p>
            <a:r>
              <a:rPr lang="es-AR" i="1">
                <a:solidFill>
                  <a:schemeClr val="tx1"/>
                </a:solidFill>
              </a:rPr>
              <a:t>“El centrum de la eterna profundidad</a:t>
            </a:r>
          </a:p>
          <a:p>
            <a:r>
              <a:rPr lang="es-AR" i="1">
                <a:solidFill>
                  <a:schemeClr val="tx1"/>
                </a:solidFill>
              </a:rPr>
              <a:t>insondable de la luz y la oscuridad está</a:t>
            </a:r>
          </a:p>
          <a:p>
            <a:r>
              <a:rPr lang="es-AR" i="1">
                <a:solidFill>
                  <a:schemeClr val="tx1"/>
                </a:solidFill>
              </a:rPr>
              <a:t>en la por doquier inenarrable, infinita</a:t>
            </a:r>
          </a:p>
          <a:p>
            <a:r>
              <a:rPr lang="es-AR" i="1">
                <a:solidFill>
                  <a:schemeClr val="tx1"/>
                </a:solidFill>
              </a:rPr>
              <a:t>anchura y profundidad.”</a:t>
            </a:r>
            <a:endParaRPr lang="es-ES_tradnl" i="1">
              <a:solidFill>
                <a:schemeClr val="tx1"/>
              </a:solidFill>
            </a:endParaRPr>
          </a:p>
        </p:txBody>
      </p:sp>
      <p:sp>
        <p:nvSpPr>
          <p:cNvPr id="1761291" name="Text Box 11"/>
          <p:cNvSpPr txBox="1">
            <a:spLocks noChangeArrowheads="1"/>
          </p:cNvSpPr>
          <p:nvPr/>
        </p:nvSpPr>
        <p:spPr bwMode="auto">
          <a:xfrm>
            <a:off x="179388" y="4941888"/>
            <a:ext cx="4146550" cy="1190625"/>
          </a:xfrm>
          <a:prstGeom prst="rect">
            <a:avLst/>
          </a:prstGeom>
          <a:noFill/>
          <a:ln w="9525">
            <a:noFill/>
            <a:miter lim="800000"/>
            <a:headEnd/>
            <a:tailEnd/>
          </a:ln>
        </p:spPr>
        <p:txBody>
          <a:bodyPr wrap="none">
            <a:spAutoFit/>
          </a:bodyPr>
          <a:lstStyle/>
          <a:p>
            <a:r>
              <a:rPr lang="es-AR" i="1">
                <a:solidFill>
                  <a:schemeClr val="tx1"/>
                </a:solidFill>
              </a:rPr>
              <a:t>“Concepción armoniosa de la Luz de la</a:t>
            </a:r>
          </a:p>
          <a:p>
            <a:r>
              <a:rPr lang="es-AR" i="1">
                <a:solidFill>
                  <a:schemeClr val="tx1"/>
                </a:solidFill>
              </a:rPr>
              <a:t>Naturaleza, de la cual podéis deducir</a:t>
            </a:r>
          </a:p>
          <a:p>
            <a:r>
              <a:rPr lang="es-AR" i="1">
                <a:solidFill>
                  <a:schemeClr val="tx1"/>
                </a:solidFill>
              </a:rPr>
              <a:t>el restablecimiento y la renovación de</a:t>
            </a:r>
          </a:p>
          <a:p>
            <a:r>
              <a:rPr lang="es-AR" i="1">
                <a:solidFill>
                  <a:schemeClr val="tx1"/>
                </a:solidFill>
              </a:rPr>
              <a:t>todas las cosas simbólicamente.”</a:t>
            </a:r>
            <a:endParaRPr lang="es-ES_tradnl" i="1">
              <a:solidFill>
                <a:schemeClr val="tx1"/>
              </a:solidFill>
            </a:endParaRPr>
          </a:p>
        </p:txBody>
      </p:sp>
      <p:sp>
        <p:nvSpPr>
          <p:cNvPr id="9" name="Text Box 12"/>
          <p:cNvSpPr txBox="1">
            <a:spLocks noChangeArrowheads="1"/>
          </p:cNvSpPr>
          <p:nvPr/>
        </p:nvSpPr>
        <p:spPr bwMode="auto">
          <a:xfrm>
            <a:off x="179388" y="6165850"/>
            <a:ext cx="4198937" cy="646113"/>
          </a:xfrm>
          <a:prstGeom prst="rect">
            <a:avLst/>
          </a:prstGeom>
          <a:noFill/>
          <a:ln w="9525">
            <a:noFill/>
            <a:miter lim="800000"/>
            <a:headEnd/>
            <a:tailEnd/>
          </a:ln>
        </p:spPr>
        <p:txBody>
          <a:bodyPr wrap="none">
            <a:spAutoFit/>
          </a:bodyPr>
          <a:lstStyle/>
          <a:p>
            <a:r>
              <a:rPr lang="es-AR">
                <a:solidFill>
                  <a:schemeClr val="tx1"/>
                </a:solidFill>
              </a:rPr>
              <a:t>Del libro </a:t>
            </a:r>
            <a:r>
              <a:rPr lang="es-AR" i="1">
                <a:solidFill>
                  <a:schemeClr val="tx1"/>
                </a:solidFill>
              </a:rPr>
              <a:t>«Los símbolos secretos de los</a:t>
            </a:r>
          </a:p>
          <a:p>
            <a:r>
              <a:rPr lang="es-AR" i="1">
                <a:solidFill>
                  <a:schemeClr val="tx1"/>
                </a:solidFill>
              </a:rPr>
              <a:t>Rosacruces de los siglos XVII y XVIII»</a:t>
            </a:r>
            <a:endParaRPr lang="es-ES_tradnl">
              <a:solidFill>
                <a:schemeClr val="tx1"/>
              </a:solidFill>
            </a:endParaRPr>
          </a:p>
        </p:txBody>
      </p:sp>
    </p:spTree>
  </p:cSld>
  <p:clrMapOvr>
    <a:masterClrMapping/>
  </p:clrMapOvr>
  <p:transition spd="slow">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61285"/>
                                        </p:tgtEl>
                                        <p:attrNameLst>
                                          <p:attrName>style.visibility</p:attrName>
                                        </p:attrNameLst>
                                      </p:cBhvr>
                                      <p:to>
                                        <p:strVal val="visible"/>
                                      </p:to>
                                    </p:set>
                                    <p:animEffect transition="in" filter="fade">
                                      <p:cBhvr>
                                        <p:cTn id="7" dur="2000"/>
                                        <p:tgtEl>
                                          <p:spTgt spid="17612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61286"/>
                                        </p:tgtEl>
                                        <p:attrNameLst>
                                          <p:attrName>style.visibility</p:attrName>
                                        </p:attrNameLst>
                                      </p:cBhvr>
                                      <p:to>
                                        <p:strVal val="visible"/>
                                      </p:to>
                                    </p:set>
                                    <p:animEffect transition="in" filter="dissolve">
                                      <p:cBhvr>
                                        <p:cTn id="12" dur="500"/>
                                        <p:tgtEl>
                                          <p:spTgt spid="176128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61288"/>
                                        </p:tgtEl>
                                        <p:attrNameLst>
                                          <p:attrName>style.visibility</p:attrName>
                                        </p:attrNameLst>
                                      </p:cBhvr>
                                      <p:to>
                                        <p:strVal val="visible"/>
                                      </p:to>
                                    </p:set>
                                    <p:animEffect transition="in" filter="dissolve">
                                      <p:cBhvr>
                                        <p:cTn id="17" dur="500"/>
                                        <p:tgtEl>
                                          <p:spTgt spid="176128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761289"/>
                                        </p:tgtEl>
                                        <p:attrNameLst>
                                          <p:attrName>style.visibility</p:attrName>
                                        </p:attrNameLst>
                                      </p:cBhvr>
                                      <p:to>
                                        <p:strVal val="visible"/>
                                      </p:to>
                                    </p:set>
                                    <p:animEffect transition="in" filter="dissolve">
                                      <p:cBhvr>
                                        <p:cTn id="22" dur="500"/>
                                        <p:tgtEl>
                                          <p:spTgt spid="176128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761290"/>
                                        </p:tgtEl>
                                        <p:attrNameLst>
                                          <p:attrName>style.visibility</p:attrName>
                                        </p:attrNameLst>
                                      </p:cBhvr>
                                      <p:to>
                                        <p:strVal val="visible"/>
                                      </p:to>
                                    </p:set>
                                    <p:animEffect transition="in" filter="dissolve">
                                      <p:cBhvr>
                                        <p:cTn id="27" dur="500"/>
                                        <p:tgtEl>
                                          <p:spTgt spid="176129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761291"/>
                                        </p:tgtEl>
                                        <p:attrNameLst>
                                          <p:attrName>style.visibility</p:attrName>
                                        </p:attrNameLst>
                                      </p:cBhvr>
                                      <p:to>
                                        <p:strVal val="visible"/>
                                      </p:to>
                                    </p:set>
                                    <p:animEffect transition="in" filter="dissolve">
                                      <p:cBhvr>
                                        <p:cTn id="32" dur="500"/>
                                        <p:tgtEl>
                                          <p:spTgt spid="176129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286" grpId="0"/>
      <p:bldP spid="1761288" grpId="0"/>
      <p:bldP spid="1761289" grpId="0"/>
      <p:bldP spid="1761290" grpId="0"/>
      <p:bldP spid="1761291" grpId="0"/>
      <p:bldP spid="9" grpId="0"/>
    </p:bld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Alfa y Omega</a:t>
            </a:r>
            <a:endParaRPr lang="es-ES_tradnl" smtClean="0"/>
          </a:p>
        </p:txBody>
      </p:sp>
      <p:sp>
        <p:nvSpPr>
          <p:cNvPr id="1780739" name="Rectangle 3"/>
          <p:cNvSpPr>
            <a:spLocks noGrp="1" noChangeArrowheads="1"/>
          </p:cNvSpPr>
          <p:nvPr>
            <p:ph idx="1"/>
          </p:nvPr>
        </p:nvSpPr>
        <p:spPr/>
        <p:txBody>
          <a:bodyPr/>
          <a:lstStyle/>
          <a:p>
            <a:pPr eaLnBrk="1" hangingPunct="1">
              <a:lnSpc>
                <a:spcPct val="80000"/>
              </a:lnSpc>
            </a:pPr>
            <a:r>
              <a:rPr lang="es-MX" sz="2800" smtClean="0"/>
              <a:t>Otra forma de dar el diálogo precedente, quizás utilizada con mayor frecuencia, es la siguiente:</a:t>
            </a:r>
          </a:p>
          <a:p>
            <a:pPr eaLnBrk="1" hangingPunct="1">
              <a:lnSpc>
                <a:spcPct val="80000"/>
              </a:lnSpc>
            </a:pPr>
            <a:r>
              <a:rPr lang="es-MX" sz="2800" smtClean="0"/>
              <a:t>P.: </a:t>
            </a:r>
            <a:r>
              <a:rPr lang="es-MX" sz="2800" i="1" smtClean="0"/>
              <a:t>«¿Cuál es el comienzo?»</a:t>
            </a:r>
          </a:p>
          <a:p>
            <a:pPr eaLnBrk="1" hangingPunct="1">
              <a:lnSpc>
                <a:spcPct val="80000"/>
              </a:lnSpc>
            </a:pPr>
            <a:r>
              <a:rPr lang="es-MX" sz="2800" smtClean="0"/>
              <a:t>R.: </a:t>
            </a:r>
            <a:r>
              <a:rPr lang="es-MX" sz="2800" i="1" smtClean="0"/>
              <a:t>Alpha.</a:t>
            </a:r>
          </a:p>
          <a:p>
            <a:pPr eaLnBrk="1" hangingPunct="1">
              <a:lnSpc>
                <a:spcPct val="80000"/>
              </a:lnSpc>
            </a:pPr>
            <a:r>
              <a:rPr lang="es-MX" sz="2800" smtClean="0"/>
              <a:t>P.: </a:t>
            </a:r>
            <a:r>
              <a:rPr lang="es-MX" sz="2800" i="1" smtClean="0"/>
              <a:t>«¿Cuál es el fin?»</a:t>
            </a:r>
            <a:endParaRPr lang="es-MX" sz="2800" smtClean="0"/>
          </a:p>
          <a:p>
            <a:pPr eaLnBrk="1" hangingPunct="1">
              <a:lnSpc>
                <a:spcPct val="80000"/>
              </a:lnSpc>
            </a:pPr>
            <a:r>
              <a:rPr lang="es-MX" sz="2800" smtClean="0"/>
              <a:t>R.: </a:t>
            </a:r>
            <a:r>
              <a:rPr lang="es-MX" sz="2800" i="1" smtClean="0"/>
              <a:t>Omega</a:t>
            </a:r>
            <a:r>
              <a:rPr lang="es-MX" sz="2800" smtClean="0"/>
              <a:t>.</a:t>
            </a:r>
          </a:p>
          <a:p>
            <a:pPr eaLnBrk="1" hangingPunct="1">
              <a:lnSpc>
                <a:spcPct val="80000"/>
              </a:lnSpc>
            </a:pPr>
            <a:r>
              <a:rPr lang="es-MX" sz="2800" smtClean="0"/>
              <a:t>En el Ritual de Iniciación, después de explicar los signos y las Palabras al Candidato, el Maestro agrega:</a:t>
            </a:r>
          </a:p>
          <a:p>
            <a:pPr eaLnBrk="1" hangingPunct="1">
              <a:lnSpc>
                <a:spcPct val="80000"/>
              </a:lnSpc>
            </a:pPr>
            <a:r>
              <a:rPr lang="es-MX" sz="2800" i="1" smtClean="0"/>
              <a:t>«Yo soy Alpha y Omega, el principio y el fin»</a:t>
            </a:r>
            <a:r>
              <a:rPr lang="es-MX" sz="2800" smtClean="0"/>
              <a:t>.</a:t>
            </a:r>
            <a:endParaRPr lang="es-MX" sz="2800" i="1"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0739">
                                            <p:txEl>
                                              <p:pRg st="6" end="6"/>
                                            </p:txEl>
                                          </p:spTgt>
                                        </p:tgtEl>
                                        <p:attrNameLst>
                                          <p:attrName>style.visibility</p:attrName>
                                        </p:attrNameLst>
                                      </p:cBhvr>
                                      <p:to>
                                        <p:strVal val="visible"/>
                                      </p:to>
                                    </p:set>
                                    <p:animEffect transition="in" filter="blinds(horizontal)">
                                      <p:cBhvr>
                                        <p:cTn id="42" dur="500"/>
                                        <p:tgtEl>
                                          <p:spTgt spid="17807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1938" name="Rectangle 2"/>
          <p:cNvSpPr>
            <a:spLocks noGrp="1" noChangeArrowheads="1"/>
          </p:cNvSpPr>
          <p:nvPr>
            <p:ph type="title"/>
          </p:nvPr>
        </p:nvSpPr>
        <p:spPr>
          <a:xfrm>
            <a:off x="533400" y="76200"/>
            <a:ext cx="8229600" cy="1143000"/>
          </a:xfrm>
        </p:spPr>
        <p:txBody>
          <a:bodyPr/>
          <a:lstStyle/>
          <a:p>
            <a:pPr eaLnBrk="1" hangingPunct="1"/>
            <a:r>
              <a:rPr lang="es-AR" smtClean="0">
                <a:solidFill>
                  <a:schemeClr val="tx1"/>
                </a:solidFill>
              </a:rPr>
              <a:t>Alfa y Omega – La Totalidad</a:t>
            </a:r>
            <a:endParaRPr lang="es-ES_tradnl" smtClean="0">
              <a:solidFill>
                <a:schemeClr val="tx1"/>
              </a:solidFill>
            </a:endParaRPr>
          </a:p>
        </p:txBody>
      </p:sp>
      <p:pic>
        <p:nvPicPr>
          <p:cNvPr id="1191942" name="Picture 6" descr="alfa-omega"/>
          <p:cNvPicPr>
            <a:picLocks noChangeAspect="1" noChangeArrowheads="1"/>
          </p:cNvPicPr>
          <p:nvPr/>
        </p:nvPicPr>
        <p:blipFill>
          <a:blip r:embed="rId2"/>
          <a:srcRect/>
          <a:stretch>
            <a:fillRect/>
          </a:stretch>
        </p:blipFill>
        <p:spPr bwMode="auto">
          <a:xfrm>
            <a:off x="1905000" y="1219200"/>
            <a:ext cx="5410200" cy="5194300"/>
          </a:xfrm>
          <a:prstGeom prst="rect">
            <a:avLst/>
          </a:prstGeom>
          <a:noFill/>
          <a:ln w="9525">
            <a:noFill/>
            <a:miter lim="800000"/>
            <a:headEnd/>
            <a:tailEnd/>
          </a:ln>
        </p:spPr>
      </p:pic>
      <p:pic>
        <p:nvPicPr>
          <p:cNvPr id="1191944" name="Picture 8" descr="TOTALIDAD"/>
          <p:cNvPicPr>
            <a:picLocks noChangeAspect="1" noChangeArrowheads="1"/>
          </p:cNvPicPr>
          <p:nvPr/>
        </p:nvPicPr>
        <p:blipFill>
          <a:blip r:embed="rId3"/>
          <a:srcRect/>
          <a:stretch>
            <a:fillRect/>
          </a:stretch>
        </p:blipFill>
        <p:spPr bwMode="auto">
          <a:xfrm>
            <a:off x="1143000" y="11113"/>
            <a:ext cx="6781800" cy="6759575"/>
          </a:xfrm>
          <a:prstGeom prst="rect">
            <a:avLst/>
          </a:prstGeom>
          <a:noFill/>
          <a:ln w="9525">
            <a:noFill/>
            <a:miter lim="800000"/>
            <a:headEnd/>
            <a:tailEnd/>
          </a:ln>
        </p:spPr>
      </p:pic>
    </p:spTree>
  </p:cSld>
  <p:clrMapOvr>
    <a:masterClrMapping/>
  </p:clrMapOvr>
  <p:transition spd="slow">
    <p:cover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91938"/>
                                        </p:tgtEl>
                                        <p:attrNameLst>
                                          <p:attrName>style.visibility</p:attrName>
                                        </p:attrNameLst>
                                      </p:cBhvr>
                                      <p:to>
                                        <p:strVal val="visible"/>
                                      </p:to>
                                    </p:set>
                                    <p:animEffect transition="in" filter="blinds(horizontal)">
                                      <p:cBhvr>
                                        <p:cTn id="7" dur="500"/>
                                        <p:tgtEl>
                                          <p:spTgt spid="11919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1191942"/>
                                        </p:tgtEl>
                                        <p:attrNameLst>
                                          <p:attrName>style.visibility</p:attrName>
                                        </p:attrNameLst>
                                      </p:cBhvr>
                                      <p:to>
                                        <p:strVal val="visible"/>
                                      </p:to>
                                    </p:set>
                                    <p:animEffect transition="in" filter="circle(in)">
                                      <p:cBhvr>
                                        <p:cTn id="12" dur="2000"/>
                                        <p:tgtEl>
                                          <p:spTgt spid="11919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xit" presetSubtype="16" fill="hold" nodeType="clickEffect">
                                  <p:stCondLst>
                                    <p:cond delay="0"/>
                                  </p:stCondLst>
                                  <p:childTnLst>
                                    <p:animEffect transition="out" filter="diamond(in)">
                                      <p:cBhvr>
                                        <p:cTn id="16" dur="2000"/>
                                        <p:tgtEl>
                                          <p:spTgt spid="1191942"/>
                                        </p:tgtEl>
                                      </p:cBhvr>
                                    </p:animEffect>
                                    <p:set>
                                      <p:cBhvr>
                                        <p:cTn id="17" dur="1" fill="hold">
                                          <p:stCondLst>
                                            <p:cond delay="1999"/>
                                          </p:stCondLst>
                                        </p:cTn>
                                        <p:tgtEl>
                                          <p:spTgt spid="1191942"/>
                                        </p:tgtEl>
                                        <p:attrNameLst>
                                          <p:attrName>style.visibility</p:attrName>
                                        </p:attrNameLst>
                                      </p:cBhvr>
                                      <p:to>
                                        <p:strVal val="hidden"/>
                                      </p:to>
                                    </p:set>
                                  </p:childTnLst>
                                </p:cTn>
                              </p:par>
                              <p:par>
                                <p:cTn id="18" presetID="8" presetClass="exit" presetSubtype="16" fill="hold" grpId="1" nodeType="withEffect">
                                  <p:stCondLst>
                                    <p:cond delay="0"/>
                                  </p:stCondLst>
                                  <p:childTnLst>
                                    <p:animEffect transition="out" filter="diamond(in)">
                                      <p:cBhvr>
                                        <p:cTn id="19" dur="2000"/>
                                        <p:tgtEl>
                                          <p:spTgt spid="1191938"/>
                                        </p:tgtEl>
                                      </p:cBhvr>
                                    </p:animEffect>
                                    <p:set>
                                      <p:cBhvr>
                                        <p:cTn id="20" dur="1" fill="hold">
                                          <p:stCondLst>
                                            <p:cond delay="1999"/>
                                          </p:stCondLst>
                                        </p:cTn>
                                        <p:tgtEl>
                                          <p:spTgt spid="1191938"/>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6" presetClass="entr" presetSubtype="16" fill="hold" nodeType="clickEffect">
                                  <p:stCondLst>
                                    <p:cond delay="0"/>
                                  </p:stCondLst>
                                  <p:childTnLst>
                                    <p:set>
                                      <p:cBhvr>
                                        <p:cTn id="24" dur="1" fill="hold">
                                          <p:stCondLst>
                                            <p:cond delay="0"/>
                                          </p:stCondLst>
                                        </p:cTn>
                                        <p:tgtEl>
                                          <p:spTgt spid="1191944"/>
                                        </p:tgtEl>
                                        <p:attrNameLst>
                                          <p:attrName>style.visibility</p:attrName>
                                        </p:attrNameLst>
                                      </p:cBhvr>
                                      <p:to>
                                        <p:strVal val="visible"/>
                                      </p:to>
                                    </p:set>
                                    <p:animEffect transition="in" filter="circle(in)">
                                      <p:cBhvr>
                                        <p:cTn id="25" dur="2000"/>
                                        <p:tgtEl>
                                          <p:spTgt spid="11919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1938" grpId="0"/>
      <p:bldP spid="1191938" grpId="1"/>
    </p:bld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Otros signos</a:t>
            </a:r>
            <a:endParaRPr lang="es-ES_tradnl" smtClean="0"/>
          </a:p>
        </p:txBody>
      </p:sp>
      <p:sp>
        <p:nvSpPr>
          <p:cNvPr id="1780739" name="Rectangle 3"/>
          <p:cNvSpPr>
            <a:spLocks noGrp="1" noChangeArrowheads="1"/>
          </p:cNvSpPr>
          <p:nvPr>
            <p:ph sz="half" idx="1"/>
          </p:nvPr>
        </p:nvSpPr>
        <p:spPr>
          <a:xfrm>
            <a:off x="457200" y="1639888"/>
            <a:ext cx="3683000" cy="4525962"/>
          </a:xfrm>
        </p:spPr>
        <p:txBody>
          <a:bodyPr/>
          <a:lstStyle/>
          <a:p>
            <a:pPr eaLnBrk="1" hangingPunct="1">
              <a:lnSpc>
                <a:spcPct val="80000"/>
              </a:lnSpc>
            </a:pPr>
            <a:r>
              <a:rPr lang="es-MX" sz="2500" smtClean="0"/>
              <a:t>Algunos Rituales prescriben colocar ambas palmas hacia abajo, con los dedos entrelazados, sobre la cabeza, e indican que ese debe ser el Signo a efectuar cuando se saluda al Maestro al entrar o salir del Consejo.</a:t>
            </a:r>
          </a:p>
          <a:p>
            <a:pPr eaLnBrk="1" hangingPunct="1">
              <a:lnSpc>
                <a:spcPct val="80000"/>
              </a:lnSpc>
            </a:pPr>
            <a:r>
              <a:rPr lang="es-MX" sz="2500" smtClean="0"/>
              <a:t>No hemos hallado un significado posible para este movimiento.</a:t>
            </a:r>
          </a:p>
        </p:txBody>
      </p:sp>
      <p:pic>
        <p:nvPicPr>
          <p:cNvPr id="5" name="Picture 2" descr="Resultado de imagen para select master cryptic"/>
          <p:cNvPicPr>
            <a:picLocks noChangeAspect="1" noChangeArrowheads="1"/>
          </p:cNvPicPr>
          <p:nvPr/>
        </p:nvPicPr>
        <p:blipFill>
          <a:blip r:embed="rId2"/>
          <a:srcRect/>
          <a:stretch>
            <a:fillRect/>
          </a:stretch>
        </p:blipFill>
        <p:spPr bwMode="auto">
          <a:xfrm>
            <a:off x="4284663" y="1557338"/>
            <a:ext cx="4608512" cy="4608512"/>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out)">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Cephas</a:t>
            </a:r>
            <a:endParaRPr lang="es-ES_tradnl" smtClean="0"/>
          </a:p>
        </p:txBody>
      </p:sp>
      <p:sp>
        <p:nvSpPr>
          <p:cNvPr id="1780739" name="Rectangle 3"/>
          <p:cNvSpPr>
            <a:spLocks noGrp="1" noChangeArrowheads="1"/>
          </p:cNvSpPr>
          <p:nvPr>
            <p:ph sz="half" idx="1"/>
          </p:nvPr>
        </p:nvSpPr>
        <p:spPr>
          <a:xfrm>
            <a:off x="465138" y="1689100"/>
            <a:ext cx="4749800" cy="4525963"/>
          </a:xfrm>
        </p:spPr>
        <p:txBody>
          <a:bodyPr/>
          <a:lstStyle/>
          <a:p>
            <a:pPr eaLnBrk="1" hangingPunct="1">
              <a:lnSpc>
                <a:spcPct val="80000"/>
              </a:lnSpc>
            </a:pPr>
            <a:r>
              <a:rPr lang="es-MX" sz="2600" smtClean="0"/>
              <a:t>Mackey menciona en su Enciclopedia que esta Palabra se emplea en el Maestro Real, si bien no la hemos encontrado en la mayoría de los Rituales.</a:t>
            </a:r>
          </a:p>
          <a:p>
            <a:pPr eaLnBrk="1" hangingPunct="1">
              <a:lnSpc>
                <a:spcPct val="80000"/>
              </a:lnSpc>
            </a:pPr>
            <a:r>
              <a:rPr lang="es-MX" sz="2600" smtClean="0"/>
              <a:t>En siríaco significa roca o piedra, y es el nombre conferido por Cristo a Simón, </a:t>
            </a:r>
            <a:r>
              <a:rPr lang="es-MX" sz="2600" i="1" smtClean="0"/>
              <a:t>Cephas</a:t>
            </a:r>
            <a:r>
              <a:rPr lang="es-MX" sz="2600" smtClean="0"/>
              <a:t>, en latín </a:t>
            </a:r>
            <a:r>
              <a:rPr lang="es-MX" sz="2600" i="1" smtClean="0"/>
              <a:t>Petrus</a:t>
            </a:r>
            <a:r>
              <a:rPr lang="es-MX" sz="2600" smtClean="0"/>
              <a:t>, Pedro, la Piedra.</a:t>
            </a:r>
          </a:p>
          <a:p>
            <a:pPr eaLnBrk="1" hangingPunct="1">
              <a:lnSpc>
                <a:spcPct val="80000"/>
              </a:lnSpc>
            </a:pPr>
            <a:r>
              <a:rPr lang="es-MX" sz="2600" smtClean="0"/>
              <a:t>Mackey indica que en este grado Cephas refiere a la Piedra Fundamental.</a:t>
            </a:r>
          </a:p>
        </p:txBody>
      </p:sp>
      <p:pic>
        <p:nvPicPr>
          <p:cNvPr id="46083" name="Picture 3"/>
          <p:cNvPicPr>
            <a:picLocks noChangeAspect="1" noChangeArrowheads="1"/>
          </p:cNvPicPr>
          <p:nvPr/>
        </p:nvPicPr>
        <p:blipFill>
          <a:blip r:embed="rId2"/>
          <a:srcRect/>
          <a:stretch>
            <a:fillRect/>
          </a:stretch>
        </p:blipFill>
        <p:spPr bwMode="auto">
          <a:xfrm>
            <a:off x="5786438" y="1374775"/>
            <a:ext cx="2643187" cy="5259388"/>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32" fill="hold" nodeType="clickEffect">
                                  <p:stCondLst>
                                    <p:cond delay="0"/>
                                  </p:stCondLst>
                                  <p:childTnLst>
                                    <p:set>
                                      <p:cBhvr>
                                        <p:cTn id="26" dur="1" fill="hold">
                                          <p:stCondLst>
                                            <p:cond delay="0"/>
                                          </p:stCondLst>
                                        </p:cTn>
                                        <p:tgtEl>
                                          <p:spTgt spid="46083"/>
                                        </p:tgtEl>
                                        <p:attrNameLst>
                                          <p:attrName>style.visibility</p:attrName>
                                        </p:attrNameLst>
                                      </p:cBhvr>
                                      <p:to>
                                        <p:strVal val="visible"/>
                                      </p:to>
                                    </p:set>
                                    <p:animEffect transition="in" filter="diamond(out)">
                                      <p:cBhvr>
                                        <p:cTn id="27" dur="2000"/>
                                        <p:tgtEl>
                                          <p:spTgt spid="46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15842" name="Rectangle 2"/>
          <p:cNvSpPr>
            <a:spLocks noGrp="1" noChangeArrowheads="1"/>
          </p:cNvSpPr>
          <p:nvPr>
            <p:ph type="title"/>
          </p:nvPr>
        </p:nvSpPr>
        <p:spPr/>
        <p:txBody>
          <a:bodyPr/>
          <a:lstStyle/>
          <a:p>
            <a:pPr eaLnBrk="1" hangingPunct="1"/>
            <a:r>
              <a:rPr lang="es-AR" smtClean="0">
                <a:solidFill>
                  <a:schemeClr val="tx1"/>
                </a:solidFill>
              </a:rPr>
              <a:t>La piedra fundamental</a:t>
            </a:r>
            <a:endParaRPr lang="es-ES_tradnl" smtClean="0">
              <a:solidFill>
                <a:schemeClr val="tx1"/>
              </a:solidFill>
            </a:endParaRPr>
          </a:p>
        </p:txBody>
      </p:sp>
      <p:sp>
        <p:nvSpPr>
          <p:cNvPr id="1315843" name="Rectangle 3"/>
          <p:cNvSpPr>
            <a:spLocks noGrp="1" noChangeArrowheads="1"/>
          </p:cNvSpPr>
          <p:nvPr>
            <p:ph type="body" idx="1"/>
          </p:nvPr>
        </p:nvSpPr>
        <p:spPr/>
        <p:txBody>
          <a:bodyPr/>
          <a:lstStyle/>
          <a:p>
            <a:pPr eaLnBrk="1" hangingPunct="1">
              <a:lnSpc>
                <a:spcPct val="90000"/>
              </a:lnSpc>
            </a:pPr>
            <a:r>
              <a:rPr lang="es-AR" dirty="0" smtClean="0"/>
              <a:t>Se confunde muchas veces con la piedra angular o con la piedra clave, pero no son exactamente lo mismo.</a:t>
            </a:r>
          </a:p>
          <a:p>
            <a:pPr eaLnBrk="1" hangingPunct="1">
              <a:lnSpc>
                <a:spcPct val="90000"/>
              </a:lnSpc>
            </a:pPr>
            <a:r>
              <a:rPr lang="es-AR" dirty="0" smtClean="0"/>
              <a:t>Según las Leyendas, Salomón colocó una piedra fundamental perfectamente cúbica en los cimientos del Templo.</a:t>
            </a:r>
          </a:p>
          <a:p>
            <a:pPr eaLnBrk="1" hangingPunct="1">
              <a:lnSpc>
                <a:spcPct val="90000"/>
              </a:lnSpc>
            </a:pPr>
            <a:r>
              <a:rPr lang="es-AR" dirty="0" smtClean="0"/>
              <a:t>Esta piedra soportaría todo el Edificio, sería el símbolo del «alma» que da perennidad a los símbolos masónicos.</a:t>
            </a:r>
            <a:endParaRPr lang="es-ES_tradnl" dirty="0" smtClean="0"/>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15842"/>
                                        </p:tgtEl>
                                        <p:attrNameLst>
                                          <p:attrName>style.visibility</p:attrName>
                                        </p:attrNameLst>
                                      </p:cBhvr>
                                      <p:to>
                                        <p:strVal val="visible"/>
                                      </p:to>
                                    </p:set>
                                    <p:animEffect transition="in" filter="blinds(horizontal)">
                                      <p:cBhvr>
                                        <p:cTn id="7" dur="500"/>
                                        <p:tgtEl>
                                          <p:spTgt spid="13158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15843">
                                            <p:txEl>
                                              <p:pRg st="0" end="0"/>
                                            </p:txEl>
                                          </p:spTgt>
                                        </p:tgtEl>
                                        <p:attrNameLst>
                                          <p:attrName>style.visibility</p:attrName>
                                        </p:attrNameLst>
                                      </p:cBhvr>
                                      <p:to>
                                        <p:strVal val="visible"/>
                                      </p:to>
                                    </p:set>
                                    <p:animEffect transition="in" filter="blinds(horizontal)">
                                      <p:cBhvr>
                                        <p:cTn id="12" dur="500"/>
                                        <p:tgtEl>
                                          <p:spTgt spid="13158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15843">
                                            <p:txEl>
                                              <p:pRg st="1" end="1"/>
                                            </p:txEl>
                                          </p:spTgt>
                                        </p:tgtEl>
                                        <p:attrNameLst>
                                          <p:attrName>style.visibility</p:attrName>
                                        </p:attrNameLst>
                                      </p:cBhvr>
                                      <p:to>
                                        <p:strVal val="visible"/>
                                      </p:to>
                                    </p:set>
                                    <p:animEffect transition="in" filter="blinds(horizontal)">
                                      <p:cBhvr>
                                        <p:cTn id="17" dur="500"/>
                                        <p:tgtEl>
                                          <p:spTgt spid="13158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15843">
                                            <p:txEl>
                                              <p:pRg st="2" end="2"/>
                                            </p:txEl>
                                          </p:spTgt>
                                        </p:tgtEl>
                                        <p:attrNameLst>
                                          <p:attrName>style.visibility</p:attrName>
                                        </p:attrNameLst>
                                      </p:cBhvr>
                                      <p:to>
                                        <p:strVal val="visible"/>
                                      </p:to>
                                    </p:set>
                                    <p:animEffect transition="in" filter="blinds(horizontal)">
                                      <p:cBhvr>
                                        <p:cTn id="22" dur="500"/>
                                        <p:tgtEl>
                                          <p:spTgt spid="13158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5842" grpId="0"/>
      <p:bldP spid="1315843" grpId="0" build="p"/>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3" name="Picture 5" descr="Resultado de imagen para pierre cubique"/>
          <p:cNvPicPr>
            <a:picLocks noChangeAspect="1" noChangeArrowheads="1"/>
          </p:cNvPicPr>
          <p:nvPr/>
        </p:nvPicPr>
        <p:blipFill>
          <a:blip r:embed="rId2"/>
          <a:srcRect/>
          <a:stretch>
            <a:fillRect/>
          </a:stretch>
        </p:blipFill>
        <p:spPr bwMode="auto">
          <a:xfrm>
            <a:off x="1403350" y="0"/>
            <a:ext cx="6543675" cy="6858000"/>
          </a:xfrm>
          <a:prstGeom prst="rect">
            <a:avLst/>
          </a:prstGeom>
          <a:noFill/>
          <a:ln w="9525">
            <a:noFill/>
            <a:miter lim="800000"/>
            <a:headEnd/>
            <a:tailEnd/>
          </a:ln>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96613"/>
                                        </p:tgtEl>
                                        <p:attrNameLst>
                                          <p:attrName>style.visibility</p:attrName>
                                        </p:attrNameLst>
                                      </p:cBhvr>
                                      <p:to>
                                        <p:strVal val="visible"/>
                                      </p:to>
                                    </p:set>
                                    <p:animEffect transition="in" filter="box(out)">
                                      <p:cBhvr>
                                        <p:cTn id="7" dur="2000"/>
                                        <p:tgtEl>
                                          <p:spTgt spid="1966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597443" name="Picture 3" descr="thurnel3a"/>
          <p:cNvPicPr>
            <a:picLocks noChangeAspect="1" noChangeArrowheads="1"/>
          </p:cNvPicPr>
          <p:nvPr/>
        </p:nvPicPr>
        <p:blipFill>
          <a:blip r:embed="rId2"/>
          <a:srcRect/>
          <a:stretch>
            <a:fillRect/>
          </a:stretch>
        </p:blipFill>
        <p:spPr bwMode="auto">
          <a:xfrm>
            <a:off x="2411413" y="0"/>
            <a:ext cx="5203825" cy="6884988"/>
          </a:xfrm>
          <a:prstGeom prst="rect">
            <a:avLst/>
          </a:prstGeom>
          <a:noFill/>
          <a:ln w="9525">
            <a:noFill/>
            <a:miter lim="800000"/>
            <a:headEnd/>
            <a:tailEnd/>
          </a:ln>
        </p:spPr>
      </p:pic>
      <p:sp>
        <p:nvSpPr>
          <p:cNvPr id="1597444" name="Text Box 4"/>
          <p:cNvSpPr txBox="1">
            <a:spLocks noChangeArrowheads="1"/>
          </p:cNvSpPr>
          <p:nvPr/>
        </p:nvSpPr>
        <p:spPr bwMode="auto">
          <a:xfrm>
            <a:off x="220663" y="1557338"/>
            <a:ext cx="2406650" cy="1754187"/>
          </a:xfrm>
          <a:prstGeom prst="rect">
            <a:avLst/>
          </a:prstGeom>
          <a:noFill/>
          <a:ln w="9525">
            <a:noFill/>
            <a:miter lim="800000"/>
            <a:headEnd/>
            <a:tailEnd/>
          </a:ln>
        </p:spPr>
        <p:txBody>
          <a:bodyPr>
            <a:spAutoFit/>
          </a:bodyPr>
          <a:lstStyle/>
          <a:p>
            <a:r>
              <a:rPr lang="es-AR"/>
              <a:t>La piedra cúbica,</a:t>
            </a:r>
          </a:p>
          <a:p>
            <a:r>
              <a:rPr lang="es-AR"/>
              <a:t>el hombre y el Universo,</a:t>
            </a:r>
          </a:p>
          <a:p>
            <a:r>
              <a:rPr lang="es-AR"/>
              <a:t>en una imagen </a:t>
            </a:r>
          </a:p>
          <a:p>
            <a:r>
              <a:rPr lang="es-AR"/>
              <a:t>francesa contemporánea</a:t>
            </a:r>
            <a:endParaRPr lang="es-ES_tradnl"/>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597443"/>
                                        </p:tgtEl>
                                        <p:attrNameLst>
                                          <p:attrName>style.visibility</p:attrName>
                                        </p:attrNameLst>
                                      </p:cBhvr>
                                      <p:to>
                                        <p:strVal val="visible"/>
                                      </p:to>
                                    </p:set>
                                    <p:animEffect transition="in" filter="fade">
                                      <p:cBhvr>
                                        <p:cTn id="7" dur="2000"/>
                                        <p:tgtEl>
                                          <p:spTgt spid="15974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97444"/>
                                        </p:tgtEl>
                                        <p:attrNameLst>
                                          <p:attrName>style.visibility</p:attrName>
                                        </p:attrNameLst>
                                      </p:cBhvr>
                                      <p:to>
                                        <p:strVal val="visible"/>
                                      </p:to>
                                    </p:set>
                                    <p:animEffect transition="in" filter="dissolve">
                                      <p:cBhvr>
                                        <p:cTn id="12" dur="500"/>
                                        <p:tgtEl>
                                          <p:spTgt spid="15974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44"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Ambat Zaphan</a:t>
            </a:r>
            <a:endParaRPr lang="es-ES_tradnl" smtClean="0"/>
          </a:p>
        </p:txBody>
      </p:sp>
      <p:sp>
        <p:nvSpPr>
          <p:cNvPr id="1780739" name="Rectangle 3"/>
          <p:cNvSpPr>
            <a:spLocks noGrp="1" noChangeArrowheads="1"/>
          </p:cNvSpPr>
          <p:nvPr>
            <p:ph idx="1"/>
          </p:nvPr>
        </p:nvSpPr>
        <p:spPr>
          <a:xfrm>
            <a:off x="214313" y="1600200"/>
            <a:ext cx="8715375" cy="4525963"/>
          </a:xfrm>
        </p:spPr>
        <p:txBody>
          <a:bodyPr/>
          <a:lstStyle/>
          <a:p>
            <a:pPr eaLnBrk="1" hangingPunct="1">
              <a:lnSpc>
                <a:spcPct val="80000"/>
              </a:lnSpc>
            </a:pPr>
            <a:r>
              <a:rPr lang="en-US" sz="2000" dirty="0" err="1" smtClean="0"/>
              <a:t>Esta</a:t>
            </a:r>
            <a:r>
              <a:rPr lang="en-US" sz="2000" dirty="0" smtClean="0"/>
              <a:t> </a:t>
            </a:r>
            <a:r>
              <a:rPr lang="en-US" sz="2000" dirty="0" err="1" smtClean="0"/>
              <a:t>es</a:t>
            </a:r>
            <a:r>
              <a:rPr lang="en-US" sz="2000" dirty="0" smtClean="0"/>
              <a:t> </a:t>
            </a:r>
            <a:r>
              <a:rPr lang="en-US" sz="2000" dirty="0" err="1" smtClean="0"/>
              <a:t>una</a:t>
            </a:r>
            <a:r>
              <a:rPr lang="en-US" sz="2000" dirty="0" smtClean="0"/>
              <a:t> </a:t>
            </a:r>
            <a:r>
              <a:rPr lang="en-US" sz="2000" dirty="0" err="1" smtClean="0"/>
              <a:t>expresión</a:t>
            </a:r>
            <a:r>
              <a:rPr lang="en-US" sz="2000" dirty="0" smtClean="0"/>
              <a:t>, </a:t>
            </a:r>
            <a:r>
              <a:rPr lang="en-US" sz="2000" dirty="0" err="1" smtClean="0"/>
              <a:t>supuestamente</a:t>
            </a:r>
            <a:r>
              <a:rPr lang="en-US" sz="2000" dirty="0" smtClean="0"/>
              <a:t> </a:t>
            </a:r>
            <a:r>
              <a:rPr lang="en-US" sz="2000" dirty="0" err="1" smtClean="0"/>
              <a:t>hebrea</a:t>
            </a:r>
            <a:r>
              <a:rPr lang="en-US" sz="2000" dirty="0" smtClean="0"/>
              <a:t>, </a:t>
            </a:r>
            <a:r>
              <a:rPr lang="en-US" sz="2000" dirty="0" err="1" smtClean="0"/>
              <a:t>que</a:t>
            </a:r>
            <a:r>
              <a:rPr lang="en-US" sz="2000" dirty="0" smtClean="0"/>
              <a:t> </a:t>
            </a:r>
            <a:r>
              <a:rPr lang="en-US" sz="2000" dirty="0" err="1" smtClean="0"/>
              <a:t>aparece</a:t>
            </a:r>
            <a:r>
              <a:rPr lang="en-US" sz="2000" dirty="0" smtClean="0"/>
              <a:t> con </a:t>
            </a:r>
            <a:r>
              <a:rPr lang="en-US" sz="2000" dirty="0" err="1" smtClean="0"/>
              <a:t>frecuencia</a:t>
            </a:r>
            <a:r>
              <a:rPr lang="en-US" sz="2000" dirty="0" smtClean="0"/>
              <a:t> en los </a:t>
            </a:r>
            <a:r>
              <a:rPr lang="en-US" sz="2000" dirty="0" err="1" smtClean="0"/>
              <a:t>Rituales</a:t>
            </a:r>
            <a:r>
              <a:rPr lang="en-US" sz="2000" dirty="0" smtClean="0"/>
              <a:t> y </a:t>
            </a:r>
            <a:r>
              <a:rPr lang="en-US" sz="2000" dirty="0" err="1" smtClean="0"/>
              <a:t>cuyo</a:t>
            </a:r>
            <a:r>
              <a:rPr lang="en-US" sz="2000" dirty="0" smtClean="0"/>
              <a:t> </a:t>
            </a:r>
            <a:r>
              <a:rPr lang="en-US" sz="2000" dirty="0" err="1" smtClean="0"/>
              <a:t>significado</a:t>
            </a:r>
            <a:r>
              <a:rPr lang="en-US" sz="2000" dirty="0" smtClean="0"/>
              <a:t> </a:t>
            </a:r>
            <a:r>
              <a:rPr lang="en-US" sz="2000" dirty="0" err="1" smtClean="0"/>
              <a:t>es</a:t>
            </a:r>
            <a:r>
              <a:rPr lang="en-US" sz="2000" dirty="0" smtClean="0"/>
              <a:t> </a:t>
            </a:r>
            <a:r>
              <a:rPr lang="en-US" sz="2000" dirty="0" err="1" smtClean="0"/>
              <a:t>muy</a:t>
            </a:r>
            <a:r>
              <a:rPr lang="en-US" sz="2000" dirty="0" smtClean="0"/>
              <a:t> </a:t>
            </a:r>
            <a:r>
              <a:rPr lang="en-US" sz="2000" dirty="0" err="1" smtClean="0"/>
              <a:t>difícil</a:t>
            </a:r>
            <a:r>
              <a:rPr lang="en-US" sz="2000" dirty="0" smtClean="0"/>
              <a:t> de </a:t>
            </a:r>
            <a:r>
              <a:rPr lang="en-US" sz="2000" dirty="0" err="1" smtClean="0"/>
              <a:t>deducir</a:t>
            </a:r>
            <a:r>
              <a:rPr lang="en-US" sz="2000" dirty="0" smtClean="0"/>
              <a:t>.</a:t>
            </a:r>
          </a:p>
          <a:p>
            <a:pPr eaLnBrk="1" hangingPunct="1">
              <a:lnSpc>
                <a:spcPct val="80000"/>
              </a:lnSpc>
            </a:pPr>
            <a:r>
              <a:rPr lang="en-US" sz="2000" dirty="0" smtClean="0"/>
              <a:t>“</a:t>
            </a:r>
            <a:r>
              <a:rPr lang="en-US" sz="2000" dirty="0" err="1" smtClean="0"/>
              <a:t>Zaphan</a:t>
            </a:r>
            <a:r>
              <a:rPr lang="en-US" sz="2000" dirty="0" smtClean="0"/>
              <a:t>” </a:t>
            </a:r>
            <a:r>
              <a:rPr lang="en-US" sz="2000" dirty="0" err="1" smtClean="0"/>
              <a:t>parece</a:t>
            </a:r>
            <a:r>
              <a:rPr lang="en-US" sz="2000" dirty="0" smtClean="0"/>
              <a:t> </a:t>
            </a:r>
            <a:r>
              <a:rPr lang="en-US" sz="2000" dirty="0" err="1" smtClean="0"/>
              <a:t>ser</a:t>
            </a:r>
            <a:r>
              <a:rPr lang="en-US" sz="2000" dirty="0" smtClean="0"/>
              <a:t> </a:t>
            </a:r>
            <a:r>
              <a:rPr lang="en-US" sz="2000" dirty="0" err="1" smtClean="0"/>
              <a:t>otra</a:t>
            </a:r>
            <a:r>
              <a:rPr lang="en-US" sz="2000" dirty="0" smtClean="0"/>
              <a:t> forma de </a:t>
            </a:r>
            <a:r>
              <a:rPr lang="en-US" sz="2000" dirty="0" err="1" smtClean="0"/>
              <a:t>escribir</a:t>
            </a:r>
            <a:r>
              <a:rPr lang="en-US" sz="2000" dirty="0" smtClean="0"/>
              <a:t> “</a:t>
            </a:r>
            <a:r>
              <a:rPr lang="en-US" sz="2000" dirty="0" err="1" smtClean="0"/>
              <a:t>Zapenah</a:t>
            </a:r>
            <a:r>
              <a:rPr lang="en-US" sz="2000" dirty="0" smtClean="0"/>
              <a:t>”, </a:t>
            </a:r>
            <a:r>
              <a:rPr lang="en-US" sz="2000" dirty="0" err="1" smtClean="0"/>
              <a:t>interpretado</a:t>
            </a:r>
            <a:r>
              <a:rPr lang="en-US" sz="2000" dirty="0" smtClean="0"/>
              <a:t> </a:t>
            </a:r>
            <a:r>
              <a:rPr lang="en-US" sz="2000" dirty="0" err="1" smtClean="0"/>
              <a:t>como</a:t>
            </a:r>
            <a:r>
              <a:rPr lang="en-US" sz="2000" dirty="0" smtClean="0"/>
              <a:t> “</a:t>
            </a:r>
            <a:r>
              <a:rPr lang="en-US" sz="2000" dirty="0" err="1" smtClean="0"/>
              <a:t>Revelador</a:t>
            </a:r>
            <a:r>
              <a:rPr lang="en-US" sz="2000" dirty="0" smtClean="0"/>
              <a:t> de </a:t>
            </a:r>
            <a:r>
              <a:rPr lang="en-US" sz="2000" dirty="0" err="1" smtClean="0"/>
              <a:t>Secretos</a:t>
            </a:r>
            <a:r>
              <a:rPr lang="en-US" sz="2000" dirty="0" smtClean="0"/>
              <a:t>”.</a:t>
            </a:r>
          </a:p>
          <a:p>
            <a:r>
              <a:rPr lang="en-US" sz="2000" dirty="0" err="1" smtClean="0"/>
              <a:t>Pero</a:t>
            </a:r>
            <a:r>
              <a:rPr lang="en-US" sz="2000" dirty="0" smtClean="0"/>
              <a:t> la </a:t>
            </a:r>
            <a:r>
              <a:rPr lang="en-US" sz="2000" dirty="0" err="1" smtClean="0"/>
              <a:t>mejor</a:t>
            </a:r>
            <a:r>
              <a:rPr lang="en-US" sz="2000" dirty="0" smtClean="0"/>
              <a:t> </a:t>
            </a:r>
            <a:r>
              <a:rPr lang="en-US" sz="2000" dirty="0" err="1" smtClean="0"/>
              <a:t>interpretación</a:t>
            </a:r>
            <a:r>
              <a:rPr lang="en-US" sz="2000" dirty="0" smtClean="0"/>
              <a:t> de </a:t>
            </a:r>
            <a:r>
              <a:rPr lang="en-US" sz="2000" dirty="0" err="1" smtClean="0"/>
              <a:t>esta</a:t>
            </a:r>
            <a:r>
              <a:rPr lang="en-US" sz="2000" dirty="0" smtClean="0"/>
              <a:t> </a:t>
            </a:r>
            <a:r>
              <a:rPr lang="en-US" sz="2000" dirty="0" err="1" smtClean="0"/>
              <a:t>Palabra</a:t>
            </a:r>
            <a:r>
              <a:rPr lang="en-US" sz="2000" dirty="0" smtClean="0"/>
              <a:t> me </a:t>
            </a:r>
            <a:r>
              <a:rPr lang="en-US" sz="2000" dirty="0" err="1" smtClean="0"/>
              <a:t>fue</a:t>
            </a:r>
            <a:r>
              <a:rPr lang="en-US" sz="2000" dirty="0" smtClean="0"/>
              <a:t> </a:t>
            </a:r>
            <a:r>
              <a:rPr lang="en-US" sz="2000" dirty="0" err="1" smtClean="0"/>
              <a:t>comunicada</a:t>
            </a:r>
            <a:r>
              <a:rPr lang="en-US" sz="2000" dirty="0" smtClean="0"/>
              <a:t> </a:t>
            </a:r>
            <a:r>
              <a:rPr lang="en-US" sz="2000" dirty="0" err="1" smtClean="0"/>
              <a:t>por</a:t>
            </a:r>
            <a:r>
              <a:rPr lang="en-US" sz="2000" dirty="0" smtClean="0"/>
              <a:t> el </a:t>
            </a:r>
            <a:r>
              <a:rPr lang="en-US" sz="2000" dirty="0" err="1" smtClean="0"/>
              <a:t>Hermano</a:t>
            </a:r>
            <a:r>
              <a:rPr lang="en-US" sz="2000" dirty="0" smtClean="0"/>
              <a:t> J.H., </a:t>
            </a:r>
            <a:r>
              <a:rPr lang="en-US" sz="2000" dirty="0" err="1" smtClean="0"/>
              <a:t>quien</a:t>
            </a:r>
            <a:r>
              <a:rPr lang="en-US" sz="2000" dirty="0" smtClean="0"/>
              <a:t> dice: </a:t>
            </a:r>
            <a:r>
              <a:rPr lang="en-US" sz="2000" i="1" dirty="0" smtClean="0"/>
              <a:t>“El Ritual de Royal Master en </a:t>
            </a:r>
            <a:r>
              <a:rPr lang="en-US" sz="2000" i="1" dirty="0" err="1" smtClean="0"/>
              <a:t>Escocia</a:t>
            </a:r>
            <a:r>
              <a:rPr lang="en-US" sz="2000" i="1" dirty="0" smtClean="0"/>
              <a:t> dice </a:t>
            </a:r>
            <a:r>
              <a:rPr lang="en-US" sz="2000" b="1" i="1" dirty="0" smtClean="0"/>
              <a:t>“Am </a:t>
            </a:r>
            <a:r>
              <a:rPr lang="en-US" sz="2000" b="1" i="1" dirty="0" err="1" smtClean="0"/>
              <a:t>B'Tsafn</a:t>
            </a:r>
            <a:r>
              <a:rPr lang="en-US" sz="2000" b="1" i="1" dirty="0" smtClean="0"/>
              <a:t>” </a:t>
            </a:r>
            <a:r>
              <a:rPr lang="en-US" sz="2000" i="1" dirty="0" err="1" smtClean="0"/>
              <a:t>que</a:t>
            </a:r>
            <a:r>
              <a:rPr lang="en-US" sz="2000" i="1" dirty="0" smtClean="0"/>
              <a:t> </a:t>
            </a:r>
            <a:r>
              <a:rPr lang="en-US" sz="2000" i="1" dirty="0" err="1" smtClean="0"/>
              <a:t>es</a:t>
            </a:r>
            <a:r>
              <a:rPr lang="en-US" sz="2000" i="1" dirty="0" smtClean="0"/>
              <a:t> </a:t>
            </a:r>
            <a:r>
              <a:rPr lang="en-US" sz="2000" i="1" dirty="0" err="1" smtClean="0"/>
              <a:t>una</a:t>
            </a:r>
            <a:r>
              <a:rPr lang="en-US" sz="2000" i="1" dirty="0" smtClean="0"/>
              <a:t> </a:t>
            </a:r>
            <a:r>
              <a:rPr lang="en-US" sz="2000" i="1" dirty="0" err="1" smtClean="0"/>
              <a:t>palabra</a:t>
            </a:r>
            <a:r>
              <a:rPr lang="en-US" sz="2000" i="1" dirty="0" smtClean="0"/>
              <a:t> </a:t>
            </a:r>
            <a:r>
              <a:rPr lang="en-US" sz="2000" i="1" dirty="0" err="1" smtClean="0"/>
              <a:t>hebrea</a:t>
            </a:r>
            <a:r>
              <a:rPr lang="en-US" sz="2000" i="1" dirty="0" smtClean="0"/>
              <a:t> </a:t>
            </a:r>
            <a:r>
              <a:rPr lang="en-US" sz="2000" i="1" dirty="0" err="1" smtClean="0"/>
              <a:t>cuyo</a:t>
            </a:r>
            <a:r>
              <a:rPr lang="en-US" sz="2000" i="1" dirty="0" smtClean="0"/>
              <a:t> </a:t>
            </a:r>
            <a:r>
              <a:rPr lang="en-US" sz="2000" i="1" dirty="0" err="1" smtClean="0"/>
              <a:t>significado</a:t>
            </a:r>
            <a:r>
              <a:rPr lang="en-US" sz="2000" i="1" dirty="0" smtClean="0"/>
              <a:t> se </a:t>
            </a:r>
            <a:r>
              <a:rPr lang="en-US" sz="2000" i="1" dirty="0" err="1" smtClean="0"/>
              <a:t>explica</a:t>
            </a:r>
            <a:r>
              <a:rPr lang="en-US" sz="2000" i="1" dirty="0" smtClean="0"/>
              <a:t> al </a:t>
            </a:r>
            <a:r>
              <a:rPr lang="en-US" sz="2000" i="1" dirty="0" err="1" smtClean="0"/>
              <a:t>Candidato</a:t>
            </a:r>
            <a:r>
              <a:rPr lang="en-US" sz="2000" i="1" dirty="0" smtClean="0"/>
              <a:t> </a:t>
            </a:r>
            <a:r>
              <a:rPr lang="en-US" sz="2000" i="1" dirty="0" err="1" smtClean="0"/>
              <a:t>como</a:t>
            </a:r>
            <a:r>
              <a:rPr lang="en-US" sz="2000" i="1" dirty="0" smtClean="0"/>
              <a:t> : </a:t>
            </a:r>
            <a:r>
              <a:rPr lang="en-US" sz="2000" b="1" i="1" dirty="0" smtClean="0"/>
              <a:t>el </a:t>
            </a:r>
            <a:r>
              <a:rPr lang="en-US" sz="2000" b="1" i="1" dirty="0" err="1" smtClean="0"/>
              <a:t>camino</a:t>
            </a:r>
            <a:r>
              <a:rPr lang="en-US" sz="2000" b="1" i="1" dirty="0" smtClean="0"/>
              <a:t> al </a:t>
            </a:r>
            <a:r>
              <a:rPr lang="en-US" sz="2000" b="1" i="1" dirty="0" err="1" smtClean="0"/>
              <a:t>tesoro</a:t>
            </a:r>
            <a:r>
              <a:rPr lang="en-US" sz="2000" b="1" i="1" dirty="0" smtClean="0"/>
              <a:t> </a:t>
            </a:r>
            <a:r>
              <a:rPr lang="en-US" sz="2000" b="1" i="1" dirty="0" err="1" smtClean="0"/>
              <a:t>escondido</a:t>
            </a:r>
            <a:r>
              <a:rPr lang="en-US" sz="2000" i="1" dirty="0" smtClean="0"/>
              <a:t>. En </a:t>
            </a:r>
            <a:r>
              <a:rPr lang="en-US" sz="2000" i="1" dirty="0" err="1" smtClean="0"/>
              <a:t>inglés</a:t>
            </a:r>
            <a:r>
              <a:rPr lang="en-US" sz="2000" i="1" dirty="0" smtClean="0"/>
              <a:t> el Ritual dice: </a:t>
            </a:r>
            <a:r>
              <a:rPr lang="en-US" sz="2000" b="1" i="1" dirty="0" smtClean="0"/>
              <a:t>“</a:t>
            </a:r>
            <a:r>
              <a:rPr lang="en-US" sz="2000" b="1" i="1" dirty="0" err="1" smtClean="0"/>
              <a:t>Amb</a:t>
            </a:r>
            <a:r>
              <a:rPr lang="en-US" sz="2000" b="1" i="1" dirty="0" smtClean="0"/>
              <a:t> </a:t>
            </a:r>
            <a:r>
              <a:rPr lang="en-US" sz="2000" b="1" i="1" dirty="0" err="1" smtClean="0"/>
              <a:t>Zafn</a:t>
            </a:r>
            <a:r>
              <a:rPr lang="en-US" sz="2000" b="1" i="1" dirty="0" smtClean="0"/>
              <a:t>”</a:t>
            </a:r>
            <a:r>
              <a:rPr lang="en-US" sz="2000" i="1" dirty="0" smtClean="0"/>
              <a:t>, con el </a:t>
            </a:r>
            <a:r>
              <a:rPr lang="en-US" sz="2000" i="1" dirty="0" err="1" smtClean="0"/>
              <a:t>mismo</a:t>
            </a:r>
            <a:r>
              <a:rPr lang="en-US" sz="2000" i="1" dirty="0" smtClean="0"/>
              <a:t> </a:t>
            </a:r>
            <a:r>
              <a:rPr lang="en-US" sz="2000" i="1" dirty="0" err="1" smtClean="0"/>
              <a:t>significado</a:t>
            </a:r>
            <a:r>
              <a:rPr lang="en-US" sz="2000" i="1" dirty="0" smtClean="0"/>
              <a:t>.”</a:t>
            </a:r>
          </a:p>
          <a:p>
            <a:r>
              <a:rPr lang="en-US" sz="2000" dirty="0" smtClean="0"/>
              <a:t>La </a:t>
            </a:r>
            <a:r>
              <a:rPr lang="en-US" sz="2000" dirty="0" err="1" smtClean="0"/>
              <a:t>Palabra</a:t>
            </a:r>
            <a:r>
              <a:rPr lang="en-US" sz="2000" dirty="0" smtClean="0"/>
              <a:t> </a:t>
            </a:r>
            <a:r>
              <a:rPr lang="en-US" sz="2000" dirty="0" err="1" smtClean="0"/>
              <a:t>Ambat</a:t>
            </a:r>
            <a:r>
              <a:rPr lang="en-US" sz="2000" dirty="0" smtClean="0"/>
              <a:t> </a:t>
            </a:r>
            <a:r>
              <a:rPr lang="en-US" sz="2000" dirty="0" err="1" smtClean="0"/>
              <a:t>Zaphan</a:t>
            </a:r>
            <a:r>
              <a:rPr lang="en-US" sz="2000" dirty="0" smtClean="0"/>
              <a:t> </a:t>
            </a:r>
            <a:r>
              <a:rPr lang="en-US" sz="2000" dirty="0" err="1" smtClean="0"/>
              <a:t>es</a:t>
            </a:r>
            <a:r>
              <a:rPr lang="en-US" sz="2000" dirty="0" smtClean="0"/>
              <a:t>, </a:t>
            </a:r>
            <a:r>
              <a:rPr lang="en-US" sz="2000" dirty="0" err="1" smtClean="0"/>
              <a:t>por</a:t>
            </a:r>
            <a:r>
              <a:rPr lang="en-US" sz="2000" dirty="0" smtClean="0"/>
              <a:t> lo </a:t>
            </a:r>
            <a:r>
              <a:rPr lang="en-US" sz="2000" dirty="0" err="1" smtClean="0"/>
              <a:t>tanto</a:t>
            </a:r>
            <a:r>
              <a:rPr lang="en-US" sz="2000" dirty="0" smtClean="0"/>
              <a:t>, </a:t>
            </a:r>
            <a:r>
              <a:rPr lang="en-US" sz="2000" dirty="0" err="1" smtClean="0"/>
              <a:t>una</a:t>
            </a:r>
            <a:r>
              <a:rPr lang="en-US" sz="2000" dirty="0" smtClean="0"/>
              <a:t> </a:t>
            </a:r>
            <a:r>
              <a:rPr lang="en-US" sz="2000" dirty="0" err="1" smtClean="0"/>
              <a:t>corrupción</a:t>
            </a:r>
            <a:r>
              <a:rPr lang="en-US" sz="2000" dirty="0" smtClean="0"/>
              <a:t> de un </a:t>
            </a:r>
            <a:r>
              <a:rPr lang="en-US" sz="2000" dirty="0" err="1" smtClean="0"/>
              <a:t>término</a:t>
            </a:r>
            <a:r>
              <a:rPr lang="en-US" sz="2000" dirty="0" smtClean="0"/>
              <a:t> </a:t>
            </a:r>
            <a:r>
              <a:rPr lang="en-US" sz="2000" dirty="0" err="1" smtClean="0"/>
              <a:t>hebreo</a:t>
            </a:r>
            <a:r>
              <a:rPr lang="en-US" sz="2000" dirty="0" smtClean="0"/>
              <a:t> </a:t>
            </a:r>
            <a:r>
              <a:rPr lang="en-US" sz="2000" dirty="0" err="1" smtClean="0"/>
              <a:t>muy</a:t>
            </a:r>
            <a:r>
              <a:rPr lang="en-US" sz="2000" dirty="0" smtClean="0"/>
              <a:t> </a:t>
            </a:r>
            <a:r>
              <a:rPr lang="en-US" sz="2000" dirty="0" err="1" smtClean="0"/>
              <a:t>adecuado</a:t>
            </a:r>
            <a:r>
              <a:rPr lang="en-US" sz="2000" dirty="0" smtClean="0"/>
              <a:t> </a:t>
            </a:r>
            <a:r>
              <a:rPr lang="en-US" sz="2000" dirty="0" err="1" smtClean="0"/>
              <a:t>para</a:t>
            </a:r>
            <a:r>
              <a:rPr lang="en-US" sz="2000" dirty="0" smtClean="0"/>
              <a:t> </a:t>
            </a:r>
            <a:r>
              <a:rPr lang="en-US" sz="2000" dirty="0" err="1" smtClean="0"/>
              <a:t>este</a:t>
            </a:r>
            <a:r>
              <a:rPr lang="en-US" sz="2000" dirty="0" smtClean="0"/>
              <a:t> </a:t>
            </a:r>
            <a:r>
              <a:rPr lang="en-US" sz="2000" dirty="0" err="1" smtClean="0"/>
              <a:t>grado</a:t>
            </a:r>
            <a:r>
              <a:rPr lang="en-US" sz="2000" dirty="0" smtClean="0"/>
              <a:t>.</a:t>
            </a:r>
          </a:p>
          <a:p>
            <a:r>
              <a:rPr lang="es-ES" sz="2000" dirty="0" smtClean="0"/>
              <a:t>Agrega el Hermano J.H.: </a:t>
            </a:r>
            <a:r>
              <a:rPr lang="es-ES" sz="2000" i="1" dirty="0" smtClean="0"/>
              <a:t>“El Hermano que ha recibido este título y está familiarizado con su ritual, recordará el texto de la inscripción grabada en la gran piedra plana y el anillo, que los compañeros descubrieron al buscar en las ruinas del Templo de Jerusalén y dieron acceso a la cripta</a:t>
            </a:r>
            <a:r>
              <a:rPr lang="en-US" sz="2000" i="1" dirty="0" smtClean="0"/>
              <a:t>.”</a:t>
            </a:r>
          </a:p>
          <a:p>
            <a:pPr eaLnBrk="1" hangingPunct="1">
              <a:lnSpc>
                <a:spcPct val="80000"/>
              </a:lnSpc>
              <a:buFontTx/>
              <a:buNone/>
            </a:pPr>
            <a:r>
              <a:rPr lang="en-US" sz="2000" dirty="0" smtClean="0"/>
              <a:t/>
            </a:r>
            <a:br>
              <a:rPr lang="en-US" sz="2000" dirty="0" smtClean="0"/>
            </a:br>
            <a:endParaRPr lang="es-MX" sz="2000"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Ambat Zaphan</a:t>
            </a:r>
            <a:endParaRPr lang="es-ES_tradnl" smtClean="0"/>
          </a:p>
        </p:txBody>
      </p:sp>
      <p:sp>
        <p:nvSpPr>
          <p:cNvPr id="1780739" name="Rectangle 3"/>
          <p:cNvSpPr>
            <a:spLocks noGrp="1" noChangeArrowheads="1"/>
          </p:cNvSpPr>
          <p:nvPr>
            <p:ph idx="1"/>
          </p:nvPr>
        </p:nvSpPr>
        <p:spPr>
          <a:xfrm>
            <a:off x="214313" y="1600200"/>
            <a:ext cx="8715375" cy="4525963"/>
          </a:xfrm>
        </p:spPr>
        <p:txBody>
          <a:bodyPr/>
          <a:lstStyle/>
          <a:p>
            <a:pPr eaLnBrk="1" hangingPunct="1">
              <a:lnSpc>
                <a:spcPct val="80000"/>
              </a:lnSpc>
            </a:pPr>
            <a:r>
              <a:rPr lang="en-US" sz="2400" dirty="0" smtClean="0"/>
              <a:t>Y </a:t>
            </a:r>
            <a:r>
              <a:rPr lang="en-US" sz="2400" dirty="0" err="1" smtClean="0"/>
              <a:t>continúa</a:t>
            </a:r>
            <a:r>
              <a:rPr lang="en-US" sz="2400" dirty="0" smtClean="0"/>
              <a:t> el </a:t>
            </a:r>
            <a:r>
              <a:rPr lang="en-US" sz="2400" dirty="0" err="1" smtClean="0"/>
              <a:t>Hermano</a:t>
            </a:r>
            <a:r>
              <a:rPr lang="en-US" sz="2400" dirty="0" smtClean="0"/>
              <a:t> J.H.: </a:t>
            </a:r>
            <a:r>
              <a:rPr lang="en-US" sz="2400" i="1" dirty="0" smtClean="0"/>
              <a:t>“</a:t>
            </a:r>
            <a:r>
              <a:rPr lang="en-US" sz="2400" i="1" dirty="0" err="1" smtClean="0"/>
              <a:t>Significado</a:t>
            </a:r>
            <a:r>
              <a:rPr lang="en-US" sz="2400" i="1" dirty="0" smtClean="0"/>
              <a:t> de Am </a:t>
            </a:r>
            <a:r>
              <a:rPr lang="en-US" sz="2400" i="1" dirty="0" err="1" smtClean="0"/>
              <a:t>B’Tsafn</a:t>
            </a:r>
            <a:r>
              <a:rPr lang="en-US" sz="2400" i="1" dirty="0" smtClean="0"/>
              <a:t>. El </a:t>
            </a:r>
            <a:r>
              <a:rPr lang="en-US" sz="2400" i="1" dirty="0" err="1" smtClean="0"/>
              <a:t>Hermano</a:t>
            </a:r>
            <a:r>
              <a:rPr lang="en-US" sz="2400" i="1" dirty="0" smtClean="0"/>
              <a:t> George A. Howell, Gran </a:t>
            </a:r>
            <a:r>
              <a:rPr lang="en-US" sz="2400" i="1" dirty="0" err="1" smtClean="0"/>
              <a:t>Escriba</a:t>
            </a:r>
            <a:r>
              <a:rPr lang="en-US" sz="2400" i="1" dirty="0" smtClean="0"/>
              <a:t>, </a:t>
            </a:r>
            <a:r>
              <a:rPr lang="en-US" sz="2400" i="1" dirty="0" err="1" smtClean="0"/>
              <a:t>Supremo</a:t>
            </a:r>
            <a:r>
              <a:rPr lang="en-US" sz="2400" i="1" dirty="0" smtClean="0"/>
              <a:t> Gran </a:t>
            </a:r>
            <a:r>
              <a:rPr lang="en-US" sz="2400" i="1" dirty="0" err="1" smtClean="0"/>
              <a:t>Capítulo</a:t>
            </a:r>
            <a:r>
              <a:rPr lang="en-US" sz="2400" i="1" dirty="0" smtClean="0"/>
              <a:t> del Arco Real, </a:t>
            </a:r>
            <a:r>
              <a:rPr lang="en-US" sz="2400" i="1" dirty="0" err="1" smtClean="0"/>
              <a:t>Edimburgo</a:t>
            </a:r>
            <a:r>
              <a:rPr lang="en-US" sz="2400" i="1" dirty="0" smtClean="0"/>
              <a:t>, </a:t>
            </a:r>
            <a:r>
              <a:rPr lang="en-US" sz="2400" i="1" dirty="0" err="1" smtClean="0"/>
              <a:t>Escocia</a:t>
            </a:r>
            <a:r>
              <a:rPr lang="en-US" sz="2400" i="1" dirty="0" smtClean="0"/>
              <a:t>, </a:t>
            </a:r>
            <a:r>
              <a:rPr lang="es-ES" sz="2400" i="1" dirty="0" smtClean="0"/>
              <a:t>ha escrito para explicar el término de la siguiente manera: en hebreo se debe leer "H" como "el"; "AM" significa "camino"; "B" significa "en, para o sobre", y "</a:t>
            </a:r>
            <a:r>
              <a:rPr lang="es-ES" sz="2400" i="1" dirty="0" err="1" smtClean="0"/>
              <a:t>Tsafn</a:t>
            </a:r>
            <a:r>
              <a:rPr lang="es-ES" sz="2400" i="1" dirty="0" smtClean="0"/>
              <a:t>" como "algo oculto". De acuerdo con nuestro ritual, los </a:t>
            </a:r>
            <a:r>
              <a:rPr lang="es-ES" sz="2400" i="1" dirty="0" err="1" smtClean="0"/>
              <a:t>Sojourners</a:t>
            </a:r>
            <a:r>
              <a:rPr lang="es-ES" sz="2400" i="1" dirty="0" smtClean="0"/>
              <a:t> en el curso de su trabajo en las ruinas del antiguo Templo, sacando algunos desperdicios, encontraron un gran anillo de bronce fijado a una amplia piedra plana con las palabras Am </a:t>
            </a:r>
            <a:r>
              <a:rPr lang="es-ES" sz="2400" i="1" dirty="0" err="1" smtClean="0"/>
              <a:t>B'Tsafn</a:t>
            </a:r>
            <a:r>
              <a:rPr lang="es-ES" sz="2400" i="1" dirty="0" smtClean="0"/>
              <a:t> grabadas en él. Al quitar la piedra encontraron la corona de un arco perfecto. Al quitar la piedra angular, etc., y al descender a la bóveda, descubrieron que era la bóveda secreta del rey Salomón, de la cual se hace referencia en el ritual de Maestro de Marca”.</a:t>
            </a:r>
          </a:p>
          <a:p>
            <a:pPr eaLnBrk="1" hangingPunct="1">
              <a:lnSpc>
                <a:spcPct val="80000"/>
              </a:lnSpc>
            </a:pPr>
            <a:r>
              <a:rPr lang="es-MX" sz="2400" dirty="0" smtClean="0"/>
              <a:t>Por lo tanto, si bien se utiliza en el Rito Críptico, la Palabra corresponde más al Capítulo del Arco Real.</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idx="4294967295"/>
          </p:nvPr>
        </p:nvSpPr>
        <p:spPr/>
        <p:txBody>
          <a:bodyPr/>
          <a:lstStyle/>
          <a:p>
            <a:pPr eaLnBrk="1" hangingPunct="1"/>
            <a:r>
              <a:rPr lang="es-MX" smtClean="0"/>
              <a:t>Ambat Zaphan</a:t>
            </a:r>
            <a:endParaRPr lang="es-ES_tradnl" smtClean="0"/>
          </a:p>
        </p:txBody>
      </p:sp>
      <p:sp>
        <p:nvSpPr>
          <p:cNvPr id="1780739" name="Rectangle 3"/>
          <p:cNvSpPr>
            <a:spLocks noGrp="1" noChangeArrowheads="1"/>
          </p:cNvSpPr>
          <p:nvPr>
            <p:ph idx="4294967295"/>
          </p:nvPr>
        </p:nvSpPr>
        <p:spPr>
          <a:xfrm>
            <a:off x="214313" y="1600200"/>
            <a:ext cx="8715375" cy="4525963"/>
          </a:xfrm>
        </p:spPr>
        <p:txBody>
          <a:bodyPr/>
          <a:lstStyle/>
          <a:p>
            <a:pPr eaLnBrk="1" hangingPunct="1">
              <a:lnSpc>
                <a:spcPct val="80000"/>
              </a:lnSpc>
            </a:pPr>
            <a:r>
              <a:rPr lang="en-US" sz="2400" smtClean="0"/>
              <a:t>Todavía pueden encontrarse significados para estas Palabras en las culturas más insospechadas.</a:t>
            </a:r>
          </a:p>
          <a:p>
            <a:pPr eaLnBrk="1" hangingPunct="1">
              <a:lnSpc>
                <a:spcPct val="80000"/>
              </a:lnSpc>
            </a:pPr>
            <a:r>
              <a:rPr lang="en-US" sz="2400" smtClean="0"/>
              <a:t>Por ejemplo, el Hermano M.N. me informó que: </a:t>
            </a:r>
            <a:r>
              <a:rPr lang="en-US" sz="2400" i="1" smtClean="0"/>
              <a:t>“</a:t>
            </a:r>
            <a:r>
              <a:rPr lang="es-ES" sz="2400" i="1" smtClean="0"/>
              <a:t>En la mitología melanesia de la isla de Malekula, Vanuatu, Ambat es un héroe cultural. En el mito, Temes Malau tiene una esposa ogresa Nevinbumbaau y tuvo un hijo, Mansip. Nevinbumbaau atrapó a los hermanos mayores de Ambat uno tras otro en una zanja, donde se quedaron hasta que Ambat fue a liberarlos. Los mismos hermanos más tarde trataron de matar a Ambat porque le envidiaban a su bella esposa Lindanda, que supo de la muerte de su marido cuando vio sangre en el peine que le había dejado. Ella escapó de los hermanos, que pensaron que habían ganado.”</a:t>
            </a:r>
          </a:p>
          <a:p>
            <a:pPr eaLnBrk="1" hangingPunct="1">
              <a:lnSpc>
                <a:spcPct val="80000"/>
              </a:lnSpc>
            </a:pPr>
            <a:r>
              <a:rPr lang="es-MX" sz="2400" smtClean="0"/>
              <a:t>¡Historias de traiciones, como la de Hiram, existen en todos los pueblos!</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Thou Art Found</a:t>
            </a:r>
            <a:endParaRPr lang="es-ES_tradnl" smtClean="0"/>
          </a:p>
        </p:txBody>
      </p:sp>
      <p:sp>
        <p:nvSpPr>
          <p:cNvPr id="1780739" name="Rectangle 3"/>
          <p:cNvSpPr>
            <a:spLocks noGrp="1" noChangeArrowheads="1"/>
          </p:cNvSpPr>
          <p:nvPr>
            <p:ph sz="half" idx="1"/>
          </p:nvPr>
        </p:nvSpPr>
        <p:spPr/>
        <p:txBody>
          <a:bodyPr/>
          <a:lstStyle/>
          <a:p>
            <a:pPr eaLnBrk="1" hangingPunct="1">
              <a:lnSpc>
                <a:spcPct val="80000"/>
              </a:lnSpc>
            </a:pPr>
            <a:r>
              <a:rPr lang="es-MX" sz="2300" smtClean="0"/>
              <a:t>Es una expresión en inglés que aparece con frecuencia en los Rituales.</a:t>
            </a:r>
          </a:p>
          <a:p>
            <a:pPr eaLnBrk="1" hangingPunct="1">
              <a:lnSpc>
                <a:spcPct val="80000"/>
              </a:lnSpc>
            </a:pPr>
            <a:r>
              <a:rPr lang="es-MX" sz="2300" smtClean="0"/>
              <a:t>Literalmente traducido es “te encuentras”.</a:t>
            </a:r>
          </a:p>
          <a:p>
            <a:pPr eaLnBrk="1" hangingPunct="1">
              <a:lnSpc>
                <a:spcPct val="80000"/>
              </a:lnSpc>
            </a:pPr>
            <a:r>
              <a:rPr lang="es-MX" sz="2300" smtClean="0"/>
              <a:t>Pero el significado refiere a encontrar lo que está oculto, a encontrar la Palabra, oculta en la Cripta.</a:t>
            </a:r>
          </a:p>
          <a:p>
            <a:pPr eaLnBrk="1" hangingPunct="1">
              <a:lnSpc>
                <a:spcPct val="80000"/>
              </a:lnSpc>
            </a:pPr>
            <a:r>
              <a:rPr lang="es-MX" sz="2300" smtClean="0"/>
              <a:t>De todas formas, se considera que al encontrar la Palabra el hombre se encuentra a sí mismo, con lo que ambas interpretaciones son válidas.</a:t>
            </a:r>
          </a:p>
        </p:txBody>
      </p:sp>
      <p:pic>
        <p:nvPicPr>
          <p:cNvPr id="192515" name="Picture 3"/>
          <p:cNvPicPr>
            <a:picLocks noChangeAspect="1" noChangeArrowheads="1"/>
          </p:cNvPicPr>
          <p:nvPr/>
        </p:nvPicPr>
        <p:blipFill>
          <a:blip r:embed="rId2"/>
          <a:srcRect/>
          <a:stretch>
            <a:fillRect/>
          </a:stretch>
        </p:blipFill>
        <p:spPr bwMode="auto">
          <a:xfrm>
            <a:off x="4500563" y="2233613"/>
            <a:ext cx="4514850" cy="3643312"/>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192515"/>
                                        </p:tgtEl>
                                        <p:attrNameLst>
                                          <p:attrName>style.visibility</p:attrName>
                                        </p:attrNameLst>
                                      </p:cBhvr>
                                      <p:to>
                                        <p:strVal val="visible"/>
                                      </p:to>
                                    </p:set>
                                    <p:animEffect transition="in" filter="box(out)">
                                      <p:cBhvr>
                                        <p:cTn id="32" dur="2000"/>
                                        <p:tgtEl>
                                          <p:spTgt spid="1925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El toque</a:t>
            </a:r>
            <a:endParaRPr lang="es-ES_tradnl" smtClean="0"/>
          </a:p>
        </p:txBody>
      </p:sp>
      <p:sp>
        <p:nvSpPr>
          <p:cNvPr id="1780739" name="Rectangle 3"/>
          <p:cNvSpPr>
            <a:spLocks noGrp="1" noChangeArrowheads="1"/>
          </p:cNvSpPr>
          <p:nvPr>
            <p:ph idx="1"/>
          </p:nvPr>
        </p:nvSpPr>
        <p:spPr/>
        <p:txBody>
          <a:bodyPr/>
          <a:lstStyle/>
          <a:p>
            <a:pPr eaLnBrk="1" hangingPunct="1">
              <a:lnSpc>
                <a:spcPct val="80000"/>
              </a:lnSpc>
            </a:pPr>
            <a:r>
              <a:rPr lang="es-MX" sz="2300" smtClean="0"/>
              <a:t>Estando los dos Compañeros frente a frente, cada uno toma la muñeca de la mano izquierda del otro con su mano derecha, y la muñeca de la derecha con la izquierda.</a:t>
            </a:r>
          </a:p>
          <a:p>
            <a:pPr eaLnBrk="1" hangingPunct="1">
              <a:lnSpc>
                <a:spcPct val="80000"/>
              </a:lnSpc>
            </a:pPr>
            <a:r>
              <a:rPr lang="es-MX" sz="2300" smtClean="0"/>
              <a:t>Richardson dice que esto «forma una escuadra», pero es difícil ver una escuadra en ese movimiento.</a:t>
            </a:r>
          </a:p>
          <a:p>
            <a:pPr eaLnBrk="1" hangingPunct="1">
              <a:lnSpc>
                <a:spcPct val="80000"/>
              </a:lnSpc>
            </a:pPr>
            <a:r>
              <a:rPr lang="es-MX" sz="2300" smtClean="0"/>
              <a:t>El mismo autor agrega que este toque es idéntico a cuando dos niños unen sus manos para hamacar a un tercero.</a:t>
            </a:r>
          </a:p>
          <a:p>
            <a:pPr eaLnBrk="1" hangingPunct="1">
              <a:lnSpc>
                <a:spcPct val="80000"/>
              </a:lnSpc>
            </a:pPr>
            <a:r>
              <a:rPr lang="es-MX" sz="2300" smtClean="0"/>
              <a:t>A continuación, el primer Compañero suelta su mano izquierda, y la deja caer en posición natural junto a su cuerpo. </a:t>
            </a:r>
          </a:p>
          <a:p>
            <a:pPr eaLnBrk="1" hangingPunct="1">
              <a:lnSpc>
                <a:spcPct val="80000"/>
              </a:lnSpc>
            </a:pPr>
            <a:r>
              <a:rPr lang="es-MX" sz="2300" smtClean="0"/>
              <a:t>Al mismo tiempo ambos unen sus pies derechos, formando los dos lados de un triángulo.</a:t>
            </a:r>
          </a:p>
          <a:p>
            <a:pPr eaLnBrk="1" hangingPunct="1">
              <a:lnSpc>
                <a:spcPct val="80000"/>
              </a:lnSpc>
            </a:pPr>
            <a:r>
              <a:rPr lang="es-MX" sz="2300" smtClean="0"/>
              <a:t>Luego ambos dirigen su vista hacia los pies unidos, y el primero dice: </a:t>
            </a:r>
            <a:r>
              <a:rPr lang="es-MX" sz="2300" i="1" smtClean="0"/>
              <a:t>¡Ay, pobre Hiram!</a:t>
            </a:r>
            <a:endParaRPr lang="es-MX" sz="23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95589" name="Picture 5" descr="deathofhiram1b%20from%20le_soleil_mystique"/>
          <p:cNvPicPr>
            <a:picLocks noChangeAspect="1" noChangeArrowheads="1"/>
          </p:cNvPicPr>
          <p:nvPr/>
        </p:nvPicPr>
        <p:blipFill>
          <a:blip r:embed="rId2"/>
          <a:srcRect/>
          <a:stretch>
            <a:fillRect/>
          </a:stretch>
        </p:blipFill>
        <p:spPr bwMode="auto">
          <a:xfrm>
            <a:off x="0" y="971550"/>
            <a:ext cx="9180513" cy="5626100"/>
          </a:xfrm>
          <a:prstGeom prst="rect">
            <a:avLst/>
          </a:prstGeom>
          <a:noFill/>
          <a:ln w="9525">
            <a:noFill/>
            <a:miter lim="800000"/>
            <a:headEnd/>
            <a:tailEnd/>
          </a:ln>
        </p:spPr>
      </p:pic>
      <p:sp>
        <p:nvSpPr>
          <p:cNvPr id="195590" name="Text Box 6"/>
          <p:cNvSpPr txBox="1">
            <a:spLocks noChangeArrowheads="1"/>
          </p:cNvSpPr>
          <p:nvPr/>
        </p:nvSpPr>
        <p:spPr bwMode="auto">
          <a:xfrm>
            <a:off x="3255963" y="307975"/>
            <a:ext cx="2741612" cy="457200"/>
          </a:xfrm>
          <a:prstGeom prst="rect">
            <a:avLst/>
          </a:prstGeom>
          <a:noFill/>
          <a:ln w="9525">
            <a:noFill/>
            <a:miter lim="800000"/>
            <a:headEnd/>
            <a:tailEnd/>
          </a:ln>
        </p:spPr>
        <p:txBody>
          <a:bodyPr wrap="none">
            <a:spAutoFit/>
          </a:bodyPr>
          <a:lstStyle/>
          <a:p>
            <a:r>
              <a:rPr lang="es-ES" sz="2400" b="1" i="1"/>
              <a:t>¡Ay, pobre Hiram!</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95589"/>
                                        </p:tgtEl>
                                        <p:attrNameLst>
                                          <p:attrName>style.visibility</p:attrName>
                                        </p:attrNameLst>
                                      </p:cBhvr>
                                      <p:to>
                                        <p:strVal val="visible"/>
                                      </p:to>
                                    </p:set>
                                    <p:animEffect transition="in" filter="box(out)">
                                      <p:cBhvr>
                                        <p:cTn id="7" dur="2000"/>
                                        <p:tgtEl>
                                          <p:spTgt spid="1955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5590"/>
                                        </p:tgtEl>
                                        <p:attrNameLst>
                                          <p:attrName>style.visibility</p:attrName>
                                        </p:attrNameLst>
                                      </p:cBhvr>
                                      <p:to>
                                        <p:strVal val="visible"/>
                                      </p:to>
                                    </p:set>
                                    <p:animEffect transition="in" filter="fade">
                                      <p:cBhvr>
                                        <p:cTn id="12" dur="2000"/>
                                        <p:tgtEl>
                                          <p:spTgt spid="1955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90"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7122" name="Text Box 2"/>
          <p:cNvSpPr txBox="1">
            <a:spLocks noChangeArrowheads="1"/>
          </p:cNvSpPr>
          <p:nvPr/>
        </p:nvSpPr>
        <p:spPr bwMode="auto">
          <a:xfrm>
            <a:off x="76200" y="836613"/>
            <a:ext cx="2724150" cy="5078412"/>
          </a:xfrm>
          <a:prstGeom prst="rect">
            <a:avLst/>
          </a:prstGeom>
          <a:noFill/>
          <a:ln w="9525">
            <a:noFill/>
            <a:miter lim="800000"/>
            <a:headEnd/>
            <a:tailEnd/>
          </a:ln>
        </p:spPr>
        <p:txBody>
          <a:bodyPr wrap="none">
            <a:spAutoFit/>
          </a:bodyPr>
          <a:lstStyle/>
          <a:p>
            <a:r>
              <a:rPr lang="es-AR"/>
              <a:t>Toque y signo</a:t>
            </a:r>
          </a:p>
          <a:p>
            <a:r>
              <a:rPr lang="es-AR"/>
              <a:t>del Royal Master, según </a:t>
            </a:r>
          </a:p>
          <a:p>
            <a:r>
              <a:rPr lang="es-MX"/>
              <a:t>Richardson,</a:t>
            </a:r>
            <a:endParaRPr lang="es-AR"/>
          </a:p>
          <a:p>
            <a:r>
              <a:rPr lang="es-AR"/>
              <a:t>que recuerdan los de</a:t>
            </a:r>
          </a:p>
          <a:p>
            <a:r>
              <a:rPr lang="es-AR"/>
              <a:t>diversos grados</a:t>
            </a:r>
          </a:p>
          <a:p>
            <a:r>
              <a:rPr lang="es-AR"/>
              <a:t>escoceses.</a:t>
            </a:r>
          </a:p>
          <a:p>
            <a:r>
              <a:rPr lang="es-MX"/>
              <a:t>Según el Ritual, los</a:t>
            </a:r>
          </a:p>
          <a:p>
            <a:r>
              <a:rPr lang="es-MX"/>
              <a:t>brazos unidos por las</a:t>
            </a:r>
          </a:p>
          <a:p>
            <a:r>
              <a:rPr lang="es-MX"/>
              <a:t>muñecas forman un</a:t>
            </a:r>
          </a:p>
          <a:p>
            <a:r>
              <a:rPr lang="es-MX"/>
              <a:t>rectángulo, y las</a:t>
            </a:r>
          </a:p>
          <a:p>
            <a:r>
              <a:rPr lang="es-MX"/>
              <a:t>piernas dos triángulos.</a:t>
            </a:r>
          </a:p>
          <a:p>
            <a:r>
              <a:rPr lang="es-MX"/>
              <a:t>Se agrega que los </a:t>
            </a:r>
          </a:p>
          <a:p>
            <a:r>
              <a:rPr lang="es-MX"/>
              <a:t>brazos se unen, «en la</a:t>
            </a:r>
          </a:p>
          <a:p>
            <a:r>
              <a:rPr lang="es-MX"/>
              <a:t>forma en que dos niños</a:t>
            </a:r>
          </a:p>
          <a:p>
            <a:r>
              <a:rPr lang="es-MX"/>
              <a:t>hacen para elevar a </a:t>
            </a:r>
          </a:p>
          <a:p>
            <a:r>
              <a:rPr lang="es-MX"/>
              <a:t>un tercer niño», lo que </a:t>
            </a:r>
          </a:p>
          <a:p>
            <a:r>
              <a:rPr lang="es-MX"/>
              <a:t>podría dar lugar a </a:t>
            </a:r>
          </a:p>
          <a:p>
            <a:r>
              <a:rPr lang="es-MX"/>
              <a:t>profundos simbolismos.</a:t>
            </a:r>
            <a:endParaRPr lang="es-ES_tradnl"/>
          </a:p>
        </p:txBody>
      </p:sp>
      <p:pic>
        <p:nvPicPr>
          <p:cNvPr id="1797123" name="Picture 3" descr="00000083"/>
          <p:cNvPicPr>
            <a:picLocks noChangeAspect="1" noChangeArrowheads="1"/>
          </p:cNvPicPr>
          <p:nvPr/>
        </p:nvPicPr>
        <p:blipFill>
          <a:blip r:embed="rId2"/>
          <a:srcRect/>
          <a:stretch>
            <a:fillRect/>
          </a:stretch>
        </p:blipFill>
        <p:spPr bwMode="auto">
          <a:xfrm>
            <a:off x="2886075" y="0"/>
            <a:ext cx="4324350" cy="68580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97123"/>
                                        </p:tgtEl>
                                        <p:attrNameLst>
                                          <p:attrName>style.visibility</p:attrName>
                                        </p:attrNameLst>
                                      </p:cBhvr>
                                      <p:to>
                                        <p:strVal val="visible"/>
                                      </p:to>
                                    </p:set>
                                    <p:animEffect transition="in" filter="fade">
                                      <p:cBhvr>
                                        <p:cTn id="7" dur="2000"/>
                                        <p:tgtEl>
                                          <p:spTgt spid="17971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97122"/>
                                        </p:tgtEl>
                                        <p:attrNameLst>
                                          <p:attrName>style.visibility</p:attrName>
                                        </p:attrNameLst>
                                      </p:cBhvr>
                                      <p:to>
                                        <p:strVal val="visible"/>
                                      </p:to>
                                    </p:set>
                                    <p:animEffect transition="in" filter="dissolve">
                                      <p:cBhvr>
                                        <p:cTn id="12" dur="500"/>
                                        <p:tgtEl>
                                          <p:spTgt spid="1797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7122" grpId="0"/>
    </p:bldLst>
  </p:timing>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El toque</a:t>
            </a:r>
            <a:endParaRPr lang="es-ES_tradnl" smtClean="0"/>
          </a:p>
        </p:txBody>
      </p:sp>
      <p:sp>
        <p:nvSpPr>
          <p:cNvPr id="1780739" name="Rectangle 3"/>
          <p:cNvSpPr>
            <a:spLocks noGrp="1" noChangeArrowheads="1"/>
          </p:cNvSpPr>
          <p:nvPr>
            <p:ph sz="half" idx="1"/>
          </p:nvPr>
        </p:nvSpPr>
        <p:spPr>
          <a:xfrm>
            <a:off x="34925" y="1484313"/>
            <a:ext cx="4464050" cy="4525962"/>
          </a:xfrm>
        </p:spPr>
        <p:txBody>
          <a:bodyPr/>
          <a:lstStyle/>
          <a:p>
            <a:pPr eaLnBrk="1" hangingPunct="1">
              <a:lnSpc>
                <a:spcPct val="80000"/>
              </a:lnSpc>
            </a:pPr>
            <a:r>
              <a:rPr lang="es-MX" sz="2300" dirty="0" smtClean="0"/>
              <a:t>En algunos Rituales modernos el toque se simplifica: los dos Hermanos colocan sus pies formando un triángulo, depositan sus manos sobre los hombros del otro Hermano y pronuncian las mismas Palabras que en la versión más antigua.</a:t>
            </a:r>
          </a:p>
          <a:p>
            <a:pPr eaLnBrk="1" hangingPunct="1">
              <a:lnSpc>
                <a:spcPct val="80000"/>
              </a:lnSpc>
            </a:pPr>
            <a:r>
              <a:rPr lang="es-MX" sz="2300" dirty="0" smtClean="0"/>
              <a:t>La Leyenda relata que Salomón e Hiram de Tiro se colocaron en esa posición para comunicarse la Palabra tal como se describió en el grado del Arco Real del Rito York.</a:t>
            </a:r>
          </a:p>
          <a:p>
            <a:pPr eaLnBrk="1" hangingPunct="1">
              <a:lnSpc>
                <a:spcPct val="80000"/>
              </a:lnSpc>
            </a:pPr>
            <a:r>
              <a:rPr lang="es-MX" sz="2300" dirty="0" smtClean="0"/>
              <a:t>Pero…</a:t>
            </a:r>
          </a:p>
        </p:txBody>
      </p:sp>
      <p:pic>
        <p:nvPicPr>
          <p:cNvPr id="4" name="Picture 4" descr="nouvel7"/>
          <p:cNvPicPr>
            <a:picLocks noChangeAspect="1" noChangeArrowheads="1"/>
          </p:cNvPicPr>
          <p:nvPr/>
        </p:nvPicPr>
        <p:blipFill>
          <a:blip r:embed="rId2"/>
          <a:srcRect/>
          <a:stretch>
            <a:fillRect/>
          </a:stretch>
        </p:blipFill>
        <p:spPr bwMode="auto">
          <a:xfrm>
            <a:off x="4427538" y="1700213"/>
            <a:ext cx="4554537" cy="444182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edge">
                                      <p:cBhvr>
                                        <p:cTn id="22" dur="2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7" dur="500"/>
                                        <p:tgtEl>
                                          <p:spTgt spid="17807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uiExpand="1" build="p"/>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El toque</a:t>
            </a:r>
            <a:endParaRPr lang="es-ES_tradnl" smtClean="0"/>
          </a:p>
        </p:txBody>
      </p:sp>
      <p:sp>
        <p:nvSpPr>
          <p:cNvPr id="1780739" name="Rectangle 3"/>
          <p:cNvSpPr>
            <a:spLocks noGrp="1" noChangeArrowheads="1"/>
          </p:cNvSpPr>
          <p:nvPr>
            <p:ph sz="half" idx="1"/>
          </p:nvPr>
        </p:nvSpPr>
        <p:spPr>
          <a:xfrm>
            <a:off x="179388" y="1927225"/>
            <a:ext cx="3529012" cy="4525963"/>
          </a:xfrm>
        </p:spPr>
        <p:txBody>
          <a:bodyPr/>
          <a:lstStyle/>
          <a:p>
            <a:pPr eaLnBrk="1" hangingPunct="1">
              <a:lnSpc>
                <a:spcPct val="80000"/>
              </a:lnSpc>
            </a:pPr>
            <a:r>
              <a:rPr lang="es-MX" sz="2300" dirty="0" smtClean="0"/>
              <a:t>…advirtieron que la transmisión trisilábica no era posible, porque faltaba Hiram </a:t>
            </a:r>
            <a:r>
              <a:rPr lang="es-MX" sz="2300" dirty="0" err="1" smtClean="0"/>
              <a:t>Abiff</a:t>
            </a:r>
            <a:r>
              <a:rPr lang="es-MX" sz="2300" dirty="0" smtClean="0"/>
              <a:t>.</a:t>
            </a:r>
          </a:p>
          <a:p>
            <a:pPr eaLnBrk="1" hangingPunct="1">
              <a:lnSpc>
                <a:spcPct val="80000"/>
              </a:lnSpc>
            </a:pPr>
            <a:r>
              <a:rPr lang="es-MX" sz="2300" dirty="0" smtClean="0"/>
              <a:t>Salomón preguntó: </a:t>
            </a:r>
            <a:r>
              <a:rPr lang="es-MX" sz="2300" i="1" dirty="0" smtClean="0"/>
              <a:t>¿Qué vemos aquí?</a:t>
            </a:r>
          </a:p>
          <a:p>
            <a:pPr eaLnBrk="1" hangingPunct="1">
              <a:lnSpc>
                <a:spcPct val="80000"/>
              </a:lnSpc>
            </a:pPr>
            <a:r>
              <a:rPr lang="es-MX" sz="2300" dirty="0" smtClean="0"/>
              <a:t>Hiram de Tiro, con tristeza, respondió: </a:t>
            </a:r>
            <a:r>
              <a:rPr lang="es-MX" sz="2300" i="1" dirty="0" smtClean="0"/>
              <a:t>Un triángulo roto</a:t>
            </a:r>
            <a:r>
              <a:rPr lang="es-MX" sz="2300" dirty="0" smtClean="0"/>
              <a:t>.</a:t>
            </a:r>
          </a:p>
          <a:p>
            <a:pPr eaLnBrk="1" hangingPunct="1">
              <a:lnSpc>
                <a:spcPct val="80000"/>
              </a:lnSpc>
            </a:pPr>
            <a:r>
              <a:rPr lang="es-MX" sz="2300" dirty="0" smtClean="0"/>
              <a:t>Y los dos cambiaron, alternativamente, la expresión: </a:t>
            </a:r>
            <a:r>
              <a:rPr lang="es-MX" sz="2300" i="1" dirty="0" smtClean="0"/>
              <a:t>«¡Ay, pobre Hiram!»</a:t>
            </a:r>
            <a:endParaRPr lang="es-MX" sz="2300" dirty="0" smtClean="0"/>
          </a:p>
        </p:txBody>
      </p:sp>
      <p:pic>
        <p:nvPicPr>
          <p:cNvPr id="1026" name="Picture 2" descr="Resultado de imagen para broken triangle cryptic"/>
          <p:cNvPicPr>
            <a:picLocks noChangeAspect="1" noChangeArrowheads="1"/>
          </p:cNvPicPr>
          <p:nvPr/>
        </p:nvPicPr>
        <p:blipFill>
          <a:blip r:embed="rId2"/>
          <a:srcRect/>
          <a:stretch>
            <a:fillRect/>
          </a:stretch>
        </p:blipFill>
        <p:spPr bwMode="auto">
          <a:xfrm>
            <a:off x="3851275" y="1697038"/>
            <a:ext cx="5113338" cy="4395787"/>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box(out)">
                                      <p:cBhvr>
                                        <p:cTn id="27" dur="2000"/>
                                        <p:tgtEl>
                                          <p:spTgt spid="102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32" dur="500"/>
                                        <p:tgtEl>
                                          <p:spTgt spid="17807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uiExpand="1" build="p"/>
    </p:bldLst>
  </p:timing>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La marcha</a:t>
            </a:r>
            <a:endParaRPr lang="es-ES_tradnl" smtClean="0"/>
          </a:p>
        </p:txBody>
      </p:sp>
      <p:sp>
        <p:nvSpPr>
          <p:cNvPr id="1780739" name="Rectangle 3"/>
          <p:cNvSpPr>
            <a:spLocks noGrp="1" noChangeArrowheads="1"/>
          </p:cNvSpPr>
          <p:nvPr>
            <p:ph sz="half" idx="1"/>
          </p:nvPr>
        </p:nvSpPr>
        <p:spPr>
          <a:xfrm>
            <a:off x="179388" y="1617663"/>
            <a:ext cx="3186112" cy="4525962"/>
          </a:xfrm>
        </p:spPr>
        <p:txBody>
          <a:bodyPr/>
          <a:lstStyle/>
          <a:p>
            <a:pPr eaLnBrk="1" hangingPunct="1">
              <a:lnSpc>
                <a:spcPct val="80000"/>
              </a:lnSpc>
            </a:pPr>
            <a:r>
              <a:rPr lang="es-MX" sz="2300" smtClean="0"/>
              <a:t>No hemos encontrado en los Rituales una marcha con el número de pasos especificado.</a:t>
            </a:r>
          </a:p>
          <a:p>
            <a:pPr eaLnBrk="1" hangingPunct="1">
              <a:lnSpc>
                <a:spcPct val="80000"/>
              </a:lnSpc>
            </a:pPr>
            <a:r>
              <a:rPr lang="es-MX" sz="2300" smtClean="0"/>
              <a:t>Sólo hemos hallado que cuando se marcha ritualmente en este grado los pasos deben realizarse con los dos pies conformando un triángulo equilátero.</a:t>
            </a:r>
          </a:p>
        </p:txBody>
      </p:sp>
      <p:pic>
        <p:nvPicPr>
          <p:cNvPr id="5" name="Picture 2" descr="Resultado de imagen para cryptic freemasonry"/>
          <p:cNvPicPr>
            <a:picLocks noChangeAspect="1" noChangeArrowheads="1"/>
          </p:cNvPicPr>
          <p:nvPr/>
        </p:nvPicPr>
        <p:blipFill>
          <a:blip r:embed="rId2"/>
          <a:srcRect/>
          <a:stretch>
            <a:fillRect/>
          </a:stretch>
        </p:blipFill>
        <p:spPr bwMode="auto">
          <a:xfrm>
            <a:off x="3786188" y="1414463"/>
            <a:ext cx="5086350" cy="508635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out)">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Examen de Reconocimiento</a:t>
            </a:r>
            <a:endParaRPr lang="es-ES_tradnl" smtClean="0"/>
          </a:p>
        </p:txBody>
      </p:sp>
      <p:sp>
        <p:nvSpPr>
          <p:cNvPr id="1780739" name="Rectangle 3"/>
          <p:cNvSpPr>
            <a:spLocks noGrp="1" noChangeArrowheads="1"/>
          </p:cNvSpPr>
          <p:nvPr>
            <p:ph idx="1"/>
          </p:nvPr>
        </p:nvSpPr>
        <p:spPr/>
        <p:txBody>
          <a:bodyPr/>
          <a:lstStyle/>
          <a:p>
            <a:pPr eaLnBrk="1" hangingPunct="1">
              <a:lnSpc>
                <a:spcPct val="80000"/>
              </a:lnSpc>
            </a:pPr>
            <a:r>
              <a:rPr lang="es-MX" sz="2300" smtClean="0"/>
              <a:t>P.: ¿Eres Maestro Real?</a:t>
            </a:r>
          </a:p>
          <a:p>
            <a:pPr eaLnBrk="1" hangingPunct="1">
              <a:lnSpc>
                <a:spcPct val="80000"/>
              </a:lnSpc>
            </a:pPr>
            <a:r>
              <a:rPr lang="es-MX" sz="2300" smtClean="0"/>
              <a:t>R.: Tengo ese honor. He visitado el Santuario Sagrado y contemplado la Gloria del Templo.</a:t>
            </a:r>
          </a:p>
          <a:p>
            <a:pPr eaLnBrk="1" hangingPunct="1">
              <a:lnSpc>
                <a:spcPct val="80000"/>
              </a:lnSpc>
            </a:pPr>
            <a:r>
              <a:rPr lang="es-MX" sz="2300" smtClean="0"/>
              <a:t>P.: ¿Cómo lograste admisión?</a:t>
            </a:r>
          </a:p>
          <a:p>
            <a:pPr eaLnBrk="1" hangingPunct="1">
              <a:lnSpc>
                <a:spcPct val="80000"/>
              </a:lnSpc>
            </a:pPr>
            <a:r>
              <a:rPr lang="es-MX" sz="2300" smtClean="0"/>
              <a:t>R.: Como sucesor y representante de Hiram Abiff fui encargado con la sagrada tarea de terminar la construcción del Templo.</a:t>
            </a:r>
          </a:p>
          <a:p>
            <a:pPr eaLnBrk="1" hangingPunct="1">
              <a:lnSpc>
                <a:spcPct val="80000"/>
              </a:lnSpc>
            </a:pPr>
            <a:r>
              <a:rPr lang="es-MX" sz="2300" smtClean="0"/>
              <a:t>P.: ¿Desde cuándo trabajas en la construcción del Templo?</a:t>
            </a:r>
          </a:p>
          <a:p>
            <a:pPr eaLnBrk="1" hangingPunct="1">
              <a:lnSpc>
                <a:spcPct val="80000"/>
              </a:lnSpc>
            </a:pPr>
            <a:r>
              <a:rPr lang="es-MX" sz="2300" smtClean="0"/>
              <a:t>R.: Desde su </a:t>
            </a:r>
            <a:r>
              <a:rPr lang="es-MX" sz="2300" i="1" smtClean="0"/>
              <a:t>principio</a:t>
            </a:r>
            <a:r>
              <a:rPr lang="es-MX" sz="2300" smtClean="0"/>
              <a:t>.</a:t>
            </a:r>
          </a:p>
          <a:p>
            <a:pPr eaLnBrk="1" hangingPunct="1">
              <a:lnSpc>
                <a:spcPct val="80000"/>
              </a:lnSpc>
            </a:pPr>
            <a:r>
              <a:rPr lang="es-MX" sz="2300" smtClean="0"/>
              <a:t>P.: ¿Hasta cuándo trabajarás?</a:t>
            </a:r>
          </a:p>
          <a:p>
            <a:pPr eaLnBrk="1" hangingPunct="1">
              <a:lnSpc>
                <a:spcPct val="80000"/>
              </a:lnSpc>
            </a:pPr>
            <a:r>
              <a:rPr lang="es-MX" sz="2300" smtClean="0"/>
              <a:t>R.: Hasta su </a:t>
            </a:r>
            <a:r>
              <a:rPr lang="es-MX" sz="2300" i="1" smtClean="0"/>
              <a:t>fin.</a:t>
            </a:r>
          </a:p>
          <a:p>
            <a:pPr eaLnBrk="1" hangingPunct="1">
              <a:lnSpc>
                <a:spcPct val="80000"/>
              </a:lnSpc>
            </a:pPr>
            <a:r>
              <a:rPr lang="es-MX" sz="2300" smtClean="0"/>
              <a:t>P.: Alpha.</a:t>
            </a:r>
          </a:p>
          <a:p>
            <a:pPr eaLnBrk="1" hangingPunct="1">
              <a:lnSpc>
                <a:spcPct val="80000"/>
              </a:lnSpc>
            </a:pPr>
            <a:r>
              <a:rPr lang="es-MX" sz="2300" smtClean="0"/>
              <a:t>R.: Omega.</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0739">
                                            <p:txEl>
                                              <p:pRg st="6" end="6"/>
                                            </p:txEl>
                                          </p:spTgt>
                                        </p:tgtEl>
                                        <p:attrNameLst>
                                          <p:attrName>style.visibility</p:attrName>
                                        </p:attrNameLst>
                                      </p:cBhvr>
                                      <p:to>
                                        <p:strVal val="visible"/>
                                      </p:to>
                                    </p:set>
                                    <p:animEffect transition="in" filter="blinds(horizontal)">
                                      <p:cBhvr>
                                        <p:cTn id="42" dur="500"/>
                                        <p:tgtEl>
                                          <p:spTgt spid="178073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80739">
                                            <p:txEl>
                                              <p:pRg st="7" end="7"/>
                                            </p:txEl>
                                          </p:spTgt>
                                        </p:tgtEl>
                                        <p:attrNameLst>
                                          <p:attrName>style.visibility</p:attrName>
                                        </p:attrNameLst>
                                      </p:cBhvr>
                                      <p:to>
                                        <p:strVal val="visible"/>
                                      </p:to>
                                    </p:set>
                                    <p:animEffect transition="in" filter="blinds(horizontal)">
                                      <p:cBhvr>
                                        <p:cTn id="47" dur="500"/>
                                        <p:tgtEl>
                                          <p:spTgt spid="1780739">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80739">
                                            <p:txEl>
                                              <p:pRg st="8" end="8"/>
                                            </p:txEl>
                                          </p:spTgt>
                                        </p:tgtEl>
                                        <p:attrNameLst>
                                          <p:attrName>style.visibility</p:attrName>
                                        </p:attrNameLst>
                                      </p:cBhvr>
                                      <p:to>
                                        <p:strVal val="visible"/>
                                      </p:to>
                                    </p:set>
                                    <p:animEffect transition="in" filter="blinds(horizontal)">
                                      <p:cBhvr>
                                        <p:cTn id="52" dur="500"/>
                                        <p:tgtEl>
                                          <p:spTgt spid="1780739">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780739">
                                            <p:txEl>
                                              <p:pRg st="9" end="9"/>
                                            </p:txEl>
                                          </p:spTgt>
                                        </p:tgtEl>
                                        <p:attrNameLst>
                                          <p:attrName>style.visibility</p:attrName>
                                        </p:attrNameLst>
                                      </p:cBhvr>
                                      <p:to>
                                        <p:strVal val="visible"/>
                                      </p:to>
                                    </p:set>
                                    <p:animEffect transition="in" filter="blinds(horizontal)">
                                      <p:cBhvr>
                                        <p:cTn id="57" dur="500"/>
                                        <p:tgtEl>
                                          <p:spTgt spid="178073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6" name="Picture 2" descr="http://www.chingchic.com/uploads/1/1/6/2/11620534/_2610185_orig.jpg"/>
          <p:cNvPicPr>
            <a:picLocks noChangeAspect="1" noChangeArrowheads="1"/>
          </p:cNvPicPr>
          <p:nvPr/>
        </p:nvPicPr>
        <p:blipFill>
          <a:blip r:embed="rId2"/>
          <a:srcRect/>
          <a:stretch>
            <a:fillRect/>
          </a:stretch>
        </p:blipFill>
        <p:spPr bwMode="auto">
          <a:xfrm>
            <a:off x="0" y="606425"/>
            <a:ext cx="9196388" cy="5126038"/>
          </a:xfrm>
          <a:prstGeom prst="rect">
            <a:avLst/>
          </a:prstGeom>
          <a:noFill/>
          <a:ln w="9525">
            <a:noFill/>
            <a:miter lim="800000"/>
            <a:headEnd/>
            <a:tailEnd/>
          </a:ln>
        </p:spPr>
      </p:pic>
      <p:sp>
        <p:nvSpPr>
          <p:cNvPr id="4" name="3 CuadroTexto"/>
          <p:cNvSpPr txBox="1">
            <a:spLocks noChangeArrowheads="1"/>
          </p:cNvSpPr>
          <p:nvPr/>
        </p:nvSpPr>
        <p:spPr bwMode="auto">
          <a:xfrm>
            <a:off x="776288" y="6092825"/>
            <a:ext cx="7467600" cy="369888"/>
          </a:xfrm>
          <a:prstGeom prst="rect">
            <a:avLst/>
          </a:prstGeom>
          <a:noFill/>
          <a:ln w="9525">
            <a:noFill/>
            <a:miter lim="800000"/>
            <a:headEnd/>
            <a:tailEnd/>
          </a:ln>
        </p:spPr>
        <p:txBody>
          <a:bodyPr wrap="none">
            <a:spAutoFit/>
          </a:bodyPr>
          <a:lstStyle/>
          <a:p>
            <a:r>
              <a:rPr lang="es-MX"/>
              <a:t>Una comparación de los Signos y Palabras de los tres grados Crípticos</a:t>
            </a:r>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4002" name="Rectangle 2"/>
          <p:cNvSpPr>
            <a:spLocks noGrp="1" noChangeArrowheads="1"/>
          </p:cNvSpPr>
          <p:nvPr>
            <p:ph type="title"/>
          </p:nvPr>
        </p:nvSpPr>
        <p:spPr>
          <a:xfrm>
            <a:off x="533400" y="228600"/>
            <a:ext cx="8229600" cy="1139825"/>
          </a:xfrm>
        </p:spPr>
        <p:txBody>
          <a:bodyPr/>
          <a:lstStyle/>
          <a:p>
            <a:pPr eaLnBrk="1" hangingPunct="1"/>
            <a:r>
              <a:rPr lang="es-AR" dirty="0" smtClean="0"/>
              <a:t>6. Ritual</a:t>
            </a:r>
            <a:endParaRPr lang="es-ES_tradnl" dirty="0" smtClean="0"/>
          </a:p>
        </p:txBody>
      </p:sp>
      <p:pic>
        <p:nvPicPr>
          <p:cNvPr id="3" name="Picture 16" descr="cmmrf1"/>
          <p:cNvPicPr>
            <a:picLocks noChangeAspect="1" noChangeArrowheads="1"/>
          </p:cNvPicPr>
          <p:nvPr/>
        </p:nvPicPr>
        <p:blipFill>
          <a:blip r:embed="rId2"/>
          <a:srcRect/>
          <a:stretch>
            <a:fillRect/>
          </a:stretch>
        </p:blipFill>
        <p:spPr bwMode="auto">
          <a:xfrm>
            <a:off x="971550" y="1250950"/>
            <a:ext cx="7416800" cy="5562600"/>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64002"/>
                                        </p:tgtEl>
                                        <p:attrNameLst>
                                          <p:attrName>style.visibility</p:attrName>
                                        </p:attrNameLst>
                                      </p:cBhvr>
                                      <p:to>
                                        <p:strVal val="visible"/>
                                      </p:to>
                                    </p:set>
                                    <p:animEffect transition="in" filter="blinds(horizontal)">
                                      <p:cBhvr>
                                        <p:cTn id="7" dur="500"/>
                                        <p:tgtEl>
                                          <p:spTgt spid="166400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4002" grpId="0"/>
    </p:bldLst>
  </p:timing>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500313" y="-11113"/>
            <a:ext cx="6643687" cy="6869113"/>
          </a:xfrm>
          <a:prstGeom prst="rect">
            <a:avLst/>
          </a:prstGeom>
          <a:noFill/>
          <a:ln w="9525">
            <a:noFill/>
            <a:miter lim="800000"/>
            <a:headEnd/>
            <a:tailEnd/>
          </a:ln>
        </p:spPr>
      </p:pic>
      <p:sp>
        <p:nvSpPr>
          <p:cNvPr id="7" name="6 CuadroTexto"/>
          <p:cNvSpPr txBox="1">
            <a:spLocks noChangeArrowheads="1"/>
          </p:cNvSpPr>
          <p:nvPr/>
        </p:nvSpPr>
        <p:spPr bwMode="auto">
          <a:xfrm>
            <a:off x="71438" y="2120900"/>
            <a:ext cx="2428875" cy="2308324"/>
          </a:xfrm>
          <a:prstGeom prst="rect">
            <a:avLst/>
          </a:prstGeom>
          <a:noFill/>
          <a:ln w="9525">
            <a:noFill/>
            <a:miter lim="800000"/>
            <a:headEnd/>
            <a:tailEnd/>
          </a:ln>
        </p:spPr>
        <p:txBody>
          <a:bodyPr>
            <a:spAutoFit/>
          </a:bodyPr>
          <a:lstStyle/>
          <a:p>
            <a:r>
              <a:rPr lang="es-MX" dirty="0"/>
              <a:t>Dentro del esquema</a:t>
            </a:r>
          </a:p>
          <a:p>
            <a:r>
              <a:rPr lang="es-MX" dirty="0"/>
              <a:t>del Consejo Críptico, cada Candidato es </a:t>
            </a:r>
            <a:r>
              <a:rPr lang="es-MX" i="1" dirty="0"/>
              <a:t>recibido  </a:t>
            </a:r>
            <a:r>
              <a:rPr lang="es-MX" dirty="0"/>
              <a:t>como Maestro </a:t>
            </a:r>
            <a:r>
              <a:rPr lang="es-MX" dirty="0" smtClean="0"/>
              <a:t>Real y, a la</a:t>
            </a:r>
          </a:p>
          <a:p>
            <a:r>
              <a:rPr lang="es-MX" dirty="0"/>
              <a:t>v</a:t>
            </a:r>
            <a:r>
              <a:rPr lang="es-MX" dirty="0" smtClean="0"/>
              <a:t>ez, </a:t>
            </a:r>
            <a:r>
              <a:rPr lang="es-MX" i="1" dirty="0" smtClean="0"/>
              <a:t>honrado </a:t>
            </a:r>
            <a:r>
              <a:rPr lang="es-MX" dirty="0" smtClean="0"/>
              <a:t>con</a:t>
            </a:r>
          </a:p>
          <a:p>
            <a:r>
              <a:rPr lang="es-MX" dirty="0"/>
              <a:t>d</a:t>
            </a:r>
            <a:r>
              <a:rPr lang="es-MX" dirty="0" smtClean="0"/>
              <a:t>icho título.</a:t>
            </a:r>
            <a:endParaRPr lang="es-MX" dirty="0"/>
          </a:p>
          <a:p>
            <a:endParaRPr lang="es-ES"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Numerosas variaciones</a:t>
            </a:r>
            <a:endParaRPr lang="es-ES_tradnl" smtClean="0"/>
          </a:p>
        </p:txBody>
      </p:sp>
      <p:sp>
        <p:nvSpPr>
          <p:cNvPr id="1780739" name="Rectangle 3"/>
          <p:cNvSpPr>
            <a:spLocks noGrp="1" noChangeArrowheads="1"/>
          </p:cNvSpPr>
          <p:nvPr>
            <p:ph sz="half" idx="1"/>
          </p:nvPr>
        </p:nvSpPr>
        <p:spPr>
          <a:xfrm>
            <a:off x="357188" y="1689100"/>
            <a:ext cx="3854450" cy="4525963"/>
          </a:xfrm>
        </p:spPr>
        <p:txBody>
          <a:bodyPr/>
          <a:lstStyle/>
          <a:p>
            <a:pPr eaLnBrk="1" hangingPunct="1">
              <a:lnSpc>
                <a:spcPct val="80000"/>
              </a:lnSpc>
            </a:pPr>
            <a:r>
              <a:rPr lang="es-MX" sz="2100" smtClean="0"/>
              <a:t>Existen muchas formas distintas de efectuar los Rituales y, particularmente, de conferir la Iniciación de este grado, dependiendo de los distintos países y aún dentro de los diferentes Consejos del mismo país.</a:t>
            </a:r>
          </a:p>
          <a:p>
            <a:pPr eaLnBrk="1" hangingPunct="1">
              <a:lnSpc>
                <a:spcPct val="80000"/>
              </a:lnSpc>
            </a:pPr>
            <a:r>
              <a:rPr lang="es-MX" sz="2100" smtClean="0"/>
              <a:t>En el presente trabajo hemos optado por seguir la forma más clásica, dividiendo la Iniciación en dos partes.</a:t>
            </a:r>
          </a:p>
          <a:p>
            <a:pPr eaLnBrk="1" hangingPunct="1">
              <a:lnSpc>
                <a:spcPct val="80000"/>
              </a:lnSpc>
            </a:pPr>
            <a:r>
              <a:rPr lang="es-MX" sz="2100" smtClean="0"/>
              <a:t>Esta no es la forma que prescribía Mackey, más atento a la precisión histórica que al simbolismo.</a:t>
            </a:r>
          </a:p>
        </p:txBody>
      </p:sp>
      <p:sp>
        <p:nvSpPr>
          <p:cNvPr id="164867" name="3 Marcador de contenido"/>
          <p:cNvSpPr>
            <a:spLocks noGrp="1"/>
          </p:cNvSpPr>
          <p:nvPr>
            <p:ph sz="half" idx="2"/>
          </p:nvPr>
        </p:nvSpPr>
        <p:spPr/>
        <p:txBody>
          <a:bodyPr/>
          <a:lstStyle/>
          <a:p>
            <a:endParaRPr lang="es-ES" smtClean="0"/>
          </a:p>
        </p:txBody>
      </p:sp>
      <p:pic>
        <p:nvPicPr>
          <p:cNvPr id="5" name="Picture 2"/>
          <p:cNvPicPr>
            <a:picLocks noChangeAspect="1" noChangeArrowheads="1"/>
          </p:cNvPicPr>
          <p:nvPr/>
        </p:nvPicPr>
        <p:blipFill>
          <a:blip r:embed="rId2"/>
          <a:srcRect/>
          <a:stretch>
            <a:fillRect/>
          </a:stretch>
        </p:blipFill>
        <p:spPr bwMode="auto">
          <a:xfrm>
            <a:off x="4460875" y="1546225"/>
            <a:ext cx="4468813" cy="4811713"/>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ox(out)">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5890" name="AutoShape 2" descr="https://i.ebayimg.com/images/g/5YgAAOSwXXxZXROP/s-l1600.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ES"/>
          </a:p>
        </p:txBody>
      </p:sp>
      <p:pic>
        <p:nvPicPr>
          <p:cNvPr id="2" name="Picture 3"/>
          <p:cNvPicPr>
            <a:picLocks noChangeAspect="1" noChangeArrowheads="1"/>
          </p:cNvPicPr>
          <p:nvPr/>
        </p:nvPicPr>
        <p:blipFill>
          <a:blip r:embed="rId2"/>
          <a:srcRect/>
          <a:stretch>
            <a:fillRect/>
          </a:stretch>
        </p:blipFill>
        <p:spPr bwMode="auto">
          <a:xfrm>
            <a:off x="0" y="0"/>
            <a:ext cx="4765675" cy="6858000"/>
          </a:xfrm>
          <a:prstGeom prst="rect">
            <a:avLst/>
          </a:prstGeom>
          <a:noFill/>
          <a:ln w="9525">
            <a:noFill/>
            <a:miter lim="800000"/>
            <a:headEnd/>
            <a:tailEnd/>
          </a:ln>
        </p:spPr>
      </p:pic>
      <p:pic>
        <p:nvPicPr>
          <p:cNvPr id="165892" name="Picture 4" descr="Resultado de imagen para royal master cryptic"/>
          <p:cNvPicPr>
            <a:picLocks noChangeAspect="1" noChangeArrowheads="1"/>
          </p:cNvPicPr>
          <p:nvPr/>
        </p:nvPicPr>
        <p:blipFill>
          <a:blip r:embed="rId3"/>
          <a:srcRect/>
          <a:stretch>
            <a:fillRect/>
          </a:stretch>
        </p:blipFill>
        <p:spPr bwMode="auto">
          <a:xfrm>
            <a:off x="4643438" y="-26988"/>
            <a:ext cx="4537075" cy="6908801"/>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2000"/>
                                        <p:tgtEl>
                                          <p:spTgt spid="2"/>
                                        </p:tgtEl>
                                      </p:cBhvr>
                                    </p:animEffect>
                                  </p:childTnLst>
                                </p:cTn>
                              </p:par>
                              <p:par>
                                <p:cTn id="8" presetID="4" presetClass="entr" presetSubtype="32" fill="hold" nodeType="withEffect">
                                  <p:stCondLst>
                                    <p:cond delay="0"/>
                                  </p:stCondLst>
                                  <p:childTnLst>
                                    <p:set>
                                      <p:cBhvr>
                                        <p:cTn id="9" dur="1" fill="hold">
                                          <p:stCondLst>
                                            <p:cond delay="0"/>
                                          </p:stCondLst>
                                        </p:cTn>
                                        <p:tgtEl>
                                          <p:spTgt spid="165892"/>
                                        </p:tgtEl>
                                        <p:attrNameLst>
                                          <p:attrName>style.visibility</p:attrName>
                                        </p:attrNameLst>
                                      </p:cBhvr>
                                      <p:to>
                                        <p:strVal val="visible"/>
                                      </p:to>
                                    </p:set>
                                    <p:animEffect transition="in" filter="box(out)">
                                      <p:cBhvr>
                                        <p:cTn id="10" dur="2000"/>
                                        <p:tgtEl>
                                          <p:spTgt spid="165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9954" name="Rectangle 2"/>
          <p:cNvSpPr>
            <a:spLocks noGrp="1" noChangeArrowheads="1"/>
          </p:cNvSpPr>
          <p:nvPr>
            <p:ph type="title"/>
          </p:nvPr>
        </p:nvSpPr>
        <p:spPr>
          <a:xfrm>
            <a:off x="457200" y="228600"/>
            <a:ext cx="8229600" cy="1143000"/>
          </a:xfrm>
        </p:spPr>
        <p:txBody>
          <a:bodyPr/>
          <a:lstStyle/>
          <a:p>
            <a:pPr eaLnBrk="1" hangingPunct="1"/>
            <a:r>
              <a:rPr lang="es-AR" smtClean="0"/>
              <a:t>El Maestro Real</a:t>
            </a:r>
            <a:endParaRPr lang="es-ES_tradnl" smtClean="0"/>
          </a:p>
        </p:txBody>
      </p:sp>
      <p:sp>
        <p:nvSpPr>
          <p:cNvPr id="1789955" name="Rectangle 3"/>
          <p:cNvSpPr>
            <a:spLocks noGrp="1" noChangeArrowheads="1"/>
          </p:cNvSpPr>
          <p:nvPr>
            <p:ph type="body" sz="half" idx="1"/>
          </p:nvPr>
        </p:nvSpPr>
        <p:spPr>
          <a:xfrm>
            <a:off x="135310" y="1484784"/>
            <a:ext cx="5084762" cy="4525963"/>
          </a:xfrm>
        </p:spPr>
        <p:txBody>
          <a:bodyPr/>
          <a:lstStyle/>
          <a:p>
            <a:pPr eaLnBrk="1" hangingPunct="1"/>
            <a:r>
              <a:rPr lang="es-AR" sz="2200" dirty="0" smtClean="0"/>
              <a:t>Es uno de los pocos grados masónicos en los que Hiram </a:t>
            </a:r>
            <a:r>
              <a:rPr lang="es-AR" sz="2200" dirty="0" err="1" smtClean="0"/>
              <a:t>Abiff</a:t>
            </a:r>
            <a:r>
              <a:rPr lang="es-AR" sz="2200" dirty="0" smtClean="0"/>
              <a:t> tiene un diálogo con el Candidato.</a:t>
            </a:r>
          </a:p>
          <a:p>
            <a:pPr eaLnBrk="1" hangingPunct="1"/>
            <a:r>
              <a:rPr lang="es-AR" sz="2200" dirty="0" smtClean="0"/>
              <a:t>Consta de dos partes.</a:t>
            </a:r>
          </a:p>
          <a:p>
            <a:pPr eaLnBrk="1" hangingPunct="1"/>
            <a:r>
              <a:rPr lang="es-AR" sz="2200" dirty="0" smtClean="0"/>
              <a:t>La primera transcurre en el período inmediatamente anterior a la muerte de Hiram </a:t>
            </a:r>
            <a:r>
              <a:rPr lang="es-AR" sz="2200" dirty="0" err="1" smtClean="0"/>
              <a:t>Abiff</a:t>
            </a:r>
            <a:r>
              <a:rPr lang="es-AR" sz="2200" dirty="0" smtClean="0"/>
              <a:t>, y se vincula con la pérdida de la Palabra. </a:t>
            </a:r>
          </a:p>
          <a:p>
            <a:pPr eaLnBrk="1" hangingPunct="1"/>
            <a:r>
              <a:rPr lang="es-AR" sz="2200" dirty="0" smtClean="0"/>
              <a:t>La segunda se desarrolla en el intervalo entre la muerte de Hiram y su entierro masónico.</a:t>
            </a:r>
          </a:p>
          <a:p>
            <a:pPr eaLnBrk="1" hangingPunct="1"/>
            <a:r>
              <a:rPr lang="es-AR" sz="2200" dirty="0" smtClean="0"/>
              <a:t>Dos son sus personajes principales: Hiram </a:t>
            </a:r>
            <a:r>
              <a:rPr lang="es-AR" sz="2200" dirty="0" err="1" smtClean="0"/>
              <a:t>Abiff</a:t>
            </a:r>
            <a:r>
              <a:rPr lang="es-AR" sz="2200" dirty="0" smtClean="0"/>
              <a:t> y </a:t>
            </a:r>
            <a:r>
              <a:rPr lang="es-AR" sz="2200" dirty="0" err="1" smtClean="0"/>
              <a:t>Adonhiram</a:t>
            </a:r>
            <a:r>
              <a:rPr lang="es-AR" sz="2200" dirty="0" smtClean="0"/>
              <a:t>.</a:t>
            </a:r>
            <a:endParaRPr lang="es-ES_tradnl" sz="2200" dirty="0" smtClean="0"/>
          </a:p>
        </p:txBody>
      </p:sp>
      <p:sp>
        <p:nvSpPr>
          <p:cNvPr id="166915" name="Rectangle 4"/>
          <p:cNvSpPr>
            <a:spLocks noGrp="1" noChangeArrowheads="1"/>
          </p:cNvSpPr>
          <p:nvPr>
            <p:ph sz="half" idx="2"/>
          </p:nvPr>
        </p:nvSpPr>
        <p:spPr/>
        <p:txBody>
          <a:bodyPr/>
          <a:lstStyle/>
          <a:p>
            <a:pPr eaLnBrk="1" hangingPunct="1">
              <a:lnSpc>
                <a:spcPct val="80000"/>
              </a:lnSpc>
            </a:pPr>
            <a:endParaRPr lang="es-AR" sz="1800" smtClean="0"/>
          </a:p>
        </p:txBody>
      </p:sp>
      <p:pic>
        <p:nvPicPr>
          <p:cNvPr id="1789957" name="Picture 7" descr="HIRAM-TRANS"/>
          <p:cNvPicPr>
            <a:picLocks noChangeAspect="1" noChangeArrowheads="1"/>
          </p:cNvPicPr>
          <p:nvPr/>
        </p:nvPicPr>
        <p:blipFill>
          <a:blip r:embed="rId2"/>
          <a:srcRect/>
          <a:stretch>
            <a:fillRect/>
          </a:stretch>
        </p:blipFill>
        <p:spPr bwMode="auto">
          <a:xfrm>
            <a:off x="5237163" y="1447800"/>
            <a:ext cx="3525837" cy="50292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9954"/>
                                        </p:tgtEl>
                                        <p:attrNameLst>
                                          <p:attrName>style.visibility</p:attrName>
                                        </p:attrNameLst>
                                      </p:cBhvr>
                                      <p:to>
                                        <p:strVal val="visible"/>
                                      </p:to>
                                    </p:set>
                                    <p:animEffect transition="in" filter="blinds(horizontal)">
                                      <p:cBhvr>
                                        <p:cTn id="7" dur="500"/>
                                        <p:tgtEl>
                                          <p:spTgt spid="17899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9955">
                                            <p:txEl>
                                              <p:pRg st="0" end="0"/>
                                            </p:txEl>
                                          </p:spTgt>
                                        </p:tgtEl>
                                        <p:attrNameLst>
                                          <p:attrName>style.visibility</p:attrName>
                                        </p:attrNameLst>
                                      </p:cBhvr>
                                      <p:to>
                                        <p:strVal val="visible"/>
                                      </p:to>
                                    </p:set>
                                    <p:animEffect transition="in" filter="blinds(horizontal)">
                                      <p:cBhvr>
                                        <p:cTn id="12" dur="500"/>
                                        <p:tgtEl>
                                          <p:spTgt spid="17899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789957"/>
                                        </p:tgtEl>
                                        <p:attrNameLst>
                                          <p:attrName>style.visibility</p:attrName>
                                        </p:attrNameLst>
                                      </p:cBhvr>
                                      <p:to>
                                        <p:strVal val="visible"/>
                                      </p:to>
                                    </p:set>
                                    <p:animEffect transition="in" filter="fade">
                                      <p:cBhvr>
                                        <p:cTn id="17" dur="2000"/>
                                        <p:tgtEl>
                                          <p:spTgt spid="178995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9955">
                                            <p:txEl>
                                              <p:pRg st="1" end="1"/>
                                            </p:txEl>
                                          </p:spTgt>
                                        </p:tgtEl>
                                        <p:attrNameLst>
                                          <p:attrName>style.visibility</p:attrName>
                                        </p:attrNameLst>
                                      </p:cBhvr>
                                      <p:to>
                                        <p:strVal val="visible"/>
                                      </p:to>
                                    </p:set>
                                    <p:animEffect transition="in" filter="blinds(horizontal)">
                                      <p:cBhvr>
                                        <p:cTn id="22" dur="500"/>
                                        <p:tgtEl>
                                          <p:spTgt spid="178995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9955">
                                            <p:txEl>
                                              <p:pRg st="2" end="2"/>
                                            </p:txEl>
                                          </p:spTgt>
                                        </p:tgtEl>
                                        <p:attrNameLst>
                                          <p:attrName>style.visibility</p:attrName>
                                        </p:attrNameLst>
                                      </p:cBhvr>
                                      <p:to>
                                        <p:strVal val="visible"/>
                                      </p:to>
                                    </p:set>
                                    <p:animEffect transition="in" filter="blinds(horizontal)">
                                      <p:cBhvr>
                                        <p:cTn id="27" dur="500"/>
                                        <p:tgtEl>
                                          <p:spTgt spid="178995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9955">
                                            <p:txEl>
                                              <p:pRg st="3" end="3"/>
                                            </p:txEl>
                                          </p:spTgt>
                                        </p:tgtEl>
                                        <p:attrNameLst>
                                          <p:attrName>style.visibility</p:attrName>
                                        </p:attrNameLst>
                                      </p:cBhvr>
                                      <p:to>
                                        <p:strVal val="visible"/>
                                      </p:to>
                                    </p:set>
                                    <p:animEffect transition="in" filter="blinds(horizontal)">
                                      <p:cBhvr>
                                        <p:cTn id="32" dur="500"/>
                                        <p:tgtEl>
                                          <p:spTgt spid="1789955">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9955">
                                            <p:txEl>
                                              <p:pRg st="4" end="4"/>
                                            </p:txEl>
                                          </p:spTgt>
                                        </p:tgtEl>
                                        <p:attrNameLst>
                                          <p:attrName>style.visibility</p:attrName>
                                        </p:attrNameLst>
                                      </p:cBhvr>
                                      <p:to>
                                        <p:strVal val="visible"/>
                                      </p:to>
                                    </p:set>
                                    <p:animEffect transition="in" filter="blinds(horizontal)">
                                      <p:cBhvr>
                                        <p:cTn id="37" dur="500"/>
                                        <p:tgtEl>
                                          <p:spTgt spid="17899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9954" grpId="0"/>
      <p:bldP spid="1789955" grpId="0" build="p"/>
    </p:bldLst>
  </p:timing>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92002" name="Rectangle 2"/>
          <p:cNvSpPr>
            <a:spLocks noGrp="1" noChangeArrowheads="1"/>
          </p:cNvSpPr>
          <p:nvPr>
            <p:ph type="title"/>
          </p:nvPr>
        </p:nvSpPr>
        <p:spPr/>
        <p:txBody>
          <a:bodyPr/>
          <a:lstStyle/>
          <a:p>
            <a:pPr eaLnBrk="1" hangingPunct="1"/>
            <a:r>
              <a:rPr lang="es-AR" smtClean="0"/>
              <a:t>Hiram Abiff y Adonhiram</a:t>
            </a:r>
            <a:endParaRPr lang="es-ES_tradnl" smtClean="0"/>
          </a:p>
        </p:txBody>
      </p:sp>
      <p:pic>
        <p:nvPicPr>
          <p:cNvPr id="1792003" name="Picture 7" descr="HIRAM-TRANS"/>
          <p:cNvPicPr>
            <a:picLocks noChangeAspect="1" noChangeArrowheads="1"/>
          </p:cNvPicPr>
          <p:nvPr/>
        </p:nvPicPr>
        <p:blipFill>
          <a:blip r:embed="rId2"/>
          <a:srcRect/>
          <a:stretch>
            <a:fillRect/>
          </a:stretch>
        </p:blipFill>
        <p:spPr bwMode="auto">
          <a:xfrm>
            <a:off x="914400" y="1371600"/>
            <a:ext cx="3151188" cy="4495800"/>
          </a:xfrm>
          <a:prstGeom prst="rect">
            <a:avLst/>
          </a:prstGeom>
          <a:noFill/>
          <a:ln w="9525">
            <a:noFill/>
            <a:miter lim="800000"/>
            <a:headEnd/>
            <a:tailEnd/>
          </a:ln>
        </p:spPr>
      </p:pic>
      <p:sp>
        <p:nvSpPr>
          <p:cNvPr id="1792005" name="Text Box 5"/>
          <p:cNvSpPr txBox="1">
            <a:spLocks noChangeArrowheads="1"/>
          </p:cNvSpPr>
          <p:nvPr/>
        </p:nvSpPr>
        <p:spPr bwMode="auto">
          <a:xfrm>
            <a:off x="476250" y="5865813"/>
            <a:ext cx="8083550" cy="915987"/>
          </a:xfrm>
          <a:prstGeom prst="rect">
            <a:avLst/>
          </a:prstGeom>
          <a:noFill/>
          <a:ln w="9525">
            <a:noFill/>
            <a:miter lim="800000"/>
            <a:headEnd/>
            <a:tailEnd/>
          </a:ln>
        </p:spPr>
        <p:txBody>
          <a:bodyPr wrap="none">
            <a:spAutoFit/>
          </a:bodyPr>
          <a:lstStyle/>
          <a:p>
            <a:pPr algn="ctr"/>
            <a:r>
              <a:rPr lang="es-AR"/>
              <a:t>Esta primera parte es un diálogo entre Hiram Abiff y Adonhiram. El primero</a:t>
            </a:r>
          </a:p>
          <a:p>
            <a:pPr algn="ctr"/>
            <a:r>
              <a:rPr lang="es-AR"/>
              <a:t>está solo en el Sancta Sanctórum. El ambiente del grado es algo melancólico,</a:t>
            </a:r>
          </a:p>
          <a:p>
            <a:pPr algn="ctr"/>
            <a:r>
              <a:rPr lang="es-AR"/>
              <a:t>pues, en cierta forma, Hiram Abiff anunciará su próximo asesinato.</a:t>
            </a:r>
            <a:endParaRPr lang="es-ES_tradnl"/>
          </a:p>
        </p:txBody>
      </p:sp>
      <p:pic>
        <p:nvPicPr>
          <p:cNvPr id="353288" name="Picture 8" descr="forja+de+Miac+colorido"/>
          <p:cNvPicPr>
            <a:picLocks noChangeAspect="1" noChangeArrowheads="1"/>
          </p:cNvPicPr>
          <p:nvPr/>
        </p:nvPicPr>
        <p:blipFill>
          <a:blip r:embed="rId3"/>
          <a:srcRect/>
          <a:stretch>
            <a:fillRect/>
          </a:stretch>
        </p:blipFill>
        <p:spPr bwMode="auto">
          <a:xfrm>
            <a:off x="4799013" y="1447800"/>
            <a:ext cx="2973387" cy="4267200"/>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92002"/>
                                        </p:tgtEl>
                                        <p:attrNameLst>
                                          <p:attrName>style.visibility</p:attrName>
                                        </p:attrNameLst>
                                      </p:cBhvr>
                                      <p:to>
                                        <p:strVal val="visible"/>
                                      </p:to>
                                    </p:set>
                                    <p:animEffect transition="in" filter="blinds(horizontal)">
                                      <p:cBhvr>
                                        <p:cTn id="7" dur="500"/>
                                        <p:tgtEl>
                                          <p:spTgt spid="17920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792003"/>
                                        </p:tgtEl>
                                        <p:attrNameLst>
                                          <p:attrName>style.visibility</p:attrName>
                                        </p:attrNameLst>
                                      </p:cBhvr>
                                      <p:to>
                                        <p:strVal val="visible"/>
                                      </p:to>
                                    </p:set>
                                    <p:animEffect transition="in" filter="fade">
                                      <p:cBhvr>
                                        <p:cTn id="12" dur="2000"/>
                                        <p:tgtEl>
                                          <p:spTgt spid="179200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353288"/>
                                        </p:tgtEl>
                                        <p:attrNameLst>
                                          <p:attrName>style.visibility</p:attrName>
                                        </p:attrNameLst>
                                      </p:cBhvr>
                                      <p:to>
                                        <p:strVal val="visible"/>
                                      </p:to>
                                    </p:set>
                                    <p:animEffect transition="in" filter="box(out)">
                                      <p:cBhvr>
                                        <p:cTn id="17" dur="2000"/>
                                        <p:tgtEl>
                                          <p:spTgt spid="35328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792005"/>
                                        </p:tgtEl>
                                        <p:attrNameLst>
                                          <p:attrName>style.visibility</p:attrName>
                                        </p:attrNameLst>
                                      </p:cBhvr>
                                      <p:to>
                                        <p:strVal val="visible"/>
                                      </p:to>
                                    </p:set>
                                    <p:animEffect transition="in" filter="dissolve">
                                      <p:cBhvr>
                                        <p:cTn id="22" dur="500"/>
                                        <p:tgtEl>
                                          <p:spTgt spid="17920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02" grpId="0"/>
      <p:bldP spid="1792005"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11" name="Picture 7" descr="Original"/>
          <p:cNvPicPr>
            <a:picLocks noChangeAspect="1" noChangeArrowheads="1"/>
          </p:cNvPicPr>
          <p:nvPr/>
        </p:nvPicPr>
        <p:blipFill>
          <a:blip r:embed="rId2"/>
          <a:srcRect/>
          <a:stretch>
            <a:fillRect/>
          </a:stretch>
        </p:blipFill>
        <p:spPr bwMode="auto">
          <a:xfrm>
            <a:off x="1116013" y="-26988"/>
            <a:ext cx="6911975" cy="6911976"/>
          </a:xfrm>
          <a:prstGeom prst="rect">
            <a:avLst/>
          </a:prstGeom>
          <a:noFill/>
          <a:ln w="9525">
            <a:noFill/>
            <a:miter lim="800000"/>
            <a:headEnd/>
            <a:tailEnd/>
          </a:ln>
        </p:spPr>
      </p:pic>
      <p:sp>
        <p:nvSpPr>
          <p:cNvPr id="200712" name="Text Box 8"/>
          <p:cNvSpPr txBox="1">
            <a:spLocks noChangeArrowheads="1"/>
          </p:cNvSpPr>
          <p:nvPr/>
        </p:nvSpPr>
        <p:spPr bwMode="auto">
          <a:xfrm>
            <a:off x="360363" y="5608638"/>
            <a:ext cx="3348037" cy="915987"/>
          </a:xfrm>
          <a:prstGeom prst="rect">
            <a:avLst/>
          </a:prstGeom>
          <a:solidFill>
            <a:srgbClr val="000000"/>
          </a:solidFill>
          <a:ln w="9525">
            <a:noFill/>
            <a:miter lim="800000"/>
            <a:headEnd/>
            <a:tailEnd/>
          </a:ln>
        </p:spPr>
        <p:txBody>
          <a:bodyPr>
            <a:spAutoFit/>
          </a:bodyPr>
          <a:lstStyle/>
          <a:p>
            <a:r>
              <a:rPr lang="es-ES" b="1"/>
              <a:t>Una composición plástica muy curiosa, titulada “El asesinato de Hiram Abiff”</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0711"/>
                                        </p:tgtEl>
                                        <p:attrNameLst>
                                          <p:attrName>style.visibility</p:attrName>
                                        </p:attrNameLst>
                                      </p:cBhvr>
                                      <p:to>
                                        <p:strVal val="visible"/>
                                      </p:to>
                                    </p:set>
                                    <p:animEffect transition="in" filter="box(out)">
                                      <p:cBhvr>
                                        <p:cTn id="7" dur="2000"/>
                                        <p:tgtEl>
                                          <p:spTgt spid="2007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0712"/>
                                        </p:tgtEl>
                                        <p:attrNameLst>
                                          <p:attrName>style.visibility</p:attrName>
                                        </p:attrNameLst>
                                      </p:cBhvr>
                                      <p:to>
                                        <p:strVal val="visible"/>
                                      </p:to>
                                    </p:set>
                                    <p:animEffect transition="in" filter="fade">
                                      <p:cBhvr>
                                        <p:cTn id="12" dur="2000"/>
                                        <p:tgtEl>
                                          <p:spTgt spid="2007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12"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Comienza el Ritual</a:t>
            </a:r>
            <a:endParaRPr lang="es-ES_tradnl" smtClean="0"/>
          </a:p>
        </p:txBody>
      </p:sp>
      <p:sp>
        <p:nvSpPr>
          <p:cNvPr id="1780739" name="Rectangle 3"/>
          <p:cNvSpPr>
            <a:spLocks noGrp="1" noChangeArrowheads="1"/>
          </p:cNvSpPr>
          <p:nvPr>
            <p:ph idx="1"/>
          </p:nvPr>
        </p:nvSpPr>
        <p:spPr/>
        <p:txBody>
          <a:bodyPr/>
          <a:lstStyle/>
          <a:p>
            <a:pPr eaLnBrk="1" hangingPunct="1">
              <a:lnSpc>
                <a:spcPct val="80000"/>
              </a:lnSpc>
            </a:pPr>
            <a:r>
              <a:rPr lang="es-MX" sz="2100" dirty="0" smtClean="0"/>
              <a:t>El Candidato es retirado del Templo y su vestido arreglado como el de un trabajador de la piedra, con un mandil de Compañero y el pantalón levantado sobre las rodillas. </a:t>
            </a:r>
          </a:p>
          <a:p>
            <a:pPr eaLnBrk="1" hangingPunct="1">
              <a:lnSpc>
                <a:spcPct val="80000"/>
              </a:lnSpc>
            </a:pPr>
            <a:r>
              <a:rPr lang="es-MX" sz="2100" dirty="0" smtClean="0"/>
              <a:t>Lleva una hermosa pieza de trabajo en sus manos, la cual es una representación en miniatura de las tres luces que arden en el Oriente, sobre las mesas de los tres Oficiales principales, las que deberán permanecer encendidas durante todo el Ritual.</a:t>
            </a:r>
          </a:p>
          <a:p>
            <a:pPr eaLnBrk="1" hangingPunct="1">
              <a:lnSpc>
                <a:spcPct val="80000"/>
              </a:lnSpc>
            </a:pPr>
            <a:r>
              <a:rPr lang="es-MX" sz="2100" dirty="0" smtClean="0"/>
              <a:t>Cuando el Candidato ingresa, Hiram </a:t>
            </a:r>
            <a:r>
              <a:rPr lang="es-MX" sz="2100" dirty="0" err="1" smtClean="0"/>
              <a:t>Abiff</a:t>
            </a:r>
            <a:r>
              <a:rPr lang="es-MX" sz="2100" dirty="0" smtClean="0"/>
              <a:t> abandona su estación en el Oriente, se dirige a la mesa en la esquina Noreste, se coloca el mandil y simula estar trabajando sobre los Vasos Sagrados, mientras el Candidato ingresa junto con el Capitán de Guardias, que lo toma por el brazo derecho.</a:t>
            </a:r>
          </a:p>
          <a:p>
            <a:pPr eaLnBrk="1" hangingPunct="1">
              <a:lnSpc>
                <a:spcPct val="80000"/>
              </a:lnSpc>
            </a:pPr>
            <a:r>
              <a:rPr lang="es-MX" sz="2100" dirty="0" smtClean="0"/>
              <a:t>El Candidato (</a:t>
            </a:r>
            <a:r>
              <a:rPr lang="es-MX" sz="2100" dirty="0" err="1" smtClean="0"/>
              <a:t>Adonhiram</a:t>
            </a:r>
            <a:r>
              <a:rPr lang="es-MX" sz="2100" dirty="0" smtClean="0"/>
              <a:t>) entrega la pieza de trabajo a Hiram </a:t>
            </a:r>
            <a:r>
              <a:rPr lang="es-MX" sz="2100" dirty="0" err="1" smtClean="0"/>
              <a:t>Abiff</a:t>
            </a:r>
            <a:r>
              <a:rPr lang="es-MX" sz="2100" dirty="0" smtClean="0"/>
              <a:t>, quien dice que es hermosa, pero que él no conoce ese oficio, por lo que se la entrega a Salomón.</a:t>
            </a:r>
          </a:p>
          <a:p>
            <a:pPr eaLnBrk="1" hangingPunct="1">
              <a:lnSpc>
                <a:spcPct val="80000"/>
              </a:lnSpc>
            </a:pPr>
            <a:r>
              <a:rPr lang="es-MX" sz="2100" dirty="0" smtClean="0"/>
              <a:t>Salomón dice que él había ordenado tal pieza, que representa la Sabiduría, la Fortaleza y la Belleza, tres joyas preciosas que deben adornar a todo masón.</a:t>
            </a:r>
          </a:p>
          <a:p>
            <a:pPr eaLnBrk="1" hangingPunct="1">
              <a:lnSpc>
                <a:spcPct val="80000"/>
              </a:lnSpc>
            </a:pPr>
            <a:endParaRPr lang="es-MX" sz="2100"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Comienza el Ritual</a:t>
            </a:r>
            <a:endParaRPr lang="es-ES_tradnl" smtClean="0"/>
          </a:p>
        </p:txBody>
      </p:sp>
      <p:sp>
        <p:nvSpPr>
          <p:cNvPr id="1780739" name="Rectangle 3"/>
          <p:cNvSpPr>
            <a:spLocks noGrp="1" noChangeArrowheads="1"/>
          </p:cNvSpPr>
          <p:nvPr>
            <p:ph idx="1"/>
          </p:nvPr>
        </p:nvSpPr>
        <p:spPr/>
        <p:txBody>
          <a:bodyPr/>
          <a:lstStyle/>
          <a:p>
            <a:pPr eaLnBrk="1" hangingPunct="1">
              <a:lnSpc>
                <a:spcPct val="80000"/>
              </a:lnSpc>
            </a:pPr>
            <a:r>
              <a:rPr lang="es-MX" sz="2200" dirty="0" smtClean="0"/>
              <a:t>Y agrega que las tres luces que siempre deben adornar el Altar de los Juramentos son un recuerdo de tales joyas.</a:t>
            </a:r>
          </a:p>
          <a:p>
            <a:pPr eaLnBrk="1" hangingPunct="1">
              <a:lnSpc>
                <a:spcPct val="80000"/>
              </a:lnSpc>
            </a:pPr>
            <a:r>
              <a:rPr lang="es-MX" sz="2200" dirty="0" smtClean="0"/>
              <a:t>Luego dice que tal pieza de trabajo deberá colocarse en el Sancta Sanctórum del Templo, junto con los otros objetos sagrados.</a:t>
            </a:r>
          </a:p>
          <a:p>
            <a:pPr eaLnBrk="1" hangingPunct="1">
              <a:lnSpc>
                <a:spcPct val="80000"/>
              </a:lnSpc>
            </a:pPr>
            <a:r>
              <a:rPr lang="es-MX" sz="2200" i="1" dirty="0" smtClean="0"/>
              <a:t>HAB </a:t>
            </a:r>
            <a:r>
              <a:rPr lang="es-MX" sz="2200" dirty="0" smtClean="0"/>
              <a:t>(al Candidato): </a:t>
            </a:r>
            <a:r>
              <a:rPr lang="es-MX" sz="2200" i="1" dirty="0" smtClean="0"/>
              <a:t>«Tu Obra es aceptada, y a su debido tiempo recibirás tu recompensa»</a:t>
            </a:r>
            <a:r>
              <a:rPr lang="es-MX" sz="2200" dirty="0" smtClean="0"/>
              <a:t>. Coloca la obra junto a los otros Vasos Sagrados y dice: </a:t>
            </a:r>
            <a:r>
              <a:rPr lang="es-MX" sz="2200" i="1" dirty="0" smtClean="0"/>
              <a:t>«Sí, el Santo de los Santos está ahora completo»</a:t>
            </a:r>
            <a:r>
              <a:rPr lang="es-MX" sz="2200" dirty="0" smtClean="0"/>
              <a:t>.</a:t>
            </a:r>
          </a:p>
          <a:p>
            <a:pPr eaLnBrk="1" hangingPunct="1">
              <a:lnSpc>
                <a:spcPct val="80000"/>
              </a:lnSpc>
            </a:pPr>
            <a:r>
              <a:rPr lang="es-MX" sz="2200" dirty="0" smtClean="0"/>
              <a:t>Seguidamente, se consulta la hora, y siendo las «doce superiores» (el mediodía) el Gremio es llamado del trabajo al descanso.</a:t>
            </a:r>
          </a:p>
          <a:p>
            <a:pPr eaLnBrk="1" hangingPunct="1">
              <a:lnSpc>
                <a:spcPct val="80000"/>
              </a:lnSpc>
            </a:pPr>
            <a:r>
              <a:rPr lang="es-MX" sz="2200" dirty="0" smtClean="0"/>
              <a:t>Hiram </a:t>
            </a:r>
            <a:r>
              <a:rPr lang="es-MX" sz="2200" dirty="0" err="1" smtClean="0"/>
              <a:t>Abiff</a:t>
            </a:r>
            <a:r>
              <a:rPr lang="es-MX" sz="2200" dirty="0" smtClean="0"/>
              <a:t> se arrodilla frente el Altar, y el Capitán de Guardias explica al Candidato que a esa hora esa era la costumbre del Gran Maestro.</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Comienza el Ritual</a:t>
            </a:r>
            <a:endParaRPr lang="es-ES_tradnl" smtClean="0"/>
          </a:p>
        </p:txBody>
      </p:sp>
      <p:sp>
        <p:nvSpPr>
          <p:cNvPr id="1780739" name="Rectangle 3"/>
          <p:cNvSpPr>
            <a:spLocks noGrp="1" noChangeArrowheads="1"/>
          </p:cNvSpPr>
          <p:nvPr>
            <p:ph idx="1"/>
          </p:nvPr>
        </p:nvSpPr>
        <p:spPr/>
        <p:txBody>
          <a:bodyPr/>
          <a:lstStyle/>
          <a:p>
            <a:pPr eaLnBrk="1" hangingPunct="1">
              <a:lnSpc>
                <a:spcPct val="80000"/>
              </a:lnSpc>
            </a:pPr>
            <a:r>
              <a:rPr lang="es-MX" sz="1600" dirty="0" smtClean="0"/>
              <a:t>La «oración» de Hiram </a:t>
            </a:r>
            <a:r>
              <a:rPr lang="es-MX" sz="1600" dirty="0" err="1" smtClean="0"/>
              <a:t>Abiff</a:t>
            </a:r>
            <a:r>
              <a:rPr lang="es-MX" sz="1600" dirty="0" smtClean="0"/>
              <a:t> es algo sombría, como si anticipara su próximo asesinato.</a:t>
            </a:r>
          </a:p>
          <a:p>
            <a:pPr eaLnBrk="1" hangingPunct="1">
              <a:lnSpc>
                <a:spcPct val="80000"/>
              </a:lnSpc>
            </a:pPr>
            <a:r>
              <a:rPr lang="es-MX" sz="1600" dirty="0" smtClean="0"/>
              <a:t>En algunos Consejos de los Estados Unidos se utiliza el poema «A </a:t>
            </a:r>
            <a:r>
              <a:rPr lang="es-MX" sz="1600" dirty="0" err="1" smtClean="0"/>
              <a:t>Prayer</a:t>
            </a:r>
            <a:r>
              <a:rPr lang="es-MX" sz="1600" dirty="0" smtClean="0"/>
              <a:t>» de Max </a:t>
            </a:r>
            <a:r>
              <a:rPr lang="es-MX" sz="1600" dirty="0" err="1" smtClean="0"/>
              <a:t>Ehrmann</a:t>
            </a:r>
            <a:r>
              <a:rPr lang="es-MX" sz="1600" dirty="0" smtClean="0"/>
              <a:t>, que transcribimos en inglés porque traducido pierde un poco de su gran belleza:</a:t>
            </a:r>
          </a:p>
          <a:p>
            <a:r>
              <a:rPr lang="en-US" sz="1600" i="1" dirty="0" smtClean="0"/>
              <a:t>“Let me do my work each day and if the darkened hours of despair overtake me, may I not forget the strength that comforted me in the sadness of other times.</a:t>
            </a:r>
          </a:p>
          <a:p>
            <a:r>
              <a:rPr lang="en-US" sz="1600" i="1" dirty="0" smtClean="0"/>
              <a:t>May I </a:t>
            </a:r>
            <a:r>
              <a:rPr lang="en-US" sz="1600" i="1" dirty="0" err="1" smtClean="0"/>
              <a:t>stll</a:t>
            </a:r>
            <a:r>
              <a:rPr lang="en-US" sz="1600" i="1" dirty="0" smtClean="0"/>
              <a:t> remember the bright hours that found me walking over the silent hills of my childhood or dreaming on the margin of the quiet river, when a light glowed within me and I promised my early God to have courage amid the tempests of the changing years.</a:t>
            </a:r>
          </a:p>
          <a:p>
            <a:r>
              <a:rPr lang="en-US" sz="1600" i="1" dirty="0" smtClean="0"/>
              <a:t>Spare me from </a:t>
            </a:r>
            <a:r>
              <a:rPr lang="en-US" sz="1600" i="1" dirty="0" err="1" smtClean="0"/>
              <a:t>biterness</a:t>
            </a:r>
            <a:r>
              <a:rPr lang="en-US" sz="1600" i="1" dirty="0" smtClean="0"/>
              <a:t> and from the sharp passions of unguarded moments. Though the world know me not, may my thoughts and actions be such as shall keep me friendly with myself. </a:t>
            </a:r>
            <a:r>
              <a:rPr lang="en-US" sz="1600" i="1" dirty="0" err="1" smtClean="0"/>
              <a:t>Lif</a:t>
            </a:r>
            <a:r>
              <a:rPr lang="en-US" sz="1600" i="1" dirty="0" smtClean="0"/>
              <a:t> my eyes from the earth and teach me the uses of the stars. Forbid that I should judge others lest I condemn myself. Let me not follow the glamour of the world but walk calmly in my path.</a:t>
            </a:r>
          </a:p>
          <a:p>
            <a:r>
              <a:rPr lang="en-US" sz="1600" i="1" dirty="0" smtClean="0"/>
              <a:t>Give me a few friends who will love me for what I am and not for what </a:t>
            </a:r>
            <a:r>
              <a:rPr lang="en-US" sz="1600" i="1" dirty="0" err="1" smtClean="0"/>
              <a:t>litle</a:t>
            </a:r>
            <a:r>
              <a:rPr lang="en-US" sz="1600" i="1" dirty="0" smtClean="0"/>
              <a:t> I may possess. And though age an infirmity overtake me and I come not within sight of the castle of my dreams, teach me </a:t>
            </a:r>
            <a:r>
              <a:rPr lang="en-US" sz="1600" i="1" dirty="0" err="1" smtClean="0"/>
              <a:t>stll</a:t>
            </a:r>
            <a:r>
              <a:rPr lang="en-US" sz="1600" i="1" dirty="0" smtClean="0"/>
              <a:t> to be thankful for life and for time's olden memories that are good and sweet, and may the evening's twilight find me gentle still. </a:t>
            </a:r>
            <a:r>
              <a:rPr lang="es-AR" sz="1600" i="1" dirty="0" smtClean="0"/>
              <a:t>Amen.»</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4" name="Picture 6"/>
          <p:cNvPicPr>
            <a:picLocks noChangeAspect="1" noChangeArrowheads="1"/>
          </p:cNvPicPr>
          <p:nvPr/>
        </p:nvPicPr>
        <p:blipFill>
          <a:blip r:embed="rId2"/>
          <a:srcRect/>
          <a:stretch>
            <a:fillRect/>
          </a:stretch>
        </p:blipFill>
        <p:spPr bwMode="auto">
          <a:xfrm>
            <a:off x="2097088" y="0"/>
            <a:ext cx="5138737" cy="68580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1734"/>
                                        </p:tgtEl>
                                        <p:attrNameLst>
                                          <p:attrName>style.visibility</p:attrName>
                                        </p:attrNameLst>
                                      </p:cBhvr>
                                      <p:to>
                                        <p:strVal val="visible"/>
                                      </p:to>
                                    </p:set>
                                    <p:animEffect transition="in" filter="box(out)">
                                      <p:cBhvr>
                                        <p:cTn id="7" dur="2000"/>
                                        <p:tgtEl>
                                          <p:spTgt spid="2017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3500438" y="0"/>
            <a:ext cx="5319712" cy="6884988"/>
          </a:xfrm>
          <a:prstGeom prst="rect">
            <a:avLst/>
          </a:prstGeom>
          <a:noFill/>
          <a:ln w="9525">
            <a:noFill/>
            <a:miter lim="800000"/>
            <a:headEnd/>
            <a:tailEnd/>
          </a:ln>
        </p:spPr>
      </p:pic>
      <p:sp>
        <p:nvSpPr>
          <p:cNvPr id="4" name="3 CuadroTexto"/>
          <p:cNvSpPr txBox="1">
            <a:spLocks noChangeArrowheads="1"/>
          </p:cNvSpPr>
          <p:nvPr/>
        </p:nvSpPr>
        <p:spPr bwMode="auto">
          <a:xfrm>
            <a:off x="179388" y="527050"/>
            <a:ext cx="3271837" cy="5910263"/>
          </a:xfrm>
          <a:prstGeom prst="rect">
            <a:avLst/>
          </a:prstGeom>
          <a:noFill/>
          <a:ln w="9525">
            <a:noFill/>
            <a:miter lim="800000"/>
            <a:headEnd/>
            <a:tailEnd/>
          </a:ln>
        </p:spPr>
        <p:txBody>
          <a:bodyPr wrap="none">
            <a:spAutoFit/>
          </a:bodyPr>
          <a:lstStyle/>
          <a:p>
            <a:r>
              <a:rPr lang="es-MX"/>
              <a:t>El diagrama adjunto</a:t>
            </a:r>
          </a:p>
          <a:p>
            <a:r>
              <a:rPr lang="es-MX"/>
              <a:t>muestra los desplazamientos</a:t>
            </a:r>
          </a:p>
          <a:p>
            <a:r>
              <a:rPr lang="es-MX"/>
              <a:t>de Hiram y del Candidato</a:t>
            </a:r>
          </a:p>
          <a:p>
            <a:r>
              <a:rPr lang="es-MX"/>
              <a:t>durante el Ritual.</a:t>
            </a:r>
          </a:p>
          <a:p>
            <a:r>
              <a:rPr lang="es-MX"/>
              <a:t>Después de la «Oración»</a:t>
            </a:r>
          </a:p>
          <a:p>
            <a:r>
              <a:rPr lang="es-MX"/>
              <a:t>de Hiram, tiene lugar el</a:t>
            </a:r>
          </a:p>
          <a:p>
            <a:r>
              <a:rPr lang="es-MX"/>
              <a:t>encuentro y el diálogo</a:t>
            </a:r>
          </a:p>
          <a:p>
            <a:r>
              <a:rPr lang="es-MX"/>
              <a:t>entre Hiram y el Candidato</a:t>
            </a:r>
          </a:p>
          <a:p>
            <a:r>
              <a:rPr lang="es-MX"/>
              <a:t>que, recordemos, representa</a:t>
            </a:r>
          </a:p>
          <a:p>
            <a:r>
              <a:rPr lang="es-MX"/>
              <a:t>a Adonhiram.</a:t>
            </a:r>
          </a:p>
          <a:p>
            <a:r>
              <a:rPr lang="es-MX"/>
              <a:t>En esta parte el Ritual</a:t>
            </a:r>
          </a:p>
          <a:p>
            <a:r>
              <a:rPr lang="es-MX"/>
              <a:t>reproduce la Leyenda,</a:t>
            </a:r>
          </a:p>
          <a:p>
            <a:r>
              <a:rPr lang="es-MX"/>
              <a:t>que ya hemos referido.</a:t>
            </a:r>
          </a:p>
          <a:p>
            <a:r>
              <a:rPr lang="es-MX"/>
              <a:t>En algunos Rituales, Hiram</a:t>
            </a:r>
          </a:p>
          <a:p>
            <a:r>
              <a:rPr lang="es-MX"/>
              <a:t>conduce al Candidato tres</a:t>
            </a:r>
          </a:p>
          <a:p>
            <a:r>
              <a:rPr lang="es-MX"/>
              <a:t>veces alrededor del Altar,</a:t>
            </a:r>
          </a:p>
          <a:p>
            <a:r>
              <a:rPr lang="es-MX"/>
              <a:t>y le explica lo inevitable de la </a:t>
            </a:r>
          </a:p>
          <a:p>
            <a:r>
              <a:rPr lang="es-MX"/>
              <a:t>muerte para todos los seres</a:t>
            </a:r>
          </a:p>
          <a:p>
            <a:r>
              <a:rPr lang="es-MX"/>
              <a:t>humanos en general, y para</a:t>
            </a:r>
          </a:p>
          <a:p>
            <a:r>
              <a:rPr lang="es-MX"/>
              <a:t>él mismo, Hiram Abiff, en</a:t>
            </a:r>
          </a:p>
          <a:p>
            <a:r>
              <a:rPr lang="es-MX"/>
              <a:t>particular.</a:t>
            </a:r>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El Ritual</a:t>
            </a:r>
            <a:endParaRPr lang="es-ES_tradnl" smtClean="0"/>
          </a:p>
        </p:txBody>
      </p:sp>
      <p:sp>
        <p:nvSpPr>
          <p:cNvPr id="1780739" name="Rectangle 3"/>
          <p:cNvSpPr>
            <a:spLocks noGrp="1" noChangeArrowheads="1"/>
          </p:cNvSpPr>
          <p:nvPr>
            <p:ph idx="1"/>
          </p:nvPr>
        </p:nvSpPr>
        <p:spPr/>
        <p:txBody>
          <a:bodyPr/>
          <a:lstStyle/>
          <a:p>
            <a:pPr eaLnBrk="1" hangingPunct="1">
              <a:lnSpc>
                <a:spcPct val="80000"/>
              </a:lnSpc>
            </a:pPr>
            <a:r>
              <a:rPr lang="es-ES_tradnl" sz="2000" dirty="0" smtClean="0"/>
              <a:t>El Candidato le demanda a Hiram saber cuándo puede esperar recibir la Palabra de Maestro.</a:t>
            </a:r>
          </a:p>
          <a:p>
            <a:pPr eaLnBrk="1" hangingPunct="1">
              <a:lnSpc>
                <a:spcPct val="80000"/>
              </a:lnSpc>
            </a:pPr>
            <a:r>
              <a:rPr lang="es-ES_tradnl" sz="2000" dirty="0" smtClean="0"/>
              <a:t>Como dijimos, en numerosos Rituales Hiram conduce al Candidato tres veces en torno del Altar.</a:t>
            </a:r>
          </a:p>
          <a:p>
            <a:pPr eaLnBrk="1" hangingPunct="1">
              <a:lnSpc>
                <a:spcPct val="80000"/>
              </a:lnSpc>
            </a:pPr>
            <a:r>
              <a:rPr lang="es-ES_tradnl" sz="2000" dirty="0" smtClean="0"/>
              <a:t>En otros, Hiram </a:t>
            </a:r>
            <a:r>
              <a:rPr lang="es-ES_tradnl" sz="2000" dirty="0" err="1" smtClean="0"/>
              <a:t>Abiff</a:t>
            </a:r>
            <a:r>
              <a:rPr lang="es-ES_tradnl" sz="2000" dirty="0" smtClean="0"/>
              <a:t> conduce al Candidato siete círculos en torno del Altar, comentando en cada circuito la naturaleza de la muerte y el Misterio de la Existencia. Al final de cada circuito, se detiene, señala el altar, e informa al candidato que, en caso de que fallezca, la Palabra se encuentra allí. Este monólogo sobre la muerte es uno de los más impresionantes y presenta una cruda exposición de la filosofía masónica sobre el tema. </a:t>
            </a:r>
          </a:p>
          <a:p>
            <a:pPr eaLnBrk="1" hangingPunct="1">
              <a:lnSpc>
                <a:spcPct val="80000"/>
              </a:lnSpc>
            </a:pPr>
            <a:r>
              <a:rPr lang="es-ES_tradnl" sz="2000" dirty="0" smtClean="0"/>
              <a:t>Se toca la realidad de la decadencia física y la muerte, pero culmina con algunas palabras de esperanza.</a:t>
            </a:r>
          </a:p>
          <a:p>
            <a:pPr eaLnBrk="1" hangingPunct="1">
              <a:lnSpc>
                <a:spcPct val="80000"/>
              </a:lnSpc>
            </a:pPr>
            <a:r>
              <a:rPr lang="es-ES_tradnl" sz="2000" dirty="0" smtClean="0"/>
              <a:t>Hiram </a:t>
            </a:r>
            <a:r>
              <a:rPr lang="es-ES_tradnl" sz="2000" dirty="0" err="1" smtClean="0"/>
              <a:t>Abiff</a:t>
            </a:r>
            <a:r>
              <a:rPr lang="es-ES_tradnl" sz="2000" dirty="0" smtClean="0"/>
              <a:t> anuncia su propia muerte, con dolor y tristeza.</a:t>
            </a:r>
          </a:p>
          <a:p>
            <a:pPr eaLnBrk="1" hangingPunct="1">
              <a:lnSpc>
                <a:spcPct val="80000"/>
              </a:lnSpc>
            </a:pPr>
            <a:r>
              <a:rPr lang="es-ES_tradnl" sz="2000" dirty="0" smtClean="0"/>
              <a:t>Como </a:t>
            </a:r>
            <a:r>
              <a:rPr lang="es-ES_tradnl" sz="2000" dirty="0" err="1" smtClean="0"/>
              <a:t>Adonhiram</a:t>
            </a:r>
            <a:r>
              <a:rPr lang="es-ES_tradnl" sz="2000" dirty="0" smtClean="0"/>
              <a:t> es, evidentemente, muy apreciado por Hiram </a:t>
            </a:r>
            <a:r>
              <a:rPr lang="es-ES_tradnl" sz="2000" dirty="0" err="1" smtClean="0"/>
              <a:t>Abiff</a:t>
            </a:r>
            <a:r>
              <a:rPr lang="es-ES_tradnl" sz="2000" dirty="0" smtClean="0"/>
              <a:t>, se le pone al tanto no sólo de los sentimientos más íntimos de Hiram, sino también se le da una pista amplia como para que pueda hallar la Palabra si Hiram muere antes de completar el Templo. </a:t>
            </a:r>
            <a:br>
              <a:rPr lang="es-ES_tradnl" sz="2000" dirty="0" smtClean="0"/>
            </a:br>
            <a:endParaRPr lang="es-ES_tradnl" sz="2000"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 name="Picture 5" descr="xxxx"/>
          <p:cNvPicPr>
            <a:picLocks noChangeAspect="1" noChangeArrowheads="1"/>
          </p:cNvPicPr>
          <p:nvPr/>
        </p:nvPicPr>
        <p:blipFill>
          <a:blip r:embed="rId2"/>
          <a:srcRect/>
          <a:stretch>
            <a:fillRect/>
          </a:stretch>
        </p:blipFill>
        <p:spPr bwMode="auto">
          <a:xfrm>
            <a:off x="609600" y="76200"/>
            <a:ext cx="8054975" cy="6748463"/>
          </a:xfrm>
          <a:prstGeom prst="rect">
            <a:avLst/>
          </a:prstGeom>
          <a:noFill/>
          <a:ln w="9525">
            <a:noFill/>
            <a:miter lim="800000"/>
            <a:headEnd/>
            <a:tailEnd/>
          </a:ln>
        </p:spPr>
      </p:pic>
      <p:sp>
        <p:nvSpPr>
          <p:cNvPr id="2" name="1 CuadroTexto"/>
          <p:cNvSpPr txBox="1">
            <a:spLocks noChangeArrowheads="1"/>
          </p:cNvSpPr>
          <p:nvPr/>
        </p:nvSpPr>
        <p:spPr bwMode="auto">
          <a:xfrm>
            <a:off x="0" y="76200"/>
            <a:ext cx="3198813" cy="1200150"/>
          </a:xfrm>
          <a:prstGeom prst="rect">
            <a:avLst/>
          </a:prstGeom>
          <a:solidFill>
            <a:schemeClr val="tx2"/>
          </a:solidFill>
          <a:ln w="9525">
            <a:noFill/>
            <a:miter lim="800000"/>
            <a:headEnd/>
            <a:tailEnd/>
          </a:ln>
        </p:spPr>
        <p:txBody>
          <a:bodyPr wrap="none">
            <a:spAutoFit/>
          </a:bodyPr>
          <a:lstStyle/>
          <a:p>
            <a:r>
              <a:rPr lang="es-MX">
                <a:solidFill>
                  <a:srgbClr val="000000"/>
                </a:solidFill>
              </a:rPr>
              <a:t>Imagen del Ritual de Maestro</a:t>
            </a:r>
          </a:p>
          <a:p>
            <a:r>
              <a:rPr lang="es-MX">
                <a:solidFill>
                  <a:srgbClr val="000000"/>
                </a:solidFill>
              </a:rPr>
              <a:t>Real en la que se aprecia el</a:t>
            </a:r>
          </a:p>
          <a:p>
            <a:r>
              <a:rPr lang="es-MX">
                <a:solidFill>
                  <a:srgbClr val="000000"/>
                </a:solidFill>
              </a:rPr>
              <a:t>diálogo entre Hiram Abiff</a:t>
            </a:r>
          </a:p>
          <a:p>
            <a:r>
              <a:rPr lang="es-MX">
                <a:solidFill>
                  <a:srgbClr val="000000"/>
                </a:solidFill>
              </a:rPr>
              <a:t>y Adonhiram.</a:t>
            </a:r>
            <a:endParaRPr lang="es-AR">
              <a:solidFill>
                <a:srgbClr val="000000"/>
              </a:solidFill>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416.photobucket.com/albums/pp241/neetmok/six/mason17.jpg"/>
          <p:cNvPicPr>
            <a:picLocks noChangeAspect="1" noChangeArrowheads="1"/>
          </p:cNvPicPr>
          <p:nvPr/>
        </p:nvPicPr>
        <p:blipFill>
          <a:blip r:embed="rId2"/>
          <a:srcRect/>
          <a:stretch>
            <a:fillRect/>
          </a:stretch>
        </p:blipFill>
        <p:spPr bwMode="auto">
          <a:xfrm>
            <a:off x="2332038" y="0"/>
            <a:ext cx="4616450" cy="6856413"/>
          </a:xfrm>
          <a:prstGeom prst="rect">
            <a:avLst/>
          </a:prstGeom>
          <a:noFill/>
          <a:ln w="9525">
            <a:noFill/>
            <a:miter lim="800000"/>
            <a:headEnd/>
            <a:tailEnd/>
          </a:ln>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 name="Picture 4" descr="Figure 18"/>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La Segunda Parte</a:t>
            </a:r>
            <a:endParaRPr lang="es-ES_tradnl" smtClean="0"/>
          </a:p>
        </p:txBody>
      </p:sp>
      <p:sp>
        <p:nvSpPr>
          <p:cNvPr id="1780739" name="Rectangle 3"/>
          <p:cNvSpPr>
            <a:spLocks noGrp="1" noChangeArrowheads="1"/>
          </p:cNvSpPr>
          <p:nvPr>
            <p:ph idx="1"/>
          </p:nvPr>
        </p:nvSpPr>
        <p:spPr>
          <a:xfrm>
            <a:off x="107504" y="1639341"/>
            <a:ext cx="8856984" cy="4525963"/>
          </a:xfrm>
        </p:spPr>
        <p:txBody>
          <a:bodyPr/>
          <a:lstStyle/>
          <a:p>
            <a:pPr eaLnBrk="1" hangingPunct="1">
              <a:lnSpc>
                <a:spcPct val="80000"/>
              </a:lnSpc>
            </a:pPr>
            <a:r>
              <a:rPr lang="es-MX" sz="2000" dirty="0" smtClean="0"/>
              <a:t>La Segunda Parte del Ritual figura suceder poco tiempo después de la muerte de Hiram </a:t>
            </a:r>
            <a:r>
              <a:rPr lang="es-MX" sz="2000" dirty="0" err="1" smtClean="0"/>
              <a:t>Abiff</a:t>
            </a:r>
            <a:r>
              <a:rPr lang="es-MX" sz="2000" dirty="0" smtClean="0"/>
              <a:t>.</a:t>
            </a:r>
          </a:p>
          <a:p>
            <a:pPr eaLnBrk="1" hangingPunct="1">
              <a:lnSpc>
                <a:spcPct val="80000"/>
              </a:lnSpc>
            </a:pPr>
            <a:r>
              <a:rPr lang="es-MX" sz="2000" dirty="0" smtClean="0"/>
              <a:t>Tiene lugar, simbólicamente, en las habitaciones privadas del Rey Salomón, aunque desde nuestro punto de vista debería desarrollarse en la Cripta o Bóveda Secreta (si </a:t>
            </a:r>
            <a:r>
              <a:rPr lang="es-MX" sz="2000" dirty="0" smtClean="0"/>
              <a:t>debajo de la </a:t>
            </a:r>
            <a:r>
              <a:rPr lang="es-MX" sz="2000" dirty="0" smtClean="0"/>
              <a:t>habitación más privada de Salomón se </a:t>
            </a:r>
            <a:r>
              <a:rPr lang="es-MX" sz="2000" dirty="0" smtClean="0"/>
              <a:t>encontraba</a:t>
            </a:r>
            <a:r>
              <a:rPr lang="es-MX" sz="2000" dirty="0" smtClean="0"/>
              <a:t> </a:t>
            </a:r>
            <a:r>
              <a:rPr lang="es-MX" sz="2000" dirty="0" smtClean="0"/>
              <a:t>el Primer Arco de la Cripta todo tendría </a:t>
            </a:r>
            <a:r>
              <a:rPr lang="es-MX" sz="2000" dirty="0" smtClean="0"/>
              <a:t>mayor coherencia</a:t>
            </a:r>
            <a:r>
              <a:rPr lang="es-MX" sz="2000" dirty="0" smtClean="0"/>
              <a:t>).</a:t>
            </a:r>
          </a:p>
          <a:p>
            <a:pPr eaLnBrk="1" hangingPunct="1">
              <a:lnSpc>
                <a:spcPct val="80000"/>
              </a:lnSpc>
            </a:pPr>
            <a:r>
              <a:rPr lang="es-MX" sz="2000" dirty="0" smtClean="0"/>
              <a:t>La silla del Conductor Principal de las Obras (Hiram) está vacía y cubierta por un paño mortuorio, y la vela sobre su mesa se ha extinguido.</a:t>
            </a:r>
          </a:p>
          <a:p>
            <a:pPr eaLnBrk="1" hangingPunct="1">
              <a:lnSpc>
                <a:spcPct val="80000"/>
              </a:lnSpc>
            </a:pPr>
            <a:r>
              <a:rPr lang="es-MX" sz="2000" dirty="0" smtClean="0"/>
              <a:t>Las banderas con imágenes de los querubines, o cualquier representación equivalente, pueden colocarse formando un círculo en torno del Altar o en una línea entre el centro del Templo y el Occidente; nos parece preferible la primera opción.</a:t>
            </a:r>
          </a:p>
          <a:p>
            <a:pPr eaLnBrk="1" hangingPunct="1">
              <a:lnSpc>
                <a:spcPct val="80000"/>
              </a:lnSpc>
            </a:pPr>
            <a:r>
              <a:rPr lang="es-MX" sz="2000" dirty="0" smtClean="0"/>
              <a:t>El Candidato vestirá mandil y guantes blancos, e ingresa al Templo bajo la expresión </a:t>
            </a:r>
            <a:r>
              <a:rPr lang="es-MX" sz="2000" i="1" dirty="0" smtClean="0"/>
              <a:t>¡Ay, pobre Hiram!</a:t>
            </a:r>
            <a:r>
              <a:rPr lang="es-MX" sz="2000" dirty="0" smtClean="0"/>
              <a:t>, dada por el Capitán de Guardias.</a:t>
            </a:r>
          </a:p>
          <a:p>
            <a:pPr eaLnBrk="1" hangingPunct="1">
              <a:lnSpc>
                <a:spcPct val="80000"/>
              </a:lnSpc>
            </a:pPr>
            <a:r>
              <a:rPr lang="es-MX" sz="2000" dirty="0" smtClean="0"/>
              <a:t>Luego es conducido a realizar una primera </a:t>
            </a:r>
            <a:r>
              <a:rPr lang="es-MX" sz="2000" dirty="0" err="1" smtClean="0"/>
              <a:t>circumambulación</a:t>
            </a:r>
            <a:r>
              <a:rPr lang="es-MX" sz="2000" dirty="0" smtClean="0"/>
              <a:t> del Templo, donde se le refieren cuestiones relativas a los dos querubines que coronaban el Arca de la Alianza, y al trabajo de Hiram </a:t>
            </a:r>
            <a:r>
              <a:rPr lang="es-MX" sz="2000" dirty="0" err="1" smtClean="0"/>
              <a:t>Abiff</a:t>
            </a:r>
            <a:r>
              <a:rPr lang="es-MX" sz="2000" dirty="0" smtClean="0"/>
              <a:t> en la tierra gredosa entre </a:t>
            </a:r>
            <a:r>
              <a:rPr lang="es-MX" sz="2000" dirty="0" err="1" smtClean="0"/>
              <a:t>Zucoth</a:t>
            </a:r>
            <a:r>
              <a:rPr lang="es-MX" sz="2000" dirty="0" smtClean="0"/>
              <a:t> y </a:t>
            </a:r>
            <a:r>
              <a:rPr lang="es-MX" sz="2000" dirty="0" err="1" smtClean="0"/>
              <a:t>Zeredatha</a:t>
            </a:r>
            <a:r>
              <a:rPr lang="es-MX" sz="2000" dirty="0" smtClean="0"/>
              <a:t>.</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95074" name="Rectangle 2"/>
          <p:cNvSpPr>
            <a:spLocks noGrp="1" noChangeArrowheads="1"/>
          </p:cNvSpPr>
          <p:nvPr>
            <p:ph type="title"/>
          </p:nvPr>
        </p:nvSpPr>
        <p:spPr/>
        <p:txBody>
          <a:bodyPr/>
          <a:lstStyle/>
          <a:p>
            <a:pPr eaLnBrk="1" hangingPunct="1"/>
            <a:r>
              <a:rPr lang="es-AR" smtClean="0"/>
              <a:t>La Segunda Parte</a:t>
            </a:r>
            <a:endParaRPr lang="es-ES_tradnl" smtClean="0"/>
          </a:p>
        </p:txBody>
      </p:sp>
      <p:sp>
        <p:nvSpPr>
          <p:cNvPr id="1795075" name="Rectangle 3"/>
          <p:cNvSpPr>
            <a:spLocks noGrp="1" noChangeArrowheads="1"/>
          </p:cNvSpPr>
          <p:nvPr>
            <p:ph type="body" sz="half" idx="1"/>
          </p:nvPr>
        </p:nvSpPr>
        <p:spPr>
          <a:xfrm>
            <a:off x="457200" y="1676400"/>
            <a:ext cx="3829050" cy="4525963"/>
          </a:xfrm>
        </p:spPr>
        <p:txBody>
          <a:bodyPr/>
          <a:lstStyle/>
          <a:p>
            <a:pPr eaLnBrk="1" hangingPunct="1">
              <a:lnSpc>
                <a:spcPct val="80000"/>
              </a:lnSpc>
            </a:pPr>
            <a:r>
              <a:rPr lang="es-AR" sz="1900" smtClean="0"/>
              <a:t>Aquí se le presentan al Candidato los objetos contenidos en el Sancta Sanctórum y, en particular, se le explica cómo se construyó el Arca de la Alianza, que es uno de los símbolos principales del grado.</a:t>
            </a:r>
          </a:p>
          <a:p>
            <a:pPr eaLnBrk="1" hangingPunct="1">
              <a:lnSpc>
                <a:spcPct val="80000"/>
              </a:lnSpc>
            </a:pPr>
            <a:r>
              <a:rPr lang="es-AR" sz="1900" smtClean="0"/>
              <a:t>Por lo tanto, creemos que lo más lógico es que el Ritual transcurra en la Bóveda Secreta y que las descripciones referidas a los objetos sagrados correspondan a los “substitutos” allí guardados, de los que el paradigma es el “Arca Substituta”.</a:t>
            </a:r>
          </a:p>
        </p:txBody>
      </p:sp>
      <p:sp>
        <p:nvSpPr>
          <p:cNvPr id="180228" name="Rectangle 4"/>
          <p:cNvSpPr>
            <a:spLocks noGrp="1" noChangeArrowheads="1"/>
          </p:cNvSpPr>
          <p:nvPr>
            <p:ph sz="half" idx="2"/>
          </p:nvPr>
        </p:nvSpPr>
        <p:spPr/>
        <p:txBody>
          <a:bodyPr/>
          <a:lstStyle/>
          <a:p>
            <a:pPr eaLnBrk="1" hangingPunct="1">
              <a:lnSpc>
                <a:spcPct val="80000"/>
              </a:lnSpc>
            </a:pPr>
            <a:endParaRPr lang="es-AR" sz="1800" smtClean="0"/>
          </a:p>
        </p:txBody>
      </p:sp>
      <p:pic>
        <p:nvPicPr>
          <p:cNvPr id="1795077" name="Picture 5" descr="ark2s"/>
          <p:cNvPicPr>
            <a:picLocks noChangeAspect="1" noChangeArrowheads="1"/>
          </p:cNvPicPr>
          <p:nvPr/>
        </p:nvPicPr>
        <p:blipFill>
          <a:blip r:embed="rId2"/>
          <a:srcRect/>
          <a:stretch>
            <a:fillRect/>
          </a:stretch>
        </p:blipFill>
        <p:spPr bwMode="auto">
          <a:xfrm>
            <a:off x="4643438" y="1676400"/>
            <a:ext cx="4119562" cy="4429125"/>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95074"/>
                                        </p:tgtEl>
                                        <p:attrNameLst>
                                          <p:attrName>style.visibility</p:attrName>
                                        </p:attrNameLst>
                                      </p:cBhvr>
                                      <p:to>
                                        <p:strVal val="visible"/>
                                      </p:to>
                                    </p:set>
                                    <p:animEffect transition="in" filter="blinds(horizontal)">
                                      <p:cBhvr>
                                        <p:cTn id="7" dur="500"/>
                                        <p:tgtEl>
                                          <p:spTgt spid="1795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95075">
                                            <p:txEl>
                                              <p:pRg st="0" end="0"/>
                                            </p:txEl>
                                          </p:spTgt>
                                        </p:tgtEl>
                                        <p:attrNameLst>
                                          <p:attrName>style.visibility</p:attrName>
                                        </p:attrNameLst>
                                      </p:cBhvr>
                                      <p:to>
                                        <p:strVal val="visible"/>
                                      </p:to>
                                    </p:set>
                                    <p:animEffect transition="in" filter="blinds(horizontal)">
                                      <p:cBhvr>
                                        <p:cTn id="12" dur="500"/>
                                        <p:tgtEl>
                                          <p:spTgt spid="179507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95075">
                                            <p:txEl>
                                              <p:pRg st="1" end="1"/>
                                            </p:txEl>
                                          </p:spTgt>
                                        </p:tgtEl>
                                        <p:attrNameLst>
                                          <p:attrName>style.visibility</p:attrName>
                                        </p:attrNameLst>
                                      </p:cBhvr>
                                      <p:to>
                                        <p:strVal val="visible"/>
                                      </p:to>
                                    </p:set>
                                    <p:animEffect transition="in" filter="blinds(horizontal)">
                                      <p:cBhvr>
                                        <p:cTn id="17" dur="500"/>
                                        <p:tgtEl>
                                          <p:spTgt spid="179507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795077"/>
                                        </p:tgtEl>
                                        <p:attrNameLst>
                                          <p:attrName>style.visibility</p:attrName>
                                        </p:attrNameLst>
                                      </p:cBhvr>
                                      <p:to>
                                        <p:strVal val="visible"/>
                                      </p:to>
                                    </p:set>
                                    <p:animEffect transition="in" filter="fade">
                                      <p:cBhvr>
                                        <p:cTn id="22" dur="2000"/>
                                        <p:tgtEl>
                                          <p:spTgt spid="1795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5074" grpId="0"/>
      <p:bldP spid="1795075" grpId="0" build="p"/>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2268538" y="-11113"/>
            <a:ext cx="5327650" cy="6896101"/>
          </a:xfrm>
          <a:prstGeom prst="rect">
            <a:avLst/>
          </a:prstGeom>
          <a:noFill/>
          <a:ln w="9525">
            <a:noFill/>
            <a:miter lim="800000"/>
            <a:headEnd/>
            <a:tailEnd/>
          </a:ln>
        </p:spPr>
      </p:pic>
      <p:sp>
        <p:nvSpPr>
          <p:cNvPr id="4" name="3 CuadroTexto"/>
          <p:cNvSpPr txBox="1">
            <a:spLocks noChangeArrowheads="1"/>
          </p:cNvSpPr>
          <p:nvPr/>
        </p:nvSpPr>
        <p:spPr bwMode="auto">
          <a:xfrm>
            <a:off x="250825" y="1773238"/>
            <a:ext cx="1966913" cy="2586037"/>
          </a:xfrm>
          <a:prstGeom prst="rect">
            <a:avLst/>
          </a:prstGeom>
          <a:noFill/>
          <a:ln w="9525">
            <a:noFill/>
            <a:miter lim="800000"/>
            <a:headEnd/>
            <a:tailEnd/>
          </a:ln>
        </p:spPr>
        <p:txBody>
          <a:bodyPr wrap="none">
            <a:spAutoFit/>
          </a:bodyPr>
          <a:lstStyle/>
          <a:p>
            <a:r>
              <a:rPr lang="es-MX"/>
              <a:t>Disposición del</a:t>
            </a:r>
          </a:p>
          <a:p>
            <a:r>
              <a:rPr lang="es-MX"/>
              <a:t>Templo para la</a:t>
            </a:r>
          </a:p>
          <a:p>
            <a:r>
              <a:rPr lang="es-MX"/>
              <a:t>Segunda Parte</a:t>
            </a:r>
          </a:p>
          <a:p>
            <a:r>
              <a:rPr lang="es-MX"/>
              <a:t>del Ritual.</a:t>
            </a:r>
          </a:p>
          <a:p>
            <a:r>
              <a:rPr lang="es-MX"/>
              <a:t>Nótese que la luz</a:t>
            </a:r>
          </a:p>
          <a:p>
            <a:r>
              <a:rPr lang="es-MX"/>
              <a:t>correspondiente</a:t>
            </a:r>
          </a:p>
          <a:p>
            <a:r>
              <a:rPr lang="es-MX"/>
              <a:t>a Hiram Abiff se</a:t>
            </a:r>
          </a:p>
          <a:p>
            <a:r>
              <a:rPr lang="es-MX"/>
              <a:t>encuentra</a:t>
            </a:r>
          </a:p>
          <a:p>
            <a:r>
              <a:rPr lang="es-MX"/>
              <a:t>apagada.</a:t>
            </a:r>
            <a:endParaRPr lang="es-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ox(out)">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El Juramento</a:t>
            </a:r>
            <a:endParaRPr lang="es-ES_tradnl" smtClean="0"/>
          </a:p>
        </p:txBody>
      </p:sp>
      <p:sp>
        <p:nvSpPr>
          <p:cNvPr id="1780739" name="Rectangle 3"/>
          <p:cNvSpPr>
            <a:spLocks noGrp="1" noChangeArrowheads="1"/>
          </p:cNvSpPr>
          <p:nvPr>
            <p:ph idx="1"/>
          </p:nvPr>
        </p:nvSpPr>
        <p:spPr/>
        <p:txBody>
          <a:bodyPr/>
          <a:lstStyle/>
          <a:p>
            <a:pPr eaLnBrk="1" hangingPunct="1">
              <a:lnSpc>
                <a:spcPct val="80000"/>
              </a:lnSpc>
            </a:pPr>
            <a:r>
              <a:rPr lang="es-MX" sz="2100" smtClean="0"/>
              <a:t>El Candidato se arrodilla frente al Altar y coloca ambas manos sobre el Libro, la escuadra y el compás. </a:t>
            </a:r>
          </a:p>
          <a:p>
            <a:pPr eaLnBrk="1" hangingPunct="1">
              <a:lnSpc>
                <a:spcPct val="80000"/>
              </a:lnSpc>
            </a:pPr>
            <a:r>
              <a:rPr lang="es-MX" sz="2100" smtClean="0"/>
              <a:t>El Capitán de Guardias y el Conductor del Consejo se ubican de forma tal que formen un triángulo equilátero con el Candidato.</a:t>
            </a:r>
          </a:p>
          <a:p>
            <a:pPr eaLnBrk="1" hangingPunct="1">
              <a:lnSpc>
                <a:spcPct val="80000"/>
              </a:lnSpc>
            </a:pPr>
            <a:r>
              <a:rPr lang="es-MX" sz="2100" smtClean="0"/>
              <a:t>Todos los presentes también forman otro triángulo, colocando cada uno las manos sobre los hombros del Compañero que tienen delante.</a:t>
            </a:r>
          </a:p>
          <a:p>
            <a:pPr eaLnBrk="1" hangingPunct="1">
              <a:lnSpc>
                <a:spcPct val="80000"/>
              </a:lnSpc>
            </a:pPr>
            <a:r>
              <a:rPr lang="es-MX" sz="2100" smtClean="0"/>
              <a:t>El Maestro y el Maestro Diputado forman un «círculo roto» junto con el Capitán y el Conductor.</a:t>
            </a:r>
          </a:p>
          <a:p>
            <a:pPr eaLnBrk="1" hangingPunct="1">
              <a:lnSpc>
                <a:spcPct val="80000"/>
              </a:lnSpc>
            </a:pPr>
            <a:r>
              <a:rPr lang="es-MX" sz="2100" smtClean="0"/>
              <a:t>Se juran:</a:t>
            </a:r>
          </a:p>
          <a:p>
            <a:pPr eaLnBrk="1" hangingPunct="1">
              <a:lnSpc>
                <a:spcPct val="80000"/>
              </a:lnSpc>
            </a:pPr>
            <a:r>
              <a:rPr lang="es-MX" sz="2100" smtClean="0"/>
              <a:t>Secreto</a:t>
            </a:r>
          </a:p>
          <a:p>
            <a:pPr eaLnBrk="1" hangingPunct="1">
              <a:lnSpc>
                <a:spcPct val="80000"/>
              </a:lnSpc>
            </a:pPr>
            <a:r>
              <a:rPr lang="es-MX" sz="2100" smtClean="0"/>
              <a:t>Estudiar los Misterios del Arte Regio</a:t>
            </a:r>
          </a:p>
          <a:p>
            <a:pPr eaLnBrk="1" hangingPunct="1">
              <a:lnSpc>
                <a:spcPct val="80000"/>
              </a:lnSpc>
            </a:pPr>
            <a:r>
              <a:rPr lang="es-MX" sz="2100" smtClean="0"/>
              <a:t>Buscar la Palabra Perdida</a:t>
            </a:r>
          </a:p>
          <a:p>
            <a:pPr eaLnBrk="1" hangingPunct="1">
              <a:lnSpc>
                <a:spcPct val="80000"/>
              </a:lnSpc>
            </a:pPr>
            <a:r>
              <a:rPr lang="es-MX" sz="2100" smtClean="0"/>
              <a:t>Honrar siempre la memoria de Hiram Abiff</a:t>
            </a:r>
            <a:endParaRPr lang="es-ES_tradnl" sz="21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0739">
                                            <p:txEl>
                                              <p:pRg st="6" end="6"/>
                                            </p:txEl>
                                          </p:spTgt>
                                        </p:tgtEl>
                                        <p:attrNameLst>
                                          <p:attrName>style.visibility</p:attrName>
                                        </p:attrNameLst>
                                      </p:cBhvr>
                                      <p:to>
                                        <p:strVal val="visible"/>
                                      </p:to>
                                    </p:set>
                                    <p:animEffect transition="in" filter="blinds(horizontal)">
                                      <p:cBhvr>
                                        <p:cTn id="42" dur="500"/>
                                        <p:tgtEl>
                                          <p:spTgt spid="178073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80739">
                                            <p:txEl>
                                              <p:pRg st="7" end="7"/>
                                            </p:txEl>
                                          </p:spTgt>
                                        </p:tgtEl>
                                        <p:attrNameLst>
                                          <p:attrName>style.visibility</p:attrName>
                                        </p:attrNameLst>
                                      </p:cBhvr>
                                      <p:to>
                                        <p:strVal val="visible"/>
                                      </p:to>
                                    </p:set>
                                    <p:animEffect transition="in" filter="blinds(horizontal)">
                                      <p:cBhvr>
                                        <p:cTn id="47" dur="500"/>
                                        <p:tgtEl>
                                          <p:spTgt spid="1780739">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80739">
                                            <p:txEl>
                                              <p:pRg st="8" end="8"/>
                                            </p:txEl>
                                          </p:spTgt>
                                        </p:tgtEl>
                                        <p:attrNameLst>
                                          <p:attrName>style.visibility</p:attrName>
                                        </p:attrNameLst>
                                      </p:cBhvr>
                                      <p:to>
                                        <p:strVal val="visible"/>
                                      </p:to>
                                    </p:set>
                                    <p:animEffect transition="in" filter="blinds(horizontal)">
                                      <p:cBhvr>
                                        <p:cTn id="52" dur="500"/>
                                        <p:tgtEl>
                                          <p:spTgt spid="178073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5074" name="Rectangle 2"/>
          <p:cNvSpPr>
            <a:spLocks noGrp="1" noChangeArrowheads="1"/>
          </p:cNvSpPr>
          <p:nvPr>
            <p:ph type="title"/>
          </p:nvPr>
        </p:nvSpPr>
        <p:spPr/>
        <p:txBody>
          <a:bodyPr/>
          <a:lstStyle/>
          <a:p>
            <a:pPr eaLnBrk="1" hangingPunct="1"/>
            <a:r>
              <a:rPr lang="es-AR" sz="3800" smtClean="0"/>
              <a:t>«Las alas extendidas del Querubín»</a:t>
            </a:r>
            <a:endParaRPr lang="es-ES_tradnl" sz="3800" smtClean="0"/>
          </a:p>
        </p:txBody>
      </p:sp>
      <p:sp>
        <p:nvSpPr>
          <p:cNvPr id="1795075" name="Rectangle 3"/>
          <p:cNvSpPr>
            <a:spLocks noGrp="1" noChangeArrowheads="1"/>
          </p:cNvSpPr>
          <p:nvPr>
            <p:ph sz="half" idx="1"/>
          </p:nvPr>
        </p:nvSpPr>
        <p:spPr/>
        <p:txBody>
          <a:bodyPr/>
          <a:lstStyle/>
          <a:p>
            <a:pPr eaLnBrk="1" hangingPunct="1">
              <a:lnSpc>
                <a:spcPct val="80000"/>
              </a:lnSpc>
            </a:pPr>
            <a:r>
              <a:rPr lang="es-MX" sz="2500" smtClean="0"/>
              <a:t>El Candidato es recibido </a:t>
            </a:r>
            <a:r>
              <a:rPr lang="es-MX" sz="2500" i="1" smtClean="0"/>
              <a:t>«Bajo las alas extendidas del Querubín»</a:t>
            </a:r>
            <a:r>
              <a:rPr lang="es-MX" sz="2500" smtClean="0"/>
              <a:t>.</a:t>
            </a:r>
          </a:p>
          <a:p>
            <a:pPr eaLnBrk="1" hangingPunct="1">
              <a:lnSpc>
                <a:spcPct val="80000"/>
              </a:lnSpc>
            </a:pPr>
            <a:r>
              <a:rPr lang="es-MX" sz="2500" smtClean="0">
                <a:cs typeface="Arial" charset="0"/>
              </a:rPr>
              <a:t>Independientemente de cualquier anacronismo se ha interpretado que las «alas extendidas del Querubín» representan una suerte de capa protectora, la </a:t>
            </a:r>
            <a:r>
              <a:rPr lang="es-MX" sz="2500" i="1" smtClean="0">
                <a:cs typeface="Arial" charset="0"/>
              </a:rPr>
              <a:t>«protección que el Universo concede a aquel que busca la Verdad»</a:t>
            </a:r>
            <a:r>
              <a:rPr lang="es-MX" sz="2500" smtClean="0">
                <a:cs typeface="Arial" charset="0"/>
              </a:rPr>
              <a:t>.</a:t>
            </a:r>
            <a:endParaRPr lang="en-US" sz="2500" smtClean="0">
              <a:cs typeface="Arial" charset="0"/>
            </a:endParaRPr>
          </a:p>
        </p:txBody>
      </p:sp>
      <p:pic>
        <p:nvPicPr>
          <p:cNvPr id="5" name="Picture 4" descr="Resultado de imagen para cryptic council"/>
          <p:cNvPicPr>
            <a:picLocks noChangeAspect="1" noChangeArrowheads="1"/>
          </p:cNvPicPr>
          <p:nvPr/>
        </p:nvPicPr>
        <p:blipFill>
          <a:blip r:embed="rId2"/>
          <a:srcRect/>
          <a:stretch>
            <a:fillRect/>
          </a:stretch>
        </p:blipFill>
        <p:spPr bwMode="auto">
          <a:xfrm>
            <a:off x="4740275" y="1582738"/>
            <a:ext cx="3975100" cy="4846637"/>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95074"/>
                                        </p:tgtEl>
                                        <p:attrNameLst>
                                          <p:attrName>style.visibility</p:attrName>
                                        </p:attrNameLst>
                                      </p:cBhvr>
                                      <p:to>
                                        <p:strVal val="visible"/>
                                      </p:to>
                                    </p:set>
                                    <p:animEffect transition="in" filter="blinds(horizontal)">
                                      <p:cBhvr>
                                        <p:cTn id="7" dur="500"/>
                                        <p:tgtEl>
                                          <p:spTgt spid="1795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95075">
                                            <p:txEl>
                                              <p:pRg st="0" end="0"/>
                                            </p:txEl>
                                          </p:spTgt>
                                        </p:tgtEl>
                                        <p:attrNameLst>
                                          <p:attrName>style.visibility</p:attrName>
                                        </p:attrNameLst>
                                      </p:cBhvr>
                                      <p:to>
                                        <p:strVal val="visible"/>
                                      </p:to>
                                    </p:set>
                                    <p:animEffect transition="in" filter="blinds(horizontal)">
                                      <p:cBhvr>
                                        <p:cTn id="12" dur="500"/>
                                        <p:tgtEl>
                                          <p:spTgt spid="179507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95075">
                                            <p:txEl>
                                              <p:pRg st="1" end="1"/>
                                            </p:txEl>
                                          </p:spTgt>
                                        </p:tgtEl>
                                        <p:attrNameLst>
                                          <p:attrName>style.visibility</p:attrName>
                                        </p:attrNameLst>
                                      </p:cBhvr>
                                      <p:to>
                                        <p:strVal val="visible"/>
                                      </p:to>
                                    </p:set>
                                    <p:animEffect transition="in" filter="blinds(horizontal)">
                                      <p:cBhvr>
                                        <p:cTn id="17" dur="500"/>
                                        <p:tgtEl>
                                          <p:spTgt spid="179507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out)">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5074" grpId="0"/>
      <p:bldP spid="1795075" grpId="0" build="p"/>
    </p:bldLst>
  </p:timing>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«Formar el Querubín»</a:t>
            </a:r>
            <a:endParaRPr lang="es-ES_tradnl" smtClean="0"/>
          </a:p>
        </p:txBody>
      </p:sp>
      <p:sp>
        <p:nvSpPr>
          <p:cNvPr id="1780739" name="Rectangle 3"/>
          <p:cNvSpPr>
            <a:spLocks noGrp="1" noChangeArrowheads="1"/>
          </p:cNvSpPr>
          <p:nvPr>
            <p:ph idx="1"/>
          </p:nvPr>
        </p:nvSpPr>
        <p:spPr/>
        <p:txBody>
          <a:bodyPr/>
          <a:lstStyle/>
          <a:p>
            <a:pPr eaLnBrk="1" hangingPunct="1">
              <a:lnSpc>
                <a:spcPct val="80000"/>
              </a:lnSpc>
            </a:pPr>
            <a:r>
              <a:rPr lang="es-MX" sz="2300" dirty="0" smtClean="0"/>
              <a:t>Hay distintas formas en las que se puede representar ritualmente el simbolismo del querubín.</a:t>
            </a:r>
          </a:p>
          <a:p>
            <a:pPr eaLnBrk="1" hangingPunct="1">
              <a:lnSpc>
                <a:spcPct val="80000"/>
              </a:lnSpc>
            </a:pPr>
            <a:r>
              <a:rPr lang="es-MX" sz="2300" dirty="0" smtClean="0"/>
              <a:t>Una de ellas es una forma particular de conformar la cadena.</a:t>
            </a:r>
          </a:p>
          <a:p>
            <a:pPr eaLnBrk="1" hangingPunct="1">
              <a:lnSpc>
                <a:spcPct val="80000"/>
              </a:lnSpc>
            </a:pPr>
            <a:r>
              <a:rPr lang="es-MX" sz="2300" dirty="0" smtClean="0"/>
              <a:t>Los miembros se reúnen en círculo en torno al Altar, y forman la cadena colocando sus manos sobre los hombros de los Compañeros próximos.</a:t>
            </a:r>
          </a:p>
          <a:p>
            <a:pPr eaLnBrk="1" hangingPunct="1">
              <a:lnSpc>
                <a:spcPct val="80000"/>
              </a:lnSpc>
            </a:pPr>
            <a:r>
              <a:rPr lang="es-MX" sz="2300" dirty="0" smtClean="0"/>
              <a:t>Esta forma de colocar las manos simboliza a </a:t>
            </a:r>
            <a:r>
              <a:rPr lang="es-MX" sz="2300" i="1" dirty="0" smtClean="0"/>
              <a:t>«los Querubines con sus alas extendidas»</a:t>
            </a:r>
            <a:r>
              <a:rPr lang="es-MX" sz="2300" dirty="0" smtClean="0"/>
              <a:t>.</a:t>
            </a:r>
          </a:p>
          <a:p>
            <a:pPr eaLnBrk="1" hangingPunct="1">
              <a:lnSpc>
                <a:spcPct val="80000"/>
              </a:lnSpc>
            </a:pPr>
            <a:r>
              <a:rPr lang="es-MX" sz="2300" dirty="0" smtClean="0"/>
              <a:t>Otras formas posibles consisten en representar los querubines con banderas o con cuerdas.</a:t>
            </a:r>
          </a:p>
          <a:p>
            <a:pPr eaLnBrk="1" hangingPunct="1">
              <a:lnSpc>
                <a:spcPct val="80000"/>
              </a:lnSpc>
            </a:pPr>
            <a:r>
              <a:rPr lang="es-MX" sz="2300" dirty="0" smtClean="0"/>
              <a:t>En cualquier caso, la idea es que el Candidato es iniciado en el centro de un círculo sagrado.</a:t>
            </a:r>
            <a:endParaRPr lang="es-ES_tradnl" sz="2300"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6099" name="Text Box 3"/>
          <p:cNvSpPr txBox="1">
            <a:spLocks noChangeArrowheads="1"/>
          </p:cNvSpPr>
          <p:nvPr/>
        </p:nvSpPr>
        <p:spPr bwMode="auto">
          <a:xfrm>
            <a:off x="147638" y="942975"/>
            <a:ext cx="2047875" cy="5078413"/>
          </a:xfrm>
          <a:prstGeom prst="rect">
            <a:avLst/>
          </a:prstGeom>
          <a:noFill/>
          <a:ln w="9525">
            <a:noFill/>
            <a:miter lim="800000"/>
            <a:headEnd/>
            <a:tailEnd/>
          </a:ln>
        </p:spPr>
        <p:txBody>
          <a:bodyPr>
            <a:spAutoFit/>
          </a:bodyPr>
          <a:lstStyle/>
          <a:p>
            <a:r>
              <a:rPr lang="es-MX"/>
              <a:t>Cuando los miembros han formado la cadena en torno del Arca, el Maestro ingresa dentro de la cadena, se arrodilla sobre su rodilla izquierda y exclama: </a:t>
            </a:r>
            <a:r>
              <a:rPr lang="es-MX" i="1"/>
              <a:t>«Ingreso al círculo sagrado, cuyo centro, cuyo Trono, es el corazón del Gran Arquitecto del Universo».</a:t>
            </a:r>
            <a:endParaRPr lang="es-MX"/>
          </a:p>
        </p:txBody>
      </p:sp>
      <p:pic>
        <p:nvPicPr>
          <p:cNvPr id="1026" name="Picture 2"/>
          <p:cNvPicPr>
            <a:picLocks noChangeAspect="1" noChangeArrowheads="1"/>
          </p:cNvPicPr>
          <p:nvPr/>
        </p:nvPicPr>
        <p:blipFill>
          <a:blip r:embed="rId2"/>
          <a:srcRect/>
          <a:stretch>
            <a:fillRect/>
          </a:stretch>
        </p:blipFill>
        <p:spPr bwMode="auto">
          <a:xfrm>
            <a:off x="2339975" y="404813"/>
            <a:ext cx="6624638" cy="601027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96099"/>
                                        </p:tgtEl>
                                        <p:attrNameLst>
                                          <p:attrName>style.visibility</p:attrName>
                                        </p:attrNameLst>
                                      </p:cBhvr>
                                      <p:to>
                                        <p:strVal val="visible"/>
                                      </p:to>
                                    </p:set>
                                    <p:animEffect transition="in" filter="dissolve">
                                      <p:cBhvr>
                                        <p:cTn id="12" dur="500"/>
                                        <p:tgtEl>
                                          <p:spTgt spid="1796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6099" grpId="0"/>
    </p:bldLst>
  </p:timing>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796098" name="Picture 2" descr="00000082"/>
          <p:cNvPicPr>
            <a:picLocks noChangeAspect="1" noChangeArrowheads="1"/>
          </p:cNvPicPr>
          <p:nvPr/>
        </p:nvPicPr>
        <p:blipFill>
          <a:blip r:embed="rId2"/>
          <a:srcRect/>
          <a:stretch>
            <a:fillRect/>
          </a:stretch>
        </p:blipFill>
        <p:spPr bwMode="auto">
          <a:xfrm>
            <a:off x="2684463" y="0"/>
            <a:ext cx="4325937" cy="6858000"/>
          </a:xfrm>
          <a:prstGeom prst="rect">
            <a:avLst/>
          </a:prstGeom>
          <a:noFill/>
          <a:ln w="9525">
            <a:noFill/>
            <a:miter lim="800000"/>
            <a:headEnd/>
            <a:tailEnd/>
          </a:ln>
        </p:spPr>
      </p:pic>
      <p:sp>
        <p:nvSpPr>
          <p:cNvPr id="1796099" name="Text Box 3"/>
          <p:cNvSpPr txBox="1">
            <a:spLocks noChangeArrowheads="1"/>
          </p:cNvSpPr>
          <p:nvPr/>
        </p:nvSpPr>
        <p:spPr bwMode="auto">
          <a:xfrm>
            <a:off x="76200" y="1168400"/>
            <a:ext cx="2571750" cy="3937000"/>
          </a:xfrm>
          <a:prstGeom prst="rect">
            <a:avLst/>
          </a:prstGeom>
          <a:noFill/>
          <a:ln w="9525">
            <a:noFill/>
            <a:miter lim="800000"/>
            <a:headEnd/>
            <a:tailEnd/>
          </a:ln>
        </p:spPr>
        <p:txBody>
          <a:bodyPr wrap="none">
            <a:spAutoFit/>
          </a:bodyPr>
          <a:lstStyle/>
          <a:p>
            <a:r>
              <a:rPr lang="es-AR" dirty="0"/>
              <a:t>Los </a:t>
            </a:r>
            <a:r>
              <a:rPr lang="es-AR" dirty="0" smtClean="0"/>
              <a:t>querubines</a:t>
            </a:r>
            <a:endParaRPr lang="es-AR" dirty="0"/>
          </a:p>
          <a:p>
            <a:r>
              <a:rPr lang="es-AR" dirty="0"/>
              <a:t>danzando en torno</a:t>
            </a:r>
          </a:p>
          <a:p>
            <a:r>
              <a:rPr lang="es-AR" dirty="0"/>
              <a:t>del altar, en el</a:t>
            </a:r>
          </a:p>
          <a:p>
            <a:r>
              <a:rPr lang="es-AR" dirty="0"/>
              <a:t>Royal Master,</a:t>
            </a:r>
          </a:p>
          <a:p>
            <a:r>
              <a:rPr lang="es-AR" dirty="0"/>
              <a:t>Monitor de Richardson,</a:t>
            </a:r>
          </a:p>
          <a:p>
            <a:r>
              <a:rPr lang="es-AR" dirty="0"/>
              <a:t>siglo XIX.</a:t>
            </a:r>
          </a:p>
          <a:p>
            <a:r>
              <a:rPr lang="es-AR" dirty="0"/>
              <a:t>La imagen, en realidad,</a:t>
            </a:r>
          </a:p>
          <a:p>
            <a:r>
              <a:rPr lang="es-AR" dirty="0"/>
              <a:t>no tiene nada de </a:t>
            </a:r>
          </a:p>
          <a:p>
            <a:r>
              <a:rPr lang="es-AR" dirty="0"/>
              <a:t>bíblica y revela un</a:t>
            </a:r>
          </a:p>
          <a:p>
            <a:r>
              <a:rPr lang="es-AR" dirty="0"/>
              <a:t>profundo sentido</a:t>
            </a:r>
          </a:p>
          <a:p>
            <a:r>
              <a:rPr lang="es-AR" dirty="0"/>
              <a:t>simbólico,</a:t>
            </a:r>
          </a:p>
          <a:p>
            <a:r>
              <a:rPr lang="es-AR" dirty="0"/>
              <a:t>como una danza</a:t>
            </a:r>
          </a:p>
          <a:p>
            <a:r>
              <a:rPr lang="es-AR" dirty="0"/>
              <a:t>pagana en torno </a:t>
            </a:r>
          </a:p>
          <a:p>
            <a:r>
              <a:rPr lang="es-AR" dirty="0"/>
              <a:t>al fuego sagrado.</a:t>
            </a:r>
            <a:endParaRPr lang="es-ES_tradnl"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96098"/>
                                        </p:tgtEl>
                                        <p:attrNameLst>
                                          <p:attrName>style.visibility</p:attrName>
                                        </p:attrNameLst>
                                      </p:cBhvr>
                                      <p:to>
                                        <p:strVal val="visible"/>
                                      </p:to>
                                    </p:set>
                                    <p:animEffect transition="in" filter="fade">
                                      <p:cBhvr>
                                        <p:cTn id="7" dur="2000"/>
                                        <p:tgtEl>
                                          <p:spTgt spid="17960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96099"/>
                                        </p:tgtEl>
                                        <p:attrNameLst>
                                          <p:attrName>style.visibility</p:attrName>
                                        </p:attrNameLst>
                                      </p:cBhvr>
                                      <p:to>
                                        <p:strVal val="visible"/>
                                      </p:to>
                                    </p:set>
                                    <p:animEffect transition="in" filter="dissolve">
                                      <p:cBhvr>
                                        <p:cTn id="12" dur="500"/>
                                        <p:tgtEl>
                                          <p:spTgt spid="1796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6099"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shekinah"/>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5" name="Text Box 3"/>
          <p:cNvSpPr txBox="1">
            <a:spLocks noChangeArrowheads="1"/>
          </p:cNvSpPr>
          <p:nvPr/>
        </p:nvSpPr>
        <p:spPr bwMode="auto">
          <a:xfrm>
            <a:off x="219075" y="214313"/>
            <a:ext cx="8782050" cy="1200150"/>
          </a:xfrm>
          <a:prstGeom prst="rect">
            <a:avLst/>
          </a:prstGeom>
          <a:solidFill>
            <a:srgbClr val="FF0000"/>
          </a:solidFill>
          <a:ln w="9525">
            <a:noFill/>
            <a:miter lim="800000"/>
            <a:headEnd/>
            <a:tailEnd/>
          </a:ln>
        </p:spPr>
        <p:txBody>
          <a:bodyPr>
            <a:spAutoFit/>
          </a:bodyPr>
          <a:lstStyle/>
          <a:p>
            <a:r>
              <a:rPr lang="es-AR"/>
              <a:t>La Consagración por la Shekinah es el acto místico final y más importante del Ritual.</a:t>
            </a:r>
          </a:p>
          <a:p>
            <a:r>
              <a:rPr lang="es-AR"/>
              <a:t>El Candidato es iniciado como “Maestro Real” en paridad con los Hierofantes e</a:t>
            </a:r>
          </a:p>
          <a:p>
            <a:r>
              <a:rPr lang="es-AR"/>
              <a:t>iniciados de antaño. </a:t>
            </a:r>
            <a:r>
              <a:rPr lang="es-AR" i="1"/>
              <a:t>“Bajo las alas extendidas del querubín” </a:t>
            </a:r>
            <a:r>
              <a:rPr lang="es-AR"/>
              <a:t>se ha concretado el</a:t>
            </a:r>
          </a:p>
          <a:p>
            <a:r>
              <a:rPr lang="es-AR"/>
              <a:t>matrimonio entre el arriba y el abajo.</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ox(out)">
                                      <p:cBhvr>
                                        <p:cTn id="12"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La Consagración</a:t>
            </a:r>
            <a:endParaRPr lang="es-ES_tradnl" smtClean="0"/>
          </a:p>
        </p:txBody>
      </p:sp>
      <p:sp>
        <p:nvSpPr>
          <p:cNvPr id="1780739" name="Rectangle 3"/>
          <p:cNvSpPr>
            <a:spLocks noGrp="1" noChangeArrowheads="1"/>
          </p:cNvSpPr>
          <p:nvPr>
            <p:ph sz="half" idx="1"/>
          </p:nvPr>
        </p:nvSpPr>
        <p:spPr>
          <a:xfrm>
            <a:off x="179388" y="1566863"/>
            <a:ext cx="3600450" cy="4525962"/>
          </a:xfrm>
        </p:spPr>
        <p:txBody>
          <a:bodyPr/>
          <a:lstStyle/>
          <a:p>
            <a:pPr eaLnBrk="1" hangingPunct="1">
              <a:lnSpc>
                <a:spcPct val="80000"/>
              </a:lnSpc>
            </a:pPr>
            <a:r>
              <a:rPr lang="es-MX" sz="2100" i="1" smtClean="0"/>
              <a:t>“Bajo las alas del Querubín</a:t>
            </a:r>
            <a:r>
              <a:rPr lang="es-MX" sz="2100" smtClean="0"/>
              <a:t>” el Candidato es iniciado y Consagrado como Maestro Real.</a:t>
            </a:r>
          </a:p>
          <a:p>
            <a:pPr eaLnBrk="1" hangingPunct="1">
              <a:lnSpc>
                <a:spcPct val="80000"/>
              </a:lnSpc>
            </a:pPr>
            <a:r>
              <a:rPr lang="es-MX" sz="2100" smtClean="0"/>
              <a:t>Pero la idea es realizar una Consagración que no sea meramente un acto formal, sino que implique la recepción de una influencia sagrada: la Shekinah.</a:t>
            </a:r>
          </a:p>
          <a:p>
            <a:pPr eaLnBrk="1" hangingPunct="1">
              <a:lnSpc>
                <a:spcPct val="80000"/>
              </a:lnSpc>
            </a:pPr>
            <a:r>
              <a:rPr lang="es-MX" sz="2100" smtClean="0"/>
              <a:t>Por lo tanto, el Candidato es efectivamente consagrado </a:t>
            </a:r>
            <a:r>
              <a:rPr lang="es-MX" sz="2100" i="1" smtClean="0"/>
              <a:t>“por el descenso de la Shekinah”</a:t>
            </a:r>
            <a:r>
              <a:rPr lang="es-MX" sz="2100" smtClean="0"/>
              <a:t>, de la Presencia que mora entre las alas del querubín.</a:t>
            </a:r>
          </a:p>
        </p:txBody>
      </p:sp>
      <p:pic>
        <p:nvPicPr>
          <p:cNvPr id="165891" name="Picture 2"/>
          <p:cNvPicPr>
            <a:picLocks noChangeAspect="1" noChangeArrowheads="1"/>
          </p:cNvPicPr>
          <p:nvPr/>
        </p:nvPicPr>
        <p:blipFill>
          <a:blip r:embed="rId2"/>
          <a:srcRect/>
          <a:stretch>
            <a:fillRect/>
          </a:stretch>
        </p:blipFill>
        <p:spPr bwMode="auto">
          <a:xfrm>
            <a:off x="4214813" y="1785938"/>
            <a:ext cx="4514850" cy="444817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65891"/>
                                        </p:tgtEl>
                                        <p:attrNameLst>
                                          <p:attrName>style.visibility</p:attrName>
                                        </p:attrNameLst>
                                      </p:cBhvr>
                                      <p:to>
                                        <p:strVal val="visible"/>
                                      </p:to>
                                    </p:set>
                                    <p:animEffect transition="in" filter="box(out)">
                                      <p:cBhvr>
                                        <p:cTn id="27" dur="2000"/>
                                        <p:tgtEl>
                                          <p:spTgt spid="165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47625" y="0"/>
            <a:ext cx="9144000" cy="6858000"/>
          </a:xfrm>
          <a:prstGeom prst="rect">
            <a:avLst/>
          </a:prstGeom>
          <a:noFill/>
          <a:ln w="9525">
            <a:noFill/>
            <a:miter lim="800000"/>
            <a:headEnd/>
            <a:tailEnd/>
          </a:ln>
        </p:spPr>
      </p:pic>
      <p:sp>
        <p:nvSpPr>
          <p:cNvPr id="9" name="8 CuadroTexto"/>
          <p:cNvSpPr txBox="1">
            <a:spLocks noChangeArrowheads="1"/>
          </p:cNvSpPr>
          <p:nvPr/>
        </p:nvSpPr>
        <p:spPr bwMode="auto">
          <a:xfrm>
            <a:off x="2143125" y="4500563"/>
            <a:ext cx="4806950" cy="461962"/>
          </a:xfrm>
          <a:prstGeom prst="rect">
            <a:avLst/>
          </a:prstGeom>
          <a:solidFill>
            <a:srgbClr val="FF0000"/>
          </a:solidFill>
          <a:ln w="9525">
            <a:noFill/>
            <a:miter lim="800000"/>
            <a:headEnd/>
            <a:tailEnd/>
          </a:ln>
        </p:spPr>
        <p:txBody>
          <a:bodyPr wrap="none">
            <a:spAutoFit/>
          </a:bodyPr>
          <a:lstStyle/>
          <a:p>
            <a:r>
              <a:rPr lang="es-ES" sz="2400" b="1"/>
              <a:t>Templo de la “Shekinah Lodge”</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box(out)">
                                      <p:cBhvr>
                                        <p:cTn id="7" dur="20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98818" name="Rectangle 2"/>
          <p:cNvSpPr>
            <a:spLocks noGrp="1" noChangeArrowheads="1"/>
          </p:cNvSpPr>
          <p:nvPr>
            <p:ph type="title"/>
          </p:nvPr>
        </p:nvSpPr>
        <p:spPr>
          <a:xfrm>
            <a:off x="533400" y="228600"/>
            <a:ext cx="8229600" cy="1139825"/>
          </a:xfrm>
        </p:spPr>
        <p:txBody>
          <a:bodyPr/>
          <a:lstStyle/>
          <a:p>
            <a:pPr eaLnBrk="1" hangingPunct="1"/>
            <a:r>
              <a:rPr lang="es-AR" sz="4000" dirty="0" smtClean="0"/>
              <a:t>7. Instrucción</a:t>
            </a:r>
            <a:endParaRPr lang="es-ES_tradnl" sz="4000" dirty="0" smtClean="0"/>
          </a:p>
        </p:txBody>
      </p:sp>
      <p:pic>
        <p:nvPicPr>
          <p:cNvPr id="3" name="Picture 5" descr="simcrip"/>
          <p:cNvPicPr>
            <a:picLocks noChangeAspect="1" noChangeArrowheads="1"/>
          </p:cNvPicPr>
          <p:nvPr/>
        </p:nvPicPr>
        <p:blipFill>
          <a:blip r:embed="rId2"/>
          <a:srcRect/>
          <a:stretch>
            <a:fillRect/>
          </a:stretch>
        </p:blipFill>
        <p:spPr bwMode="auto">
          <a:xfrm>
            <a:off x="1908175" y="1379538"/>
            <a:ext cx="5327650" cy="5289550"/>
          </a:xfrm>
          <a:prstGeom prst="rect">
            <a:avLst/>
          </a:prstGeom>
          <a:noFill/>
          <a:ln w="9525">
            <a:noFill/>
            <a:miter lim="800000"/>
            <a:headEnd/>
            <a:tailEnd/>
          </a:ln>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98818"/>
                                        </p:tgtEl>
                                        <p:attrNameLst>
                                          <p:attrName>style.visibility</p:attrName>
                                        </p:attrNameLst>
                                      </p:cBhvr>
                                      <p:to>
                                        <p:strVal val="visible"/>
                                      </p:to>
                                    </p:set>
                                    <p:animEffect transition="in" filter="blinds(horizontal)">
                                      <p:cBhvr>
                                        <p:cTn id="7" dur="500"/>
                                        <p:tgtEl>
                                          <p:spTgt spid="16988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8818"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5858" name="Rectangle 2"/>
          <p:cNvSpPr>
            <a:spLocks noGrp="1" noChangeArrowheads="1"/>
          </p:cNvSpPr>
          <p:nvPr>
            <p:ph type="title"/>
          </p:nvPr>
        </p:nvSpPr>
        <p:spPr/>
        <p:txBody>
          <a:bodyPr/>
          <a:lstStyle/>
          <a:p>
            <a:pPr eaLnBrk="1" hangingPunct="1"/>
            <a:r>
              <a:rPr lang="es-AR" smtClean="0"/>
              <a:t>Los </a:t>
            </a:r>
            <a:r>
              <a:rPr lang="es-AR" i="1" smtClean="0"/>
              <a:t>“Grados de Preservación”</a:t>
            </a:r>
            <a:endParaRPr lang="es-ES_tradnl" i="1" smtClean="0"/>
          </a:p>
        </p:txBody>
      </p:sp>
      <p:sp>
        <p:nvSpPr>
          <p:cNvPr id="1785859" name="Rectangle 3"/>
          <p:cNvSpPr>
            <a:spLocks noGrp="1" noChangeArrowheads="1"/>
          </p:cNvSpPr>
          <p:nvPr>
            <p:ph type="body" sz="half" idx="1"/>
          </p:nvPr>
        </p:nvSpPr>
        <p:spPr/>
        <p:txBody>
          <a:bodyPr/>
          <a:lstStyle/>
          <a:p>
            <a:pPr eaLnBrk="1" hangingPunct="1">
              <a:lnSpc>
                <a:spcPct val="90000"/>
              </a:lnSpc>
            </a:pPr>
            <a:r>
              <a:rPr lang="es-AR" sz="2800" dirty="0" smtClean="0"/>
              <a:t>Así suelen conocerse los grados crípticos, porque su Leyenda se relaciona con los esfuerzos de Salomón, Hiram de Tiro e Hiram </a:t>
            </a:r>
            <a:r>
              <a:rPr lang="es-AR" sz="2800" dirty="0" err="1" smtClean="0"/>
              <a:t>Abiff</a:t>
            </a:r>
            <a:r>
              <a:rPr lang="es-AR" sz="2800" dirty="0" smtClean="0"/>
              <a:t> para preservar el conocimiento masónico para las futuras generaciones.</a:t>
            </a:r>
          </a:p>
        </p:txBody>
      </p:sp>
      <p:sp>
        <p:nvSpPr>
          <p:cNvPr id="191491" name="Rectangle 4"/>
          <p:cNvSpPr>
            <a:spLocks noGrp="1" noChangeArrowheads="1"/>
          </p:cNvSpPr>
          <p:nvPr>
            <p:ph sz="half" idx="2"/>
          </p:nvPr>
        </p:nvSpPr>
        <p:spPr/>
        <p:txBody>
          <a:bodyPr/>
          <a:lstStyle/>
          <a:p>
            <a:pPr eaLnBrk="1" hangingPunct="1">
              <a:lnSpc>
                <a:spcPct val="90000"/>
              </a:lnSpc>
            </a:pPr>
            <a:endParaRPr lang="es-AR" sz="2000" smtClean="0"/>
          </a:p>
        </p:txBody>
      </p:sp>
      <p:pic>
        <p:nvPicPr>
          <p:cNvPr id="1785861" name="Picture 5" descr="image_rsm"/>
          <p:cNvPicPr>
            <a:picLocks noChangeAspect="1" noChangeArrowheads="1"/>
          </p:cNvPicPr>
          <p:nvPr/>
        </p:nvPicPr>
        <p:blipFill>
          <a:blip r:embed="rId2"/>
          <a:srcRect/>
          <a:stretch>
            <a:fillRect/>
          </a:stretch>
        </p:blipFill>
        <p:spPr bwMode="auto">
          <a:xfrm>
            <a:off x="4624388" y="1447800"/>
            <a:ext cx="4062412" cy="4648200"/>
          </a:xfrm>
          <a:prstGeom prst="rect">
            <a:avLst/>
          </a:prstGeom>
          <a:noFill/>
          <a:ln w="9525">
            <a:noFill/>
            <a:miter lim="800000"/>
            <a:headEnd/>
            <a:tailEnd/>
          </a:ln>
        </p:spPr>
      </p:pic>
      <p:sp>
        <p:nvSpPr>
          <p:cNvPr id="1785862" name="Text Box 6"/>
          <p:cNvSpPr txBox="1">
            <a:spLocks noChangeArrowheads="1"/>
          </p:cNvSpPr>
          <p:nvPr/>
        </p:nvSpPr>
        <p:spPr bwMode="auto">
          <a:xfrm>
            <a:off x="4708525" y="6056313"/>
            <a:ext cx="3892550" cy="641350"/>
          </a:xfrm>
          <a:prstGeom prst="rect">
            <a:avLst/>
          </a:prstGeom>
          <a:noFill/>
          <a:ln w="9525">
            <a:noFill/>
            <a:miter lim="800000"/>
            <a:headEnd/>
            <a:tailEnd/>
          </a:ln>
        </p:spPr>
        <p:txBody>
          <a:bodyPr wrap="none">
            <a:spAutoFit/>
          </a:bodyPr>
          <a:lstStyle/>
          <a:p>
            <a:pPr algn="ctr"/>
            <a:r>
              <a:rPr lang="es-AR"/>
              <a:t>Símbolo de la Masonería Críptica de</a:t>
            </a:r>
          </a:p>
          <a:p>
            <a:pPr algn="ctr"/>
            <a:r>
              <a:rPr lang="es-AR"/>
              <a:t>Jersey, Inglaterra</a:t>
            </a:r>
            <a:endParaRPr lang="es-ES_tradnl"/>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5858"/>
                                        </p:tgtEl>
                                        <p:attrNameLst>
                                          <p:attrName>style.visibility</p:attrName>
                                        </p:attrNameLst>
                                      </p:cBhvr>
                                      <p:to>
                                        <p:strVal val="visible"/>
                                      </p:to>
                                    </p:set>
                                    <p:animEffect transition="in" filter="blinds(horizontal)">
                                      <p:cBhvr>
                                        <p:cTn id="7" dur="500"/>
                                        <p:tgtEl>
                                          <p:spTgt spid="1785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785859">
                                            <p:txEl>
                                              <p:pRg st="0" end="0"/>
                                            </p:txEl>
                                          </p:spTgt>
                                        </p:tgtEl>
                                        <p:attrNameLst>
                                          <p:attrName>style.visibility</p:attrName>
                                        </p:attrNameLst>
                                      </p:cBhvr>
                                      <p:to>
                                        <p:strVal val="visible"/>
                                      </p:to>
                                    </p:set>
                                    <p:animEffect transition="in" filter="blinds(horizontal)">
                                      <p:cBhvr>
                                        <p:cTn id="12" dur="500"/>
                                        <p:tgtEl>
                                          <p:spTgt spid="17858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785861"/>
                                        </p:tgtEl>
                                        <p:attrNameLst>
                                          <p:attrName>style.visibility</p:attrName>
                                        </p:attrNameLst>
                                      </p:cBhvr>
                                      <p:to>
                                        <p:strVal val="visible"/>
                                      </p:to>
                                    </p:set>
                                    <p:animEffect transition="in" filter="fade">
                                      <p:cBhvr>
                                        <p:cTn id="17" dur="2000"/>
                                        <p:tgtEl>
                                          <p:spTgt spid="178586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785862"/>
                                        </p:tgtEl>
                                        <p:attrNameLst>
                                          <p:attrName>style.visibility</p:attrName>
                                        </p:attrNameLst>
                                      </p:cBhvr>
                                      <p:to>
                                        <p:strVal val="visible"/>
                                      </p:to>
                                    </p:set>
                                    <p:animEffect transition="in" filter="dissolve">
                                      <p:cBhvr>
                                        <p:cTn id="22" dur="500"/>
                                        <p:tgtEl>
                                          <p:spTgt spid="17858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5858" grpId="0"/>
      <p:bldP spid="1785862" grpId="0"/>
    </p:bldLst>
  </p:timing>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AR" smtClean="0"/>
              <a:t>El </a:t>
            </a:r>
            <a:r>
              <a:rPr lang="es-AR" i="1" smtClean="0"/>
              <a:t>“Calendario”</a:t>
            </a:r>
            <a:endParaRPr lang="es-ES_tradnl" i="1" smtClean="0"/>
          </a:p>
        </p:txBody>
      </p:sp>
      <p:sp>
        <p:nvSpPr>
          <p:cNvPr id="1788931" name="Rectangle 3"/>
          <p:cNvSpPr>
            <a:spLocks noGrp="1" noChangeArrowheads="1"/>
          </p:cNvSpPr>
          <p:nvPr>
            <p:ph type="body" sz="half" idx="1"/>
          </p:nvPr>
        </p:nvSpPr>
        <p:spPr>
          <a:xfrm>
            <a:off x="457200" y="1557338"/>
            <a:ext cx="3827463" cy="4525962"/>
          </a:xfrm>
        </p:spPr>
        <p:txBody>
          <a:bodyPr/>
          <a:lstStyle/>
          <a:p>
            <a:pPr eaLnBrk="1" hangingPunct="1">
              <a:lnSpc>
                <a:spcPct val="90000"/>
              </a:lnSpc>
            </a:pPr>
            <a:r>
              <a:rPr lang="es-AR" sz="2300" dirty="0" smtClean="0"/>
              <a:t>Simbólicamente, los Masones Crípticos datan sus trabajos desde el </a:t>
            </a:r>
            <a:r>
              <a:rPr lang="es-AR" sz="2300" i="1" dirty="0" err="1" smtClean="0"/>
              <a:t>Anno</a:t>
            </a:r>
            <a:r>
              <a:rPr lang="es-AR" sz="2300" i="1" dirty="0" smtClean="0"/>
              <a:t> </a:t>
            </a:r>
            <a:r>
              <a:rPr lang="es-AR" sz="2300" i="1" dirty="0" err="1" smtClean="0"/>
              <a:t>Depositionis</a:t>
            </a:r>
            <a:r>
              <a:rPr lang="es-AR" sz="2300" dirty="0" smtClean="0"/>
              <a:t>, el Año del Depósito, cuando el Templo de Salomón fue completado y se efectuó el depósito sagrado en la Bóveda Secreta.</a:t>
            </a:r>
          </a:p>
          <a:p>
            <a:pPr eaLnBrk="1" hangingPunct="1">
              <a:lnSpc>
                <a:spcPct val="90000"/>
              </a:lnSpc>
            </a:pPr>
            <a:r>
              <a:rPr lang="es-MX" sz="2300" dirty="0" smtClean="0"/>
              <a:t>Se dice que esto ocurrió en el año 1000 a.C., pero la referencia es puramente simbólica.</a:t>
            </a:r>
            <a:endParaRPr lang="es-ES_tradnl" sz="2300" dirty="0" smtClean="0"/>
          </a:p>
        </p:txBody>
      </p:sp>
      <p:sp>
        <p:nvSpPr>
          <p:cNvPr id="192516" name="Rectangle 4"/>
          <p:cNvSpPr>
            <a:spLocks noGrp="1" noChangeArrowheads="1"/>
          </p:cNvSpPr>
          <p:nvPr>
            <p:ph sz="half" idx="2"/>
          </p:nvPr>
        </p:nvSpPr>
        <p:spPr/>
        <p:txBody>
          <a:bodyPr/>
          <a:lstStyle/>
          <a:p>
            <a:pPr eaLnBrk="1" hangingPunct="1">
              <a:lnSpc>
                <a:spcPct val="90000"/>
              </a:lnSpc>
            </a:pPr>
            <a:endParaRPr lang="es-AR" sz="2000" smtClean="0"/>
          </a:p>
        </p:txBody>
      </p:sp>
      <p:pic>
        <p:nvPicPr>
          <p:cNvPr id="6" name="Picture 4" descr="RITO+CRIPTICO"/>
          <p:cNvPicPr>
            <a:picLocks noChangeAspect="1" noChangeArrowheads="1"/>
          </p:cNvPicPr>
          <p:nvPr/>
        </p:nvPicPr>
        <p:blipFill>
          <a:blip r:embed="rId2"/>
          <a:srcRect/>
          <a:stretch>
            <a:fillRect/>
          </a:stretch>
        </p:blipFill>
        <p:spPr bwMode="auto">
          <a:xfrm>
            <a:off x="4495800" y="1697038"/>
            <a:ext cx="4264025" cy="4246562"/>
          </a:xfrm>
          <a:prstGeom prst="rect">
            <a:avLst/>
          </a:prstGeom>
          <a:noFill/>
          <a:ln w="9525">
            <a:noFill/>
            <a:miter lim="800000"/>
            <a:headEnd/>
            <a:tailEnd/>
          </a:ln>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out)">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La búsqueda del Compañero</a:t>
            </a:r>
            <a:endParaRPr lang="es-ES_tradnl" smtClean="0"/>
          </a:p>
        </p:txBody>
      </p:sp>
      <p:sp>
        <p:nvSpPr>
          <p:cNvPr id="1780739" name="Rectangle 3"/>
          <p:cNvSpPr>
            <a:spLocks noGrp="1" noChangeArrowheads="1"/>
          </p:cNvSpPr>
          <p:nvPr>
            <p:ph type="body" sz="half" idx="1"/>
          </p:nvPr>
        </p:nvSpPr>
        <p:spPr>
          <a:xfrm>
            <a:off x="457200" y="1600200"/>
            <a:ext cx="4043363" cy="4525963"/>
          </a:xfrm>
        </p:spPr>
        <p:txBody>
          <a:bodyPr/>
          <a:lstStyle/>
          <a:p>
            <a:pPr eaLnBrk="1" hangingPunct="1">
              <a:lnSpc>
                <a:spcPct val="80000"/>
              </a:lnSpc>
            </a:pPr>
            <a:r>
              <a:rPr lang="es-MX" sz="2400" dirty="0" smtClean="0"/>
              <a:t>Este grado, sobre todo en su Primera Parte, representa al Compañero en la búsqueda de la Palabra Verdadera, de la Palabra de Maestro, la ansiada recompensa por sus trabajos.</a:t>
            </a:r>
          </a:p>
          <a:p>
            <a:pPr eaLnBrk="1" hangingPunct="1">
              <a:lnSpc>
                <a:spcPct val="80000"/>
              </a:lnSpc>
            </a:pPr>
            <a:r>
              <a:rPr lang="es-MX" sz="2400" dirty="0" smtClean="0"/>
              <a:t>De esa manera, simboliza al ser humano en la búsqueda de la Verdad.</a:t>
            </a:r>
          </a:p>
          <a:p>
            <a:pPr eaLnBrk="1" hangingPunct="1">
              <a:lnSpc>
                <a:spcPct val="80000"/>
              </a:lnSpc>
            </a:pPr>
            <a:r>
              <a:rPr lang="es-MX" sz="2400" dirty="0" smtClean="0"/>
              <a:t>La Verdad, no en el sentido de un dogma inmutable, sino como la </a:t>
            </a:r>
            <a:r>
              <a:rPr lang="es-MX" sz="2400" i="1" dirty="0" err="1" smtClean="0"/>
              <a:t>Sapientia</a:t>
            </a:r>
            <a:r>
              <a:rPr lang="es-MX" sz="2400" dirty="0" smtClean="0"/>
              <a:t>, la Iluminación.</a:t>
            </a:r>
          </a:p>
        </p:txBody>
      </p:sp>
      <p:pic>
        <p:nvPicPr>
          <p:cNvPr id="193543" name="Picture 7"/>
          <p:cNvPicPr>
            <a:picLocks noChangeAspect="1" noChangeArrowheads="1"/>
          </p:cNvPicPr>
          <p:nvPr/>
        </p:nvPicPr>
        <p:blipFill>
          <a:blip r:embed="rId2"/>
          <a:srcRect/>
          <a:stretch>
            <a:fillRect/>
          </a:stretch>
        </p:blipFill>
        <p:spPr bwMode="auto">
          <a:xfrm>
            <a:off x="5076825" y="1412875"/>
            <a:ext cx="3575050" cy="5113338"/>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93543"/>
                                        </p:tgtEl>
                                        <p:attrNameLst>
                                          <p:attrName>style.visibility</p:attrName>
                                        </p:attrNameLst>
                                      </p:cBhvr>
                                      <p:to>
                                        <p:strVal val="visible"/>
                                      </p:to>
                                    </p:set>
                                    <p:animEffect transition="in" filter="box(out)">
                                      <p:cBhvr>
                                        <p:cTn id="27" dur="2000"/>
                                        <p:tgtEl>
                                          <p:spTgt spid="1935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03784" name="Picture 8" descr="Resultado de imagen para búsqueda de la verdad"/>
          <p:cNvPicPr>
            <a:picLocks noChangeAspect="1" noChangeArrowheads="1"/>
          </p:cNvPicPr>
          <p:nvPr/>
        </p:nvPicPr>
        <p:blipFill>
          <a:blip r:embed="rId2"/>
          <a:srcRect/>
          <a:stretch>
            <a:fillRect/>
          </a:stretch>
        </p:blipFill>
        <p:spPr bwMode="auto">
          <a:xfrm>
            <a:off x="0" y="1276350"/>
            <a:ext cx="9144000" cy="43053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3784"/>
                                        </p:tgtEl>
                                        <p:attrNameLst>
                                          <p:attrName>style.visibility</p:attrName>
                                        </p:attrNameLst>
                                      </p:cBhvr>
                                      <p:to>
                                        <p:strVal val="visible"/>
                                      </p:to>
                                    </p:set>
                                    <p:animEffect transition="in" filter="box(out)">
                                      <p:cBhvr>
                                        <p:cTn id="7" dur="2000"/>
                                        <p:tgtEl>
                                          <p:spTgt spid="2037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El «Arte Místico»</a:t>
            </a:r>
            <a:endParaRPr lang="es-ES_tradnl" smtClean="0"/>
          </a:p>
        </p:txBody>
      </p:sp>
      <p:sp>
        <p:nvSpPr>
          <p:cNvPr id="1780739" name="Rectangle 3"/>
          <p:cNvSpPr>
            <a:spLocks noGrp="1" noChangeArrowheads="1"/>
          </p:cNvSpPr>
          <p:nvPr>
            <p:ph idx="1"/>
          </p:nvPr>
        </p:nvSpPr>
        <p:spPr/>
        <p:txBody>
          <a:bodyPr/>
          <a:lstStyle/>
          <a:p>
            <a:pPr eaLnBrk="1" hangingPunct="1">
              <a:lnSpc>
                <a:spcPct val="80000"/>
              </a:lnSpc>
            </a:pPr>
            <a:r>
              <a:rPr lang="es-MX" sz="2300" smtClean="0"/>
              <a:t>Se hace referencia a este concepto en conjunción con la idea de la búsqueda permanente de la Verdad.</a:t>
            </a:r>
          </a:p>
          <a:p>
            <a:pPr eaLnBrk="1" hangingPunct="1">
              <a:lnSpc>
                <a:spcPct val="80000"/>
              </a:lnSpc>
            </a:pPr>
            <a:r>
              <a:rPr lang="es-MX" sz="2300" smtClean="0"/>
              <a:t>Se dice que:</a:t>
            </a:r>
          </a:p>
          <a:p>
            <a:pPr eaLnBrk="1" hangingPunct="1">
              <a:lnSpc>
                <a:spcPct val="80000"/>
              </a:lnSpc>
            </a:pPr>
            <a:r>
              <a:rPr lang="es-MX" sz="2300" i="1" smtClean="0"/>
              <a:t>«Este Arte Místico es una perpetua búsqueda de la Luz, que no tiene final».</a:t>
            </a:r>
          </a:p>
          <a:p>
            <a:pPr eaLnBrk="1" hangingPunct="1">
              <a:lnSpc>
                <a:spcPct val="80000"/>
              </a:lnSpc>
            </a:pPr>
            <a:r>
              <a:rPr lang="es-MX" sz="2300" i="1" smtClean="0"/>
              <a:t>«Cada avance en el Conocimiento sólo abre los ojos a un campo de Conocimientos aún más vasto»</a:t>
            </a:r>
            <a:r>
              <a:rPr lang="es-MX" sz="2300" smtClean="0"/>
              <a:t>.</a:t>
            </a:r>
          </a:p>
          <a:p>
            <a:pPr eaLnBrk="1" hangingPunct="1">
              <a:lnSpc>
                <a:spcPct val="80000"/>
              </a:lnSpc>
            </a:pPr>
            <a:r>
              <a:rPr lang="es-MX" sz="2300" i="1" smtClean="0"/>
              <a:t>«Cada revelación en Masonería es, al mismo tiempo, un volver a velar algún aspecto de la Sapientia».</a:t>
            </a:r>
          </a:p>
          <a:p>
            <a:pPr eaLnBrk="1" hangingPunct="1">
              <a:lnSpc>
                <a:spcPct val="80000"/>
              </a:lnSpc>
            </a:pPr>
            <a:r>
              <a:rPr lang="es-MX" sz="2300" i="1" smtClean="0"/>
              <a:t>«Cada nueva Verdad también manifiesta un velo que oculta otra Verdad, y que es el motor de una nueva búsqueda».</a:t>
            </a:r>
          </a:p>
          <a:p>
            <a:pPr eaLnBrk="1" hangingPunct="1">
              <a:lnSpc>
                <a:spcPct val="80000"/>
              </a:lnSpc>
            </a:pPr>
            <a:r>
              <a:rPr lang="es-MX" sz="2300" i="1" smtClean="0"/>
              <a:t>«La Verdad final sólo puede alcanzarse cuando se atraviesa el último velo, y ni siquiera sabemos si eso es posible».</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0739">
                                            <p:txEl>
                                              <p:pRg st="6" end="6"/>
                                            </p:txEl>
                                          </p:spTgt>
                                        </p:tgtEl>
                                        <p:attrNameLst>
                                          <p:attrName>style.visibility</p:attrName>
                                        </p:attrNameLst>
                                      </p:cBhvr>
                                      <p:to>
                                        <p:strVal val="visible"/>
                                      </p:to>
                                    </p:set>
                                    <p:animEffect transition="in" filter="blinds(horizontal)">
                                      <p:cBhvr>
                                        <p:cTn id="42" dur="500"/>
                                        <p:tgtEl>
                                          <p:spTgt spid="17807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04806" name="Picture 6"/>
          <p:cNvPicPr>
            <a:picLocks noChangeAspect="1" noChangeArrowheads="1"/>
          </p:cNvPicPr>
          <p:nvPr/>
        </p:nvPicPr>
        <p:blipFill>
          <a:blip r:embed="rId2"/>
          <a:srcRect/>
          <a:stretch>
            <a:fillRect/>
          </a:stretch>
        </p:blipFill>
        <p:spPr bwMode="auto">
          <a:xfrm>
            <a:off x="0" y="1095375"/>
            <a:ext cx="9144000" cy="430212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4806"/>
                                        </p:tgtEl>
                                        <p:attrNameLst>
                                          <p:attrName>style.visibility</p:attrName>
                                        </p:attrNameLst>
                                      </p:cBhvr>
                                      <p:to>
                                        <p:strVal val="visible"/>
                                      </p:to>
                                    </p:set>
                                    <p:animEffect transition="in" filter="box(out)">
                                      <p:cBhvr>
                                        <p:cTn id="7" dur="2000"/>
                                        <p:tgtEl>
                                          <p:spTgt spid="2048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i="1" smtClean="0"/>
              <a:t>«Por tres veces tres»</a:t>
            </a:r>
            <a:endParaRPr lang="es-ES_tradnl" i="1" smtClean="0"/>
          </a:p>
        </p:txBody>
      </p:sp>
      <p:sp>
        <p:nvSpPr>
          <p:cNvPr id="195588" name="Rectangle 4"/>
          <p:cNvSpPr>
            <a:spLocks noGrp="1" noChangeArrowheads="1"/>
          </p:cNvSpPr>
          <p:nvPr>
            <p:ph type="body" sz="half" idx="4294967295"/>
          </p:nvPr>
        </p:nvSpPr>
        <p:spPr>
          <a:xfrm>
            <a:off x="457200" y="1600200"/>
            <a:ext cx="8229600" cy="2185988"/>
          </a:xfrm>
        </p:spPr>
        <p:txBody>
          <a:bodyPr/>
          <a:lstStyle/>
          <a:p>
            <a:pPr>
              <a:lnSpc>
                <a:spcPct val="90000"/>
              </a:lnSpc>
            </a:pPr>
            <a:r>
              <a:rPr lang="es-ES" sz="2400" smtClean="0"/>
              <a:t>Como ya mencionamos, el concepto del triple ternario, que conduce naturalmente al novenario, está en el corazón de la aritmosofía de este grado.</a:t>
            </a:r>
          </a:p>
          <a:p>
            <a:pPr>
              <a:lnSpc>
                <a:spcPct val="90000"/>
              </a:lnSpc>
            </a:pPr>
            <a:r>
              <a:rPr lang="es-ES" sz="2400" smtClean="0"/>
              <a:t>Por </a:t>
            </a:r>
            <a:r>
              <a:rPr lang="es-ES" sz="2400" i="1" smtClean="0"/>
              <a:t>“tres veces tres” </a:t>
            </a:r>
            <a:r>
              <a:rPr lang="es-ES" sz="2400" smtClean="0"/>
              <a:t>significa reflejar el triángulo en cada uno de los elementos individuales de la tríada, de forma que </a:t>
            </a:r>
            <a:r>
              <a:rPr lang="es-ES" sz="2400" i="1" smtClean="0"/>
              <a:t>todos están en cada uno</a:t>
            </a:r>
            <a:r>
              <a:rPr lang="es-ES" sz="2400" smtClean="0"/>
              <a:t>.</a:t>
            </a:r>
          </a:p>
          <a:p>
            <a:pPr>
              <a:lnSpc>
                <a:spcPct val="90000"/>
              </a:lnSpc>
            </a:pPr>
            <a:endParaRPr lang="es-ES" sz="2400" smtClean="0"/>
          </a:p>
        </p:txBody>
      </p:sp>
      <p:pic>
        <p:nvPicPr>
          <p:cNvPr id="195594" name="Picture 10" descr="Resultado de imagen para star of nine points"/>
          <p:cNvPicPr>
            <a:picLocks noChangeAspect="1" noChangeArrowheads="1"/>
          </p:cNvPicPr>
          <p:nvPr/>
        </p:nvPicPr>
        <p:blipFill>
          <a:blip r:embed="rId2"/>
          <a:srcRect/>
          <a:stretch>
            <a:fillRect/>
          </a:stretch>
        </p:blipFill>
        <p:spPr bwMode="auto">
          <a:xfrm>
            <a:off x="827088" y="3860800"/>
            <a:ext cx="7489825" cy="295275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5588">
                                            <p:txEl>
                                              <p:pRg st="0" end="0"/>
                                            </p:txEl>
                                          </p:spTgt>
                                        </p:tgtEl>
                                        <p:attrNameLst>
                                          <p:attrName>style.visibility</p:attrName>
                                        </p:attrNameLst>
                                      </p:cBhvr>
                                      <p:to>
                                        <p:strVal val="visible"/>
                                      </p:to>
                                    </p:set>
                                    <p:animEffect transition="in" filter="blinds(horizontal)">
                                      <p:cBhvr>
                                        <p:cTn id="12" dur="500"/>
                                        <p:tgtEl>
                                          <p:spTgt spid="19558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95588">
                                            <p:txEl>
                                              <p:pRg st="1" end="1"/>
                                            </p:txEl>
                                          </p:spTgt>
                                        </p:tgtEl>
                                        <p:attrNameLst>
                                          <p:attrName>style.visibility</p:attrName>
                                        </p:attrNameLst>
                                      </p:cBhvr>
                                      <p:to>
                                        <p:strVal val="visible"/>
                                      </p:to>
                                    </p:set>
                                    <p:animEffect transition="in" filter="blinds(horizontal)">
                                      <p:cBhvr>
                                        <p:cTn id="17" dur="500"/>
                                        <p:tgtEl>
                                          <p:spTgt spid="19558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95594"/>
                                        </p:tgtEl>
                                        <p:attrNameLst>
                                          <p:attrName>style.visibility</p:attrName>
                                        </p:attrNameLst>
                                      </p:cBhvr>
                                      <p:to>
                                        <p:strVal val="visible"/>
                                      </p:to>
                                    </p:set>
                                    <p:animEffect transition="in" filter="box(out)">
                                      <p:cBhvr>
                                        <p:cTn id="22" dur="2000"/>
                                        <p:tgtEl>
                                          <p:spTgt spid="195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95588" grpId="0" build="p"/>
    </p:bldLst>
  </p:timing>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59748" name="Picture 4" descr="062011_mcclenechan_1"/>
          <p:cNvPicPr>
            <a:picLocks noChangeAspect="1" noChangeArrowheads="1"/>
          </p:cNvPicPr>
          <p:nvPr/>
        </p:nvPicPr>
        <p:blipFill>
          <a:blip r:embed="rId2"/>
          <a:srcRect/>
          <a:stretch>
            <a:fillRect/>
          </a:stretch>
        </p:blipFill>
        <p:spPr bwMode="auto">
          <a:xfrm>
            <a:off x="2171700" y="0"/>
            <a:ext cx="5064125" cy="6858000"/>
          </a:xfrm>
          <a:prstGeom prst="rect">
            <a:avLst/>
          </a:prstGeom>
          <a:noFill/>
          <a:ln w="9525">
            <a:noFill/>
            <a:miter lim="800000"/>
            <a:headEnd/>
            <a:tailEnd/>
          </a:ln>
        </p:spPr>
      </p:pic>
      <p:sp>
        <p:nvSpPr>
          <p:cNvPr id="3" name="2 CuadroTexto"/>
          <p:cNvSpPr txBox="1">
            <a:spLocks noChangeArrowheads="1"/>
          </p:cNvSpPr>
          <p:nvPr/>
        </p:nvSpPr>
        <p:spPr bwMode="auto">
          <a:xfrm>
            <a:off x="179388" y="620713"/>
            <a:ext cx="1878012" cy="1477962"/>
          </a:xfrm>
          <a:prstGeom prst="rect">
            <a:avLst/>
          </a:prstGeom>
          <a:solidFill>
            <a:srgbClr val="000000"/>
          </a:solidFill>
          <a:ln w="9525">
            <a:noFill/>
            <a:miter lim="800000"/>
            <a:headEnd/>
            <a:tailEnd/>
          </a:ln>
        </p:spPr>
        <p:txBody>
          <a:bodyPr>
            <a:spAutoFit/>
          </a:bodyPr>
          <a:lstStyle/>
          <a:p>
            <a:r>
              <a:rPr lang="es-MX"/>
              <a:t>La estrella de nueve puntas, aquí como </a:t>
            </a:r>
          </a:p>
          <a:p>
            <a:r>
              <a:rPr lang="es-MX"/>
              <a:t>símbolo en el Rito Escocés.</a:t>
            </a:r>
            <a:endParaRPr lang="es-A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59748"/>
                                        </p:tgtEl>
                                        <p:attrNameLst>
                                          <p:attrName>style.visibility</p:attrName>
                                        </p:attrNameLst>
                                      </p:cBhvr>
                                      <p:to>
                                        <p:strVal val="visible"/>
                                      </p:to>
                                    </p:set>
                                    <p:animEffect transition="in" filter="box(out)">
                                      <p:cBhvr>
                                        <p:cTn id="7" dur="2000"/>
                                        <p:tgtEl>
                                          <p:spTgt spid="1597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9954" name="Rectangle 2"/>
          <p:cNvSpPr>
            <a:spLocks noGrp="1" noChangeArrowheads="1"/>
          </p:cNvSpPr>
          <p:nvPr>
            <p:ph type="title"/>
          </p:nvPr>
        </p:nvSpPr>
        <p:spPr/>
        <p:txBody>
          <a:bodyPr/>
          <a:lstStyle/>
          <a:p>
            <a:pPr eaLnBrk="1" hangingPunct="1"/>
            <a:r>
              <a:rPr lang="es-MX" smtClean="0"/>
              <a:t>Afanismo, Euresis y Autopsia</a:t>
            </a:r>
            <a:endParaRPr lang="es-ES_tradnl" smtClean="0"/>
          </a:p>
        </p:txBody>
      </p:sp>
      <p:sp>
        <p:nvSpPr>
          <p:cNvPr id="1789955" name="Rectangle 3"/>
          <p:cNvSpPr>
            <a:spLocks noGrp="1" noChangeArrowheads="1"/>
          </p:cNvSpPr>
          <p:nvPr>
            <p:ph idx="1"/>
          </p:nvPr>
        </p:nvSpPr>
        <p:spPr/>
        <p:txBody>
          <a:bodyPr/>
          <a:lstStyle/>
          <a:p>
            <a:pPr eaLnBrk="1" hangingPunct="1"/>
            <a:r>
              <a:rPr lang="es-AR" sz="2200" smtClean="0"/>
              <a:t>Existen tres conceptos básicos de las Iniciaciones antiguas que se hallan presentes en el sistema masónico: </a:t>
            </a:r>
            <a:r>
              <a:rPr lang="es-AR" sz="2200" i="1" smtClean="0"/>
              <a:t>afanismo,</a:t>
            </a:r>
            <a:r>
              <a:rPr lang="es-AR" sz="2200" smtClean="0"/>
              <a:t> </a:t>
            </a:r>
            <a:r>
              <a:rPr lang="es-AR" sz="2200" i="1" smtClean="0"/>
              <a:t>euresis </a:t>
            </a:r>
            <a:r>
              <a:rPr lang="es-AR" sz="2200" smtClean="0"/>
              <a:t>y </a:t>
            </a:r>
            <a:r>
              <a:rPr lang="es-AR" sz="2200" i="1" smtClean="0"/>
              <a:t>autopsia</a:t>
            </a:r>
            <a:r>
              <a:rPr lang="es-AR" sz="2200" smtClean="0"/>
              <a:t>.</a:t>
            </a:r>
          </a:p>
          <a:p>
            <a:pPr eaLnBrk="1" hangingPunct="1"/>
            <a:r>
              <a:rPr lang="es-MX" sz="2200" smtClean="0"/>
              <a:t>En dichas Iniciaciones siempre tenía lugar la muerte de algún personaje prominente, llámese Osiris, Orfeo, Dionisio u otros.</a:t>
            </a:r>
          </a:p>
          <a:p>
            <a:pPr eaLnBrk="1" hangingPunct="1"/>
            <a:r>
              <a:rPr lang="es-MX" sz="2200" smtClean="0"/>
              <a:t>Su cadáver era ocultado: en ello consiste el </a:t>
            </a:r>
            <a:r>
              <a:rPr lang="es-MX" sz="2200" i="1" smtClean="0"/>
              <a:t>afanismo</a:t>
            </a:r>
            <a:r>
              <a:rPr lang="es-MX" sz="2200" smtClean="0"/>
              <a:t>, la </a:t>
            </a:r>
            <a:r>
              <a:rPr lang="es-MX" sz="2200" i="1" smtClean="0"/>
              <a:t>ocultación</a:t>
            </a:r>
            <a:r>
              <a:rPr lang="es-MX" sz="2200" smtClean="0"/>
              <a:t>.</a:t>
            </a:r>
          </a:p>
          <a:p>
            <a:pPr eaLnBrk="1" hangingPunct="1"/>
            <a:r>
              <a:rPr lang="es-MX" sz="2200" smtClean="0"/>
              <a:t>Luego seguía la búsqueda incesante del cuerpo: la </a:t>
            </a:r>
            <a:r>
              <a:rPr lang="es-MX" sz="2200" i="1" smtClean="0"/>
              <a:t>euresis </a:t>
            </a:r>
            <a:r>
              <a:rPr lang="es-MX" sz="2200" smtClean="0"/>
              <a:t>o </a:t>
            </a:r>
            <a:r>
              <a:rPr lang="es-MX" sz="2200" i="1" smtClean="0"/>
              <a:t>descubrimiento</a:t>
            </a:r>
            <a:r>
              <a:rPr lang="es-MX" sz="2200" smtClean="0"/>
              <a:t>.</a:t>
            </a:r>
          </a:p>
          <a:p>
            <a:pPr eaLnBrk="1" hangingPunct="1"/>
            <a:r>
              <a:rPr lang="es-MX" sz="2200" smtClean="0"/>
              <a:t>Pero, finalmente, llegaba el momento del renacimiento del personaje, coincidente con la Iluminación del candidato a los Misterios: la </a:t>
            </a:r>
            <a:r>
              <a:rPr lang="es-MX" sz="2200" i="1" smtClean="0"/>
              <a:t>autopsia.</a:t>
            </a:r>
            <a:endParaRPr lang="es-ES_tradnl" sz="22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9954"/>
                                        </p:tgtEl>
                                        <p:attrNameLst>
                                          <p:attrName>style.visibility</p:attrName>
                                        </p:attrNameLst>
                                      </p:cBhvr>
                                      <p:to>
                                        <p:strVal val="visible"/>
                                      </p:to>
                                    </p:set>
                                    <p:animEffect transition="in" filter="blinds(horizontal)">
                                      <p:cBhvr>
                                        <p:cTn id="7" dur="500"/>
                                        <p:tgtEl>
                                          <p:spTgt spid="17899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9955">
                                            <p:txEl>
                                              <p:pRg st="0" end="0"/>
                                            </p:txEl>
                                          </p:spTgt>
                                        </p:tgtEl>
                                        <p:attrNameLst>
                                          <p:attrName>style.visibility</p:attrName>
                                        </p:attrNameLst>
                                      </p:cBhvr>
                                      <p:to>
                                        <p:strVal val="visible"/>
                                      </p:to>
                                    </p:set>
                                    <p:animEffect transition="in" filter="blinds(horizontal)">
                                      <p:cBhvr>
                                        <p:cTn id="12" dur="500"/>
                                        <p:tgtEl>
                                          <p:spTgt spid="178995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9955">
                                            <p:txEl>
                                              <p:pRg st="1" end="1"/>
                                            </p:txEl>
                                          </p:spTgt>
                                        </p:tgtEl>
                                        <p:attrNameLst>
                                          <p:attrName>style.visibility</p:attrName>
                                        </p:attrNameLst>
                                      </p:cBhvr>
                                      <p:to>
                                        <p:strVal val="visible"/>
                                      </p:to>
                                    </p:set>
                                    <p:animEffect transition="in" filter="blinds(horizontal)">
                                      <p:cBhvr>
                                        <p:cTn id="17" dur="500"/>
                                        <p:tgtEl>
                                          <p:spTgt spid="178995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9955">
                                            <p:txEl>
                                              <p:pRg st="2" end="2"/>
                                            </p:txEl>
                                          </p:spTgt>
                                        </p:tgtEl>
                                        <p:attrNameLst>
                                          <p:attrName>style.visibility</p:attrName>
                                        </p:attrNameLst>
                                      </p:cBhvr>
                                      <p:to>
                                        <p:strVal val="visible"/>
                                      </p:to>
                                    </p:set>
                                    <p:animEffect transition="in" filter="blinds(horizontal)">
                                      <p:cBhvr>
                                        <p:cTn id="22" dur="500"/>
                                        <p:tgtEl>
                                          <p:spTgt spid="178995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9955">
                                            <p:txEl>
                                              <p:pRg st="3" end="3"/>
                                            </p:txEl>
                                          </p:spTgt>
                                        </p:tgtEl>
                                        <p:attrNameLst>
                                          <p:attrName>style.visibility</p:attrName>
                                        </p:attrNameLst>
                                      </p:cBhvr>
                                      <p:to>
                                        <p:strVal val="visible"/>
                                      </p:to>
                                    </p:set>
                                    <p:animEffect transition="in" filter="blinds(horizontal)">
                                      <p:cBhvr>
                                        <p:cTn id="27" dur="500"/>
                                        <p:tgtEl>
                                          <p:spTgt spid="178995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9955">
                                            <p:txEl>
                                              <p:pRg st="4" end="4"/>
                                            </p:txEl>
                                          </p:spTgt>
                                        </p:tgtEl>
                                        <p:attrNameLst>
                                          <p:attrName>style.visibility</p:attrName>
                                        </p:attrNameLst>
                                      </p:cBhvr>
                                      <p:to>
                                        <p:strVal val="visible"/>
                                      </p:to>
                                    </p:set>
                                    <p:animEffect transition="in" filter="blinds(horizontal)">
                                      <p:cBhvr>
                                        <p:cTn id="32" dur="500"/>
                                        <p:tgtEl>
                                          <p:spTgt spid="17899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9954" grpId="0"/>
      <p:bldP spid="1789955" grpId="0" build="p"/>
    </p:bldLst>
  </p:timing>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9954" name="Rectangle 2"/>
          <p:cNvSpPr>
            <a:spLocks noGrp="1" noChangeArrowheads="1"/>
          </p:cNvSpPr>
          <p:nvPr>
            <p:ph type="title" idx="4294967295"/>
          </p:nvPr>
        </p:nvSpPr>
        <p:spPr/>
        <p:txBody>
          <a:bodyPr/>
          <a:lstStyle/>
          <a:p>
            <a:pPr eaLnBrk="1" hangingPunct="1"/>
            <a:r>
              <a:rPr lang="es-MX" smtClean="0"/>
              <a:t>Afanismo</a:t>
            </a:r>
            <a:endParaRPr lang="es-ES_tradnl" smtClean="0"/>
          </a:p>
        </p:txBody>
      </p:sp>
      <p:sp>
        <p:nvSpPr>
          <p:cNvPr id="1789955" name="Rectangle 3"/>
          <p:cNvSpPr>
            <a:spLocks noGrp="1" noChangeArrowheads="1"/>
          </p:cNvSpPr>
          <p:nvPr>
            <p:ph idx="4294967295"/>
          </p:nvPr>
        </p:nvSpPr>
        <p:spPr/>
        <p:txBody>
          <a:bodyPr/>
          <a:lstStyle/>
          <a:p>
            <a:pPr eaLnBrk="1" hangingPunct="1"/>
            <a:r>
              <a:rPr lang="es-AR" sz="2500" smtClean="0"/>
              <a:t>La ocultación del cuerpo de Hiram ocurre varias veces.</a:t>
            </a:r>
          </a:p>
          <a:p>
            <a:pPr eaLnBrk="1" hangingPunct="1"/>
            <a:r>
              <a:rPr lang="es-AR" sz="2500" smtClean="0"/>
              <a:t>Los Asesinos primero lo ocultan bajo unos escombros, y luego lo sepultan en una tumba improvisada.</a:t>
            </a:r>
          </a:p>
          <a:p>
            <a:pPr eaLnBrk="1" hangingPunct="1"/>
            <a:r>
              <a:rPr lang="es-AR" sz="2500" smtClean="0"/>
              <a:t>Según los distintos Ritos y Rituales el cuerpo de Hiram finalmente se sepulta en un lugar o en otro, pero siempre tal lugar es considerado sagrado, y está asociado con la </a:t>
            </a:r>
            <a:r>
              <a:rPr lang="es-AR" sz="2500" i="1" smtClean="0"/>
              <a:t>Palabra</a:t>
            </a:r>
            <a:r>
              <a:rPr lang="es-AR" sz="2500" smtClean="0"/>
              <a:t>.</a:t>
            </a:r>
          </a:p>
          <a:p>
            <a:pPr eaLnBrk="1" hangingPunct="1"/>
            <a:r>
              <a:rPr lang="es-MX" sz="2500" smtClean="0"/>
              <a:t>De donde el cuerpo de Hiram y la Palabra, son, simbólicamente hablando, una y la misma cosa.</a:t>
            </a:r>
            <a:endParaRPr lang="es-ES_tradnl" sz="25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9954"/>
                                        </p:tgtEl>
                                        <p:attrNameLst>
                                          <p:attrName>style.visibility</p:attrName>
                                        </p:attrNameLst>
                                      </p:cBhvr>
                                      <p:to>
                                        <p:strVal val="visible"/>
                                      </p:to>
                                    </p:set>
                                    <p:animEffect transition="in" filter="blinds(horizontal)">
                                      <p:cBhvr>
                                        <p:cTn id="7" dur="500"/>
                                        <p:tgtEl>
                                          <p:spTgt spid="17899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9955">
                                            <p:txEl>
                                              <p:pRg st="0" end="0"/>
                                            </p:txEl>
                                          </p:spTgt>
                                        </p:tgtEl>
                                        <p:attrNameLst>
                                          <p:attrName>style.visibility</p:attrName>
                                        </p:attrNameLst>
                                      </p:cBhvr>
                                      <p:to>
                                        <p:strVal val="visible"/>
                                      </p:to>
                                    </p:set>
                                    <p:animEffect transition="in" filter="blinds(horizontal)">
                                      <p:cBhvr>
                                        <p:cTn id="12" dur="500"/>
                                        <p:tgtEl>
                                          <p:spTgt spid="178995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9955">
                                            <p:txEl>
                                              <p:pRg st="1" end="1"/>
                                            </p:txEl>
                                          </p:spTgt>
                                        </p:tgtEl>
                                        <p:attrNameLst>
                                          <p:attrName>style.visibility</p:attrName>
                                        </p:attrNameLst>
                                      </p:cBhvr>
                                      <p:to>
                                        <p:strVal val="visible"/>
                                      </p:to>
                                    </p:set>
                                    <p:animEffect transition="in" filter="blinds(horizontal)">
                                      <p:cBhvr>
                                        <p:cTn id="17" dur="500"/>
                                        <p:tgtEl>
                                          <p:spTgt spid="178995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9955">
                                            <p:txEl>
                                              <p:pRg st="2" end="2"/>
                                            </p:txEl>
                                          </p:spTgt>
                                        </p:tgtEl>
                                        <p:attrNameLst>
                                          <p:attrName>style.visibility</p:attrName>
                                        </p:attrNameLst>
                                      </p:cBhvr>
                                      <p:to>
                                        <p:strVal val="visible"/>
                                      </p:to>
                                    </p:set>
                                    <p:animEffect transition="in" filter="blinds(horizontal)">
                                      <p:cBhvr>
                                        <p:cTn id="22" dur="500"/>
                                        <p:tgtEl>
                                          <p:spTgt spid="178995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9955">
                                            <p:txEl>
                                              <p:pRg st="3" end="3"/>
                                            </p:txEl>
                                          </p:spTgt>
                                        </p:tgtEl>
                                        <p:attrNameLst>
                                          <p:attrName>style.visibility</p:attrName>
                                        </p:attrNameLst>
                                      </p:cBhvr>
                                      <p:to>
                                        <p:strVal val="visible"/>
                                      </p:to>
                                    </p:set>
                                    <p:animEffect transition="in" filter="blinds(horizontal)">
                                      <p:cBhvr>
                                        <p:cTn id="27" dur="500"/>
                                        <p:tgtEl>
                                          <p:spTgt spid="17899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9954" grpId="0"/>
      <p:bldP spid="1789955" grpId="0" build="p"/>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KINGSTON urDrive (F)\GRADO 14 - Gran Elegido Extendido\Hirmam1petit-1-1_1500x1666-600x600.jpg"/>
          <p:cNvPicPr>
            <a:picLocks noChangeAspect="1" noChangeArrowheads="1"/>
          </p:cNvPicPr>
          <p:nvPr/>
        </p:nvPicPr>
        <p:blipFill>
          <a:blip r:embed="rId2"/>
          <a:srcRect/>
          <a:stretch>
            <a:fillRect/>
          </a:stretch>
        </p:blipFill>
        <p:spPr bwMode="auto">
          <a:xfrm>
            <a:off x="1187450" y="44450"/>
            <a:ext cx="6813550" cy="6813550"/>
          </a:xfrm>
          <a:prstGeom prst="rect">
            <a:avLst/>
          </a:prstGeom>
          <a:noFill/>
          <a:ln w="9525">
            <a:noFill/>
            <a:miter lim="800000"/>
            <a:headEnd/>
            <a:tailEnd/>
          </a:ln>
        </p:spPr>
      </p:pic>
      <p:sp>
        <p:nvSpPr>
          <p:cNvPr id="2" name="1 CuadroTexto"/>
          <p:cNvSpPr txBox="1">
            <a:spLocks noChangeArrowheads="1"/>
          </p:cNvSpPr>
          <p:nvPr/>
        </p:nvSpPr>
        <p:spPr bwMode="auto">
          <a:xfrm>
            <a:off x="395288" y="620713"/>
            <a:ext cx="3494087" cy="923925"/>
          </a:xfrm>
          <a:prstGeom prst="rect">
            <a:avLst/>
          </a:prstGeom>
          <a:noFill/>
          <a:ln w="9525">
            <a:noFill/>
            <a:miter lim="800000"/>
            <a:headEnd/>
            <a:tailEnd/>
          </a:ln>
        </p:spPr>
        <p:txBody>
          <a:bodyPr wrap="none">
            <a:spAutoFit/>
          </a:bodyPr>
          <a:lstStyle/>
          <a:p>
            <a:r>
              <a:rPr lang="es-MX"/>
              <a:t>Una representación moderna de</a:t>
            </a:r>
          </a:p>
          <a:p>
            <a:r>
              <a:rPr lang="es-MX"/>
              <a:t>Hiram Abiff trazando los planos</a:t>
            </a:r>
          </a:p>
          <a:p>
            <a:r>
              <a:rPr lang="es-MX"/>
              <a:t>del Templo.</a:t>
            </a:r>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9954" name="Rectangle 2"/>
          <p:cNvSpPr>
            <a:spLocks noGrp="1" noChangeArrowheads="1"/>
          </p:cNvSpPr>
          <p:nvPr>
            <p:ph type="title" idx="4294967295"/>
          </p:nvPr>
        </p:nvSpPr>
        <p:spPr/>
        <p:txBody>
          <a:bodyPr/>
          <a:lstStyle/>
          <a:p>
            <a:pPr eaLnBrk="1" hangingPunct="1"/>
            <a:r>
              <a:rPr lang="es-MX" smtClean="0"/>
              <a:t>Euresis</a:t>
            </a:r>
            <a:endParaRPr lang="es-ES_tradnl" smtClean="0"/>
          </a:p>
        </p:txBody>
      </p:sp>
      <p:sp>
        <p:nvSpPr>
          <p:cNvPr id="1789955" name="Rectangle 3"/>
          <p:cNvSpPr>
            <a:spLocks noGrp="1" noChangeArrowheads="1"/>
          </p:cNvSpPr>
          <p:nvPr>
            <p:ph idx="4294967295"/>
          </p:nvPr>
        </p:nvSpPr>
        <p:spPr>
          <a:xfrm>
            <a:off x="251520" y="1484784"/>
            <a:ext cx="8568952" cy="4525963"/>
          </a:xfrm>
        </p:spPr>
        <p:txBody>
          <a:bodyPr/>
          <a:lstStyle/>
          <a:p>
            <a:pPr eaLnBrk="1" hangingPunct="1"/>
            <a:r>
              <a:rPr lang="es-MX" sz="2500" dirty="0" smtClean="0"/>
              <a:t>Como dijimos, </a:t>
            </a:r>
            <a:r>
              <a:rPr lang="es-MX" sz="2500" i="1" dirty="0" err="1" smtClean="0"/>
              <a:t>euresis</a:t>
            </a:r>
            <a:r>
              <a:rPr lang="es-MX" sz="2500" i="1" dirty="0" smtClean="0"/>
              <a:t> </a:t>
            </a:r>
            <a:r>
              <a:rPr lang="es-MX" sz="2500" dirty="0" smtClean="0"/>
              <a:t>es la búsqueda, la </a:t>
            </a:r>
            <a:r>
              <a:rPr lang="es-MX" sz="2500" i="1" dirty="0" err="1" smtClean="0"/>
              <a:t>queste</a:t>
            </a:r>
            <a:r>
              <a:rPr lang="es-MX" sz="2500" i="1" dirty="0" smtClean="0"/>
              <a:t> </a:t>
            </a:r>
            <a:r>
              <a:rPr lang="es-MX" sz="2500" dirty="0" smtClean="0"/>
              <a:t>y el </a:t>
            </a:r>
            <a:r>
              <a:rPr lang="es-MX" sz="2500" i="1" dirty="0" smtClean="0"/>
              <a:t>descubrimiento</a:t>
            </a:r>
            <a:r>
              <a:rPr lang="es-MX" sz="2500" dirty="0" smtClean="0"/>
              <a:t>, la </a:t>
            </a:r>
            <a:r>
              <a:rPr lang="es-MX" sz="2500" dirty="0" err="1" smtClean="0"/>
              <a:t>euresis</a:t>
            </a:r>
            <a:r>
              <a:rPr lang="es-MX" sz="2500" dirty="0" smtClean="0"/>
              <a:t> propiamente dicha.</a:t>
            </a:r>
          </a:p>
          <a:p>
            <a:pPr eaLnBrk="1" hangingPunct="1"/>
            <a:r>
              <a:rPr lang="es-MX" sz="2500" dirty="0" smtClean="0"/>
              <a:t>Puede ser la búsqueda y el descubrimiento del cuerpo de Hiram, o de sus Asesinos (los que </a:t>
            </a:r>
            <a:r>
              <a:rPr lang="es-MX" sz="2500" i="1" dirty="0" smtClean="0"/>
              <a:t>ocultaron </a:t>
            </a:r>
            <a:r>
              <a:rPr lang="es-MX" sz="2500" dirty="0" smtClean="0"/>
              <a:t>el cuerpo, los que generaron el </a:t>
            </a:r>
            <a:r>
              <a:rPr lang="es-MX" sz="2500" i="1" dirty="0" err="1" smtClean="0"/>
              <a:t>afanismo</a:t>
            </a:r>
            <a:r>
              <a:rPr lang="es-MX" sz="2500" dirty="0" smtClean="0"/>
              <a:t>), según las Leyendas masónicas, o puede ser la búsqueda del Grial, en los ciclos caballerescos, pero siempre es la afanosa búsqueda de algo que antes era conocido y ahora se ha ocultado.</a:t>
            </a:r>
          </a:p>
          <a:p>
            <a:pPr eaLnBrk="1" hangingPunct="1"/>
            <a:r>
              <a:rPr lang="es-MX" sz="2500" dirty="0" smtClean="0"/>
              <a:t>Detrás de todo esto hay siempre un sentimiento de pérdida, una especie de melancolía por un paraíso perdido, que la humanidad ha sentido desde el inicio mismo de su existencia.</a:t>
            </a:r>
            <a:endParaRPr lang="es-ES_tradnl" sz="2500"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9954"/>
                                        </p:tgtEl>
                                        <p:attrNameLst>
                                          <p:attrName>style.visibility</p:attrName>
                                        </p:attrNameLst>
                                      </p:cBhvr>
                                      <p:to>
                                        <p:strVal val="visible"/>
                                      </p:to>
                                    </p:set>
                                    <p:animEffect transition="in" filter="blinds(horizontal)">
                                      <p:cBhvr>
                                        <p:cTn id="7" dur="500"/>
                                        <p:tgtEl>
                                          <p:spTgt spid="17899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9955">
                                            <p:txEl>
                                              <p:pRg st="0" end="0"/>
                                            </p:txEl>
                                          </p:spTgt>
                                        </p:tgtEl>
                                        <p:attrNameLst>
                                          <p:attrName>style.visibility</p:attrName>
                                        </p:attrNameLst>
                                      </p:cBhvr>
                                      <p:to>
                                        <p:strVal val="visible"/>
                                      </p:to>
                                    </p:set>
                                    <p:animEffect transition="in" filter="blinds(horizontal)">
                                      <p:cBhvr>
                                        <p:cTn id="12" dur="500"/>
                                        <p:tgtEl>
                                          <p:spTgt spid="178995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9955">
                                            <p:txEl>
                                              <p:pRg st="1" end="1"/>
                                            </p:txEl>
                                          </p:spTgt>
                                        </p:tgtEl>
                                        <p:attrNameLst>
                                          <p:attrName>style.visibility</p:attrName>
                                        </p:attrNameLst>
                                      </p:cBhvr>
                                      <p:to>
                                        <p:strVal val="visible"/>
                                      </p:to>
                                    </p:set>
                                    <p:animEffect transition="in" filter="blinds(horizontal)">
                                      <p:cBhvr>
                                        <p:cTn id="17" dur="500"/>
                                        <p:tgtEl>
                                          <p:spTgt spid="178995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9955">
                                            <p:txEl>
                                              <p:pRg st="2" end="2"/>
                                            </p:txEl>
                                          </p:spTgt>
                                        </p:tgtEl>
                                        <p:attrNameLst>
                                          <p:attrName>style.visibility</p:attrName>
                                        </p:attrNameLst>
                                      </p:cBhvr>
                                      <p:to>
                                        <p:strVal val="visible"/>
                                      </p:to>
                                    </p:set>
                                    <p:animEffect transition="in" filter="blinds(horizontal)">
                                      <p:cBhvr>
                                        <p:cTn id="22" dur="500"/>
                                        <p:tgtEl>
                                          <p:spTgt spid="17899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9954" grpId="0"/>
      <p:bldP spid="1789955" grpId="0" build="p"/>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sultado de imagen para busqueda de la verdad"/>
          <p:cNvPicPr>
            <a:picLocks noChangeAspect="1" noChangeArrowheads="1"/>
          </p:cNvPicPr>
          <p:nvPr/>
        </p:nvPicPr>
        <p:blipFill>
          <a:blip r:embed="rId2"/>
          <a:srcRect/>
          <a:stretch>
            <a:fillRect/>
          </a:stretch>
        </p:blipFill>
        <p:spPr bwMode="auto">
          <a:xfrm>
            <a:off x="34925" y="1196975"/>
            <a:ext cx="9109075" cy="428625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ox(out)">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9954" name="Rectangle 2"/>
          <p:cNvSpPr>
            <a:spLocks noGrp="1" noChangeArrowheads="1"/>
          </p:cNvSpPr>
          <p:nvPr>
            <p:ph type="title"/>
          </p:nvPr>
        </p:nvSpPr>
        <p:spPr/>
        <p:txBody>
          <a:bodyPr/>
          <a:lstStyle/>
          <a:p>
            <a:pPr eaLnBrk="1" hangingPunct="1"/>
            <a:r>
              <a:rPr lang="es-MX" smtClean="0"/>
              <a:t>La Autopsia</a:t>
            </a:r>
            <a:endParaRPr lang="es-ES_tradnl" smtClean="0"/>
          </a:p>
        </p:txBody>
      </p:sp>
      <p:sp>
        <p:nvSpPr>
          <p:cNvPr id="1789955" name="Rectangle 3"/>
          <p:cNvSpPr>
            <a:spLocks noGrp="1" noChangeArrowheads="1"/>
          </p:cNvSpPr>
          <p:nvPr>
            <p:ph idx="1"/>
          </p:nvPr>
        </p:nvSpPr>
        <p:spPr/>
        <p:txBody>
          <a:bodyPr/>
          <a:lstStyle/>
          <a:p>
            <a:pPr eaLnBrk="1" hangingPunct="1"/>
            <a:r>
              <a:rPr lang="es-MX" sz="2200" dirty="0" smtClean="0"/>
              <a:t>He aquí por qué tantas veces se afirma que el grado de Maestro Masón es incompleto.</a:t>
            </a:r>
          </a:p>
          <a:p>
            <a:pPr eaLnBrk="1" hangingPunct="1"/>
            <a:r>
              <a:rPr lang="es-MX" sz="2200" dirty="0" smtClean="0"/>
              <a:t>En él se recibe una Palabra Substituta, no la Palabra Verdadera.</a:t>
            </a:r>
          </a:p>
          <a:p>
            <a:pPr eaLnBrk="1" hangingPunct="1"/>
            <a:r>
              <a:rPr lang="es-MX" sz="2200" dirty="0" smtClean="0"/>
              <a:t>Por ello, la autopsia no se concreta, y el aspirante debe iniciar la larga búsqueda de los Altos Grados.</a:t>
            </a:r>
          </a:p>
          <a:p>
            <a:pPr eaLnBrk="1" hangingPunct="1"/>
            <a:r>
              <a:rPr lang="es-MX" sz="2200" dirty="0" smtClean="0"/>
              <a:t>Esta búsqueda no es por un conocimiento meramente intelectual de la Palabra, sino por la </a:t>
            </a:r>
            <a:r>
              <a:rPr lang="es-MX" sz="2200" i="1" dirty="0" smtClean="0"/>
              <a:t>Iluminación</a:t>
            </a:r>
            <a:r>
              <a:rPr lang="es-MX" sz="2200" dirty="0" smtClean="0"/>
              <a:t>, por ser </a:t>
            </a:r>
            <a:r>
              <a:rPr lang="es-MX" sz="2200" i="1" dirty="0" smtClean="0"/>
              <a:t>«investido con el Verbo»</a:t>
            </a:r>
            <a:r>
              <a:rPr lang="es-MX" sz="2200" dirty="0" smtClean="0"/>
              <a:t>, haciéndolo </a:t>
            </a:r>
            <a:r>
              <a:rPr lang="es-MX" sz="2200" i="1" dirty="0" smtClean="0"/>
              <a:t>«carne de su carne y sangre de su sangre»</a:t>
            </a:r>
            <a:r>
              <a:rPr lang="es-MX" sz="2200" dirty="0" smtClean="0"/>
              <a:t>, en otras palabras, haciéndolo su Vida misma. En esto consiste la interpretación mística de la idea cristiana: </a:t>
            </a:r>
            <a:r>
              <a:rPr lang="es-MX" sz="2200" i="1" dirty="0" smtClean="0"/>
              <a:t>«El Verbo se hizo carne y habitó </a:t>
            </a:r>
            <a:r>
              <a:rPr lang="es-MX" sz="2200" b="1" i="1" dirty="0" smtClean="0"/>
              <a:t>en</a:t>
            </a:r>
            <a:r>
              <a:rPr lang="es-MX" sz="2200" i="1" dirty="0" smtClean="0"/>
              <a:t> nosotros»</a:t>
            </a:r>
            <a:r>
              <a:rPr lang="es-MX" sz="2200" dirty="0" smtClean="0"/>
              <a:t>.</a:t>
            </a:r>
          </a:p>
          <a:p>
            <a:pPr eaLnBrk="1" hangingPunct="1"/>
            <a:r>
              <a:rPr lang="es-MX" sz="2200" dirty="0" smtClean="0"/>
              <a:t>Es lo que hemos dicho repetidas veces: la búsqueda de la </a:t>
            </a:r>
            <a:r>
              <a:rPr lang="es-MX" sz="2200" i="1" dirty="0" err="1" smtClean="0"/>
              <a:t>Sapientia</a:t>
            </a:r>
            <a:r>
              <a:rPr lang="es-MX" sz="2200" i="1" dirty="0" smtClean="0"/>
              <a:t>.</a:t>
            </a:r>
            <a:endParaRPr lang="es-ES_tradnl" sz="2200" i="1"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9954"/>
                                        </p:tgtEl>
                                        <p:attrNameLst>
                                          <p:attrName>style.visibility</p:attrName>
                                        </p:attrNameLst>
                                      </p:cBhvr>
                                      <p:to>
                                        <p:strVal val="visible"/>
                                      </p:to>
                                    </p:set>
                                    <p:animEffect transition="in" filter="blinds(horizontal)">
                                      <p:cBhvr>
                                        <p:cTn id="7" dur="500"/>
                                        <p:tgtEl>
                                          <p:spTgt spid="17899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9955">
                                            <p:txEl>
                                              <p:pRg st="0" end="0"/>
                                            </p:txEl>
                                          </p:spTgt>
                                        </p:tgtEl>
                                        <p:attrNameLst>
                                          <p:attrName>style.visibility</p:attrName>
                                        </p:attrNameLst>
                                      </p:cBhvr>
                                      <p:to>
                                        <p:strVal val="visible"/>
                                      </p:to>
                                    </p:set>
                                    <p:animEffect transition="in" filter="blinds(horizontal)">
                                      <p:cBhvr>
                                        <p:cTn id="12" dur="500"/>
                                        <p:tgtEl>
                                          <p:spTgt spid="178995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9955">
                                            <p:txEl>
                                              <p:pRg st="1" end="1"/>
                                            </p:txEl>
                                          </p:spTgt>
                                        </p:tgtEl>
                                        <p:attrNameLst>
                                          <p:attrName>style.visibility</p:attrName>
                                        </p:attrNameLst>
                                      </p:cBhvr>
                                      <p:to>
                                        <p:strVal val="visible"/>
                                      </p:to>
                                    </p:set>
                                    <p:animEffect transition="in" filter="blinds(horizontal)">
                                      <p:cBhvr>
                                        <p:cTn id="17" dur="500"/>
                                        <p:tgtEl>
                                          <p:spTgt spid="178995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9955">
                                            <p:txEl>
                                              <p:pRg st="2" end="2"/>
                                            </p:txEl>
                                          </p:spTgt>
                                        </p:tgtEl>
                                        <p:attrNameLst>
                                          <p:attrName>style.visibility</p:attrName>
                                        </p:attrNameLst>
                                      </p:cBhvr>
                                      <p:to>
                                        <p:strVal val="visible"/>
                                      </p:to>
                                    </p:set>
                                    <p:animEffect transition="in" filter="blinds(horizontal)">
                                      <p:cBhvr>
                                        <p:cTn id="22" dur="500"/>
                                        <p:tgtEl>
                                          <p:spTgt spid="178995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9955">
                                            <p:txEl>
                                              <p:pRg st="3" end="3"/>
                                            </p:txEl>
                                          </p:spTgt>
                                        </p:tgtEl>
                                        <p:attrNameLst>
                                          <p:attrName>style.visibility</p:attrName>
                                        </p:attrNameLst>
                                      </p:cBhvr>
                                      <p:to>
                                        <p:strVal val="visible"/>
                                      </p:to>
                                    </p:set>
                                    <p:animEffect transition="in" filter="blinds(horizontal)">
                                      <p:cBhvr>
                                        <p:cTn id="27" dur="500"/>
                                        <p:tgtEl>
                                          <p:spTgt spid="178995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9955">
                                            <p:txEl>
                                              <p:pRg st="4" end="4"/>
                                            </p:txEl>
                                          </p:spTgt>
                                        </p:tgtEl>
                                        <p:attrNameLst>
                                          <p:attrName>style.visibility</p:attrName>
                                        </p:attrNameLst>
                                      </p:cBhvr>
                                      <p:to>
                                        <p:strVal val="visible"/>
                                      </p:to>
                                    </p:set>
                                    <p:animEffect transition="in" filter="blinds(horizontal)">
                                      <p:cBhvr>
                                        <p:cTn id="32" dur="500"/>
                                        <p:tgtEl>
                                          <p:spTgt spid="17899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9954" grpId="0"/>
      <p:bldP spid="1789955" grpId="0" build="p"/>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bestmoodle.net/widgets/images/roll/roll091.jpg"/>
          <p:cNvPicPr>
            <a:picLocks noChangeAspect="1" noChangeArrowheads="1"/>
          </p:cNvPicPr>
          <p:nvPr/>
        </p:nvPicPr>
        <p:blipFill>
          <a:blip r:embed="rId2"/>
          <a:srcRect/>
          <a:stretch>
            <a:fillRect/>
          </a:stretch>
        </p:blipFill>
        <p:spPr bwMode="auto">
          <a:xfrm>
            <a:off x="1571625" y="0"/>
            <a:ext cx="6816725" cy="6884988"/>
          </a:xfrm>
          <a:prstGeom prst="rect">
            <a:avLst/>
          </a:prstGeom>
          <a:noFill/>
          <a:ln w="9525">
            <a:noFill/>
            <a:miter lim="800000"/>
            <a:headEnd/>
            <a:tailEnd/>
          </a:ln>
        </p:spPr>
      </p:pic>
      <p:sp>
        <p:nvSpPr>
          <p:cNvPr id="4" name="3 CuadroTexto"/>
          <p:cNvSpPr txBox="1">
            <a:spLocks noChangeArrowheads="1"/>
          </p:cNvSpPr>
          <p:nvPr/>
        </p:nvSpPr>
        <p:spPr bwMode="auto">
          <a:xfrm>
            <a:off x="-41275" y="139700"/>
            <a:ext cx="2865438" cy="1201738"/>
          </a:xfrm>
          <a:prstGeom prst="rect">
            <a:avLst/>
          </a:prstGeom>
          <a:solidFill>
            <a:srgbClr val="000000"/>
          </a:solidFill>
          <a:ln w="9525">
            <a:noFill/>
            <a:miter lim="800000"/>
            <a:headEnd/>
            <a:tailEnd/>
          </a:ln>
        </p:spPr>
        <p:txBody>
          <a:bodyPr wrap="none">
            <a:spAutoFit/>
          </a:bodyPr>
          <a:lstStyle/>
          <a:p>
            <a:pPr algn="ctr"/>
            <a:r>
              <a:rPr lang="es-MX" b="1"/>
              <a:t>«Cuando grandes Obras</a:t>
            </a:r>
          </a:p>
          <a:p>
            <a:pPr algn="ctr"/>
            <a:r>
              <a:rPr lang="es-MX" b="1"/>
              <a:t>son necesarias, une la</a:t>
            </a:r>
          </a:p>
          <a:p>
            <a:pPr algn="ctr"/>
            <a:r>
              <a:rPr lang="es-MX" b="1"/>
              <a:t>Fuerza y la </a:t>
            </a:r>
            <a:r>
              <a:rPr lang="es-MX" b="1" i="1"/>
              <a:t>Sapientia</a:t>
            </a:r>
            <a:r>
              <a:rPr lang="es-MX" b="1"/>
              <a:t>,</a:t>
            </a:r>
          </a:p>
          <a:p>
            <a:pPr algn="ctr"/>
            <a:r>
              <a:rPr lang="es-MX" b="1"/>
              <a:t>ambas en Una.»</a:t>
            </a:r>
            <a:endParaRPr lang="es-AR" b="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out)">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098" name="Picture 2" descr="http://www.bestmoodle.net/widgets/images/roll/roll002.jpg"/>
          <p:cNvPicPr>
            <a:picLocks noChangeAspect="1" noChangeArrowheads="1"/>
          </p:cNvPicPr>
          <p:nvPr/>
        </p:nvPicPr>
        <p:blipFill>
          <a:blip r:embed="rId2"/>
          <a:srcRect/>
          <a:stretch>
            <a:fillRect/>
          </a:stretch>
        </p:blipFill>
        <p:spPr bwMode="auto">
          <a:xfrm>
            <a:off x="1187450" y="0"/>
            <a:ext cx="6986588" cy="6872288"/>
          </a:xfrm>
          <a:prstGeom prst="rect">
            <a:avLst/>
          </a:prstGeom>
          <a:noFill/>
          <a:ln w="9525">
            <a:noFill/>
            <a:miter lim="800000"/>
            <a:headEnd/>
            <a:tailEnd/>
          </a:ln>
        </p:spPr>
      </p:pic>
      <p:sp>
        <p:nvSpPr>
          <p:cNvPr id="5" name="4 CuadroTexto"/>
          <p:cNvSpPr txBox="1">
            <a:spLocks noChangeArrowheads="1"/>
          </p:cNvSpPr>
          <p:nvPr/>
        </p:nvSpPr>
        <p:spPr bwMode="auto">
          <a:xfrm>
            <a:off x="323850" y="404813"/>
            <a:ext cx="3184525" cy="923925"/>
          </a:xfrm>
          <a:prstGeom prst="rect">
            <a:avLst/>
          </a:prstGeom>
          <a:solidFill>
            <a:srgbClr val="000000"/>
          </a:solidFill>
          <a:ln w="9525">
            <a:noFill/>
            <a:miter lim="800000"/>
            <a:headEnd/>
            <a:tailEnd/>
          </a:ln>
        </p:spPr>
        <p:txBody>
          <a:bodyPr wrap="none">
            <a:spAutoFit/>
          </a:bodyPr>
          <a:lstStyle/>
          <a:p>
            <a:r>
              <a:rPr lang="es-MX" b="1"/>
              <a:t>«El hombre que posee la</a:t>
            </a:r>
          </a:p>
          <a:p>
            <a:r>
              <a:rPr lang="es-MX" b="1" i="1"/>
              <a:t>Sapientia </a:t>
            </a:r>
            <a:r>
              <a:rPr lang="es-MX" b="1"/>
              <a:t>permanece firme,</a:t>
            </a:r>
          </a:p>
          <a:p>
            <a:r>
              <a:rPr lang="es-MX" b="1"/>
              <a:t>no se detiene»</a:t>
            </a:r>
            <a:endParaRPr lang="es-AR" b="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6162" name="Rectangle 2"/>
          <p:cNvSpPr>
            <a:spLocks noGrp="1" noChangeArrowheads="1"/>
          </p:cNvSpPr>
          <p:nvPr>
            <p:ph type="title"/>
          </p:nvPr>
        </p:nvSpPr>
        <p:spPr>
          <a:xfrm>
            <a:off x="457200" y="0"/>
            <a:ext cx="8229600" cy="1143000"/>
          </a:xfrm>
        </p:spPr>
        <p:txBody>
          <a:bodyPr/>
          <a:lstStyle/>
          <a:p>
            <a:pPr eaLnBrk="1" hangingPunct="1"/>
            <a:r>
              <a:rPr lang="es-AR" smtClean="0"/>
              <a:t>La Palabra</a:t>
            </a:r>
            <a:endParaRPr lang="es-ES_tradnl" smtClean="0"/>
          </a:p>
        </p:txBody>
      </p:sp>
      <p:sp>
        <p:nvSpPr>
          <p:cNvPr id="207874" name="Rectangle 3"/>
          <p:cNvSpPr>
            <a:spLocks noChangeArrowheads="1"/>
          </p:cNvSpPr>
          <p:nvPr/>
        </p:nvSpPr>
        <p:spPr bwMode="auto">
          <a:xfrm>
            <a:off x="4479925" y="3246438"/>
            <a:ext cx="184150" cy="366712"/>
          </a:xfrm>
          <a:prstGeom prst="rect">
            <a:avLst/>
          </a:prstGeom>
          <a:noFill/>
          <a:ln w="9525">
            <a:noFill/>
            <a:miter lim="800000"/>
            <a:headEnd/>
            <a:tailEnd/>
          </a:ln>
        </p:spPr>
        <p:txBody>
          <a:bodyPr wrap="none">
            <a:spAutoFit/>
          </a:bodyPr>
          <a:lstStyle/>
          <a:p>
            <a:endParaRPr lang="es-AR"/>
          </a:p>
        </p:txBody>
      </p:sp>
      <p:sp>
        <p:nvSpPr>
          <p:cNvPr id="1756164" name="Text Box 4"/>
          <p:cNvSpPr txBox="1">
            <a:spLocks noChangeArrowheads="1"/>
          </p:cNvSpPr>
          <p:nvPr/>
        </p:nvSpPr>
        <p:spPr bwMode="auto">
          <a:xfrm>
            <a:off x="3063875" y="1905000"/>
            <a:ext cx="3105150" cy="641350"/>
          </a:xfrm>
          <a:prstGeom prst="rect">
            <a:avLst/>
          </a:prstGeom>
          <a:noFill/>
          <a:ln w="9525">
            <a:noFill/>
            <a:miter lim="800000"/>
            <a:headEnd/>
            <a:tailEnd/>
          </a:ln>
        </p:spPr>
        <p:txBody>
          <a:bodyPr wrap="none">
            <a:spAutoFit/>
          </a:bodyPr>
          <a:lstStyle/>
          <a:p>
            <a:pPr algn="ctr"/>
            <a:r>
              <a:rPr lang="es-AR" i="1"/>
              <a:t>“</a:t>
            </a:r>
            <a:r>
              <a:rPr lang="es-ES_tradnl" i="1"/>
              <a:t>En arjé en o logos</a:t>
            </a:r>
            <a:r>
              <a:rPr lang="es-ES_tradnl"/>
              <a:t> </a:t>
            </a:r>
            <a:r>
              <a:rPr lang="es-AR" i="1"/>
              <a:t>”…</a:t>
            </a:r>
          </a:p>
          <a:p>
            <a:pPr algn="ctr"/>
            <a:r>
              <a:rPr lang="es-AR" i="1"/>
              <a:t>“En el Principio era el Verbo”</a:t>
            </a:r>
            <a:endParaRPr lang="es-ES_tradnl" i="1"/>
          </a:p>
        </p:txBody>
      </p:sp>
      <p:sp>
        <p:nvSpPr>
          <p:cNvPr id="1756165" name="Text Box 5"/>
          <p:cNvSpPr txBox="1">
            <a:spLocks noChangeArrowheads="1"/>
          </p:cNvSpPr>
          <p:nvPr/>
        </p:nvSpPr>
        <p:spPr bwMode="auto">
          <a:xfrm>
            <a:off x="1466850" y="2743200"/>
            <a:ext cx="6178550" cy="641350"/>
          </a:xfrm>
          <a:prstGeom prst="rect">
            <a:avLst/>
          </a:prstGeom>
          <a:noFill/>
          <a:ln w="9525">
            <a:noFill/>
            <a:miter lim="800000"/>
            <a:headEnd/>
            <a:tailEnd/>
          </a:ln>
        </p:spPr>
        <p:txBody>
          <a:bodyPr wrap="none">
            <a:spAutoFit/>
          </a:bodyPr>
          <a:lstStyle/>
          <a:p>
            <a:pPr algn="ctr"/>
            <a:r>
              <a:rPr lang="es-AR"/>
              <a:t>Aquí, Verbo, es sinónimo de Palabra, sonido, nota musical,</a:t>
            </a:r>
          </a:p>
          <a:p>
            <a:pPr algn="ctr"/>
            <a:r>
              <a:rPr lang="es-AR"/>
              <a:t>entendida como vibración original creadora</a:t>
            </a:r>
            <a:endParaRPr lang="es-ES_tradnl"/>
          </a:p>
        </p:txBody>
      </p:sp>
      <p:sp>
        <p:nvSpPr>
          <p:cNvPr id="1756166" name="Text Box 6"/>
          <p:cNvSpPr txBox="1">
            <a:spLocks noChangeArrowheads="1"/>
          </p:cNvSpPr>
          <p:nvPr/>
        </p:nvSpPr>
        <p:spPr bwMode="auto">
          <a:xfrm>
            <a:off x="2057400" y="1143000"/>
            <a:ext cx="4953000" cy="457200"/>
          </a:xfrm>
          <a:prstGeom prst="rect">
            <a:avLst/>
          </a:prstGeom>
          <a:noFill/>
          <a:ln w="9525">
            <a:noFill/>
            <a:miter lim="800000"/>
            <a:headEnd/>
            <a:tailEnd/>
          </a:ln>
        </p:spPr>
        <p:txBody>
          <a:bodyPr>
            <a:spAutoFit/>
          </a:bodyPr>
          <a:lstStyle/>
          <a:p>
            <a:pPr algn="ctr"/>
            <a:r>
              <a:rPr lang="es-ES_tradnl"/>
              <a:t> </a:t>
            </a:r>
            <a:r>
              <a:rPr lang="es-ES_tradnl" sz="2400"/>
              <a:t>Εν αρχή ην ο Λόγος </a:t>
            </a:r>
          </a:p>
        </p:txBody>
      </p:sp>
      <p:pic>
        <p:nvPicPr>
          <p:cNvPr id="1756167" name="Picture 7" descr="real_ser"/>
          <p:cNvPicPr>
            <a:picLocks noChangeAspect="1" noChangeArrowheads="1"/>
          </p:cNvPicPr>
          <p:nvPr/>
        </p:nvPicPr>
        <p:blipFill>
          <a:blip r:embed="rId2"/>
          <a:srcRect/>
          <a:stretch>
            <a:fillRect/>
          </a:stretch>
        </p:blipFill>
        <p:spPr bwMode="auto">
          <a:xfrm>
            <a:off x="2505075" y="3438525"/>
            <a:ext cx="4200525" cy="3343275"/>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56162"/>
                                        </p:tgtEl>
                                        <p:attrNameLst>
                                          <p:attrName>style.visibility</p:attrName>
                                        </p:attrNameLst>
                                      </p:cBhvr>
                                      <p:to>
                                        <p:strVal val="visible"/>
                                      </p:to>
                                    </p:set>
                                    <p:animEffect transition="in" filter="blinds(horizontal)">
                                      <p:cBhvr>
                                        <p:cTn id="7" dur="500"/>
                                        <p:tgtEl>
                                          <p:spTgt spid="17561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56166"/>
                                        </p:tgtEl>
                                        <p:attrNameLst>
                                          <p:attrName>style.visibility</p:attrName>
                                        </p:attrNameLst>
                                      </p:cBhvr>
                                      <p:to>
                                        <p:strVal val="visible"/>
                                      </p:to>
                                    </p:set>
                                    <p:animEffect transition="in" filter="fade">
                                      <p:cBhvr>
                                        <p:cTn id="12" dur="2000"/>
                                        <p:tgtEl>
                                          <p:spTgt spid="175616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56164"/>
                                        </p:tgtEl>
                                        <p:attrNameLst>
                                          <p:attrName>style.visibility</p:attrName>
                                        </p:attrNameLst>
                                      </p:cBhvr>
                                      <p:to>
                                        <p:strVal val="visible"/>
                                      </p:to>
                                    </p:set>
                                    <p:animEffect transition="in" filter="fade">
                                      <p:cBhvr>
                                        <p:cTn id="17" dur="2000"/>
                                        <p:tgtEl>
                                          <p:spTgt spid="175616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756165"/>
                                        </p:tgtEl>
                                        <p:attrNameLst>
                                          <p:attrName>style.visibility</p:attrName>
                                        </p:attrNameLst>
                                      </p:cBhvr>
                                      <p:to>
                                        <p:strVal val="visible"/>
                                      </p:to>
                                    </p:set>
                                    <p:animEffect transition="in" filter="dissolve">
                                      <p:cBhvr>
                                        <p:cTn id="22" dur="500"/>
                                        <p:tgtEl>
                                          <p:spTgt spid="175616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756167"/>
                                        </p:tgtEl>
                                        <p:attrNameLst>
                                          <p:attrName>style.visibility</p:attrName>
                                        </p:attrNameLst>
                                      </p:cBhvr>
                                      <p:to>
                                        <p:strVal val="visible"/>
                                      </p:to>
                                    </p:set>
                                    <p:animEffect transition="in" filter="fade">
                                      <p:cBhvr>
                                        <p:cTn id="27" dur="2000"/>
                                        <p:tgtEl>
                                          <p:spTgt spid="1756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6162" grpId="0"/>
      <p:bldP spid="1756164" grpId="0"/>
      <p:bldP spid="1756165" grpId="0"/>
      <p:bldP spid="1756166" grpId="0"/>
    </p:bldLst>
  </p:timing>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a:srcRect/>
          <a:stretch>
            <a:fillRect/>
          </a:stretch>
        </p:blipFill>
        <p:spPr bwMode="auto">
          <a:xfrm>
            <a:off x="2203450" y="0"/>
            <a:ext cx="4737100" cy="6858000"/>
          </a:xfrm>
          <a:prstGeom prst="rect">
            <a:avLst/>
          </a:prstGeom>
          <a:noFill/>
          <a:ln w="9525">
            <a:noFill/>
            <a:miter lim="800000"/>
            <a:headEnd/>
            <a:tailEnd/>
          </a:ln>
        </p:spPr>
      </p:pic>
      <p:sp>
        <p:nvSpPr>
          <p:cNvPr id="167939" name="Text Box 3"/>
          <p:cNvSpPr txBox="1">
            <a:spLocks noChangeArrowheads="1"/>
          </p:cNvSpPr>
          <p:nvPr/>
        </p:nvSpPr>
        <p:spPr bwMode="auto">
          <a:xfrm>
            <a:off x="152400" y="2438400"/>
            <a:ext cx="1966913" cy="1200150"/>
          </a:xfrm>
          <a:prstGeom prst="rect">
            <a:avLst/>
          </a:prstGeom>
          <a:noFill/>
          <a:ln w="9525">
            <a:noFill/>
            <a:miter lim="800000"/>
            <a:headEnd/>
            <a:tailEnd/>
          </a:ln>
        </p:spPr>
        <p:txBody>
          <a:bodyPr wrap="none">
            <a:spAutoFit/>
          </a:bodyPr>
          <a:lstStyle/>
          <a:p>
            <a:r>
              <a:rPr lang="es-MX" b="1"/>
              <a:t>Representación</a:t>
            </a:r>
          </a:p>
          <a:p>
            <a:r>
              <a:rPr lang="es-MX" b="1"/>
              <a:t>de la Bóveda</a:t>
            </a:r>
          </a:p>
          <a:p>
            <a:r>
              <a:rPr lang="es-MX" b="1"/>
              <a:t>Secreta, por</a:t>
            </a:r>
            <a:endParaRPr lang="es-AR" b="1"/>
          </a:p>
          <a:p>
            <a:r>
              <a:rPr lang="es-AR" b="1"/>
              <a:t>Jean Beauchard</a:t>
            </a:r>
            <a:endParaRPr lang="es-ES_tradnl" b="1"/>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7939"/>
                                        </p:tgtEl>
                                        <p:attrNameLst>
                                          <p:attrName>style.visibility</p:attrName>
                                        </p:attrNameLst>
                                      </p:cBhvr>
                                      <p:to>
                                        <p:strVal val="visible"/>
                                      </p:to>
                                    </p:set>
                                    <p:animEffect transition="in" filter="fade">
                                      <p:cBhvr>
                                        <p:cTn id="12" dur="2000"/>
                                        <p:tgtEl>
                                          <p:spTgt spid="1679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9"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57200" y="-76200"/>
            <a:ext cx="8229600" cy="1143000"/>
          </a:xfrm>
        </p:spPr>
        <p:txBody>
          <a:bodyPr/>
          <a:lstStyle/>
          <a:p>
            <a:pPr eaLnBrk="1" hangingPunct="1"/>
            <a:r>
              <a:rPr lang="es-AR" smtClean="0"/>
              <a:t>La Shekinah</a:t>
            </a:r>
            <a:endParaRPr lang="es-ES_tradnl" smtClean="0"/>
          </a:p>
        </p:txBody>
      </p:sp>
      <p:pic>
        <p:nvPicPr>
          <p:cNvPr id="107530" name="Picture 10" descr="Trestle%20Board%20Cover"/>
          <p:cNvPicPr>
            <a:picLocks noChangeAspect="1" noChangeArrowheads="1"/>
          </p:cNvPicPr>
          <p:nvPr/>
        </p:nvPicPr>
        <p:blipFill>
          <a:blip r:embed="rId2"/>
          <a:srcRect/>
          <a:stretch>
            <a:fillRect/>
          </a:stretch>
        </p:blipFill>
        <p:spPr bwMode="auto">
          <a:xfrm>
            <a:off x="2638425" y="914400"/>
            <a:ext cx="3914775" cy="5829300"/>
          </a:xfrm>
          <a:prstGeom prst="rect">
            <a:avLst/>
          </a:prstGeom>
          <a:noFill/>
          <a:ln w="9525">
            <a:noFill/>
            <a:miter lim="800000"/>
            <a:headEnd/>
            <a:tailEnd/>
          </a:ln>
        </p:spPr>
      </p:pic>
      <p:sp>
        <p:nvSpPr>
          <p:cNvPr id="107531" name="Text Box 11"/>
          <p:cNvSpPr txBox="1">
            <a:spLocks noChangeArrowheads="1"/>
          </p:cNvSpPr>
          <p:nvPr/>
        </p:nvSpPr>
        <p:spPr bwMode="auto">
          <a:xfrm>
            <a:off x="136525" y="2241550"/>
            <a:ext cx="2074863" cy="641350"/>
          </a:xfrm>
          <a:prstGeom prst="rect">
            <a:avLst/>
          </a:prstGeom>
          <a:noFill/>
          <a:ln w="9525">
            <a:noFill/>
            <a:miter lim="800000"/>
            <a:headEnd/>
            <a:tailEnd/>
          </a:ln>
        </p:spPr>
        <p:txBody>
          <a:bodyPr wrap="none">
            <a:spAutoFit/>
          </a:bodyPr>
          <a:lstStyle/>
          <a:p>
            <a:r>
              <a:rPr lang="es-AR">
                <a:solidFill>
                  <a:schemeClr val="tx1"/>
                </a:solidFill>
                <a:latin typeface="Tahoma" pitchFamily="34" charset="0"/>
              </a:rPr>
              <a:t>Cuadro de la Logia</a:t>
            </a:r>
          </a:p>
          <a:p>
            <a:r>
              <a:rPr lang="es-AR">
                <a:solidFill>
                  <a:schemeClr val="tx1"/>
                </a:solidFill>
                <a:latin typeface="Tahoma" pitchFamily="34" charset="0"/>
              </a:rPr>
              <a:t>“Shekinah”, 1861</a:t>
            </a:r>
            <a:endParaRPr lang="es-ES_tradnl">
              <a:solidFill>
                <a:schemeClr val="tx1"/>
              </a:solidFill>
              <a:latin typeface="Tahoma"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7522"/>
                                        </p:tgtEl>
                                        <p:attrNameLst>
                                          <p:attrName>style.visibility</p:attrName>
                                        </p:attrNameLst>
                                      </p:cBhvr>
                                      <p:to>
                                        <p:strVal val="visible"/>
                                      </p:to>
                                    </p:set>
                                    <p:animEffect transition="in" filter="blinds(horizontal)">
                                      <p:cBhvr>
                                        <p:cTn id="7" dur="500"/>
                                        <p:tgtEl>
                                          <p:spTgt spid="1075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7530"/>
                                        </p:tgtEl>
                                        <p:attrNameLst>
                                          <p:attrName>style.visibility</p:attrName>
                                        </p:attrNameLst>
                                      </p:cBhvr>
                                      <p:to>
                                        <p:strVal val="visible"/>
                                      </p:to>
                                    </p:set>
                                    <p:animEffect transition="in" filter="fade">
                                      <p:cBhvr>
                                        <p:cTn id="12" dur="2000"/>
                                        <p:tgtEl>
                                          <p:spTgt spid="10753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7531"/>
                                        </p:tgtEl>
                                        <p:attrNameLst>
                                          <p:attrName>style.visibility</p:attrName>
                                        </p:attrNameLst>
                                      </p:cBhvr>
                                      <p:to>
                                        <p:strVal val="visible"/>
                                      </p:to>
                                    </p:set>
                                    <p:animEffect transition="in" filter="blinds(horizontal)">
                                      <p:cBhvr>
                                        <p:cTn id="17" dur="500"/>
                                        <p:tgtEl>
                                          <p:spTgt spid="107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2" grpId="0"/>
      <p:bldP spid="107531" grpId="0"/>
    </p:bldLst>
  </p:timing>
</p:sld>
</file>

<file path=ppt/slides/slide18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05506" name="Rectangle 2"/>
          <p:cNvSpPr>
            <a:spLocks noGrp="1" noChangeArrowheads="1"/>
          </p:cNvSpPr>
          <p:nvPr>
            <p:ph type="title" idx="4294967295"/>
          </p:nvPr>
        </p:nvSpPr>
        <p:spPr/>
        <p:txBody>
          <a:bodyPr/>
          <a:lstStyle/>
          <a:p>
            <a:pPr eaLnBrk="1" hangingPunct="1"/>
            <a:r>
              <a:rPr lang="es-MX" smtClean="0"/>
              <a:t>La Shekinah</a:t>
            </a:r>
            <a:endParaRPr lang="es-ES_tradnl" smtClean="0"/>
          </a:p>
        </p:txBody>
      </p:sp>
      <p:sp>
        <p:nvSpPr>
          <p:cNvPr id="405507" name="Rectangle 3"/>
          <p:cNvSpPr>
            <a:spLocks noGrp="1" noChangeArrowheads="1"/>
          </p:cNvSpPr>
          <p:nvPr>
            <p:ph type="body" idx="4294967295"/>
          </p:nvPr>
        </p:nvSpPr>
        <p:spPr/>
        <p:txBody>
          <a:bodyPr/>
          <a:lstStyle/>
          <a:p>
            <a:pPr algn="just" eaLnBrk="1" hangingPunct="1">
              <a:lnSpc>
                <a:spcPct val="80000"/>
              </a:lnSpc>
            </a:pPr>
            <a:r>
              <a:rPr lang="es-ES_tradnl" sz="2600" smtClean="0"/>
              <a:t>El Talmud concibe a la Shekinah como una Luz de gran belleza, cuya presencia se anuncia con un sonido igualmente hermoso, como el de una campana poseedora de gran armonía.</a:t>
            </a:r>
          </a:p>
          <a:p>
            <a:pPr algn="just" eaLnBrk="1" hangingPunct="1">
              <a:lnSpc>
                <a:spcPct val="80000"/>
              </a:lnSpc>
            </a:pPr>
            <a:r>
              <a:rPr lang="es-ES_tradnl" sz="2600" smtClean="0"/>
              <a:t>Sin embargo, desde un punto de vista menos religioso, se han adjuntado a la Shekinah cualidades femeninas, hasta tornarla similar a las «diosas» de los cultos politeístas.</a:t>
            </a:r>
          </a:p>
          <a:p>
            <a:pPr algn="just" eaLnBrk="1" hangingPunct="1">
              <a:lnSpc>
                <a:spcPct val="80000"/>
              </a:lnSpc>
            </a:pPr>
            <a:r>
              <a:rPr lang="es-ES_tradnl" sz="2600" smtClean="0"/>
              <a:t>La ausencia de un principio femenino en el judaísmo es una importante limitación de esta corriente, que el cristianismo ha intentado paliar, pero con escaso rédito, con el culto de María.</a:t>
            </a:r>
          </a:p>
          <a:p>
            <a:pPr algn="just" eaLnBrk="1" hangingPunct="1">
              <a:lnSpc>
                <a:spcPct val="80000"/>
              </a:lnSpc>
            </a:pPr>
            <a:r>
              <a:rPr lang="es-ES_tradnl" sz="2600" smtClean="0"/>
              <a:t>La visión esotérica de la Shekinah la aproxima, por lo tanto, a una suerte de </a:t>
            </a:r>
            <a:r>
              <a:rPr lang="es-ES_tradnl" sz="2600" i="1" smtClean="0"/>
              <a:t>Ánima Universal</a:t>
            </a:r>
            <a:r>
              <a:rPr lang="es-ES_tradnl" sz="2600" smtClean="0"/>
              <a:t>.</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5506"/>
                                        </p:tgtEl>
                                        <p:attrNameLst>
                                          <p:attrName>style.visibility</p:attrName>
                                        </p:attrNameLst>
                                      </p:cBhvr>
                                      <p:to>
                                        <p:strVal val="visible"/>
                                      </p:to>
                                    </p:set>
                                    <p:animEffect transition="in" filter="blinds(horizontal)">
                                      <p:cBhvr>
                                        <p:cTn id="7" dur="500"/>
                                        <p:tgtEl>
                                          <p:spTgt spid="4055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05507">
                                            <p:txEl>
                                              <p:pRg st="0" end="0"/>
                                            </p:txEl>
                                          </p:spTgt>
                                        </p:tgtEl>
                                        <p:attrNameLst>
                                          <p:attrName>style.visibility</p:attrName>
                                        </p:attrNameLst>
                                      </p:cBhvr>
                                      <p:to>
                                        <p:strVal val="visible"/>
                                      </p:to>
                                    </p:set>
                                    <p:animEffect transition="in" filter="blinds(horizontal)">
                                      <p:cBhvr>
                                        <p:cTn id="12" dur="500"/>
                                        <p:tgtEl>
                                          <p:spTgt spid="4055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05507">
                                            <p:txEl>
                                              <p:pRg st="1" end="1"/>
                                            </p:txEl>
                                          </p:spTgt>
                                        </p:tgtEl>
                                        <p:attrNameLst>
                                          <p:attrName>style.visibility</p:attrName>
                                        </p:attrNameLst>
                                      </p:cBhvr>
                                      <p:to>
                                        <p:strVal val="visible"/>
                                      </p:to>
                                    </p:set>
                                    <p:animEffect transition="in" filter="blinds(horizontal)">
                                      <p:cBhvr>
                                        <p:cTn id="17" dur="500"/>
                                        <p:tgtEl>
                                          <p:spTgt spid="40550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05507">
                                            <p:txEl>
                                              <p:pRg st="2" end="2"/>
                                            </p:txEl>
                                          </p:spTgt>
                                        </p:tgtEl>
                                        <p:attrNameLst>
                                          <p:attrName>style.visibility</p:attrName>
                                        </p:attrNameLst>
                                      </p:cBhvr>
                                      <p:to>
                                        <p:strVal val="visible"/>
                                      </p:to>
                                    </p:set>
                                    <p:animEffect transition="in" filter="blinds(horizontal)">
                                      <p:cBhvr>
                                        <p:cTn id="22" dur="500"/>
                                        <p:tgtEl>
                                          <p:spTgt spid="40550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05507">
                                            <p:txEl>
                                              <p:pRg st="3" end="3"/>
                                            </p:txEl>
                                          </p:spTgt>
                                        </p:tgtEl>
                                        <p:attrNameLst>
                                          <p:attrName>style.visibility</p:attrName>
                                        </p:attrNameLst>
                                      </p:cBhvr>
                                      <p:to>
                                        <p:strVal val="visible"/>
                                      </p:to>
                                    </p:set>
                                    <p:animEffect transition="in" filter="blinds(horizontal)">
                                      <p:cBhvr>
                                        <p:cTn id="27" dur="500"/>
                                        <p:tgtEl>
                                          <p:spTgt spid="4055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06" grpId="0"/>
      <p:bldP spid="405507" grpId="0" build="p"/>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2"/>
          <p:cNvSpPr>
            <a:spLocks noGrp="1" noChangeArrowheads="1"/>
          </p:cNvSpPr>
          <p:nvPr>
            <p:ph type="title" idx="4294967295"/>
          </p:nvPr>
        </p:nvSpPr>
        <p:spPr/>
        <p:txBody>
          <a:bodyPr/>
          <a:lstStyle/>
          <a:p>
            <a:pPr eaLnBrk="1" hangingPunct="1"/>
            <a:r>
              <a:rPr lang="es-MX" smtClean="0"/>
              <a:t>La Shekinah</a:t>
            </a:r>
            <a:endParaRPr lang="es-ES_tradnl" smtClean="0"/>
          </a:p>
        </p:txBody>
      </p:sp>
      <p:sp>
        <p:nvSpPr>
          <p:cNvPr id="405507" name="Rectangle 3"/>
          <p:cNvSpPr>
            <a:spLocks noGrp="1" noChangeArrowheads="1"/>
          </p:cNvSpPr>
          <p:nvPr>
            <p:ph type="body" idx="4294967295"/>
          </p:nvPr>
        </p:nvSpPr>
        <p:spPr>
          <a:xfrm>
            <a:off x="179512" y="1484784"/>
            <a:ext cx="8640960" cy="4525963"/>
          </a:xfrm>
        </p:spPr>
        <p:txBody>
          <a:bodyPr/>
          <a:lstStyle/>
          <a:p>
            <a:pPr algn="just" eaLnBrk="1" hangingPunct="1">
              <a:lnSpc>
                <a:spcPct val="80000"/>
              </a:lnSpc>
            </a:pPr>
            <a:r>
              <a:rPr lang="es-ES_tradnl" sz="2600" dirty="0" smtClean="0"/>
              <a:t>De acuerdo con la tradición judía, la sagrada Luz de la </a:t>
            </a:r>
            <a:r>
              <a:rPr lang="es-ES_tradnl" sz="2600" dirty="0" err="1" smtClean="0"/>
              <a:t>Shekinah</a:t>
            </a:r>
            <a:r>
              <a:rPr lang="es-ES_tradnl" sz="2600" dirty="0" smtClean="0"/>
              <a:t> desciende sobre el «recto», el «justo», es decir, el que camina según la regla, el que camina en ángulos rectos.</a:t>
            </a:r>
          </a:p>
          <a:p>
            <a:pPr algn="just" eaLnBrk="1" hangingPunct="1">
              <a:lnSpc>
                <a:spcPct val="80000"/>
              </a:lnSpc>
            </a:pPr>
            <a:r>
              <a:rPr lang="es-ES_tradnl" sz="2600" dirty="0" smtClean="0"/>
              <a:t>Entre las virtudes necesarias para recibirla, se mencionan no sólo la sabiduría, la justicia o la benevolencia, sino también la hospitalidad.</a:t>
            </a:r>
          </a:p>
          <a:p>
            <a:pPr algn="just" eaLnBrk="1" hangingPunct="1">
              <a:lnSpc>
                <a:spcPct val="80000"/>
              </a:lnSpc>
            </a:pPr>
            <a:r>
              <a:rPr lang="es-ES_tradnl" sz="2600" dirty="0" smtClean="0"/>
              <a:t>Esta última, masónicamente, encuentra su correspondencia en la fraternidad y la recepción amistosa que el Gremio tenía para con los masones viajeros que provenían de comarcas remotas.</a:t>
            </a:r>
          </a:p>
          <a:p>
            <a:pPr algn="just" eaLnBrk="1" hangingPunct="1">
              <a:lnSpc>
                <a:spcPct val="80000"/>
              </a:lnSpc>
            </a:pPr>
            <a:r>
              <a:rPr lang="es-ES_tradnl" sz="2600" dirty="0" smtClean="0"/>
              <a:t>La </a:t>
            </a:r>
            <a:r>
              <a:rPr lang="es-ES_tradnl" sz="2600" dirty="0" err="1" smtClean="0"/>
              <a:t>Shekinah</a:t>
            </a:r>
            <a:r>
              <a:rPr lang="es-ES_tradnl" sz="2600" dirty="0" smtClean="0"/>
              <a:t> ilumina al </a:t>
            </a:r>
            <a:r>
              <a:rPr lang="es-ES_tradnl" sz="2600" i="1" dirty="0" err="1" smtClean="0"/>
              <a:t>Tzadik</a:t>
            </a:r>
            <a:r>
              <a:rPr lang="es-ES_tradnl" sz="2600" dirty="0" smtClean="0"/>
              <a:t>, «el hombre justo».</a:t>
            </a:r>
          </a:p>
          <a:p>
            <a:pPr algn="just" eaLnBrk="1" hangingPunct="1">
              <a:lnSpc>
                <a:spcPct val="80000"/>
              </a:lnSpc>
            </a:pPr>
            <a:r>
              <a:rPr lang="es-ES_tradnl" sz="2600" dirty="0" smtClean="0"/>
              <a:t>El </a:t>
            </a:r>
            <a:r>
              <a:rPr lang="es-ES_tradnl" sz="2600" dirty="0" err="1" smtClean="0"/>
              <a:t>Tzadik</a:t>
            </a:r>
            <a:r>
              <a:rPr lang="es-ES_tradnl" sz="2600" dirty="0" smtClean="0"/>
              <a:t> es aquel </a:t>
            </a:r>
            <a:r>
              <a:rPr lang="es-ES_tradnl" sz="2600" i="1" dirty="0" smtClean="0"/>
              <a:t>«cuya palabra es siempre verdadera»</a:t>
            </a:r>
            <a:r>
              <a:rPr lang="es-ES_tradnl" sz="2600" dirty="0" smtClean="0"/>
              <a:t>, de donde se entiende que ha conocido el Logos, el Verbo, la Palabra Auténtica.</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5506"/>
                                        </p:tgtEl>
                                        <p:attrNameLst>
                                          <p:attrName>style.visibility</p:attrName>
                                        </p:attrNameLst>
                                      </p:cBhvr>
                                      <p:to>
                                        <p:strVal val="visible"/>
                                      </p:to>
                                    </p:set>
                                    <p:animEffect transition="in" filter="blinds(horizontal)">
                                      <p:cBhvr>
                                        <p:cTn id="7" dur="500"/>
                                        <p:tgtEl>
                                          <p:spTgt spid="4055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05507">
                                            <p:txEl>
                                              <p:pRg st="0" end="0"/>
                                            </p:txEl>
                                          </p:spTgt>
                                        </p:tgtEl>
                                        <p:attrNameLst>
                                          <p:attrName>style.visibility</p:attrName>
                                        </p:attrNameLst>
                                      </p:cBhvr>
                                      <p:to>
                                        <p:strVal val="visible"/>
                                      </p:to>
                                    </p:set>
                                    <p:animEffect transition="in" filter="blinds(horizontal)">
                                      <p:cBhvr>
                                        <p:cTn id="12" dur="500"/>
                                        <p:tgtEl>
                                          <p:spTgt spid="4055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05507">
                                            <p:txEl>
                                              <p:pRg st="1" end="1"/>
                                            </p:txEl>
                                          </p:spTgt>
                                        </p:tgtEl>
                                        <p:attrNameLst>
                                          <p:attrName>style.visibility</p:attrName>
                                        </p:attrNameLst>
                                      </p:cBhvr>
                                      <p:to>
                                        <p:strVal val="visible"/>
                                      </p:to>
                                    </p:set>
                                    <p:animEffect transition="in" filter="blinds(horizontal)">
                                      <p:cBhvr>
                                        <p:cTn id="17" dur="500"/>
                                        <p:tgtEl>
                                          <p:spTgt spid="40550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05507">
                                            <p:txEl>
                                              <p:pRg st="2" end="2"/>
                                            </p:txEl>
                                          </p:spTgt>
                                        </p:tgtEl>
                                        <p:attrNameLst>
                                          <p:attrName>style.visibility</p:attrName>
                                        </p:attrNameLst>
                                      </p:cBhvr>
                                      <p:to>
                                        <p:strVal val="visible"/>
                                      </p:to>
                                    </p:set>
                                    <p:animEffect transition="in" filter="blinds(horizontal)">
                                      <p:cBhvr>
                                        <p:cTn id="22" dur="500"/>
                                        <p:tgtEl>
                                          <p:spTgt spid="40550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05507">
                                            <p:txEl>
                                              <p:pRg st="3" end="3"/>
                                            </p:txEl>
                                          </p:spTgt>
                                        </p:tgtEl>
                                        <p:attrNameLst>
                                          <p:attrName>style.visibility</p:attrName>
                                        </p:attrNameLst>
                                      </p:cBhvr>
                                      <p:to>
                                        <p:strVal val="visible"/>
                                      </p:to>
                                    </p:set>
                                    <p:animEffect transition="in" filter="blinds(horizontal)">
                                      <p:cBhvr>
                                        <p:cTn id="27" dur="500"/>
                                        <p:tgtEl>
                                          <p:spTgt spid="40550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05507">
                                            <p:txEl>
                                              <p:pRg st="4" end="4"/>
                                            </p:txEl>
                                          </p:spTgt>
                                        </p:tgtEl>
                                        <p:attrNameLst>
                                          <p:attrName>style.visibility</p:attrName>
                                        </p:attrNameLst>
                                      </p:cBhvr>
                                      <p:to>
                                        <p:strVal val="visible"/>
                                      </p:to>
                                    </p:set>
                                    <p:animEffect transition="in" filter="blinds(horizontal)">
                                      <p:cBhvr>
                                        <p:cTn id="32" dur="500"/>
                                        <p:tgtEl>
                                          <p:spTgt spid="4055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06" grpId="0"/>
      <p:bldP spid="405507" grpId="0" build="p"/>
    </p:bldLst>
  </p:timing>
</p:sld>
</file>

<file path=ppt/slides/slide18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pPr eaLnBrk="1" hangingPunct="1"/>
            <a:r>
              <a:rPr lang="es-AR" smtClean="0"/>
              <a:t>La Shekinah</a:t>
            </a:r>
            <a:endParaRPr lang="es-ES_tradnl" smtClean="0"/>
          </a:p>
        </p:txBody>
      </p:sp>
      <p:sp>
        <p:nvSpPr>
          <p:cNvPr id="128003" name="Rectangle 3"/>
          <p:cNvSpPr>
            <a:spLocks noGrp="1" noChangeArrowheads="1"/>
          </p:cNvSpPr>
          <p:nvPr>
            <p:ph type="body" idx="1"/>
          </p:nvPr>
        </p:nvSpPr>
        <p:spPr/>
        <p:txBody>
          <a:bodyPr/>
          <a:lstStyle/>
          <a:p>
            <a:pPr eaLnBrk="1" hangingPunct="1">
              <a:lnSpc>
                <a:spcPct val="90000"/>
              </a:lnSpc>
            </a:pPr>
            <a:r>
              <a:rPr lang="es-AR" sz="2400" smtClean="0"/>
              <a:t>La forma francesa de esta palabra: Jakinai, ha causado mucha confusión.</a:t>
            </a:r>
          </a:p>
          <a:p>
            <a:pPr eaLnBrk="1" hangingPunct="1">
              <a:lnSpc>
                <a:spcPct val="90000"/>
              </a:lnSpc>
            </a:pPr>
            <a:r>
              <a:rPr lang="es-AR" sz="2400" smtClean="0"/>
              <a:t>Algunos Rituales del Rito Escocés la traducen como “plural de Jakim”, lo que no tiene ningún sentido.</a:t>
            </a:r>
          </a:p>
          <a:p>
            <a:pPr eaLnBrk="1" hangingPunct="1">
              <a:lnSpc>
                <a:spcPct val="90000"/>
              </a:lnSpc>
            </a:pPr>
            <a:r>
              <a:rPr lang="es-ES" sz="2400" smtClean="0"/>
              <a:t>La Shekinah corresponde al centro o Unidad, el quinto punto que unifica el cuaternario.</a:t>
            </a:r>
          </a:p>
          <a:p>
            <a:pPr eaLnBrk="1" hangingPunct="1">
              <a:lnSpc>
                <a:spcPct val="90000"/>
              </a:lnSpc>
            </a:pPr>
            <a:r>
              <a:rPr lang="es-ES" sz="2400" smtClean="0"/>
              <a:t>Es la Sabiduría inspiradora, la Iluminación.</a:t>
            </a:r>
          </a:p>
          <a:p>
            <a:pPr eaLnBrk="1" hangingPunct="1">
              <a:lnSpc>
                <a:spcPct val="90000"/>
              </a:lnSpc>
            </a:pPr>
            <a:r>
              <a:rPr lang="es-ES" sz="2400" smtClean="0"/>
              <a:t>Vuillaume (1820), en su Tejador del Rito Escocés, interpreta esta palabra como “mi certeza” o “mi firmeza”, lo que puede ser válido si la concebimos como un “centro” que, a partir de conocimiento sólido y certero, nos proporciona una base firme sobre la que apoyarnos.</a:t>
            </a:r>
            <a:endParaRPr lang="es-ES_tradnl" sz="24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8002"/>
                                        </p:tgtEl>
                                        <p:attrNameLst>
                                          <p:attrName>style.visibility</p:attrName>
                                        </p:attrNameLst>
                                      </p:cBhvr>
                                      <p:to>
                                        <p:strVal val="visible"/>
                                      </p:to>
                                    </p:set>
                                    <p:animEffect transition="in" filter="blinds(horizontal)">
                                      <p:cBhvr>
                                        <p:cTn id="7" dur="500"/>
                                        <p:tgtEl>
                                          <p:spTgt spid="1280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8003">
                                            <p:txEl>
                                              <p:pRg st="0" end="0"/>
                                            </p:txEl>
                                          </p:spTgt>
                                        </p:tgtEl>
                                        <p:attrNameLst>
                                          <p:attrName>style.visibility</p:attrName>
                                        </p:attrNameLst>
                                      </p:cBhvr>
                                      <p:to>
                                        <p:strVal val="visible"/>
                                      </p:to>
                                    </p:set>
                                    <p:animEffect transition="in" filter="blinds(horizontal)">
                                      <p:cBhvr>
                                        <p:cTn id="12" dur="500"/>
                                        <p:tgtEl>
                                          <p:spTgt spid="12800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8003">
                                            <p:txEl>
                                              <p:pRg st="1" end="1"/>
                                            </p:txEl>
                                          </p:spTgt>
                                        </p:tgtEl>
                                        <p:attrNameLst>
                                          <p:attrName>style.visibility</p:attrName>
                                        </p:attrNameLst>
                                      </p:cBhvr>
                                      <p:to>
                                        <p:strVal val="visible"/>
                                      </p:to>
                                    </p:set>
                                    <p:animEffect transition="in" filter="blinds(horizontal)">
                                      <p:cBhvr>
                                        <p:cTn id="17" dur="500"/>
                                        <p:tgtEl>
                                          <p:spTgt spid="12800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8003">
                                            <p:txEl>
                                              <p:pRg st="2" end="2"/>
                                            </p:txEl>
                                          </p:spTgt>
                                        </p:tgtEl>
                                        <p:attrNameLst>
                                          <p:attrName>style.visibility</p:attrName>
                                        </p:attrNameLst>
                                      </p:cBhvr>
                                      <p:to>
                                        <p:strVal val="visible"/>
                                      </p:to>
                                    </p:set>
                                    <p:animEffect transition="in" filter="blinds(horizontal)">
                                      <p:cBhvr>
                                        <p:cTn id="22" dur="500"/>
                                        <p:tgtEl>
                                          <p:spTgt spid="12800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8003">
                                            <p:txEl>
                                              <p:pRg st="3" end="3"/>
                                            </p:txEl>
                                          </p:spTgt>
                                        </p:tgtEl>
                                        <p:attrNameLst>
                                          <p:attrName>style.visibility</p:attrName>
                                        </p:attrNameLst>
                                      </p:cBhvr>
                                      <p:to>
                                        <p:strVal val="visible"/>
                                      </p:to>
                                    </p:set>
                                    <p:animEffect transition="in" filter="blinds(horizontal)">
                                      <p:cBhvr>
                                        <p:cTn id="27" dur="500"/>
                                        <p:tgtEl>
                                          <p:spTgt spid="12800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8003">
                                            <p:txEl>
                                              <p:pRg st="4" end="4"/>
                                            </p:txEl>
                                          </p:spTgt>
                                        </p:tgtEl>
                                        <p:attrNameLst>
                                          <p:attrName>style.visibility</p:attrName>
                                        </p:attrNameLst>
                                      </p:cBhvr>
                                      <p:to>
                                        <p:strVal val="visible"/>
                                      </p:to>
                                    </p:set>
                                    <p:animEffect transition="in" filter="blinds(horizontal)">
                                      <p:cBhvr>
                                        <p:cTn id="32" dur="500"/>
                                        <p:tgtEl>
                                          <p:spTgt spid="1280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2" grpId="0"/>
      <p:bldP spid="128003" grpId="0" build="p"/>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40" name="Rectangle 4"/>
          <p:cNvSpPr>
            <a:spLocks noGrp="1" noChangeArrowheads="1"/>
          </p:cNvSpPr>
          <p:nvPr>
            <p:ph type="title"/>
          </p:nvPr>
        </p:nvSpPr>
        <p:spPr/>
        <p:txBody>
          <a:bodyPr/>
          <a:lstStyle/>
          <a:p>
            <a:pPr eaLnBrk="1" hangingPunct="1"/>
            <a:r>
              <a:rPr lang="es-AR" sz="3400" smtClean="0"/>
              <a:t>Beatriz, la Sabiduría inspiradora en forma femenina: un símbolo de la Shekinah</a:t>
            </a:r>
            <a:endParaRPr lang="es-ES_tradnl" sz="3400" smtClean="0"/>
          </a:p>
        </p:txBody>
      </p:sp>
      <p:pic>
        <p:nvPicPr>
          <p:cNvPr id="321542" name="Picture 6" descr="crojas2"/>
          <p:cNvPicPr>
            <a:picLocks noChangeAspect="1" noChangeArrowheads="1"/>
          </p:cNvPicPr>
          <p:nvPr/>
        </p:nvPicPr>
        <p:blipFill>
          <a:blip r:embed="rId2"/>
          <a:srcRect/>
          <a:stretch>
            <a:fillRect/>
          </a:stretch>
        </p:blipFill>
        <p:spPr bwMode="auto">
          <a:xfrm>
            <a:off x="2133600" y="1724025"/>
            <a:ext cx="5072063" cy="4752975"/>
          </a:xfrm>
          <a:prstGeom prst="rect">
            <a:avLst/>
          </a:prstGeom>
          <a:noFill/>
          <a:ln w="9525">
            <a:noFill/>
            <a:miter lim="800000"/>
            <a:headEnd/>
            <a:tailEnd/>
          </a:ln>
        </p:spPr>
      </p:pic>
      <p:sp>
        <p:nvSpPr>
          <p:cNvPr id="321543" name="Text Box 7"/>
          <p:cNvSpPr txBox="1">
            <a:spLocks noChangeArrowheads="1"/>
          </p:cNvSpPr>
          <p:nvPr/>
        </p:nvSpPr>
        <p:spPr bwMode="auto">
          <a:xfrm>
            <a:off x="212725" y="2927350"/>
            <a:ext cx="1730375" cy="1465263"/>
          </a:xfrm>
          <a:prstGeom prst="rect">
            <a:avLst/>
          </a:prstGeom>
          <a:noFill/>
          <a:ln w="9525">
            <a:noFill/>
            <a:miter lim="800000"/>
            <a:headEnd/>
            <a:tailEnd/>
          </a:ln>
        </p:spPr>
        <p:txBody>
          <a:bodyPr wrap="none">
            <a:spAutoFit/>
          </a:bodyPr>
          <a:lstStyle/>
          <a:p>
            <a:r>
              <a:rPr lang="es-AR">
                <a:solidFill>
                  <a:schemeClr val="tx1"/>
                </a:solidFill>
                <a:latin typeface="Tahoma" pitchFamily="34" charset="0"/>
              </a:rPr>
              <a:t>Dante y Beatriz</a:t>
            </a:r>
          </a:p>
          <a:p>
            <a:r>
              <a:rPr lang="es-AR">
                <a:solidFill>
                  <a:schemeClr val="tx1"/>
                </a:solidFill>
                <a:latin typeface="Tahoma" pitchFamily="34" charset="0"/>
              </a:rPr>
              <a:t>a orillas del </a:t>
            </a:r>
          </a:p>
          <a:p>
            <a:r>
              <a:rPr lang="es-AR">
                <a:solidFill>
                  <a:schemeClr val="tx1"/>
                </a:solidFill>
                <a:latin typeface="Tahoma" pitchFamily="34" charset="0"/>
              </a:rPr>
              <a:t>Leteo, óleo de</a:t>
            </a:r>
          </a:p>
          <a:p>
            <a:r>
              <a:rPr lang="es-AR">
                <a:solidFill>
                  <a:schemeClr val="tx1"/>
                </a:solidFill>
                <a:latin typeface="Tahoma" pitchFamily="34" charset="0"/>
              </a:rPr>
              <a:t>Cristóbal de </a:t>
            </a:r>
          </a:p>
          <a:p>
            <a:r>
              <a:rPr lang="es-AR">
                <a:solidFill>
                  <a:schemeClr val="tx1"/>
                </a:solidFill>
                <a:latin typeface="Tahoma" pitchFamily="34" charset="0"/>
              </a:rPr>
              <a:t>Rojas, 1889</a:t>
            </a:r>
            <a:endParaRPr lang="es-ES_tradnl">
              <a:solidFill>
                <a:schemeClr val="tx1"/>
              </a:solidFill>
              <a:latin typeface="Tahoma" pitchFamily="34" charset="0"/>
            </a:endParaRPr>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21540"/>
                                        </p:tgtEl>
                                        <p:attrNameLst>
                                          <p:attrName>style.visibility</p:attrName>
                                        </p:attrNameLst>
                                      </p:cBhvr>
                                      <p:to>
                                        <p:strVal val="visible"/>
                                      </p:to>
                                    </p:set>
                                    <p:animEffect transition="in" filter="blinds(horizontal)">
                                      <p:cBhvr>
                                        <p:cTn id="7" dur="500"/>
                                        <p:tgtEl>
                                          <p:spTgt spid="3215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21542"/>
                                        </p:tgtEl>
                                        <p:attrNameLst>
                                          <p:attrName>style.visibility</p:attrName>
                                        </p:attrNameLst>
                                      </p:cBhvr>
                                      <p:to>
                                        <p:strVal val="visible"/>
                                      </p:to>
                                    </p:set>
                                    <p:animEffect transition="in" filter="fade">
                                      <p:cBhvr>
                                        <p:cTn id="12" dur="2000"/>
                                        <p:tgtEl>
                                          <p:spTgt spid="3215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21543"/>
                                        </p:tgtEl>
                                        <p:attrNameLst>
                                          <p:attrName>style.visibility</p:attrName>
                                        </p:attrNameLst>
                                      </p:cBhvr>
                                      <p:to>
                                        <p:strVal val="visible"/>
                                      </p:to>
                                    </p:set>
                                    <p:animEffect transition="in" filter="blinds(horizontal)">
                                      <p:cBhvr>
                                        <p:cTn id="17" dur="500"/>
                                        <p:tgtEl>
                                          <p:spTgt spid="3215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540" grpId="0"/>
      <p:bldP spid="321543" grpId="0"/>
    </p:bldLst>
  </p:timing>
</p:sld>
</file>

<file path=ppt/slides/slide18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57200" y="-76200"/>
            <a:ext cx="8229600" cy="1143000"/>
          </a:xfrm>
        </p:spPr>
        <p:txBody>
          <a:bodyPr/>
          <a:lstStyle/>
          <a:p>
            <a:pPr eaLnBrk="1" hangingPunct="1"/>
            <a:r>
              <a:rPr lang="es-AR" smtClean="0"/>
              <a:t>La Shekinah</a:t>
            </a:r>
            <a:endParaRPr lang="es-ES_tradnl" smtClean="0"/>
          </a:p>
        </p:txBody>
      </p:sp>
      <p:sp>
        <p:nvSpPr>
          <p:cNvPr id="107531" name="Text Box 11"/>
          <p:cNvSpPr txBox="1">
            <a:spLocks noChangeArrowheads="1"/>
          </p:cNvSpPr>
          <p:nvPr/>
        </p:nvSpPr>
        <p:spPr bwMode="auto">
          <a:xfrm>
            <a:off x="136525" y="2241550"/>
            <a:ext cx="2262188" cy="923925"/>
          </a:xfrm>
          <a:prstGeom prst="rect">
            <a:avLst/>
          </a:prstGeom>
          <a:noFill/>
          <a:ln w="9525">
            <a:noFill/>
            <a:miter lim="800000"/>
            <a:headEnd/>
            <a:tailEnd/>
          </a:ln>
        </p:spPr>
        <p:txBody>
          <a:bodyPr wrap="none">
            <a:spAutoFit/>
          </a:bodyPr>
          <a:lstStyle/>
          <a:p>
            <a:r>
              <a:rPr lang="es-MX">
                <a:solidFill>
                  <a:schemeClr val="tx1"/>
                </a:solidFill>
                <a:latin typeface="Tahoma" pitchFamily="34" charset="0"/>
              </a:rPr>
              <a:t>La</a:t>
            </a:r>
            <a:r>
              <a:rPr lang="es-AR">
                <a:solidFill>
                  <a:schemeClr val="tx1"/>
                </a:solidFill>
                <a:latin typeface="Tahoma" pitchFamily="34" charset="0"/>
              </a:rPr>
              <a:t> Shekinah, en una</a:t>
            </a:r>
          </a:p>
          <a:p>
            <a:r>
              <a:rPr lang="es-MX">
                <a:solidFill>
                  <a:schemeClr val="tx1"/>
                </a:solidFill>
                <a:latin typeface="Tahoma" pitchFamily="34" charset="0"/>
              </a:rPr>
              <a:t>imagen de corte</a:t>
            </a:r>
          </a:p>
          <a:p>
            <a:r>
              <a:rPr lang="es-MX">
                <a:solidFill>
                  <a:schemeClr val="tx1"/>
                </a:solidFill>
                <a:latin typeface="Tahoma" pitchFamily="34" charset="0"/>
              </a:rPr>
              <a:t>religioso</a:t>
            </a:r>
            <a:endParaRPr lang="es-ES_tradnl">
              <a:solidFill>
                <a:schemeClr val="tx1"/>
              </a:solidFill>
              <a:latin typeface="Tahoma" pitchFamily="34" charset="0"/>
            </a:endParaRPr>
          </a:p>
        </p:txBody>
      </p:sp>
      <p:pic>
        <p:nvPicPr>
          <p:cNvPr id="5" name="Picture 5" descr="shekinah"/>
          <p:cNvPicPr>
            <a:picLocks noChangeAspect="1" noChangeArrowheads="1"/>
          </p:cNvPicPr>
          <p:nvPr/>
        </p:nvPicPr>
        <p:blipFill>
          <a:blip r:embed="rId2"/>
          <a:srcRect/>
          <a:stretch>
            <a:fillRect/>
          </a:stretch>
        </p:blipFill>
        <p:spPr bwMode="auto">
          <a:xfrm>
            <a:off x="2995613" y="1066800"/>
            <a:ext cx="3176587" cy="5476875"/>
          </a:xfrm>
          <a:prstGeom prst="rect">
            <a:avLst/>
          </a:prstGeom>
          <a:noFill/>
          <a:ln w="9525">
            <a:noFill/>
            <a:miter lim="800000"/>
            <a:headEnd/>
            <a:tailEnd/>
          </a:ln>
        </p:spPr>
      </p:pic>
      <p:pic>
        <p:nvPicPr>
          <p:cNvPr id="6" name="Picture 5" descr="Angel%20Shekinah"/>
          <p:cNvPicPr>
            <a:picLocks noChangeAspect="1" noChangeArrowheads="1"/>
          </p:cNvPicPr>
          <p:nvPr/>
        </p:nvPicPr>
        <p:blipFill>
          <a:blip r:embed="rId3"/>
          <a:srcRect/>
          <a:stretch>
            <a:fillRect/>
          </a:stretch>
        </p:blipFill>
        <p:spPr bwMode="auto">
          <a:xfrm>
            <a:off x="2667000" y="1076325"/>
            <a:ext cx="3959225" cy="5629275"/>
          </a:xfrm>
          <a:prstGeom prst="rect">
            <a:avLst/>
          </a:prstGeom>
          <a:noFill/>
          <a:ln w="9525">
            <a:noFill/>
            <a:miter lim="800000"/>
            <a:headEnd/>
            <a:tailEnd/>
          </a:ln>
        </p:spPr>
      </p:pic>
      <p:sp>
        <p:nvSpPr>
          <p:cNvPr id="7" name="Text Box 11"/>
          <p:cNvSpPr txBox="1">
            <a:spLocks noChangeArrowheads="1"/>
          </p:cNvSpPr>
          <p:nvPr/>
        </p:nvSpPr>
        <p:spPr bwMode="auto">
          <a:xfrm>
            <a:off x="100013" y="3343275"/>
            <a:ext cx="2262187" cy="1477963"/>
          </a:xfrm>
          <a:prstGeom prst="rect">
            <a:avLst/>
          </a:prstGeom>
          <a:noFill/>
          <a:ln w="9525">
            <a:noFill/>
            <a:miter lim="800000"/>
            <a:headEnd/>
            <a:tailEnd/>
          </a:ln>
        </p:spPr>
        <p:txBody>
          <a:bodyPr wrap="none">
            <a:spAutoFit/>
          </a:bodyPr>
          <a:lstStyle/>
          <a:p>
            <a:r>
              <a:rPr lang="es-MX">
                <a:solidFill>
                  <a:schemeClr val="tx1"/>
                </a:solidFill>
                <a:latin typeface="Tahoma" pitchFamily="34" charset="0"/>
              </a:rPr>
              <a:t>La</a:t>
            </a:r>
            <a:r>
              <a:rPr lang="es-AR">
                <a:solidFill>
                  <a:schemeClr val="tx1"/>
                </a:solidFill>
                <a:latin typeface="Tahoma" pitchFamily="34" charset="0"/>
              </a:rPr>
              <a:t> Shekinah, en una</a:t>
            </a:r>
          </a:p>
          <a:p>
            <a:r>
              <a:rPr lang="es-MX">
                <a:solidFill>
                  <a:schemeClr val="tx1"/>
                </a:solidFill>
                <a:latin typeface="Tahoma" pitchFamily="34" charset="0"/>
              </a:rPr>
              <a:t>imagen asociada</a:t>
            </a:r>
          </a:p>
          <a:p>
            <a:r>
              <a:rPr lang="es-MX">
                <a:solidFill>
                  <a:schemeClr val="tx1"/>
                </a:solidFill>
                <a:latin typeface="Tahoma" pitchFamily="34" charset="0"/>
              </a:rPr>
              <a:t>con el simbolismo</a:t>
            </a:r>
          </a:p>
          <a:p>
            <a:r>
              <a:rPr lang="es-MX">
                <a:solidFill>
                  <a:schemeClr val="tx1"/>
                </a:solidFill>
                <a:latin typeface="Tahoma" pitchFamily="34" charset="0"/>
              </a:rPr>
              <a:t>caballeresco</a:t>
            </a:r>
          </a:p>
          <a:p>
            <a:endParaRPr lang="es-MX">
              <a:solidFill>
                <a:schemeClr val="tx1"/>
              </a:solidFill>
              <a:latin typeface="Tahoma" pitchFamily="34" charset="0"/>
            </a:endParaRPr>
          </a:p>
        </p:txBody>
      </p:sp>
      <p:pic>
        <p:nvPicPr>
          <p:cNvPr id="9" name="Picture 11" descr="http://tarot.ucoz.ua/kolodi/Angels_Tarot/21-Major-World.jpg"/>
          <p:cNvPicPr>
            <a:picLocks noChangeAspect="1" noChangeArrowheads="1"/>
          </p:cNvPicPr>
          <p:nvPr/>
        </p:nvPicPr>
        <p:blipFill>
          <a:blip r:embed="rId4"/>
          <a:srcRect/>
          <a:stretch>
            <a:fillRect/>
          </a:stretch>
        </p:blipFill>
        <p:spPr bwMode="auto">
          <a:xfrm>
            <a:off x="2971800" y="1066800"/>
            <a:ext cx="3222625" cy="5638800"/>
          </a:xfrm>
          <a:prstGeom prst="rect">
            <a:avLst/>
          </a:prstGeom>
          <a:noFill/>
          <a:ln w="9525">
            <a:noFill/>
            <a:miter lim="800000"/>
            <a:headEnd/>
            <a:tailEnd/>
          </a:ln>
        </p:spPr>
      </p:pic>
      <p:sp>
        <p:nvSpPr>
          <p:cNvPr id="10" name="Text Box 11"/>
          <p:cNvSpPr txBox="1">
            <a:spLocks noChangeArrowheads="1"/>
          </p:cNvSpPr>
          <p:nvPr/>
        </p:nvSpPr>
        <p:spPr bwMode="auto">
          <a:xfrm>
            <a:off x="6705600" y="1988840"/>
            <a:ext cx="2339102" cy="2031325"/>
          </a:xfrm>
          <a:prstGeom prst="rect">
            <a:avLst/>
          </a:prstGeom>
          <a:noFill/>
          <a:ln w="9525">
            <a:noFill/>
            <a:miter lim="800000"/>
            <a:headEnd/>
            <a:tailEnd/>
          </a:ln>
        </p:spPr>
        <p:txBody>
          <a:bodyPr wrap="none">
            <a:spAutoFit/>
          </a:bodyPr>
          <a:lstStyle/>
          <a:p>
            <a:r>
              <a:rPr lang="es-MX" dirty="0">
                <a:solidFill>
                  <a:schemeClr val="tx1"/>
                </a:solidFill>
                <a:latin typeface="Tahoma" pitchFamily="34" charset="0"/>
              </a:rPr>
              <a:t>La</a:t>
            </a:r>
            <a:r>
              <a:rPr lang="es-AR" dirty="0">
                <a:solidFill>
                  <a:schemeClr val="tx1"/>
                </a:solidFill>
                <a:latin typeface="Tahoma" pitchFamily="34" charset="0"/>
              </a:rPr>
              <a:t> </a:t>
            </a:r>
            <a:r>
              <a:rPr lang="es-AR" dirty="0" err="1">
                <a:solidFill>
                  <a:schemeClr val="tx1"/>
                </a:solidFill>
                <a:latin typeface="Tahoma" pitchFamily="34" charset="0"/>
              </a:rPr>
              <a:t>Shekinah</a:t>
            </a:r>
            <a:r>
              <a:rPr lang="es-AR" dirty="0">
                <a:solidFill>
                  <a:schemeClr val="tx1"/>
                </a:solidFill>
                <a:latin typeface="Tahoma" pitchFamily="34" charset="0"/>
              </a:rPr>
              <a:t>, en la</a:t>
            </a:r>
          </a:p>
          <a:p>
            <a:r>
              <a:rPr lang="es-MX" dirty="0">
                <a:solidFill>
                  <a:schemeClr val="tx1"/>
                </a:solidFill>
                <a:latin typeface="Tahoma" pitchFamily="34" charset="0"/>
              </a:rPr>
              <a:t>forma del Arcano</a:t>
            </a:r>
          </a:p>
          <a:p>
            <a:r>
              <a:rPr lang="es-MX" dirty="0">
                <a:solidFill>
                  <a:schemeClr val="tx1"/>
                </a:solidFill>
                <a:latin typeface="Tahoma" pitchFamily="34" charset="0"/>
              </a:rPr>
              <a:t>21 del Tarot de</a:t>
            </a:r>
          </a:p>
          <a:p>
            <a:r>
              <a:rPr lang="es-MX" dirty="0">
                <a:solidFill>
                  <a:schemeClr val="tx1"/>
                </a:solidFill>
                <a:latin typeface="Tahoma" pitchFamily="34" charset="0"/>
              </a:rPr>
              <a:t>Robert </a:t>
            </a:r>
            <a:r>
              <a:rPr lang="es-MX" dirty="0" smtClean="0">
                <a:solidFill>
                  <a:schemeClr val="tx1"/>
                </a:solidFill>
                <a:latin typeface="Tahoma" pitchFamily="34" charset="0"/>
              </a:rPr>
              <a:t>Place, </a:t>
            </a:r>
          </a:p>
          <a:p>
            <a:r>
              <a:rPr lang="es-MX" dirty="0">
                <a:solidFill>
                  <a:schemeClr val="tx1"/>
                </a:solidFill>
                <a:latin typeface="Tahoma" pitchFamily="34" charset="0"/>
              </a:rPr>
              <a:t>e</a:t>
            </a:r>
            <a:r>
              <a:rPr lang="es-MX" dirty="0" smtClean="0">
                <a:solidFill>
                  <a:schemeClr val="tx1"/>
                </a:solidFill>
                <a:latin typeface="Tahoma" pitchFamily="34" charset="0"/>
              </a:rPr>
              <a:t>ntendida como </a:t>
            </a:r>
          </a:p>
          <a:p>
            <a:r>
              <a:rPr lang="es-MX" dirty="0" smtClean="0">
                <a:solidFill>
                  <a:schemeClr val="tx1"/>
                </a:solidFill>
                <a:latin typeface="Tahoma" pitchFamily="34" charset="0"/>
              </a:rPr>
              <a:t>el «Alma del Mundo»</a:t>
            </a:r>
            <a:endParaRPr lang="es-MX" dirty="0">
              <a:solidFill>
                <a:schemeClr val="tx1"/>
              </a:solidFill>
              <a:latin typeface="Tahoma" pitchFamily="34" charset="0"/>
            </a:endParaRPr>
          </a:p>
          <a:p>
            <a:endParaRPr lang="es-MX" dirty="0">
              <a:solidFill>
                <a:schemeClr val="tx1"/>
              </a:solidFill>
              <a:latin typeface="Tahoma" pitchFamily="34" charset="0"/>
            </a:endParaRPr>
          </a:p>
        </p:txBody>
      </p:sp>
      <p:pic>
        <p:nvPicPr>
          <p:cNvPr id="11" name="Picture 5" descr="dr095pic4"/>
          <p:cNvPicPr>
            <a:picLocks noChangeAspect="1" noChangeArrowheads="1"/>
          </p:cNvPicPr>
          <p:nvPr/>
        </p:nvPicPr>
        <p:blipFill>
          <a:blip r:embed="rId5"/>
          <a:srcRect/>
          <a:stretch>
            <a:fillRect/>
          </a:stretch>
        </p:blipFill>
        <p:spPr bwMode="auto">
          <a:xfrm>
            <a:off x="2895600" y="989013"/>
            <a:ext cx="3392488" cy="5716587"/>
          </a:xfrm>
          <a:prstGeom prst="rect">
            <a:avLst/>
          </a:prstGeom>
          <a:noFill/>
          <a:ln w="9525">
            <a:noFill/>
            <a:miter lim="800000"/>
            <a:headEnd/>
            <a:tailEnd/>
          </a:ln>
        </p:spPr>
      </p:pic>
      <p:sp>
        <p:nvSpPr>
          <p:cNvPr id="12" name="Text Box 11"/>
          <p:cNvSpPr txBox="1">
            <a:spLocks noChangeArrowheads="1"/>
          </p:cNvSpPr>
          <p:nvPr/>
        </p:nvSpPr>
        <p:spPr bwMode="auto">
          <a:xfrm>
            <a:off x="6705600" y="3801219"/>
            <a:ext cx="2184400" cy="923925"/>
          </a:xfrm>
          <a:prstGeom prst="rect">
            <a:avLst/>
          </a:prstGeom>
          <a:noFill/>
          <a:ln w="9525">
            <a:noFill/>
            <a:miter lim="800000"/>
            <a:headEnd/>
            <a:tailEnd/>
          </a:ln>
        </p:spPr>
        <p:txBody>
          <a:bodyPr wrap="none">
            <a:spAutoFit/>
          </a:bodyPr>
          <a:lstStyle/>
          <a:p>
            <a:r>
              <a:rPr lang="es-MX" dirty="0">
                <a:solidFill>
                  <a:schemeClr val="tx1"/>
                </a:solidFill>
                <a:latin typeface="Tahoma" pitchFamily="34" charset="0"/>
              </a:rPr>
              <a:t>La</a:t>
            </a:r>
            <a:r>
              <a:rPr lang="es-AR" dirty="0">
                <a:solidFill>
                  <a:schemeClr val="tx1"/>
                </a:solidFill>
                <a:latin typeface="Tahoma" pitchFamily="34" charset="0"/>
              </a:rPr>
              <a:t> </a:t>
            </a:r>
            <a:r>
              <a:rPr lang="es-AR" dirty="0" err="1">
                <a:solidFill>
                  <a:schemeClr val="tx1"/>
                </a:solidFill>
                <a:latin typeface="Tahoma" pitchFamily="34" charset="0"/>
              </a:rPr>
              <a:t>Shekinah</a:t>
            </a:r>
            <a:r>
              <a:rPr lang="es-AR" dirty="0">
                <a:solidFill>
                  <a:schemeClr val="tx1"/>
                </a:solidFill>
                <a:latin typeface="Tahoma" pitchFamily="34" charset="0"/>
              </a:rPr>
              <a:t>, como </a:t>
            </a:r>
          </a:p>
          <a:p>
            <a:r>
              <a:rPr lang="es-MX" dirty="0">
                <a:solidFill>
                  <a:schemeClr val="tx1"/>
                </a:solidFill>
                <a:latin typeface="Tahoma" pitchFamily="34" charset="0"/>
              </a:rPr>
              <a:t>la </a:t>
            </a:r>
            <a:r>
              <a:rPr lang="es-MX" dirty="0" err="1">
                <a:solidFill>
                  <a:schemeClr val="tx1"/>
                </a:solidFill>
                <a:latin typeface="Tahoma" pitchFamily="34" charset="0"/>
              </a:rPr>
              <a:t>Sophia</a:t>
            </a:r>
            <a:r>
              <a:rPr lang="es-MX" dirty="0">
                <a:solidFill>
                  <a:schemeClr val="tx1"/>
                </a:solidFill>
                <a:latin typeface="Tahoma" pitchFamily="34" charset="0"/>
              </a:rPr>
              <a:t> gnóstica</a:t>
            </a:r>
          </a:p>
          <a:p>
            <a:endParaRPr lang="es-MX" dirty="0">
              <a:solidFill>
                <a:schemeClr val="tx1"/>
              </a:solidFill>
              <a:latin typeface="Tahoma"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7522"/>
                                        </p:tgtEl>
                                        <p:attrNameLst>
                                          <p:attrName>style.visibility</p:attrName>
                                        </p:attrNameLst>
                                      </p:cBhvr>
                                      <p:to>
                                        <p:strVal val="visible"/>
                                      </p:to>
                                    </p:set>
                                    <p:animEffect transition="in" filter="blinds(horizontal)">
                                      <p:cBhvr>
                                        <p:cTn id="7" dur="500"/>
                                        <p:tgtEl>
                                          <p:spTgt spid="1075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out)">
                                      <p:cBhvr>
                                        <p:cTn id="12" dur="20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7531"/>
                                        </p:tgtEl>
                                        <p:attrNameLst>
                                          <p:attrName>style.visibility</p:attrName>
                                        </p:attrNameLst>
                                      </p:cBhvr>
                                      <p:to>
                                        <p:strVal val="visible"/>
                                      </p:to>
                                    </p:set>
                                    <p:animEffect transition="in" filter="blinds(horizontal)">
                                      <p:cBhvr>
                                        <p:cTn id="17" dur="500"/>
                                        <p:tgtEl>
                                          <p:spTgt spid="10753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0" presetClass="exit" presetSubtype="0" fill="hold" nodeType="clickEffect">
                                  <p:stCondLst>
                                    <p:cond delay="0"/>
                                  </p:stCondLst>
                                  <p:childTnLst>
                                    <p:animEffect transition="out" filter="wedge">
                                      <p:cBhvr>
                                        <p:cTn id="21" dur="2000"/>
                                        <p:tgtEl>
                                          <p:spTgt spid="5"/>
                                        </p:tgtEl>
                                      </p:cBhvr>
                                    </p:animEffect>
                                    <p:set>
                                      <p:cBhvr>
                                        <p:cTn id="22" dur="1" fill="hold">
                                          <p:stCondLst>
                                            <p:cond delay="1999"/>
                                          </p:stCondLst>
                                        </p:cTn>
                                        <p:tgtEl>
                                          <p:spTgt spid="5"/>
                                        </p:tgtEl>
                                        <p:attrNameLst>
                                          <p:attrName>style.visibility</p:attrName>
                                        </p:attrNameLst>
                                      </p:cBhvr>
                                      <p:to>
                                        <p:strVal val="hidden"/>
                                      </p:to>
                                    </p:set>
                                  </p:childTnLst>
                                </p:cTn>
                              </p:par>
                              <p:par>
                                <p:cTn id="23" presetID="20" presetClass="exit" presetSubtype="0" fill="hold" grpId="1" nodeType="withEffect">
                                  <p:stCondLst>
                                    <p:cond delay="0"/>
                                  </p:stCondLst>
                                  <p:childTnLst>
                                    <p:animEffect transition="out" filter="wedge">
                                      <p:cBhvr>
                                        <p:cTn id="24" dur="2000"/>
                                        <p:tgtEl>
                                          <p:spTgt spid="107531"/>
                                        </p:tgtEl>
                                      </p:cBhvr>
                                    </p:animEffect>
                                    <p:set>
                                      <p:cBhvr>
                                        <p:cTn id="25" dur="1" fill="hold">
                                          <p:stCondLst>
                                            <p:cond delay="1999"/>
                                          </p:stCondLst>
                                        </p:cTn>
                                        <p:tgtEl>
                                          <p:spTgt spid="107531"/>
                                        </p:tgtEl>
                                        <p:attrNameLst>
                                          <p:attrName>style.visibility</p:attrName>
                                        </p:attrNameLst>
                                      </p:cBhvr>
                                      <p:to>
                                        <p:strVal val="hidden"/>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6" presetClass="entr" presetSubtype="32"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circle(out)">
                                      <p:cBhvr>
                                        <p:cTn id="30" dur="2000"/>
                                        <p:tgtEl>
                                          <p:spTgt spid="6"/>
                                        </p:tgtEl>
                                      </p:cBhvr>
                                    </p:animEffect>
                                  </p:childTnLst>
                                </p:cTn>
                              </p:par>
                              <p:par>
                                <p:cTn id="31" presetID="6" presetClass="entr" presetSubtype="32"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circle(out)">
                                      <p:cBhvr>
                                        <p:cTn id="33" dur="2000"/>
                                        <p:tgtEl>
                                          <p:spTgt spid="7"/>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0" presetClass="exit" presetSubtype="0" fill="hold" nodeType="clickEffect">
                                  <p:stCondLst>
                                    <p:cond delay="0"/>
                                  </p:stCondLst>
                                  <p:childTnLst>
                                    <p:animEffect transition="out" filter="wedge">
                                      <p:cBhvr>
                                        <p:cTn id="37" dur="2000"/>
                                        <p:tgtEl>
                                          <p:spTgt spid="6"/>
                                        </p:tgtEl>
                                      </p:cBhvr>
                                    </p:animEffect>
                                    <p:set>
                                      <p:cBhvr>
                                        <p:cTn id="38" dur="1" fill="hold">
                                          <p:stCondLst>
                                            <p:cond delay="1999"/>
                                          </p:stCondLst>
                                        </p:cTn>
                                        <p:tgtEl>
                                          <p:spTgt spid="6"/>
                                        </p:tgtEl>
                                        <p:attrNameLst>
                                          <p:attrName>style.visibility</p:attrName>
                                        </p:attrNameLst>
                                      </p:cBhvr>
                                      <p:to>
                                        <p:strVal val="hidden"/>
                                      </p:to>
                                    </p:set>
                                  </p:childTnLst>
                                </p:cTn>
                              </p:par>
                              <p:par>
                                <p:cTn id="39" presetID="20" presetClass="exit" presetSubtype="0" fill="hold" grpId="1" nodeType="withEffect">
                                  <p:stCondLst>
                                    <p:cond delay="0"/>
                                  </p:stCondLst>
                                  <p:childTnLst>
                                    <p:animEffect transition="out" filter="wedge">
                                      <p:cBhvr>
                                        <p:cTn id="40" dur="2000"/>
                                        <p:tgtEl>
                                          <p:spTgt spid="7"/>
                                        </p:tgtEl>
                                      </p:cBhvr>
                                    </p:animEffect>
                                    <p:set>
                                      <p:cBhvr>
                                        <p:cTn id="41" dur="1" fill="hold">
                                          <p:stCondLst>
                                            <p:cond delay="1999"/>
                                          </p:stCondLst>
                                        </p:cTn>
                                        <p:tgtEl>
                                          <p:spTgt spid="7"/>
                                        </p:tgtEl>
                                        <p:attrNameLst>
                                          <p:attrName>style.visibility</p:attrName>
                                        </p:attrNameLst>
                                      </p:cBhvr>
                                      <p:to>
                                        <p:strVal val="hidden"/>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4" presetClass="entr" presetSubtype="32" fill="hold"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box(out)">
                                      <p:cBhvr>
                                        <p:cTn id="46" dur="2000"/>
                                        <p:tgtEl>
                                          <p:spTgt spid="9"/>
                                        </p:tgtEl>
                                      </p:cBhvr>
                                    </p:animEffect>
                                  </p:childTnLst>
                                </p:cTn>
                              </p:par>
                              <p:par>
                                <p:cTn id="47" presetID="4" presetClass="entr" presetSubtype="32"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box(out)">
                                      <p:cBhvr>
                                        <p:cTn id="49" dur="2000"/>
                                        <p:tgtEl>
                                          <p:spTgt spid="10"/>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0" presetClass="exit" presetSubtype="0" fill="hold" nodeType="clickEffect">
                                  <p:stCondLst>
                                    <p:cond delay="0"/>
                                  </p:stCondLst>
                                  <p:childTnLst>
                                    <p:animEffect transition="out" filter="wedge">
                                      <p:cBhvr>
                                        <p:cTn id="53" dur="2000"/>
                                        <p:tgtEl>
                                          <p:spTgt spid="9"/>
                                        </p:tgtEl>
                                      </p:cBhvr>
                                    </p:animEffect>
                                    <p:set>
                                      <p:cBhvr>
                                        <p:cTn id="54" dur="1" fill="hold">
                                          <p:stCondLst>
                                            <p:cond delay="1999"/>
                                          </p:stCondLst>
                                        </p:cTn>
                                        <p:tgtEl>
                                          <p:spTgt spid="9"/>
                                        </p:tgtEl>
                                        <p:attrNameLst>
                                          <p:attrName>style.visibility</p:attrName>
                                        </p:attrNameLst>
                                      </p:cBhvr>
                                      <p:to>
                                        <p:strVal val="hidden"/>
                                      </p:to>
                                    </p:set>
                                  </p:childTnLst>
                                </p:cTn>
                              </p:par>
                              <p:par>
                                <p:cTn id="55" presetID="20" presetClass="exit" presetSubtype="0" fill="hold" grpId="1" nodeType="withEffect">
                                  <p:stCondLst>
                                    <p:cond delay="0"/>
                                  </p:stCondLst>
                                  <p:childTnLst>
                                    <p:animEffect transition="out" filter="wedge">
                                      <p:cBhvr>
                                        <p:cTn id="56" dur="2000"/>
                                        <p:tgtEl>
                                          <p:spTgt spid="10"/>
                                        </p:tgtEl>
                                      </p:cBhvr>
                                    </p:animEffect>
                                    <p:set>
                                      <p:cBhvr>
                                        <p:cTn id="57" dur="1" fill="hold">
                                          <p:stCondLst>
                                            <p:cond delay="1999"/>
                                          </p:stCondLst>
                                        </p:cTn>
                                        <p:tgtEl>
                                          <p:spTgt spid="10"/>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4" presetClass="entr" presetSubtype="32" fill="hold"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box(out)">
                                      <p:cBhvr>
                                        <p:cTn id="62" dur="2000"/>
                                        <p:tgtEl>
                                          <p:spTgt spid="11"/>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2" grpId="0"/>
      <p:bldP spid="107531" grpId="0"/>
      <p:bldP spid="107531" grpId="1"/>
      <p:bldP spid="7" grpId="0"/>
      <p:bldP spid="7" grpId="1"/>
      <p:bldP spid="10" grpId="0"/>
      <p:bldP spid="10" grpId="1"/>
      <p:bldP spid="12" grpId="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471" name="Picture 7" descr="15-Boticelli-Venus"/>
          <p:cNvPicPr>
            <a:picLocks noChangeAspect="1" noChangeArrowheads="1"/>
          </p:cNvPicPr>
          <p:nvPr/>
        </p:nvPicPr>
        <p:blipFill>
          <a:blip r:embed="rId2"/>
          <a:srcRect/>
          <a:stretch>
            <a:fillRect/>
          </a:stretch>
        </p:blipFill>
        <p:spPr bwMode="auto">
          <a:xfrm>
            <a:off x="647700" y="1343025"/>
            <a:ext cx="7886700" cy="5057775"/>
          </a:xfrm>
          <a:prstGeom prst="rect">
            <a:avLst/>
          </a:prstGeom>
          <a:noFill/>
          <a:ln w="9525">
            <a:noFill/>
            <a:miter lim="800000"/>
            <a:headEnd/>
            <a:tailEnd/>
          </a:ln>
        </p:spPr>
      </p:pic>
      <p:sp>
        <p:nvSpPr>
          <p:cNvPr id="318472" name="Rectangle 8"/>
          <p:cNvSpPr>
            <a:spLocks noGrp="1" noChangeArrowheads="1"/>
          </p:cNvSpPr>
          <p:nvPr>
            <p:ph type="title"/>
          </p:nvPr>
        </p:nvSpPr>
        <p:spPr>
          <a:xfrm>
            <a:off x="457200" y="152400"/>
            <a:ext cx="8229600" cy="1143000"/>
          </a:xfrm>
        </p:spPr>
        <p:txBody>
          <a:bodyPr/>
          <a:lstStyle/>
          <a:p>
            <a:pPr eaLnBrk="1" hangingPunct="1"/>
            <a:r>
              <a:rPr lang="es-AR" sz="3000" smtClean="0"/>
              <a:t>La Shekinah, como agente inspirador, se interpreta como un principio femenino universal</a:t>
            </a:r>
            <a:endParaRPr lang="es-ES_tradnl" sz="3000" smtClean="0"/>
          </a:p>
        </p:txBody>
      </p:sp>
      <p:sp>
        <p:nvSpPr>
          <p:cNvPr id="318473" name="Text Box 9"/>
          <p:cNvSpPr txBox="1">
            <a:spLocks noChangeArrowheads="1"/>
          </p:cNvSpPr>
          <p:nvPr/>
        </p:nvSpPr>
        <p:spPr bwMode="auto">
          <a:xfrm>
            <a:off x="1592263" y="6477000"/>
            <a:ext cx="6027737" cy="366713"/>
          </a:xfrm>
          <a:prstGeom prst="rect">
            <a:avLst/>
          </a:prstGeom>
          <a:noFill/>
          <a:ln w="9525">
            <a:noFill/>
            <a:miter lim="800000"/>
            <a:headEnd/>
            <a:tailEnd/>
          </a:ln>
        </p:spPr>
        <p:txBody>
          <a:bodyPr wrap="none">
            <a:spAutoFit/>
          </a:bodyPr>
          <a:lstStyle/>
          <a:p>
            <a:r>
              <a:rPr lang="es-AR">
                <a:solidFill>
                  <a:schemeClr val="tx1"/>
                </a:solidFill>
                <a:latin typeface="Tahoma" pitchFamily="34" charset="0"/>
              </a:rPr>
              <a:t>El Nacimiento de Venus, de Sandro Boticcelli, aprox. 1482</a:t>
            </a:r>
            <a:endParaRPr lang="es-ES_tradnl">
              <a:solidFill>
                <a:schemeClr val="tx1"/>
              </a:solidFill>
              <a:latin typeface="Tahoma"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8472"/>
                                        </p:tgtEl>
                                        <p:attrNameLst>
                                          <p:attrName>style.visibility</p:attrName>
                                        </p:attrNameLst>
                                      </p:cBhvr>
                                      <p:to>
                                        <p:strVal val="visible"/>
                                      </p:to>
                                    </p:set>
                                    <p:animEffect transition="in" filter="blinds(horizontal)">
                                      <p:cBhvr>
                                        <p:cTn id="7" dur="500"/>
                                        <p:tgtEl>
                                          <p:spTgt spid="31847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18471"/>
                                        </p:tgtEl>
                                        <p:attrNameLst>
                                          <p:attrName>style.visibility</p:attrName>
                                        </p:attrNameLst>
                                      </p:cBhvr>
                                      <p:to>
                                        <p:strVal val="visible"/>
                                      </p:to>
                                    </p:set>
                                    <p:animEffect transition="in" filter="fade">
                                      <p:cBhvr>
                                        <p:cTn id="12" dur="2000"/>
                                        <p:tgtEl>
                                          <p:spTgt spid="3184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18473"/>
                                        </p:tgtEl>
                                        <p:attrNameLst>
                                          <p:attrName>style.visibility</p:attrName>
                                        </p:attrNameLst>
                                      </p:cBhvr>
                                      <p:to>
                                        <p:strVal val="visible"/>
                                      </p:to>
                                    </p:set>
                                    <p:animEffect transition="in" filter="blinds(horizontal)">
                                      <p:cBhvr>
                                        <p:cTn id="17" dur="500"/>
                                        <p:tgtEl>
                                          <p:spTgt spid="3184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472" grpId="0"/>
      <p:bldP spid="318473" grpId="0"/>
    </p:bldLst>
  </p:timing>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76200" y="6045200"/>
            <a:ext cx="9067800" cy="584200"/>
          </a:xfrm>
          <a:prstGeom prst="rect">
            <a:avLst/>
          </a:prstGeom>
          <a:noFill/>
          <a:ln w="9525">
            <a:noFill/>
            <a:miter lim="800000"/>
            <a:headEnd/>
            <a:tailEnd/>
          </a:ln>
        </p:spPr>
        <p:txBody>
          <a:bodyPr>
            <a:spAutoFit/>
          </a:bodyPr>
          <a:lstStyle/>
          <a:p>
            <a:pPr algn="ctr"/>
            <a:r>
              <a:rPr lang="es-MX" sz="1600" i="1"/>
              <a:t>«La Palabra Omnífica sólo puede darse por el libre consentimiento de los Tres Grandes Maestros, y en el tiempo en que los Tres acuerden que se debe dar»</a:t>
            </a:r>
            <a:r>
              <a:rPr lang="es-MX" sz="1600"/>
              <a:t>. Ritual del Maestro Real.</a:t>
            </a:r>
            <a:endParaRPr lang="es-AR" sz="1600"/>
          </a:p>
        </p:txBody>
      </p:sp>
      <p:sp>
        <p:nvSpPr>
          <p:cNvPr id="5" name="Rectangle 4"/>
          <p:cNvSpPr txBox="1">
            <a:spLocks noChangeArrowheads="1"/>
          </p:cNvSpPr>
          <p:nvPr/>
        </p:nvSpPr>
        <p:spPr bwMode="auto">
          <a:xfrm>
            <a:off x="685800" y="2276475"/>
            <a:ext cx="7772400" cy="1736725"/>
          </a:xfrm>
          <a:prstGeom prst="rect">
            <a:avLst/>
          </a:prstGeom>
          <a:noFill/>
          <a:ln w="9525">
            <a:noFill/>
            <a:miter lim="800000"/>
            <a:headEnd/>
            <a:tailEnd/>
          </a:ln>
        </p:spPr>
        <p:txBody>
          <a:bodyPr anchor="ctr"/>
          <a:lstStyle/>
          <a:p>
            <a:pPr algn="ctr"/>
            <a:r>
              <a:rPr lang="es-AR" sz="3000" i="1">
                <a:solidFill>
                  <a:schemeClr val="tx2"/>
                </a:solidFill>
              </a:rPr>
              <a:t>En síntesis: el Maestro Real (Royal Master) es un grado poseedor de una profunda belleza. Enfrenta la vida con sinceridad, dado que no pretende negar la realidad de la muerte. Pero, sobre todo, presenta la lección de la búsqueda, dedicada, constante, quizás perpetua. El Compañero en busca de la Verdad es el Hombre, siempre en búsqueda de su origen y de su destino, de su alfa y de su omega, de su Principio y de su Fin.</a:t>
            </a:r>
            <a:endParaRPr lang="es-ES_tradnl" sz="3000" i="1">
              <a:solidFill>
                <a:schemeClr val="tx2"/>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0" fill="hold"/>
                                        <p:tgtEl>
                                          <p:spTgt spid="5"/>
                                        </p:tgtEl>
                                        <p:attrNameLst>
                                          <p:attrName>ppt_w</p:attrName>
                                        </p:attrNameLst>
                                      </p:cBhvr>
                                      <p:tavLst>
                                        <p:tav tm="0">
                                          <p:val>
                                            <p:fltVal val="0"/>
                                          </p:val>
                                        </p:tav>
                                        <p:tav tm="100000">
                                          <p:val>
                                            <p:strVal val="#ppt_w"/>
                                          </p:val>
                                        </p:tav>
                                      </p:tavLst>
                                    </p:anim>
                                    <p:anim calcmode="lin" valueType="num">
                                      <p:cBhvr>
                                        <p:cTn id="8" dur="50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32"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out)">
                                      <p:cBhvr>
                                        <p:cTn id="1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ChangeArrowheads="1"/>
          </p:cNvSpPr>
          <p:nvPr>
            <p:ph type="ctrTitle"/>
          </p:nvPr>
        </p:nvSpPr>
        <p:spPr/>
        <p:txBody>
          <a:bodyPr/>
          <a:lstStyle/>
          <a:p>
            <a:pPr eaLnBrk="1" hangingPunct="1"/>
            <a:r>
              <a:rPr lang="es-AR" smtClean="0"/>
              <a:t>Dr. Jorge Norberto Cornejo</a:t>
            </a:r>
            <a:br>
              <a:rPr lang="es-AR" smtClean="0"/>
            </a:br>
            <a:r>
              <a:rPr lang="es-AR" smtClean="0"/>
              <a:t>Buenos Aires - Argentina</a:t>
            </a:r>
            <a:endParaRPr lang="es-ES_tradnl" smtClean="0"/>
          </a:p>
        </p:txBody>
      </p:sp>
      <p:sp>
        <p:nvSpPr>
          <p:cNvPr id="219138" name="Rectangle 3"/>
          <p:cNvSpPr>
            <a:spLocks noGrp="1" noChangeArrowheads="1"/>
          </p:cNvSpPr>
          <p:nvPr>
            <p:ph type="subTitle" idx="1"/>
          </p:nvPr>
        </p:nvSpPr>
        <p:spPr/>
        <p:txBody>
          <a:bodyPr/>
          <a:lstStyle/>
          <a:p>
            <a:pPr eaLnBrk="1" hangingPunct="1"/>
            <a:r>
              <a:rPr lang="es-AR" smtClean="0"/>
              <a:t>mognitor1@yahoo.com.ar</a:t>
            </a:r>
            <a:endParaRPr lang="es-ES_tradnl" smtClean="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4">
      <a:dk1>
        <a:srgbClr val="777777"/>
      </a:dk1>
      <a:lt1>
        <a:srgbClr val="FFFFFF"/>
      </a:lt1>
      <a:dk2>
        <a:srgbClr val="FFFFD9"/>
      </a:dk2>
      <a:lt2>
        <a:srgbClr val="FFFFFF"/>
      </a:lt2>
      <a:accent1>
        <a:srgbClr val="FFFFF7"/>
      </a:accent1>
      <a:accent2>
        <a:srgbClr val="33CCCC"/>
      </a:accent2>
      <a:accent3>
        <a:srgbClr val="FFFFE9"/>
      </a:accent3>
      <a:accent4>
        <a:srgbClr val="DADADA"/>
      </a:accent4>
      <a:accent5>
        <a:srgbClr val="FFFFFA"/>
      </a:accent5>
      <a:accent6>
        <a:srgbClr val="2DB9B9"/>
      </a:accent6>
      <a:hlink>
        <a:srgbClr val="FF5050"/>
      </a:hlink>
      <a:folHlink>
        <a:srgbClr val="FF99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_tradnl" sz="1800" b="0" i="0" u="none" strike="noStrike" cap="none" normalizeH="0" baseline="0" smtClean="0">
            <a:ln>
              <a:noFill/>
            </a:ln>
            <a:solidFill>
              <a:schemeClr val="accent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_tradnl" sz="1800" b="0" i="0" u="none" strike="noStrike" cap="none" normalizeH="0" baseline="0" smtClean="0">
            <a:ln>
              <a:noFill/>
            </a:ln>
            <a:solidFill>
              <a:schemeClr val="accent1"/>
            </a:solidFill>
            <a:effectLst/>
            <a:latin typeface="Arial"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iseño predeterminado 13">
        <a:dk1>
          <a:srgbClr val="000000"/>
        </a:dk1>
        <a:lt1>
          <a:srgbClr val="FFFFD9"/>
        </a:lt1>
        <a:dk2>
          <a:srgbClr val="FFFFFF"/>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14">
        <a:dk1>
          <a:srgbClr val="777777"/>
        </a:dk1>
        <a:lt1>
          <a:srgbClr val="FFFFFF"/>
        </a:lt1>
        <a:dk2>
          <a:srgbClr val="FFFFD9"/>
        </a:dk2>
        <a:lt2>
          <a:srgbClr val="FFFFFF"/>
        </a:lt2>
        <a:accent1>
          <a:srgbClr val="FFFFF7"/>
        </a:accent1>
        <a:accent2>
          <a:srgbClr val="33CCCC"/>
        </a:accent2>
        <a:accent3>
          <a:srgbClr val="FFFFE9"/>
        </a:accent3>
        <a:accent4>
          <a:srgbClr val="DADADA"/>
        </a:accent4>
        <a:accent5>
          <a:srgbClr val="FFFFFA"/>
        </a:accent5>
        <a:accent6>
          <a:srgbClr val="2DB9B9"/>
        </a:accent6>
        <a:hlink>
          <a:srgbClr val="FF5050"/>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Slit</Template>
  <TotalTime>13187</TotalTime>
  <Words>12288</Words>
  <Application>Microsoft Office PowerPoint</Application>
  <PresentationFormat>Presentación en pantalla (4:3)</PresentationFormat>
  <Paragraphs>945</Paragraphs>
  <Slides>191</Slides>
  <Notes>3</Notes>
  <HiddenSlides>0</HiddenSlides>
  <MMClips>0</MMClips>
  <ScaleCrop>false</ScaleCrop>
  <HeadingPairs>
    <vt:vector size="4" baseType="variant">
      <vt:variant>
        <vt:lpstr>Tema</vt:lpstr>
      </vt:variant>
      <vt:variant>
        <vt:i4>1</vt:i4>
      </vt:variant>
      <vt:variant>
        <vt:lpstr>Títulos de diapositiva</vt:lpstr>
      </vt:variant>
      <vt:variant>
        <vt:i4>191</vt:i4>
      </vt:variant>
    </vt:vector>
  </HeadingPairs>
  <TitlesOfParts>
    <vt:vector size="192" baseType="lpstr">
      <vt:lpstr>Diseño predeterminado</vt:lpstr>
      <vt:lpstr>Maestro Real </vt:lpstr>
      <vt:lpstr>1. Consideraciones generales</vt:lpstr>
      <vt:lpstr>Maestro Real (Royal Master)</vt:lpstr>
      <vt:lpstr>Algunos datos generales</vt:lpstr>
      <vt:lpstr>Los grados crípticos</vt:lpstr>
      <vt:lpstr>Los grados crípticos</vt:lpstr>
      <vt:lpstr>El “Círculo de Perfección”</vt:lpstr>
      <vt:lpstr>La cripta</vt:lpstr>
      <vt:lpstr>La cripta</vt:lpstr>
      <vt:lpstr>La cripta</vt:lpstr>
      <vt:lpstr>Los orígenes</vt:lpstr>
      <vt:lpstr>Los orígenes</vt:lpstr>
      <vt:lpstr>La especificidad</vt:lpstr>
      <vt:lpstr>Los orígenes</vt:lpstr>
      <vt:lpstr>El «Rito Americano»</vt:lpstr>
      <vt:lpstr>El «Rito Americano»</vt:lpstr>
      <vt:lpstr>Presentación de PowerPoint</vt:lpstr>
      <vt:lpstr>Maestro Real y Maestro Selecto</vt:lpstr>
      <vt:lpstr>El Maestro Real</vt:lpstr>
      <vt:lpstr>El salario</vt:lpstr>
      <vt:lpstr>La Leyenda</vt:lpstr>
      <vt:lpstr>La Leyenda</vt:lpstr>
      <vt:lpstr>La Leyenda</vt:lpstr>
      <vt:lpstr>Una crítica</vt:lpstr>
      <vt:lpstr>Presentación de PowerPoint</vt:lpstr>
      <vt:lpstr>Presentación de PowerPoint</vt:lpstr>
      <vt:lpstr>Los objetivos exotéricos  del grado son…</vt:lpstr>
      <vt:lpstr>Los objetivos esotéricos  del grado son…</vt:lpstr>
      <vt:lpstr>2. El Templo</vt:lpstr>
      <vt:lpstr>Presentación de PowerPoint</vt:lpstr>
      <vt:lpstr>Rojo y negro</vt:lpstr>
      <vt:lpstr>El Templo</vt:lpstr>
      <vt:lpstr>Presentación de PowerPoint</vt:lpstr>
      <vt:lpstr>La Primera Parte: El Sancta Sanctórum</vt:lpstr>
      <vt:lpstr>Las tres mesas del Oriente</vt:lpstr>
      <vt:lpstr>Presentación de PowerPoint</vt:lpstr>
      <vt:lpstr>El Altar</vt:lpstr>
      <vt:lpstr>Presentación de PowerPoint</vt:lpstr>
      <vt:lpstr>Presentación de PowerPoint</vt:lpstr>
      <vt:lpstr>La Segunda Parte: La Cripta</vt:lpstr>
      <vt:lpstr>Presentación de PowerPoint</vt:lpstr>
      <vt:lpstr>La Segunda Parte: La Cripta</vt:lpstr>
      <vt:lpstr>El Arca</vt:lpstr>
      <vt:lpstr>Presentación de PowerPoint</vt:lpstr>
      <vt:lpstr>Presentación de PowerPoint</vt:lpstr>
      <vt:lpstr>Presentación de PowerPoint</vt:lpstr>
      <vt:lpstr>Presentación de PowerPoint</vt:lpstr>
      <vt:lpstr>Los querubines</vt:lpstr>
      <vt:lpstr>Presentación de PowerPoint</vt:lpstr>
      <vt:lpstr>Algunas variantes</vt:lpstr>
      <vt:lpstr>Presentación de PowerPoint</vt:lpstr>
      <vt:lpstr>Presentación de PowerPoint</vt:lpstr>
      <vt:lpstr>Presentación de PowerPoint</vt:lpstr>
      <vt:lpstr>Presentación de PowerPoint</vt:lpstr>
      <vt:lpstr>Presentación de PowerPoint</vt:lpstr>
      <vt:lpstr>3. Oficiales, títulos y decoraciones</vt:lpstr>
      <vt:lpstr>Los “Compañeros”</vt:lpstr>
      <vt:lpstr>Los Oficiales</vt:lpstr>
      <vt:lpstr>Los Oficiales</vt:lpstr>
      <vt:lpstr>Presentación de PowerPoint</vt:lpstr>
      <vt:lpstr>Presentación de PowerPoint</vt:lpstr>
      <vt:lpstr>Presentación de PowerPoint</vt:lpstr>
      <vt:lpstr>La Llana de Plata</vt:lpstr>
      <vt:lpstr>Presentación de PowerPoint</vt:lpstr>
      <vt:lpstr>Presentación de PowerPoint</vt:lpstr>
      <vt:lpstr>Presentación de PowerPoint</vt:lpstr>
      <vt:lpstr>Túnicas y colores</vt:lpstr>
      <vt:lpstr>El mandil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4. Simbología</vt:lpstr>
      <vt:lpstr>Entre los símbolos principales de este grado se encuentran…</vt:lpstr>
      <vt:lpstr>El Cuadro</vt:lpstr>
      <vt:lpstr>Presentación de PowerPoint</vt:lpstr>
      <vt:lpstr>Presentación de PowerPoint</vt:lpstr>
      <vt:lpstr>El Arca de la Alianza</vt:lpstr>
      <vt:lpstr>El Arca Substituta</vt:lpstr>
      <vt:lpstr>El Arca Substituta</vt:lpstr>
      <vt:lpstr>Presentación de PowerPoint</vt:lpstr>
      <vt:lpstr>Presentación de PowerPoint</vt:lpstr>
      <vt:lpstr>El pergamino</vt:lpstr>
      <vt:lpstr>Adonhiram</vt:lpstr>
      <vt:lpstr>Adonhiram es, en efecto, un personaje ambiguo; la Biblia lo presenta como recaudador de impuestos de Salomón, la leyenda del Gremio como Inspector de la tala de cedros y el Rito Adonhiramita, cuyo símbolo se muestra, con presencia en Brasil y otros países, como herrero y Gran Iniciado.</vt:lpstr>
      <vt:lpstr>La Estrella de Cinco Puntas</vt:lpstr>
      <vt:lpstr>La Estrella de Nueve Puntas</vt:lpstr>
      <vt:lpstr>El triángulo roto</vt:lpstr>
      <vt:lpstr>El rectángulo roto</vt:lpstr>
      <vt:lpstr>Alfa y Omega</vt:lpstr>
      <vt:lpstr>Alfa y Omega</vt:lpstr>
      <vt:lpstr>Presentación de PowerPoint</vt:lpstr>
      <vt:lpstr>Presentación de PowerPoint</vt:lpstr>
      <vt:lpstr>La corona</vt:lpstr>
      <vt:lpstr>La llana</vt:lpstr>
      <vt:lpstr>La espada</vt:lpstr>
      <vt:lpstr>La llana y la espada</vt:lpstr>
      <vt:lpstr>Presentación de PowerPoint</vt:lpstr>
      <vt:lpstr>Presentación de PowerPoint</vt:lpstr>
      <vt:lpstr>5. Signos, toques y Palabras</vt:lpstr>
      <vt:lpstr>El signo</vt:lpstr>
      <vt:lpstr>Mercurio realizando el signo del silencio mientras sostiene el candelabro de siete luces</vt:lpstr>
      <vt:lpstr>Harpócrates, hijo de Isis y Serapis, haciendo el signo del silencio</vt:lpstr>
      <vt:lpstr>Presentación de PowerPoint</vt:lpstr>
      <vt:lpstr>Presentación de PowerPoint</vt:lpstr>
      <vt:lpstr>El signo</vt:lpstr>
      <vt:lpstr>Presentación de PowerPoint</vt:lpstr>
      <vt:lpstr>Alfa y Omega</vt:lpstr>
      <vt:lpstr>Alfa y Omega – La Totalidad</vt:lpstr>
      <vt:lpstr>Otros signos</vt:lpstr>
      <vt:lpstr>Cephas</vt:lpstr>
      <vt:lpstr>La piedra fundamental</vt:lpstr>
      <vt:lpstr>Presentación de PowerPoint</vt:lpstr>
      <vt:lpstr>Presentación de PowerPoint</vt:lpstr>
      <vt:lpstr>Ambat Zaphan</vt:lpstr>
      <vt:lpstr>Ambat Zaphan</vt:lpstr>
      <vt:lpstr>Ambat Zaphan</vt:lpstr>
      <vt:lpstr>Thou Art Found</vt:lpstr>
      <vt:lpstr>El toque</vt:lpstr>
      <vt:lpstr>Presentación de PowerPoint</vt:lpstr>
      <vt:lpstr>Presentación de PowerPoint</vt:lpstr>
      <vt:lpstr>El toque</vt:lpstr>
      <vt:lpstr>El toque</vt:lpstr>
      <vt:lpstr>La marcha</vt:lpstr>
      <vt:lpstr>Examen de Reconocimiento</vt:lpstr>
      <vt:lpstr>Presentación de PowerPoint</vt:lpstr>
      <vt:lpstr>6. Ritual</vt:lpstr>
      <vt:lpstr>Presentación de PowerPoint</vt:lpstr>
      <vt:lpstr>Numerosas variaciones</vt:lpstr>
      <vt:lpstr>Presentación de PowerPoint</vt:lpstr>
      <vt:lpstr>El Maestro Real</vt:lpstr>
      <vt:lpstr>Hiram Abiff y Adonhiram</vt:lpstr>
      <vt:lpstr>Presentación de PowerPoint</vt:lpstr>
      <vt:lpstr>Comienza el Ritual</vt:lpstr>
      <vt:lpstr>Comienza el Ritual</vt:lpstr>
      <vt:lpstr>Comienza el Ritual</vt:lpstr>
      <vt:lpstr>Presentación de PowerPoint</vt:lpstr>
      <vt:lpstr>Presentación de PowerPoint</vt:lpstr>
      <vt:lpstr>El Ritual</vt:lpstr>
      <vt:lpstr>Presentación de PowerPoint</vt:lpstr>
      <vt:lpstr>Presentación de PowerPoint</vt:lpstr>
      <vt:lpstr>Presentación de PowerPoint</vt:lpstr>
      <vt:lpstr>La Segunda Parte</vt:lpstr>
      <vt:lpstr>La Segunda Parte</vt:lpstr>
      <vt:lpstr>Presentación de PowerPoint</vt:lpstr>
      <vt:lpstr>El Juramento</vt:lpstr>
      <vt:lpstr>«Las alas extendidas del Querubín»</vt:lpstr>
      <vt:lpstr>«Formar el Querubín»</vt:lpstr>
      <vt:lpstr>Presentación de PowerPoint</vt:lpstr>
      <vt:lpstr>Presentación de PowerPoint</vt:lpstr>
      <vt:lpstr>Presentación de PowerPoint</vt:lpstr>
      <vt:lpstr>La Consagración</vt:lpstr>
      <vt:lpstr>Presentación de PowerPoint</vt:lpstr>
      <vt:lpstr>7. Instrucción</vt:lpstr>
      <vt:lpstr>Los “Grados de Preservación”</vt:lpstr>
      <vt:lpstr>El “Calendario”</vt:lpstr>
      <vt:lpstr>La búsqueda del Compañero</vt:lpstr>
      <vt:lpstr>Presentación de PowerPoint</vt:lpstr>
      <vt:lpstr>El «Arte Místico»</vt:lpstr>
      <vt:lpstr>Presentación de PowerPoint</vt:lpstr>
      <vt:lpstr>«Por tres veces tres»</vt:lpstr>
      <vt:lpstr>Presentación de PowerPoint</vt:lpstr>
      <vt:lpstr>Afanismo, Euresis y Autopsia</vt:lpstr>
      <vt:lpstr>Afanismo</vt:lpstr>
      <vt:lpstr>Presentación de PowerPoint</vt:lpstr>
      <vt:lpstr>Euresis</vt:lpstr>
      <vt:lpstr>Presentación de PowerPoint</vt:lpstr>
      <vt:lpstr>La Autopsia</vt:lpstr>
      <vt:lpstr>Presentación de PowerPoint</vt:lpstr>
      <vt:lpstr>Presentación de PowerPoint</vt:lpstr>
      <vt:lpstr>La Palabra</vt:lpstr>
      <vt:lpstr>Presentación de PowerPoint</vt:lpstr>
      <vt:lpstr>La Shekinah</vt:lpstr>
      <vt:lpstr>La Shekinah</vt:lpstr>
      <vt:lpstr>La Shekinah</vt:lpstr>
      <vt:lpstr>La Shekinah</vt:lpstr>
      <vt:lpstr>Beatriz, la Sabiduría inspiradora en forma femenina: un símbolo de la Shekinah</vt:lpstr>
      <vt:lpstr>La Shekinah</vt:lpstr>
      <vt:lpstr>La Shekinah, como agente inspirador, se interpreta como un principio femenino universal</vt:lpstr>
      <vt:lpstr>Presentación de PowerPoint</vt:lpstr>
      <vt:lpstr>Dr. Jorge Norberto Cornejo Buenos Aires - Argentina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dc:creator>
  <cp:lastModifiedBy>jorge</cp:lastModifiedBy>
  <cp:revision>1007</cp:revision>
  <cp:lastPrinted>1601-01-01T00:00:00Z</cp:lastPrinted>
  <dcterms:created xsi:type="dcterms:W3CDTF">1601-01-01T00:00:00Z</dcterms:created>
  <dcterms:modified xsi:type="dcterms:W3CDTF">2018-01-08T20:32:54Z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