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402"/>
  </p:notesMasterIdLst>
  <p:sldIdLst>
    <p:sldId id="550" r:id="rId2"/>
    <p:sldId id="551" r:id="rId3"/>
    <p:sldId id="552" r:id="rId4"/>
    <p:sldId id="553" r:id="rId5"/>
    <p:sldId id="1330" r:id="rId6"/>
    <p:sldId id="1434" r:id="rId7"/>
    <p:sldId id="1214" r:id="rId8"/>
    <p:sldId id="1341" r:id="rId9"/>
    <p:sldId id="1361" r:id="rId10"/>
    <p:sldId id="1353" r:id="rId11"/>
    <p:sldId id="1354" r:id="rId12"/>
    <p:sldId id="993" r:id="rId13"/>
    <p:sldId id="1304" r:id="rId14"/>
    <p:sldId id="1223" r:id="rId15"/>
    <p:sldId id="1265" r:id="rId16"/>
    <p:sldId id="1269" r:id="rId17"/>
    <p:sldId id="1305" r:id="rId18"/>
    <p:sldId id="1377" r:id="rId19"/>
    <p:sldId id="1205" r:id="rId20"/>
    <p:sldId id="1220" r:id="rId21"/>
    <p:sldId id="1186" r:id="rId22"/>
    <p:sldId id="1187" r:id="rId23"/>
    <p:sldId id="1239" r:id="rId24"/>
    <p:sldId id="1188" r:id="rId25"/>
    <p:sldId id="1323" r:id="rId26"/>
    <p:sldId id="1331" r:id="rId27"/>
    <p:sldId id="1335" r:id="rId28"/>
    <p:sldId id="1336" r:id="rId29"/>
    <p:sldId id="1366" r:id="rId30"/>
    <p:sldId id="1436" r:id="rId31"/>
    <p:sldId id="1437" r:id="rId32"/>
    <p:sldId id="565" r:id="rId33"/>
    <p:sldId id="566" r:id="rId34"/>
    <p:sldId id="1383" r:id="rId35"/>
    <p:sldId id="643" r:id="rId36"/>
    <p:sldId id="1173" r:id="rId37"/>
    <p:sldId id="1075" r:id="rId38"/>
    <p:sldId id="1376" r:id="rId39"/>
    <p:sldId id="1463" r:id="rId40"/>
    <p:sldId id="1333" r:id="rId41"/>
    <p:sldId id="1464" r:id="rId42"/>
    <p:sldId id="1303" r:id="rId43"/>
    <p:sldId id="1462" r:id="rId44"/>
    <p:sldId id="1427" r:id="rId45"/>
    <p:sldId id="1384" r:id="rId46"/>
    <p:sldId id="1286" r:id="rId47"/>
    <p:sldId id="1277" r:id="rId48"/>
    <p:sldId id="1280" r:id="rId49"/>
    <p:sldId id="1465" r:id="rId50"/>
    <p:sldId id="1378" r:id="rId51"/>
    <p:sldId id="1467" r:id="rId52"/>
    <p:sldId id="1466" r:id="rId53"/>
    <p:sldId id="1471" r:id="rId54"/>
    <p:sldId id="1428" r:id="rId55"/>
    <p:sldId id="1342" r:id="rId56"/>
    <p:sldId id="1468" r:id="rId57"/>
    <p:sldId id="1281" r:id="rId58"/>
    <p:sldId id="1473" r:id="rId59"/>
    <p:sldId id="1367" r:id="rId60"/>
    <p:sldId id="1368" r:id="rId61"/>
    <p:sldId id="1469" r:id="rId62"/>
    <p:sldId id="1369" r:id="rId63"/>
    <p:sldId id="1470" r:id="rId64"/>
    <p:sldId id="1370" r:id="rId65"/>
    <p:sldId id="1444" r:id="rId66"/>
    <p:sldId id="1472" r:id="rId67"/>
    <p:sldId id="1474" r:id="rId68"/>
    <p:sldId id="657" r:id="rId69"/>
    <p:sldId id="660" r:id="rId70"/>
    <p:sldId id="658" r:id="rId71"/>
    <p:sldId id="659" r:id="rId72"/>
    <p:sldId id="661" r:id="rId73"/>
    <p:sldId id="662" r:id="rId74"/>
    <p:sldId id="1385" r:id="rId75"/>
    <p:sldId id="663" r:id="rId76"/>
    <p:sldId id="1386" r:id="rId77"/>
    <p:sldId id="1387" r:id="rId78"/>
    <p:sldId id="664" r:id="rId79"/>
    <p:sldId id="1388" r:id="rId80"/>
    <p:sldId id="1389" r:id="rId81"/>
    <p:sldId id="1390" r:id="rId82"/>
    <p:sldId id="1391" r:id="rId83"/>
    <p:sldId id="1392" r:id="rId84"/>
    <p:sldId id="1393" r:id="rId85"/>
    <p:sldId id="669" r:id="rId86"/>
    <p:sldId id="1319" r:id="rId87"/>
    <p:sldId id="1320" r:id="rId88"/>
    <p:sldId id="1394" r:id="rId89"/>
    <p:sldId id="1395" r:id="rId90"/>
    <p:sldId id="1396" r:id="rId91"/>
    <p:sldId id="1397" r:id="rId92"/>
    <p:sldId id="1398" r:id="rId93"/>
    <p:sldId id="1029" r:id="rId94"/>
    <p:sldId id="668" r:id="rId95"/>
    <p:sldId id="768" r:id="rId96"/>
    <p:sldId id="1028" r:id="rId97"/>
    <p:sldId id="1329" r:id="rId98"/>
    <p:sldId id="1251" r:id="rId99"/>
    <p:sldId id="672" r:id="rId100"/>
    <p:sldId id="1030" r:id="rId101"/>
    <p:sldId id="673" r:id="rId102"/>
    <p:sldId id="674" r:id="rId103"/>
    <p:sldId id="675" r:id="rId104"/>
    <p:sldId id="1406" r:id="rId105"/>
    <p:sldId id="1407" r:id="rId106"/>
    <p:sldId id="1455" r:id="rId107"/>
    <p:sldId id="1409" r:id="rId108"/>
    <p:sldId id="1448" r:id="rId109"/>
    <p:sldId id="1449" r:id="rId110"/>
    <p:sldId id="1480" r:id="rId111"/>
    <p:sldId id="1271" r:id="rId112"/>
    <p:sldId id="1345" r:id="rId113"/>
    <p:sldId id="1457" r:id="rId114"/>
    <p:sldId id="1458" r:id="rId115"/>
    <p:sldId id="1459" r:id="rId116"/>
    <p:sldId id="1178" r:id="rId117"/>
    <p:sldId id="1355" r:id="rId118"/>
    <p:sldId id="1356" r:id="rId119"/>
    <p:sldId id="1363" r:id="rId120"/>
    <p:sldId id="1289" r:id="rId121"/>
    <p:sldId id="1179" r:id="rId122"/>
    <p:sldId id="1321" r:id="rId123"/>
    <p:sldId id="1478" r:id="rId124"/>
    <p:sldId id="1337" r:id="rId125"/>
    <p:sldId id="1477" r:id="rId126"/>
    <p:sldId id="1365" r:id="rId127"/>
    <p:sldId id="1339" r:id="rId128"/>
    <p:sldId id="1479" r:id="rId129"/>
    <p:sldId id="1476" r:id="rId130"/>
    <p:sldId id="1338" r:id="rId131"/>
    <p:sldId id="1475" r:id="rId132"/>
    <p:sldId id="1340" r:id="rId133"/>
    <p:sldId id="1445" r:id="rId134"/>
    <p:sldId id="899" r:id="rId135"/>
    <p:sldId id="900" r:id="rId136"/>
    <p:sldId id="1412" r:id="rId137"/>
    <p:sldId id="1429" r:id="rId138"/>
    <p:sldId id="1431" r:id="rId139"/>
    <p:sldId id="1328" r:id="rId140"/>
    <p:sldId id="902" r:id="rId141"/>
    <p:sldId id="1240" r:id="rId142"/>
    <p:sldId id="1241" r:id="rId143"/>
    <p:sldId id="1114" r:id="rId144"/>
    <p:sldId id="1334" r:id="rId145"/>
    <p:sldId id="1324" r:id="rId146"/>
    <p:sldId id="1495" r:id="rId147"/>
    <p:sldId id="1325" r:id="rId148"/>
    <p:sldId id="1481" r:id="rId149"/>
    <p:sldId id="1413" r:id="rId150"/>
    <p:sldId id="1414" r:id="rId151"/>
    <p:sldId id="1415" r:id="rId152"/>
    <p:sldId id="1326" r:id="rId153"/>
    <p:sldId id="1327" r:id="rId154"/>
    <p:sldId id="1351" r:id="rId155"/>
    <p:sldId id="1352" r:id="rId156"/>
    <p:sldId id="1482" r:id="rId157"/>
    <p:sldId id="1496" r:id="rId158"/>
    <p:sldId id="906" r:id="rId159"/>
    <p:sldId id="1083" r:id="rId160"/>
    <p:sldId id="907" r:id="rId161"/>
    <p:sldId id="1379" r:id="rId162"/>
    <p:sldId id="1490" r:id="rId163"/>
    <p:sldId id="1411" r:id="rId164"/>
    <p:sldId id="1489" r:id="rId165"/>
    <p:sldId id="1494" r:id="rId166"/>
    <p:sldId id="1493" r:id="rId167"/>
    <p:sldId id="1410" r:id="rId168"/>
    <p:sldId id="1290" r:id="rId169"/>
    <p:sldId id="1292" r:id="rId170"/>
    <p:sldId id="1306" r:id="rId171"/>
    <p:sldId id="1307" r:id="rId172"/>
    <p:sldId id="1308" r:id="rId173"/>
    <p:sldId id="1309" r:id="rId174"/>
    <p:sldId id="1310" r:id="rId175"/>
    <p:sldId id="1311" r:id="rId176"/>
    <p:sldId id="1312" r:id="rId177"/>
    <p:sldId id="1313" r:id="rId178"/>
    <p:sldId id="1314" r:id="rId179"/>
    <p:sldId id="1315" r:id="rId180"/>
    <p:sldId id="1317" r:id="rId181"/>
    <p:sldId id="1497" r:id="rId182"/>
    <p:sldId id="1364" r:id="rId183"/>
    <p:sldId id="1498" r:id="rId184"/>
    <p:sldId id="1438" r:id="rId185"/>
    <p:sldId id="1318" r:id="rId186"/>
    <p:sldId id="1503" r:id="rId187"/>
    <p:sldId id="1504" r:id="rId188"/>
    <p:sldId id="1505" r:id="rId189"/>
    <p:sldId id="1491" r:id="rId190"/>
    <p:sldId id="1500" r:id="rId191"/>
    <p:sldId id="1501" r:id="rId192"/>
    <p:sldId id="1502" r:id="rId193"/>
    <p:sldId id="1506" r:id="rId194"/>
    <p:sldId id="1507" r:id="rId195"/>
    <p:sldId id="1508" r:id="rId196"/>
    <p:sldId id="1509" r:id="rId197"/>
    <p:sldId id="1510" r:id="rId198"/>
    <p:sldId id="1511" r:id="rId199"/>
    <p:sldId id="1499" r:id="rId200"/>
    <p:sldId id="919" r:id="rId201"/>
    <p:sldId id="1237" r:id="rId202"/>
    <p:sldId id="1512" r:id="rId203"/>
    <p:sldId id="1362" r:id="rId204"/>
    <p:sldId id="1513" r:id="rId205"/>
    <p:sldId id="920" r:id="rId206"/>
    <p:sldId id="1373" r:id="rId207"/>
    <p:sldId id="1322" r:id="rId208"/>
    <p:sldId id="1516" r:id="rId209"/>
    <p:sldId id="1515" r:id="rId210"/>
    <p:sldId id="1514" r:id="rId211"/>
    <p:sldId id="928" r:id="rId212"/>
    <p:sldId id="1375" r:id="rId213"/>
    <p:sldId id="929" r:id="rId214"/>
    <p:sldId id="1441" r:id="rId215"/>
    <p:sldId id="1296" r:id="rId216"/>
    <p:sldId id="1297" r:id="rId217"/>
    <p:sldId id="1091" r:id="rId218"/>
    <p:sldId id="935" r:id="rId219"/>
    <p:sldId id="1357" r:id="rId220"/>
    <p:sldId id="1093" r:id="rId221"/>
    <p:sldId id="1371" r:id="rId222"/>
    <p:sldId id="1372" r:id="rId223"/>
    <p:sldId id="1157" r:id="rId224"/>
    <p:sldId id="1158" r:id="rId225"/>
    <p:sldId id="1374" r:id="rId226"/>
    <p:sldId id="1189" r:id="rId227"/>
    <p:sldId id="1230" r:id="rId228"/>
    <p:sldId id="1171" r:id="rId229"/>
    <p:sldId id="1358" r:id="rId230"/>
    <p:sldId id="1382" r:id="rId231"/>
    <p:sldId id="1518" r:id="rId232"/>
    <p:sldId id="1067" r:id="rId233"/>
    <p:sldId id="949" r:id="rId234"/>
    <p:sldId id="957" r:id="rId235"/>
    <p:sldId id="1332" r:id="rId236"/>
    <p:sldId id="1350" r:id="rId237"/>
    <p:sldId id="1359" r:id="rId238"/>
    <p:sldId id="1360" r:id="rId239"/>
    <p:sldId id="1343" r:id="rId240"/>
    <p:sldId id="1344" r:id="rId241"/>
    <p:sldId id="1346" r:id="rId242"/>
    <p:sldId id="1347" r:id="rId243"/>
    <p:sldId id="1348" r:id="rId244"/>
    <p:sldId id="1349" r:id="rId245"/>
    <p:sldId id="1300" r:id="rId246"/>
    <p:sldId id="1100" r:id="rId247"/>
    <p:sldId id="1440" r:id="rId248"/>
    <p:sldId id="1193" r:id="rId249"/>
    <p:sldId id="1302" r:id="rId250"/>
    <p:sldId id="1483" r:id="rId251"/>
    <p:sldId id="1484" r:id="rId252"/>
    <p:sldId id="1487" r:id="rId253"/>
    <p:sldId id="1488" r:id="rId254"/>
    <p:sldId id="1532" r:id="rId255"/>
    <p:sldId id="1533" r:id="rId256"/>
    <p:sldId id="1534" r:id="rId257"/>
    <p:sldId id="1535" r:id="rId258"/>
    <p:sldId id="1420" r:id="rId259"/>
    <p:sldId id="1421" r:id="rId260"/>
    <p:sldId id="1422" r:id="rId261"/>
    <p:sldId id="1423" r:id="rId262"/>
    <p:sldId id="1424" r:id="rId263"/>
    <p:sldId id="1425" r:id="rId264"/>
    <p:sldId id="1439" r:id="rId265"/>
    <p:sldId id="984" r:id="rId266"/>
    <p:sldId id="1523" r:id="rId267"/>
    <p:sldId id="1524" r:id="rId268"/>
    <p:sldId id="1536" r:id="rId269"/>
    <p:sldId id="1525" r:id="rId270"/>
    <p:sldId id="1526" r:id="rId271"/>
    <p:sldId id="1547" r:id="rId272"/>
    <p:sldId id="1544" r:id="rId273"/>
    <p:sldId id="1545" r:id="rId274"/>
    <p:sldId id="1549" r:id="rId275"/>
    <p:sldId id="1546" r:id="rId276"/>
    <p:sldId id="1527" r:id="rId277"/>
    <p:sldId id="1528" r:id="rId278"/>
    <p:sldId id="1558" r:id="rId279"/>
    <p:sldId id="1559" r:id="rId280"/>
    <p:sldId id="1529" r:id="rId281"/>
    <p:sldId id="1557" r:id="rId282"/>
    <p:sldId id="1556" r:id="rId283"/>
    <p:sldId id="1555" r:id="rId284"/>
    <p:sldId id="1531" r:id="rId285"/>
    <p:sldId id="1551" r:id="rId286"/>
    <p:sldId id="1548" r:id="rId287"/>
    <p:sldId id="1550" r:id="rId288"/>
    <p:sldId id="1552" r:id="rId289"/>
    <p:sldId id="1530" r:id="rId290"/>
    <p:sldId id="1543" r:id="rId291"/>
    <p:sldId id="1537" r:id="rId292"/>
    <p:sldId id="1538" r:id="rId293"/>
    <p:sldId id="1539" r:id="rId294"/>
    <p:sldId id="1540" r:id="rId295"/>
    <p:sldId id="1541" r:id="rId296"/>
    <p:sldId id="1542" r:id="rId297"/>
    <p:sldId id="1553" r:id="rId298"/>
    <p:sldId id="1554" r:id="rId299"/>
    <p:sldId id="1560" r:id="rId300"/>
    <p:sldId id="1595" r:id="rId301"/>
    <p:sldId id="1561" r:id="rId302"/>
    <p:sldId id="1562" r:id="rId303"/>
    <p:sldId id="1563" r:id="rId304"/>
    <p:sldId id="1565" r:id="rId305"/>
    <p:sldId id="1566" r:id="rId306"/>
    <p:sldId id="1594" r:id="rId307"/>
    <p:sldId id="1592" r:id="rId308"/>
    <p:sldId id="1567" r:id="rId309"/>
    <p:sldId id="1568" r:id="rId310"/>
    <p:sldId id="1569" r:id="rId311"/>
    <p:sldId id="1593" r:id="rId312"/>
    <p:sldId id="1570" r:id="rId313"/>
    <p:sldId id="1571" r:id="rId314"/>
    <p:sldId id="1572" r:id="rId315"/>
    <p:sldId id="1574" r:id="rId316"/>
    <p:sldId id="1575" r:id="rId317"/>
    <p:sldId id="1576" r:id="rId318"/>
    <p:sldId id="1577" r:id="rId319"/>
    <p:sldId id="1596" r:id="rId320"/>
    <p:sldId id="1579" r:id="rId321"/>
    <p:sldId id="1580" r:id="rId322"/>
    <p:sldId id="1581" r:id="rId323"/>
    <p:sldId id="1582" r:id="rId324"/>
    <p:sldId id="1583" r:id="rId325"/>
    <p:sldId id="1589" r:id="rId326"/>
    <p:sldId id="1584" r:id="rId327"/>
    <p:sldId id="1585" r:id="rId328"/>
    <p:sldId id="1587" r:id="rId329"/>
    <p:sldId id="1588" r:id="rId330"/>
    <p:sldId id="1590" r:id="rId331"/>
    <p:sldId id="1591" r:id="rId332"/>
    <p:sldId id="1597" r:id="rId333"/>
    <p:sldId id="1613" r:id="rId334"/>
    <p:sldId id="1614" r:id="rId335"/>
    <p:sldId id="1615" r:id="rId336"/>
    <p:sldId id="1617" r:id="rId337"/>
    <p:sldId id="1616" r:id="rId338"/>
    <p:sldId id="1618" r:id="rId339"/>
    <p:sldId id="1619" r:id="rId340"/>
    <p:sldId id="1620" r:id="rId341"/>
    <p:sldId id="1621" r:id="rId342"/>
    <p:sldId id="1622" r:id="rId343"/>
    <p:sldId id="1623" r:id="rId344"/>
    <p:sldId id="1628" r:id="rId345"/>
    <p:sldId id="1606" r:id="rId346"/>
    <p:sldId id="1624" r:id="rId347"/>
    <p:sldId id="1625" r:id="rId348"/>
    <p:sldId id="1629" r:id="rId349"/>
    <p:sldId id="1627" r:id="rId350"/>
    <p:sldId id="1626" r:id="rId351"/>
    <p:sldId id="1598" r:id="rId352"/>
    <p:sldId id="1601" r:id="rId353"/>
    <p:sldId id="1599" r:id="rId354"/>
    <p:sldId id="1600" r:id="rId355"/>
    <p:sldId id="1605" r:id="rId356"/>
    <p:sldId id="1602" r:id="rId357"/>
    <p:sldId id="1603" r:id="rId358"/>
    <p:sldId id="1604" r:id="rId359"/>
    <p:sldId id="1607" r:id="rId360"/>
    <p:sldId id="1608" r:id="rId361"/>
    <p:sldId id="1609" r:id="rId362"/>
    <p:sldId id="1610" r:id="rId363"/>
    <p:sldId id="1611" r:id="rId364"/>
    <p:sldId id="1612" r:id="rId365"/>
    <p:sldId id="1399" r:id="rId366"/>
    <p:sldId id="1519" r:id="rId367"/>
    <p:sldId id="1400" r:id="rId368"/>
    <p:sldId id="1401" r:id="rId369"/>
    <p:sldId id="1404" r:id="rId370"/>
    <p:sldId id="1453" r:id="rId371"/>
    <p:sldId id="1454" r:id="rId372"/>
    <p:sldId id="1447" r:id="rId373"/>
    <p:sldId id="1460" r:id="rId374"/>
    <p:sldId id="1461" r:id="rId375"/>
    <p:sldId id="1450" r:id="rId376"/>
    <p:sldId id="1405" r:id="rId377"/>
    <p:sldId id="1430" r:id="rId378"/>
    <p:sldId id="1452" r:id="rId379"/>
    <p:sldId id="1432" r:id="rId380"/>
    <p:sldId id="1433" r:id="rId381"/>
    <p:sldId id="1456" r:id="rId382"/>
    <p:sldId id="1521" r:id="rId383"/>
    <p:sldId id="1522" r:id="rId384"/>
    <p:sldId id="1520" r:id="rId385"/>
    <p:sldId id="1642" r:id="rId386"/>
    <p:sldId id="1631" r:id="rId387"/>
    <p:sldId id="1632" r:id="rId388"/>
    <p:sldId id="1639" r:id="rId389"/>
    <p:sldId id="1640" r:id="rId390"/>
    <p:sldId id="1636" r:id="rId391"/>
    <p:sldId id="1634" r:id="rId392"/>
    <p:sldId id="1637" r:id="rId393"/>
    <p:sldId id="1641" r:id="rId394"/>
    <p:sldId id="1635" r:id="rId395"/>
    <p:sldId id="1630" r:id="rId396"/>
    <p:sldId id="1633" r:id="rId397"/>
    <p:sldId id="1638" r:id="rId398"/>
    <p:sldId id="985" r:id="rId399"/>
    <p:sldId id="1408" r:id="rId400"/>
    <p:sldId id="986" r:id="rId401"/>
  </p:sldIdLst>
  <p:sldSz cx="9144000" cy="6858000" type="screen4x3"/>
  <p:notesSz cx="6858000" cy="9144000"/>
  <p:defaultTextStyle>
    <a:defPPr>
      <a:defRPr lang="es-ES_tradnl"/>
    </a:defPPr>
    <a:lvl1pPr algn="l" rtl="0" fontAlgn="base">
      <a:spcBef>
        <a:spcPct val="0"/>
      </a:spcBef>
      <a:spcAft>
        <a:spcPct val="0"/>
      </a:spcAft>
      <a:defRPr kern="1200">
        <a:solidFill>
          <a:srgbClr val="0000FF"/>
        </a:solidFill>
        <a:latin typeface="Arial" charset="0"/>
        <a:ea typeface="+mn-ea"/>
        <a:cs typeface="+mn-cs"/>
      </a:defRPr>
    </a:lvl1pPr>
    <a:lvl2pPr marL="457200" algn="l" rtl="0" fontAlgn="base">
      <a:spcBef>
        <a:spcPct val="0"/>
      </a:spcBef>
      <a:spcAft>
        <a:spcPct val="0"/>
      </a:spcAft>
      <a:defRPr kern="1200">
        <a:solidFill>
          <a:srgbClr val="0000FF"/>
        </a:solidFill>
        <a:latin typeface="Arial" charset="0"/>
        <a:ea typeface="+mn-ea"/>
        <a:cs typeface="+mn-cs"/>
      </a:defRPr>
    </a:lvl2pPr>
    <a:lvl3pPr marL="914400" algn="l" rtl="0" fontAlgn="base">
      <a:spcBef>
        <a:spcPct val="0"/>
      </a:spcBef>
      <a:spcAft>
        <a:spcPct val="0"/>
      </a:spcAft>
      <a:defRPr kern="1200">
        <a:solidFill>
          <a:srgbClr val="0000FF"/>
        </a:solidFill>
        <a:latin typeface="Arial" charset="0"/>
        <a:ea typeface="+mn-ea"/>
        <a:cs typeface="+mn-cs"/>
      </a:defRPr>
    </a:lvl3pPr>
    <a:lvl4pPr marL="1371600" algn="l" rtl="0" fontAlgn="base">
      <a:spcBef>
        <a:spcPct val="0"/>
      </a:spcBef>
      <a:spcAft>
        <a:spcPct val="0"/>
      </a:spcAft>
      <a:defRPr kern="1200">
        <a:solidFill>
          <a:srgbClr val="0000FF"/>
        </a:solidFill>
        <a:latin typeface="Arial" charset="0"/>
        <a:ea typeface="+mn-ea"/>
        <a:cs typeface="+mn-cs"/>
      </a:defRPr>
    </a:lvl4pPr>
    <a:lvl5pPr marL="1828800" algn="l" rtl="0" fontAlgn="base">
      <a:spcBef>
        <a:spcPct val="0"/>
      </a:spcBef>
      <a:spcAft>
        <a:spcPct val="0"/>
      </a:spcAft>
      <a:defRPr kern="1200">
        <a:solidFill>
          <a:srgbClr val="0000FF"/>
        </a:solidFill>
        <a:latin typeface="Arial" charset="0"/>
        <a:ea typeface="+mn-ea"/>
        <a:cs typeface="+mn-cs"/>
      </a:defRPr>
    </a:lvl5pPr>
    <a:lvl6pPr marL="2286000" algn="l" defTabSz="914400" rtl="0" eaLnBrk="1" latinLnBrk="0" hangingPunct="1">
      <a:defRPr kern="1200">
        <a:solidFill>
          <a:srgbClr val="0000FF"/>
        </a:solidFill>
        <a:latin typeface="Arial" charset="0"/>
        <a:ea typeface="+mn-ea"/>
        <a:cs typeface="+mn-cs"/>
      </a:defRPr>
    </a:lvl6pPr>
    <a:lvl7pPr marL="2743200" algn="l" defTabSz="914400" rtl="0" eaLnBrk="1" latinLnBrk="0" hangingPunct="1">
      <a:defRPr kern="1200">
        <a:solidFill>
          <a:srgbClr val="0000FF"/>
        </a:solidFill>
        <a:latin typeface="Arial" charset="0"/>
        <a:ea typeface="+mn-ea"/>
        <a:cs typeface="+mn-cs"/>
      </a:defRPr>
    </a:lvl7pPr>
    <a:lvl8pPr marL="3200400" algn="l" defTabSz="914400" rtl="0" eaLnBrk="1" latinLnBrk="0" hangingPunct="1">
      <a:defRPr kern="1200">
        <a:solidFill>
          <a:srgbClr val="0000FF"/>
        </a:solidFill>
        <a:latin typeface="Arial" charset="0"/>
        <a:ea typeface="+mn-ea"/>
        <a:cs typeface="+mn-cs"/>
      </a:defRPr>
    </a:lvl8pPr>
    <a:lvl9pPr marL="3657600" algn="l" defTabSz="914400" rtl="0" eaLnBrk="1" latinLnBrk="0" hangingPunct="1">
      <a:defRPr kern="1200">
        <a:solidFill>
          <a:srgbClr val="0000FF"/>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800080"/>
    <a:srgbClr val="CC0000"/>
    <a:srgbClr val="FF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85" autoAdjust="0"/>
  </p:normalViewPr>
  <p:slideViewPr>
    <p:cSldViewPr>
      <p:cViewPr varScale="1">
        <p:scale>
          <a:sx n="44" d="100"/>
          <a:sy n="44" d="100"/>
        </p:scale>
        <p:origin x="-123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029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notesMaster" Target="notesMasters/notesMaster1.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viewProps" Target="viewProps.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tableStyles" Target="tableStyles.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presProps" Target="presProps.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theme" Target="theme/theme1.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s-ES_tradnl"/>
          </a:p>
        </p:txBody>
      </p:sp>
      <p:sp>
        <p:nvSpPr>
          <p:cNvPr id="19046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s-ES_tradnl"/>
          </a:p>
        </p:txBody>
      </p:sp>
      <p:sp>
        <p:nvSpPr>
          <p:cNvPr id="41165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9"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190470"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s-ES_tradnl"/>
          </a:p>
        </p:txBody>
      </p:sp>
      <p:sp>
        <p:nvSpPr>
          <p:cNvPr id="190471"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D044F1F9-D218-4FEA-8A1A-21A6BF559318}" type="slidenum">
              <a:rPr lang="es-ES_tradnl"/>
              <a:pPr>
                <a:defRPr/>
              </a:pPr>
              <a:t>‹#›</a:t>
            </a:fld>
            <a:endParaRPr lang="es-ES_tradnl"/>
          </a:p>
        </p:txBody>
      </p:sp>
    </p:spTree>
    <p:extLst>
      <p:ext uri="{BB962C8B-B14F-4D97-AF65-F5344CB8AC3E}">
        <p14:creationId xmlns:p14="http://schemas.microsoft.com/office/powerpoint/2010/main" val="9931398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1 Marcador de imagen de diapositiva"/>
          <p:cNvSpPr>
            <a:spLocks noGrp="1" noRot="1" noChangeAspect="1" noTextEdit="1"/>
          </p:cNvSpPr>
          <p:nvPr>
            <p:ph type="sldImg"/>
          </p:nvPr>
        </p:nvSpPr>
        <p:spPr>
          <a:ln/>
        </p:spPr>
      </p:sp>
      <p:sp>
        <p:nvSpPr>
          <p:cNvPr id="412675"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smtClean="0"/>
          </a:p>
        </p:txBody>
      </p:sp>
      <p:sp>
        <p:nvSpPr>
          <p:cNvPr id="412676"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fld id="{93703231-A97A-4111-8228-50126FFD064F}" type="slidenum">
              <a:rPr lang="es-ES_tradnl" smtClean="0">
                <a:solidFill>
                  <a:schemeClr val="tx1"/>
                </a:solidFill>
              </a:rPr>
              <a:pPr eaLnBrk="1" hangingPunct="1"/>
              <a:t>159</a:t>
            </a:fld>
            <a:endParaRPr lang="es-ES_tradnl" smtClean="0">
              <a:solidFill>
                <a:schemeClr val="tx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1 Marcador de imagen de diapositiva"/>
          <p:cNvSpPr>
            <a:spLocks noGrp="1" noRot="1" noChangeAspect="1" noTextEdit="1"/>
          </p:cNvSpPr>
          <p:nvPr>
            <p:ph type="sldImg"/>
          </p:nvPr>
        </p:nvSpPr>
        <p:spPr>
          <a:ln/>
        </p:spPr>
      </p:sp>
      <p:sp>
        <p:nvSpPr>
          <p:cNvPr id="413699"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smtClean="0"/>
          </a:p>
        </p:txBody>
      </p:sp>
      <p:sp>
        <p:nvSpPr>
          <p:cNvPr id="413700"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fld id="{7C55E270-5B21-4C70-B7EE-B2AD24F42C86}" type="slidenum">
              <a:rPr lang="es-ES_tradnl" smtClean="0">
                <a:solidFill>
                  <a:schemeClr val="tx1"/>
                </a:solidFill>
              </a:rPr>
              <a:pPr eaLnBrk="1" hangingPunct="1"/>
              <a:t>250</a:t>
            </a:fld>
            <a:endParaRPr lang="es-ES_tradnl" smtClean="0">
              <a:solidFill>
                <a:schemeClr val="tx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1 Marcador de imagen de diapositiva"/>
          <p:cNvSpPr>
            <a:spLocks noGrp="1" noRot="1" noChangeAspect="1" noTextEdit="1"/>
          </p:cNvSpPr>
          <p:nvPr>
            <p:ph type="sldImg"/>
          </p:nvPr>
        </p:nvSpPr>
        <p:spPr>
          <a:ln/>
        </p:spPr>
      </p:sp>
      <p:sp>
        <p:nvSpPr>
          <p:cNvPr id="414723"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smtClean="0"/>
          </a:p>
        </p:txBody>
      </p:sp>
      <p:sp>
        <p:nvSpPr>
          <p:cNvPr id="414724"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fld id="{9E72E6ED-1E2A-4562-8A5C-0BB9591051D4}" type="slidenum">
              <a:rPr lang="es-ES_tradnl" smtClean="0">
                <a:solidFill>
                  <a:schemeClr val="tx1"/>
                </a:solidFill>
              </a:rPr>
              <a:pPr eaLnBrk="1" hangingPunct="1"/>
              <a:t>251</a:t>
            </a:fld>
            <a:endParaRPr lang="es-ES_tradnl" smtClean="0">
              <a:solidFill>
                <a:schemeClr val="tx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1 Marcador de imagen de diapositiva"/>
          <p:cNvSpPr>
            <a:spLocks noGrp="1" noRot="1" noChangeAspect="1" noTextEdit="1"/>
          </p:cNvSpPr>
          <p:nvPr>
            <p:ph type="sldImg"/>
          </p:nvPr>
        </p:nvSpPr>
        <p:spPr>
          <a:ln/>
        </p:spPr>
      </p:sp>
      <p:sp>
        <p:nvSpPr>
          <p:cNvPr id="415747"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smtClean="0"/>
          </a:p>
        </p:txBody>
      </p:sp>
      <p:sp>
        <p:nvSpPr>
          <p:cNvPr id="415748"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fld id="{59F27EE1-5665-433E-91E9-A0CC234A3A0D}" type="slidenum">
              <a:rPr lang="es-ES_tradnl" smtClean="0">
                <a:solidFill>
                  <a:schemeClr val="tx1"/>
                </a:solidFill>
              </a:rPr>
              <a:pPr eaLnBrk="1" hangingPunct="1"/>
              <a:t>252</a:t>
            </a:fld>
            <a:endParaRPr lang="es-ES_tradnl" smtClean="0">
              <a:solidFill>
                <a:schemeClr val="tx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1 Marcador de imagen de diapositiva"/>
          <p:cNvSpPr>
            <a:spLocks noGrp="1" noRot="1" noChangeAspect="1" noTextEdit="1"/>
          </p:cNvSpPr>
          <p:nvPr>
            <p:ph type="sldImg"/>
          </p:nvPr>
        </p:nvSpPr>
        <p:spPr>
          <a:ln/>
        </p:spPr>
      </p:sp>
      <p:sp>
        <p:nvSpPr>
          <p:cNvPr id="416771"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smtClean="0"/>
          </a:p>
        </p:txBody>
      </p:sp>
      <p:sp>
        <p:nvSpPr>
          <p:cNvPr id="416772"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fld id="{78DAE6C5-0F5A-46E7-81B1-A8398CF7D917}" type="slidenum">
              <a:rPr lang="es-ES_tradnl" smtClean="0">
                <a:solidFill>
                  <a:schemeClr val="tx1"/>
                </a:solidFill>
              </a:rPr>
              <a:pPr eaLnBrk="1" hangingPunct="1"/>
              <a:t>253</a:t>
            </a:fld>
            <a:endParaRPr lang="es-ES_tradnl" smtClean="0">
              <a:solidFill>
                <a:schemeClr val="tx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1 Marcador de imagen de diapositiva"/>
          <p:cNvSpPr>
            <a:spLocks noGrp="1" noRot="1" noChangeAspect="1" noTextEdit="1"/>
          </p:cNvSpPr>
          <p:nvPr>
            <p:ph type="sldImg"/>
          </p:nvPr>
        </p:nvSpPr>
        <p:spPr>
          <a:ln/>
        </p:spPr>
      </p:sp>
      <p:sp>
        <p:nvSpPr>
          <p:cNvPr id="417795"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smtClean="0"/>
          </a:p>
        </p:txBody>
      </p:sp>
      <p:sp>
        <p:nvSpPr>
          <p:cNvPr id="417796"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fld id="{C7550DAC-EB05-4618-B740-FE1520910CAB}" type="slidenum">
              <a:rPr lang="es-ES_tradnl" smtClean="0">
                <a:solidFill>
                  <a:schemeClr val="tx1"/>
                </a:solidFill>
              </a:rPr>
              <a:pPr eaLnBrk="1" hangingPunct="1"/>
              <a:t>257</a:t>
            </a:fld>
            <a:endParaRPr lang="es-ES_tradnl" smtClean="0">
              <a:solidFill>
                <a:schemeClr val="tx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45BEF0ED-A610-4FFF-8A5B-A562B91A04A5}" type="slidenum">
              <a:rPr lang="es-ES_tradnl"/>
              <a:pPr>
                <a:defRPr/>
              </a:pPr>
              <a:t>‹#›</a:t>
            </a:fld>
            <a:endParaRPr lang="es-ES_tradnl"/>
          </a:p>
        </p:txBody>
      </p:sp>
    </p:spTree>
    <p:extLst>
      <p:ext uri="{BB962C8B-B14F-4D97-AF65-F5344CB8AC3E}">
        <p14:creationId xmlns:p14="http://schemas.microsoft.com/office/powerpoint/2010/main" val="141851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F264826D-79AF-4483-9509-C5037936290B}" type="slidenum">
              <a:rPr lang="es-ES_tradnl"/>
              <a:pPr>
                <a:defRPr/>
              </a:pPr>
              <a:t>‹#›</a:t>
            </a:fld>
            <a:endParaRPr lang="es-ES_tradnl"/>
          </a:p>
        </p:txBody>
      </p:sp>
    </p:spTree>
    <p:extLst>
      <p:ext uri="{BB962C8B-B14F-4D97-AF65-F5344CB8AC3E}">
        <p14:creationId xmlns:p14="http://schemas.microsoft.com/office/powerpoint/2010/main" val="2201838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66C173FD-AB8A-44B2-B2E1-33B415A14570}" type="slidenum">
              <a:rPr lang="es-ES_tradnl"/>
              <a:pPr>
                <a:defRPr/>
              </a:pPr>
              <a:t>‹#›</a:t>
            </a:fld>
            <a:endParaRPr lang="es-ES_tradnl"/>
          </a:p>
        </p:txBody>
      </p:sp>
    </p:spTree>
    <p:extLst>
      <p:ext uri="{BB962C8B-B14F-4D97-AF65-F5344CB8AC3E}">
        <p14:creationId xmlns:p14="http://schemas.microsoft.com/office/powerpoint/2010/main" val="4082802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176C6EC7-024F-4091-A557-CFD0CBBE8337}" type="slidenum">
              <a:rPr lang="es-ES_tradnl"/>
              <a:pPr>
                <a:defRPr/>
              </a:pPr>
              <a:t>‹#›</a:t>
            </a:fld>
            <a:endParaRPr lang="es-ES_tradnl"/>
          </a:p>
        </p:txBody>
      </p:sp>
    </p:spTree>
    <p:extLst>
      <p:ext uri="{BB962C8B-B14F-4D97-AF65-F5344CB8AC3E}">
        <p14:creationId xmlns:p14="http://schemas.microsoft.com/office/powerpoint/2010/main" val="3810096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97425A82-C39C-4565-A702-BC88BDD8759D}" type="slidenum">
              <a:rPr lang="es-ES_tradnl"/>
              <a:pPr>
                <a:defRPr/>
              </a:pPr>
              <a:t>‹#›</a:t>
            </a:fld>
            <a:endParaRPr lang="es-ES_tradnl"/>
          </a:p>
        </p:txBody>
      </p:sp>
    </p:spTree>
    <p:extLst>
      <p:ext uri="{BB962C8B-B14F-4D97-AF65-F5344CB8AC3E}">
        <p14:creationId xmlns:p14="http://schemas.microsoft.com/office/powerpoint/2010/main" val="1080386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DCB57B2E-F09C-4612-9D83-FB691C06D351}" type="slidenum">
              <a:rPr lang="es-ES_tradnl"/>
              <a:pPr>
                <a:defRPr/>
              </a:pPr>
              <a:t>‹#›</a:t>
            </a:fld>
            <a:endParaRPr lang="es-ES_tradnl"/>
          </a:p>
        </p:txBody>
      </p:sp>
    </p:spTree>
    <p:extLst>
      <p:ext uri="{BB962C8B-B14F-4D97-AF65-F5344CB8AC3E}">
        <p14:creationId xmlns:p14="http://schemas.microsoft.com/office/powerpoint/2010/main" val="172024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659D58F4-1D72-4555-931F-6A5C8E1E4918}" type="slidenum">
              <a:rPr lang="es-ES_tradnl"/>
              <a:pPr>
                <a:defRPr/>
              </a:pPr>
              <a:t>‹#›</a:t>
            </a:fld>
            <a:endParaRPr lang="es-ES_tradnl"/>
          </a:p>
        </p:txBody>
      </p:sp>
    </p:spTree>
    <p:extLst>
      <p:ext uri="{BB962C8B-B14F-4D97-AF65-F5344CB8AC3E}">
        <p14:creationId xmlns:p14="http://schemas.microsoft.com/office/powerpoint/2010/main" val="3234042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19D48F27-029A-4740-BB31-E98D1A929E56}" type="slidenum">
              <a:rPr lang="es-ES_tradnl"/>
              <a:pPr>
                <a:defRPr/>
              </a:pPr>
              <a:t>‹#›</a:t>
            </a:fld>
            <a:endParaRPr lang="es-ES_tradnl"/>
          </a:p>
        </p:txBody>
      </p:sp>
    </p:spTree>
    <p:extLst>
      <p:ext uri="{BB962C8B-B14F-4D97-AF65-F5344CB8AC3E}">
        <p14:creationId xmlns:p14="http://schemas.microsoft.com/office/powerpoint/2010/main" val="3573999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25F65BD4-28D5-457A-BC0D-BCB8578CB7D6}" type="slidenum">
              <a:rPr lang="es-ES_tradnl"/>
              <a:pPr>
                <a:defRPr/>
              </a:pPr>
              <a:t>‹#›</a:t>
            </a:fld>
            <a:endParaRPr lang="es-ES_tradnl"/>
          </a:p>
        </p:txBody>
      </p:sp>
    </p:spTree>
    <p:extLst>
      <p:ext uri="{BB962C8B-B14F-4D97-AF65-F5344CB8AC3E}">
        <p14:creationId xmlns:p14="http://schemas.microsoft.com/office/powerpoint/2010/main" val="1935538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E8CF34F9-870A-4AC5-9683-2681A34AF2A6}" type="slidenum">
              <a:rPr lang="es-ES_tradnl"/>
              <a:pPr>
                <a:defRPr/>
              </a:pPr>
              <a:t>‹#›</a:t>
            </a:fld>
            <a:endParaRPr lang="es-ES_tradnl"/>
          </a:p>
        </p:txBody>
      </p:sp>
    </p:spTree>
    <p:extLst>
      <p:ext uri="{BB962C8B-B14F-4D97-AF65-F5344CB8AC3E}">
        <p14:creationId xmlns:p14="http://schemas.microsoft.com/office/powerpoint/2010/main" val="255865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3563A7E9-328C-4684-A7F8-37631FB7D4A8}" type="slidenum">
              <a:rPr lang="es-ES_tradnl"/>
              <a:pPr>
                <a:defRPr/>
              </a:pPr>
              <a:t>‹#›</a:t>
            </a:fld>
            <a:endParaRPr lang="es-ES_tradnl"/>
          </a:p>
        </p:txBody>
      </p:sp>
    </p:spTree>
    <p:extLst>
      <p:ext uri="{BB962C8B-B14F-4D97-AF65-F5344CB8AC3E}">
        <p14:creationId xmlns:p14="http://schemas.microsoft.com/office/powerpoint/2010/main" val="1316556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C7C9F811-77BD-4AFF-9C0D-3EFF3F5F3684}" type="slidenum">
              <a:rPr lang="es-ES_tradnl"/>
              <a:pPr>
                <a:defRPr/>
              </a:pPr>
              <a:t>‹#›</a:t>
            </a:fld>
            <a:endParaRPr lang="es-ES_tradnl"/>
          </a:p>
        </p:txBody>
      </p:sp>
    </p:spTree>
    <p:extLst>
      <p:ext uri="{BB962C8B-B14F-4D97-AF65-F5344CB8AC3E}">
        <p14:creationId xmlns:p14="http://schemas.microsoft.com/office/powerpoint/2010/main" val="565108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8229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57200" y="3938588"/>
            <a:ext cx="8229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79A11C45-16D4-4D04-BEB7-C1A2D5249D5D}" type="slidenum">
              <a:rPr lang="es-ES_tradnl"/>
              <a:pPr>
                <a:defRPr/>
              </a:pPr>
              <a:t>‹#›</a:t>
            </a:fld>
            <a:endParaRPr lang="es-ES_tradnl"/>
          </a:p>
        </p:txBody>
      </p:sp>
    </p:spTree>
    <p:extLst>
      <p:ext uri="{BB962C8B-B14F-4D97-AF65-F5344CB8AC3E}">
        <p14:creationId xmlns:p14="http://schemas.microsoft.com/office/powerpoint/2010/main" val="1098065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883B41A1-A8D7-405B-8A7B-41214E2E721C}" type="slidenum">
              <a:rPr lang="es-ES_tradnl"/>
              <a:pPr>
                <a:defRPr/>
              </a:pPr>
              <a:t>‹#›</a:t>
            </a:fld>
            <a:endParaRPr lang="es-ES_tradnl"/>
          </a:p>
        </p:txBody>
      </p:sp>
    </p:spTree>
    <p:extLst>
      <p:ext uri="{BB962C8B-B14F-4D97-AF65-F5344CB8AC3E}">
        <p14:creationId xmlns:p14="http://schemas.microsoft.com/office/powerpoint/2010/main" val="48189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0660B971-CC85-4964-86A8-BA2835DE3AB8}" type="slidenum">
              <a:rPr lang="es-ES_tradnl"/>
              <a:pPr>
                <a:defRPr/>
              </a:pPr>
              <a:t>‹#›</a:t>
            </a:fld>
            <a:endParaRPr lang="es-ES_tradnl"/>
          </a:p>
        </p:txBody>
      </p:sp>
    </p:spTree>
    <p:extLst>
      <p:ext uri="{BB962C8B-B14F-4D97-AF65-F5344CB8AC3E}">
        <p14:creationId xmlns:p14="http://schemas.microsoft.com/office/powerpoint/2010/main" val="1918068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quarter" idx="1"/>
          </p:nvPr>
        </p:nvSpPr>
        <p:spPr>
          <a:xfrm>
            <a:off x="457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648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contenido"/>
          <p:cNvSpPr>
            <a:spLocks noGrp="1"/>
          </p:cNvSpPr>
          <p:nvPr>
            <p:ph sz="quarter" idx="3"/>
          </p:nvPr>
        </p:nvSpPr>
        <p:spPr>
          <a:xfrm>
            <a:off x="457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contenido"/>
          <p:cNvSpPr>
            <a:spLocks noGrp="1"/>
          </p:cNvSpPr>
          <p:nvPr>
            <p:ph sz="quarter" idx="4"/>
          </p:nvPr>
        </p:nvSpPr>
        <p:spPr>
          <a:xfrm>
            <a:off x="4648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10FDB00A-FD3E-4831-9C7B-8773C64D6D37}" type="slidenum">
              <a:rPr lang="es-ES_tradnl"/>
              <a:pPr>
                <a:defRPr/>
              </a:pPr>
              <a:t>‹#›</a:t>
            </a:fld>
            <a:endParaRPr lang="es-ES_tradnl"/>
          </a:p>
        </p:txBody>
      </p:sp>
    </p:spTree>
    <p:extLst>
      <p:ext uri="{BB962C8B-B14F-4D97-AF65-F5344CB8AC3E}">
        <p14:creationId xmlns:p14="http://schemas.microsoft.com/office/powerpoint/2010/main" val="2838828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imágenes prediseñadas"/>
          <p:cNvSpPr>
            <a:spLocks noGrp="1"/>
          </p:cNvSpPr>
          <p:nvPr>
            <p:ph type="clipArt" sz="half" idx="2"/>
          </p:nvPr>
        </p:nvSpPr>
        <p:spPr>
          <a:xfrm>
            <a:off x="4648200" y="1600200"/>
            <a:ext cx="4038600" cy="4525963"/>
          </a:xfrm>
        </p:spPr>
        <p:txBody>
          <a:bodyPr/>
          <a:lstStyle/>
          <a:p>
            <a:pPr lvl="0"/>
            <a:endParaRPr lang="es-A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1F3410BB-DABA-4B83-9D53-CA95585E8B2E}" type="slidenum">
              <a:rPr lang="es-ES_tradnl"/>
              <a:pPr>
                <a:defRPr/>
              </a:pPr>
              <a:t>‹#›</a:t>
            </a:fld>
            <a:endParaRPr lang="es-ES_tradnl"/>
          </a:p>
        </p:txBody>
      </p:sp>
    </p:spTree>
    <p:extLst>
      <p:ext uri="{BB962C8B-B14F-4D97-AF65-F5344CB8AC3E}">
        <p14:creationId xmlns:p14="http://schemas.microsoft.com/office/powerpoint/2010/main" val="3499186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0008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386052"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endParaRPr lang="es-ES_tradnl"/>
          </a:p>
        </p:txBody>
      </p:sp>
      <p:sp>
        <p:nvSpPr>
          <p:cNvPr id="386053"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a:defRPr/>
            </a:pPr>
            <a:endParaRPr lang="es-ES_tradnl"/>
          </a:p>
        </p:txBody>
      </p:sp>
      <p:sp>
        <p:nvSpPr>
          <p:cNvPr id="386054"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a:defRPr/>
            </a:pPr>
            <a:fld id="{A8DE3F26-8C1F-48C2-9260-5EB164668487}" type="slidenum">
              <a:rPr lang="es-ES_tradnl"/>
              <a:pPr>
                <a:defRPr/>
              </a:pPr>
              <a:t>‹#›</a:t>
            </a:fld>
            <a:endParaRPr lang="es-ES_tradnl"/>
          </a:p>
        </p:txBody>
      </p:sp>
    </p:spTree>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images.google.com.ar/imgres?imgurl=http://www.lubbockscottishrite.org/images/kadosh_logo.gif&amp;imgrefurl=http://www.lubbockscottishrite.org/About/Degrees.aspx&amp;usg=__A71P1ZJdwixupRwUiNw56zdq2bU=&amp;h=190&amp;w=164&amp;sz=4&amp;hl=es&amp;start=13&amp;um=1&amp;itbs=1&amp;tbnid=xytbg281E9DhTM:&amp;tbnh=103&amp;tbnw=89&amp;prev=/images%3Fq%3D%2522scottish%2Brite%2522%2BKadosh%26um%3D1%26hl%3Des%26tbs%3Disch:1"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eg"/></Relationships>
</file>

<file path=ppt/slides/_rels/slide18.xml.rels><?xml version="1.0" encoding="UTF-8" standalone="yes"?>
<Relationships xmlns="http://schemas.openxmlformats.org/package/2006/relationships"><Relationship Id="rId8" Type="http://schemas.openxmlformats.org/officeDocument/2006/relationships/hyperlink" Target="http://www.google.com.ar/imgres?imgurl=http://www.nauticaocasion.es/tienda/imagenes/cadena_galv_e_l_din763.jpg&amp;imgrefurl=http://www.nauticaocasion.es/tienda/cmei/prodView.asp%3Fidproduct%3D317&amp;usg=__IHAHWEz902_T6Nq4H9UkeYe1H6E=&amp;h=578&amp;w=723&amp;sz=30&amp;hl=es&amp;start=4&amp;zoom=1&amp;itbs=1&amp;tbnid=aPV8VvUaBajlEM:&amp;tbnh=112&amp;tbnw=140&amp;prev=/images%3Fq%3Deslabon%26hl%3Des%26gbv%3D2%26tbs%3Disch:1" TargetMode="External"/><Relationship Id="rId13" Type="http://schemas.openxmlformats.org/officeDocument/2006/relationships/image" Target="../media/image37.jpeg"/><Relationship Id="rId18" Type="http://schemas.openxmlformats.org/officeDocument/2006/relationships/hyperlink" Target="http://www.google.com.ar/imgres?imgurl=http://www.filofiel.com/tienda/images/614-G%2520HACHA.jpg&amp;imgrefurl=http://www.filofiel.com/tienda/index.php%3FcPath%3D105&amp;usg=__oyOvCOk2DcLF3OrU88TVfIVZGoQ=&amp;h=378&amp;w=300&amp;sz=13&amp;hl=es&amp;start=2&amp;zoom=1&amp;itbs=1&amp;tbnid=csbFkfV3T3EMUM:&amp;tbnh=122&amp;tbnw=97&amp;prev=/images%3Fq%3Dhacha%26hl%3Des%26gbv%3D2%26tbs%3Disch:1" TargetMode="External"/><Relationship Id="rId3" Type="http://schemas.openxmlformats.org/officeDocument/2006/relationships/image" Target="../media/image32.jpeg"/><Relationship Id="rId7" Type="http://schemas.openxmlformats.org/officeDocument/2006/relationships/image" Target="../media/image34.jpeg"/><Relationship Id="rId12" Type="http://schemas.openxmlformats.org/officeDocument/2006/relationships/hyperlink" Target="http://www.google.com.ar/imgres?imgurl=http://www.euroresidentes.com/horoscopos/arbol/images/haya.jpeg&amp;imgrefurl=http://www.euroresidentes.com/horoscopos/arbol/haya.htm&amp;usg=__I4ux1YUrhD1-FUGCbfIQPMn_shc=&amp;h=335&amp;w=376&amp;sz=8&amp;hl=es&amp;start=6&amp;zoom=1&amp;itbs=1&amp;tbnid=9kx0lDt_MeCJRM:&amp;tbnh=109&amp;tbnw=122&amp;prev=/images%3Fq%3Dhaya%26hl%3Des%26gbv%3D2%26tbs%3Disch:1" TargetMode="External"/><Relationship Id="rId17" Type="http://schemas.openxmlformats.org/officeDocument/2006/relationships/image" Target="../media/image39.jpeg"/><Relationship Id="rId2" Type="http://schemas.openxmlformats.org/officeDocument/2006/relationships/hyperlink" Target="http://www.guiadejardineria.com/wp-content/uploads/2009/12/serbal-de-los-cazadores-01.jpg" TargetMode="External"/><Relationship Id="rId16" Type="http://schemas.openxmlformats.org/officeDocument/2006/relationships/hyperlink" Target="http://www.google.com.ar/imgres?imgurl=http://www.jardineria.pro/wp-content/uploads/2010/01/ENCINA.jpg&amp;imgrefurl=http://www.jardineria.pro/08-01-2010/plantas/arboles/encina-arbol-medicinal&amp;usg=__HR0fKKNq3od-Ya0Q9lyuPWlDZU4=&amp;h=227&amp;w=300&amp;sz=24&amp;hl=es&amp;start=3&amp;zoom=1&amp;itbs=1&amp;tbnid=0LXXTmnoquPF8M:&amp;tbnh=88&amp;tbnw=116&amp;prev=/images%3Fq%3Dencina%26hl%3Des%26gbv%3D2%26tbs%3Disch:1" TargetMode="External"/><Relationship Id="rId1" Type="http://schemas.openxmlformats.org/officeDocument/2006/relationships/slideLayout" Target="../slideLayouts/slideLayout2.xml"/><Relationship Id="rId6" Type="http://schemas.openxmlformats.org/officeDocument/2006/relationships/hyperlink" Target="http://www.google.com.ar/imgres?imgurl=http://www.horoscopocelta.info/images/arce.jpg&amp;imgrefurl=http://www.horoscopocelta.info/arce.php&amp;usg=__SzOLm05hawoPHa--wiaKzWPqdbE=&amp;h=369&amp;w=291&amp;sz=29&amp;hl=es&amp;start=1&amp;zoom=1&amp;itbs=1&amp;tbnid=FQkFZLID1qZ1yM:&amp;tbnh=122&amp;tbnw=96&amp;prev=/images%3Fq%3Darce%26hl%3Des%26gbv%3D2%26tbs%3Disch:1" TargetMode="External"/><Relationship Id="rId11" Type="http://schemas.openxmlformats.org/officeDocument/2006/relationships/image" Target="../media/image36.jpeg"/><Relationship Id="rId5" Type="http://schemas.openxmlformats.org/officeDocument/2006/relationships/image" Target="../media/image33.jpeg"/><Relationship Id="rId15" Type="http://schemas.openxmlformats.org/officeDocument/2006/relationships/image" Target="../media/image38.jpeg"/><Relationship Id="rId10" Type="http://schemas.openxmlformats.org/officeDocument/2006/relationships/hyperlink" Target="http://www.google.com.ar/imgres?imgurl=http://www.coria.org/botanico/imagenes/fresno7.jpg&amp;imgrefurl=http://www.coria.org/botanico/fresno.htm&amp;usg=__gha1zGPtnpM9onIhgp6peozuqCs=&amp;h=385&amp;w=292&amp;sz=18&amp;hl=es&amp;start=1&amp;zoom=1&amp;itbs=1&amp;tbnid=K-g7zfgz118-SM:&amp;tbnh=123&amp;tbnw=93&amp;prev=/images%3Fq%3Dfresno%26hl%3Des%26sa%3DG%26gbv%3D2%26tbs%3Disch:1" TargetMode="External"/><Relationship Id="rId19" Type="http://schemas.openxmlformats.org/officeDocument/2006/relationships/image" Target="../media/image40.jpeg"/><Relationship Id="rId4" Type="http://schemas.openxmlformats.org/officeDocument/2006/relationships/hyperlink" Target="http://iesmoratalaz.webcindario.com/wp-content/uploads/ojaranzo.jpg" TargetMode="External"/><Relationship Id="rId9" Type="http://schemas.openxmlformats.org/officeDocument/2006/relationships/image" Target="../media/image35.jpeg"/><Relationship Id="rId14" Type="http://schemas.openxmlformats.org/officeDocument/2006/relationships/hyperlink" Target="http://www.google.com.ar/imgres?imgurl=http://ximo.files.wordpress.com/2008/02/olmo.jpg&amp;imgrefurl=http://www.astronoa.com.ar/astrocelta.php&amp;usg=__9zoKtw-7IpYB1bOHQNdvfim0oDk=&amp;h=1131&amp;w=793&amp;sz=478&amp;hl=es&amp;start=1&amp;zoom=1&amp;itbs=1&amp;tbnid=Jye_uHgXtk5XxM:&amp;tbnh=150&amp;tbnw=105&amp;prev=/images%3Fq%3Dolmo%26hl%3Des%26gbv%3D2%26tbs%3Disch:1"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2.xml"/><Relationship Id="rId4" Type="http://schemas.openxmlformats.org/officeDocument/2006/relationships/image" Target="../media/image43.jpe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upload.wikimedia.org/wikipedia/commons/9/98/SidonNewCity.jp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es.wikipedia.org/wiki/Archivo:Etruscan_cippus_warrior_head.jpg"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 Id="rId5" Type="http://schemas.openxmlformats.org/officeDocument/2006/relationships/image" Target="../media/image62.jpeg"/><Relationship Id="rId4" Type="http://schemas.openxmlformats.org/officeDocument/2006/relationships/image" Target="../media/image61.jpeg"/></Relationships>
</file>

<file path=ppt/slides/_rels/slide4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2.xml"/><Relationship Id="rId5" Type="http://schemas.openxmlformats.org/officeDocument/2006/relationships/image" Target="../media/image80.jpeg"/><Relationship Id="rId4" Type="http://schemas.openxmlformats.org/officeDocument/2006/relationships/image" Target="../media/image79.jpeg"/></Relationships>
</file>

<file path=ppt/slides/_rels/slide5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http://es.wikipedia.org/wiki/Archivo:Neun_gute_helden_rathaus_koeln.jpg"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hyperlink" Target="http://www.museumaconicoparanaense.com/MMPRaiz/imagens/iParamentos/images/Avental%20ma&#231;&#244;nico%20-_png.jpg" TargetMode="Externa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7.xml"/><Relationship Id="rId4" Type="http://schemas.openxmlformats.org/officeDocument/2006/relationships/image" Target="../media/image140.jpeg"/></Relationships>
</file>

<file path=ppt/slides/_rels/slide118.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7.xml"/><Relationship Id="rId4" Type="http://schemas.openxmlformats.org/officeDocument/2006/relationships/image" Target="../media/image146.jpeg"/></Relationships>
</file>

<file path=ppt/slides/_rels/slide126.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hyperlink" Target="http://upload.wikimedia.org/wikipedia/commons/3/34/TakakkawFalls2.jpg" TargetMode="Externa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jpeg"/><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image" Target="../media/image168.wmf"/><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jpeg"/><Relationship Id="rId1" Type="http://schemas.openxmlformats.org/officeDocument/2006/relationships/slideLayout" Target="../slideLayouts/slideLayout7.xml"/><Relationship Id="rId4" Type="http://schemas.openxmlformats.org/officeDocument/2006/relationships/image" Target="../media/image172.jpeg"/></Relationships>
</file>

<file path=ppt/slides/_rels/slide151.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74.wmf"/><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2" Type="http://schemas.openxmlformats.org/officeDocument/2006/relationships/image" Target="../media/image175.wmf"/><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17.xml"/></Relationships>
</file>

<file path=ppt/slides/_rels/slide159.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60.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17.xml"/></Relationships>
</file>

<file path=ppt/slides/_rels/slide161.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17.xml"/></Relationships>
</file>

<file path=ppt/slides/_rels/slide162.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1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jpeg"/><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8" Type="http://schemas.openxmlformats.org/officeDocument/2006/relationships/image" Target="../media/image196.jpeg"/><Relationship Id="rId3" Type="http://schemas.openxmlformats.org/officeDocument/2006/relationships/image" Target="../media/image191.jpeg"/><Relationship Id="rId7" Type="http://schemas.openxmlformats.org/officeDocument/2006/relationships/image" Target="../media/image195.jpeg"/><Relationship Id="rId2" Type="http://schemas.openxmlformats.org/officeDocument/2006/relationships/image" Target="../media/image190.jpeg"/><Relationship Id="rId1" Type="http://schemas.openxmlformats.org/officeDocument/2006/relationships/slideLayout" Target="../slideLayouts/slideLayout12.xml"/><Relationship Id="rId6" Type="http://schemas.openxmlformats.org/officeDocument/2006/relationships/image" Target="../media/image194.jpeg"/><Relationship Id="rId5" Type="http://schemas.openxmlformats.org/officeDocument/2006/relationships/image" Target="../media/image193.jpeg"/><Relationship Id="rId4" Type="http://schemas.openxmlformats.org/officeDocument/2006/relationships/image" Target="../media/image192.jpeg"/><Relationship Id="rId9" Type="http://schemas.openxmlformats.org/officeDocument/2006/relationships/image" Target="../media/image197.jpeg"/></Relationships>
</file>

<file path=ppt/slides/_rels/slide170.xml.rels><?xml version="1.0" encoding="UTF-8" standalone="yes"?>
<Relationships xmlns="http://schemas.openxmlformats.org/package/2006/relationships"><Relationship Id="rId3" Type="http://schemas.openxmlformats.org/officeDocument/2006/relationships/image" Target="../media/image199.jpeg"/><Relationship Id="rId7" Type="http://schemas.openxmlformats.org/officeDocument/2006/relationships/image" Target="../media/image203.jpeg"/><Relationship Id="rId2" Type="http://schemas.openxmlformats.org/officeDocument/2006/relationships/image" Target="../media/image198.jpeg"/><Relationship Id="rId1" Type="http://schemas.openxmlformats.org/officeDocument/2006/relationships/slideLayout" Target="../slideLayouts/slideLayout12.xml"/><Relationship Id="rId6" Type="http://schemas.openxmlformats.org/officeDocument/2006/relationships/image" Target="../media/image202.jpeg"/><Relationship Id="rId5" Type="http://schemas.openxmlformats.org/officeDocument/2006/relationships/image" Target="../media/image201.jpeg"/><Relationship Id="rId4" Type="http://schemas.openxmlformats.org/officeDocument/2006/relationships/image" Target="../media/image200.png"/></Relationships>
</file>

<file path=ppt/slides/_rels/slide171.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image" Target="../media/image204.jpeg"/><Relationship Id="rId1" Type="http://schemas.openxmlformats.org/officeDocument/2006/relationships/slideLayout" Target="../slideLayouts/slideLayout12.xml"/><Relationship Id="rId5" Type="http://schemas.openxmlformats.org/officeDocument/2006/relationships/image" Target="../media/image207.jpeg"/><Relationship Id="rId4" Type="http://schemas.openxmlformats.org/officeDocument/2006/relationships/image" Target="../media/image206.jpeg"/></Relationships>
</file>

<file path=ppt/slides/_rels/slide172.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image" Target="../media/image208.jpeg"/><Relationship Id="rId1" Type="http://schemas.openxmlformats.org/officeDocument/2006/relationships/slideLayout" Target="../slideLayouts/slideLayout12.xml"/><Relationship Id="rId5" Type="http://schemas.openxmlformats.org/officeDocument/2006/relationships/image" Target="../media/image211.jpeg"/><Relationship Id="rId4" Type="http://schemas.openxmlformats.org/officeDocument/2006/relationships/image" Target="../media/image210.jpeg"/></Relationships>
</file>

<file path=ppt/slides/_rels/slide173.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image" Target="../media/image212.jpeg"/><Relationship Id="rId1" Type="http://schemas.openxmlformats.org/officeDocument/2006/relationships/slideLayout" Target="../slideLayouts/slideLayout12.xml"/><Relationship Id="rId4" Type="http://schemas.openxmlformats.org/officeDocument/2006/relationships/image" Target="../media/image214.jpeg"/></Relationships>
</file>

<file path=ppt/slides/_rels/slide174.xml.rels><?xml version="1.0" encoding="UTF-8" standalone="yes"?>
<Relationships xmlns="http://schemas.openxmlformats.org/package/2006/relationships"><Relationship Id="rId2" Type="http://schemas.openxmlformats.org/officeDocument/2006/relationships/image" Target="../media/image215.jpeg"/><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2" Type="http://schemas.openxmlformats.org/officeDocument/2006/relationships/image" Target="../media/image216.jpeg"/><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3" Type="http://schemas.openxmlformats.org/officeDocument/2006/relationships/image" Target="../media/image218.jpeg"/><Relationship Id="rId2" Type="http://schemas.openxmlformats.org/officeDocument/2006/relationships/image" Target="../media/image217.jpeg"/><Relationship Id="rId1" Type="http://schemas.openxmlformats.org/officeDocument/2006/relationships/slideLayout" Target="../slideLayouts/slideLayout12.xml"/><Relationship Id="rId5" Type="http://schemas.openxmlformats.org/officeDocument/2006/relationships/image" Target="../media/image220.jpeg"/><Relationship Id="rId4" Type="http://schemas.openxmlformats.org/officeDocument/2006/relationships/image" Target="../media/image219.jpeg"/></Relationships>
</file>

<file path=ppt/slides/_rels/slide177.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image" Target="../media/image221.jpeg"/><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2" Type="http://schemas.openxmlformats.org/officeDocument/2006/relationships/image" Target="../media/image223.jpeg"/><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image" Target="../media/image224.jpeg"/><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226.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227.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12.xml"/></Relationships>
</file>

<file path=ppt/slides/_rels/slide185.xml.rels><?xml version="1.0" encoding="UTF-8" standalone="yes"?>
<Relationships xmlns="http://schemas.openxmlformats.org/package/2006/relationships"><Relationship Id="rId3" Type="http://schemas.openxmlformats.org/officeDocument/2006/relationships/image" Target="../media/image229.jpeg"/><Relationship Id="rId2" Type="http://schemas.openxmlformats.org/officeDocument/2006/relationships/hyperlink" Target="http://es.wikipedia.org/wiki/Archivo:Delos_Dionysos.jpg" TargetMode="External"/><Relationship Id="rId1" Type="http://schemas.openxmlformats.org/officeDocument/2006/relationships/slideLayout" Target="../slideLayouts/slideLayout12.xml"/></Relationships>
</file>

<file path=ppt/slides/_rels/slide186.xml.rels><?xml version="1.0" encoding="UTF-8" standalone="yes"?>
<Relationships xmlns="http://schemas.openxmlformats.org/package/2006/relationships"><Relationship Id="rId2" Type="http://schemas.openxmlformats.org/officeDocument/2006/relationships/image" Target="../media/image230.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230.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231.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12.xml"/></Relationships>
</file>

<file path=ppt/slides/_rels/slide190.xml.rels><?xml version="1.0" encoding="UTF-8" standalone="yes"?>
<Relationships xmlns="http://schemas.openxmlformats.org/package/2006/relationships"><Relationship Id="rId2" Type="http://schemas.openxmlformats.org/officeDocument/2006/relationships/image" Target="../media/image233.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234.jpe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236.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237.jpe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238.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239.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240.jpe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242.jpe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hyperlink" Target="http://www.logelaval.org/IMG/gif/princeliban.gif" TargetMode="Externa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image" Target="../media/image244.jpe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20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hyperlink" Target="http://www.bibliotecapleyades.net/sumer_anunnaki/reptiles/serpent_tribe/images/cedars.gif" TargetMode="External"/><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249.jpe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251.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hyperlink" Target="http://upload.wikimedia.org/wikipedia/commons/a/a9/Old_chain.jpg" TargetMode="External"/><Relationship Id="rId1" Type="http://schemas.openxmlformats.org/officeDocument/2006/relationships/slideLayout" Target="../slideLayouts/slideLayout12.xml"/></Relationships>
</file>

<file path=ppt/slides/_rels/slide213.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2" Type="http://schemas.openxmlformats.org/officeDocument/2006/relationships/image" Target="../media/image254.jpeg"/><Relationship Id="rId1" Type="http://schemas.openxmlformats.org/officeDocument/2006/relationships/slideLayout" Target="../slideLayouts/slideLayout12.xml"/></Relationships>
</file>

<file path=ppt/slides/_rels/slide215.xml.rels><?xml version="1.0" encoding="UTF-8" standalone="yes"?>
<Relationships xmlns="http://schemas.openxmlformats.org/package/2006/relationships"><Relationship Id="rId2" Type="http://schemas.openxmlformats.org/officeDocument/2006/relationships/image" Target="../media/image255.jpeg"/><Relationship Id="rId1" Type="http://schemas.openxmlformats.org/officeDocument/2006/relationships/slideLayout" Target="../slideLayouts/slideLayout12.xml"/></Relationships>
</file>

<file path=ppt/slides/_rels/slide216.xml.rels><?xml version="1.0" encoding="UTF-8" standalone="yes"?>
<Relationships xmlns="http://schemas.openxmlformats.org/package/2006/relationships"><Relationship Id="rId2" Type="http://schemas.openxmlformats.org/officeDocument/2006/relationships/image" Target="../media/image256.jpeg"/><Relationship Id="rId1" Type="http://schemas.openxmlformats.org/officeDocument/2006/relationships/slideLayout" Target="../slideLayouts/slideLayout12.xml"/></Relationships>
</file>

<file path=ppt/slides/_rels/slide217.xml.rels><?xml version="1.0" encoding="UTF-8" standalone="yes"?>
<Relationships xmlns="http://schemas.openxmlformats.org/package/2006/relationships"><Relationship Id="rId3" Type="http://schemas.openxmlformats.org/officeDocument/2006/relationships/hyperlink" Target="http://upload.wikimedia.org/wikipedia/commons/4/4e/Hoevl.jpg" TargetMode="External"/><Relationship Id="rId2" Type="http://schemas.openxmlformats.org/officeDocument/2006/relationships/image" Target="../media/image257.jpeg"/><Relationship Id="rId1" Type="http://schemas.openxmlformats.org/officeDocument/2006/relationships/slideLayout" Target="../slideLayouts/slideLayout12.xml"/><Relationship Id="rId5" Type="http://schemas.openxmlformats.org/officeDocument/2006/relationships/image" Target="../media/image259.jpeg"/><Relationship Id="rId4" Type="http://schemas.openxmlformats.org/officeDocument/2006/relationships/image" Target="../media/image258.jpeg"/></Relationships>
</file>

<file path=ppt/slides/_rels/slide218.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image" Target="../media/image260.jpeg"/><Relationship Id="rId1" Type="http://schemas.openxmlformats.org/officeDocument/2006/relationships/slideLayout" Target="../slideLayouts/slideLayout12.xml"/><Relationship Id="rId4" Type="http://schemas.openxmlformats.org/officeDocument/2006/relationships/image" Target="../media/image262.jpeg"/></Relationships>
</file>

<file path=ppt/slides/_rels/slide219.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12.xml"/></Relationships>
</file>

<file path=ppt/slides/_rels/slide220.xml.rels><?xml version="1.0" encoding="UTF-8" standalone="yes"?>
<Relationships xmlns="http://schemas.openxmlformats.org/package/2006/relationships"><Relationship Id="rId2" Type="http://schemas.openxmlformats.org/officeDocument/2006/relationships/image" Target="../media/image264.jpeg"/><Relationship Id="rId1" Type="http://schemas.openxmlformats.org/officeDocument/2006/relationships/slideLayout" Target="../slideLayouts/slideLayout12.xml"/></Relationships>
</file>

<file path=ppt/slides/_rels/slide221.xml.rels><?xml version="1.0" encoding="UTF-8" standalone="yes"?>
<Relationships xmlns="http://schemas.openxmlformats.org/package/2006/relationships"><Relationship Id="rId3" Type="http://schemas.openxmlformats.org/officeDocument/2006/relationships/image" Target="../media/image266.jpeg"/><Relationship Id="rId2" Type="http://schemas.openxmlformats.org/officeDocument/2006/relationships/image" Target="../media/image265.jpeg"/><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hyperlink" Target="http://es.wikipedia.org/wiki/Archivo:Nav%C3%ADo_santa_ana_de_112_ca%C3%B1ones.jpg" TargetMode="External"/><Relationship Id="rId1" Type="http://schemas.openxmlformats.org/officeDocument/2006/relationships/slideLayout" Target="../slideLayouts/slideLayout1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268.jpeg"/><Relationship Id="rId1" Type="http://schemas.openxmlformats.org/officeDocument/2006/relationships/slideLayout" Target="../slideLayouts/slideLayout12.xml"/></Relationships>
</file>

<file path=ppt/slides/_rels/slide226.xml.rels><?xml version="1.0" encoding="UTF-8" standalone="yes"?>
<Relationships xmlns="http://schemas.openxmlformats.org/package/2006/relationships"><Relationship Id="rId2" Type="http://schemas.openxmlformats.org/officeDocument/2006/relationships/image" Target="../media/image269.jpeg"/><Relationship Id="rId1" Type="http://schemas.openxmlformats.org/officeDocument/2006/relationships/slideLayout" Target="../slideLayouts/slideLayout1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270.jpeg"/><Relationship Id="rId1" Type="http://schemas.openxmlformats.org/officeDocument/2006/relationships/slideLayout" Target="../slideLayouts/slideLayout12.xml"/></Relationships>
</file>

<file path=ppt/slides/_rels/slide229.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hyperlink" Target="http://www.bibliotecapleyades.net/sumer_anunnaki/reptiles/serpent_tribe/images/roy_axe.gif" TargetMode="Externa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273.jpeg"/><Relationship Id="rId2" Type="http://schemas.openxmlformats.org/officeDocument/2006/relationships/image" Target="../media/image272.jpe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image" Target="../media/image274.jpe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275.jpe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276.jpeg"/><Relationship Id="rId1" Type="http://schemas.openxmlformats.org/officeDocument/2006/relationships/slideLayout" Target="../slideLayouts/slideLayout12.xml"/></Relationships>
</file>

<file path=ppt/slides/_rels/slide235.xml.rels><?xml version="1.0" encoding="UTF-8" standalone="yes"?>
<Relationships xmlns="http://schemas.openxmlformats.org/package/2006/relationships"><Relationship Id="rId2" Type="http://schemas.openxmlformats.org/officeDocument/2006/relationships/image" Target="../media/image277.jpeg"/><Relationship Id="rId1" Type="http://schemas.openxmlformats.org/officeDocument/2006/relationships/slideLayout" Target="../slideLayouts/slideLayout12.xml"/></Relationships>
</file>

<file path=ppt/slides/_rels/slide236.xml.rels><?xml version="1.0" encoding="UTF-8" standalone="yes"?>
<Relationships xmlns="http://schemas.openxmlformats.org/package/2006/relationships"><Relationship Id="rId2" Type="http://schemas.openxmlformats.org/officeDocument/2006/relationships/image" Target="../media/image278.jpeg"/><Relationship Id="rId1" Type="http://schemas.openxmlformats.org/officeDocument/2006/relationships/slideLayout" Target="../slideLayouts/slideLayout12.xml"/></Relationships>
</file>

<file path=ppt/slides/_rels/slide237.xml.rels><?xml version="1.0" encoding="UTF-8" standalone="yes"?>
<Relationships xmlns="http://schemas.openxmlformats.org/package/2006/relationships"><Relationship Id="rId2" Type="http://schemas.openxmlformats.org/officeDocument/2006/relationships/image" Target="../media/image279.jpeg"/><Relationship Id="rId1" Type="http://schemas.openxmlformats.org/officeDocument/2006/relationships/slideLayout" Target="../slideLayouts/slideLayout12.xml"/></Relationships>
</file>

<file path=ppt/slides/_rels/slide238.xml.rels><?xml version="1.0" encoding="UTF-8" standalone="yes"?>
<Relationships xmlns="http://schemas.openxmlformats.org/package/2006/relationships"><Relationship Id="rId2" Type="http://schemas.openxmlformats.org/officeDocument/2006/relationships/image" Target="../media/image280.jpeg"/><Relationship Id="rId1" Type="http://schemas.openxmlformats.org/officeDocument/2006/relationships/slideLayout" Target="../slideLayouts/slideLayout1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281.jpeg"/><Relationship Id="rId1" Type="http://schemas.openxmlformats.org/officeDocument/2006/relationships/slideLayout" Target="../slideLayouts/slideLayout12.xml"/></Relationships>
</file>

<file path=ppt/slides/_rels/slide241.xml.rels><?xml version="1.0" encoding="UTF-8" standalone="yes"?>
<Relationships xmlns="http://schemas.openxmlformats.org/package/2006/relationships"><Relationship Id="rId2" Type="http://schemas.openxmlformats.org/officeDocument/2006/relationships/image" Target="../media/image282.jpe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284.jpeg"/><Relationship Id="rId2" Type="http://schemas.openxmlformats.org/officeDocument/2006/relationships/image" Target="../media/image283.jpe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285.jpe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286.jpeg"/><Relationship Id="rId1" Type="http://schemas.openxmlformats.org/officeDocument/2006/relationships/slideLayout" Target="../slideLayouts/slideLayout12.xml"/></Relationships>
</file>

<file path=ppt/slides/_rels/slide245.xml.rels><?xml version="1.0" encoding="UTF-8" standalone="yes"?>
<Relationships xmlns="http://schemas.openxmlformats.org/package/2006/relationships"><Relationship Id="rId2" Type="http://schemas.openxmlformats.org/officeDocument/2006/relationships/image" Target="../media/image287.png"/><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2" Type="http://schemas.openxmlformats.org/officeDocument/2006/relationships/image" Target="../media/image288.jpeg"/><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2" Type="http://schemas.openxmlformats.org/officeDocument/2006/relationships/image" Target="../media/image289.jpe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2" Type="http://schemas.openxmlformats.org/officeDocument/2006/relationships/image" Target="../media/image291.jpe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3" Type="http://schemas.openxmlformats.org/officeDocument/2006/relationships/image" Target="../media/image29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52.xml.rels><?xml version="1.0" encoding="UTF-8" standalone="yes"?>
<Relationships xmlns="http://schemas.openxmlformats.org/package/2006/relationships"><Relationship Id="rId3" Type="http://schemas.openxmlformats.org/officeDocument/2006/relationships/image" Target="../media/image29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53.xml.rels><?xml version="1.0" encoding="UTF-8" standalone="yes"?>
<Relationships xmlns="http://schemas.openxmlformats.org/package/2006/relationships"><Relationship Id="rId3" Type="http://schemas.openxmlformats.org/officeDocument/2006/relationships/image" Target="../media/image29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image" Target="../media/image297.jpeg"/><Relationship Id="rId2" Type="http://schemas.openxmlformats.org/officeDocument/2006/relationships/image" Target="../media/image296.jpeg"/><Relationship Id="rId1" Type="http://schemas.openxmlformats.org/officeDocument/2006/relationships/slideLayout" Target="../slideLayouts/slideLayout4.xml"/><Relationship Id="rId4" Type="http://schemas.openxmlformats.org/officeDocument/2006/relationships/image" Target="../media/image298.jpeg"/></Relationships>
</file>

<file path=ppt/slides/_rels/slide255.xml.rels><?xml version="1.0" encoding="UTF-8" standalone="yes"?>
<Relationships xmlns="http://schemas.openxmlformats.org/package/2006/relationships"><Relationship Id="rId2" Type="http://schemas.openxmlformats.org/officeDocument/2006/relationships/image" Target="../media/image299.jpeg"/><Relationship Id="rId1" Type="http://schemas.openxmlformats.org/officeDocument/2006/relationships/slideLayout" Target="../slideLayouts/slideLayout4.xml"/></Relationships>
</file>

<file path=ppt/slides/_rels/slide256.xml.rels><?xml version="1.0" encoding="UTF-8" standalone="yes"?>
<Relationships xmlns="http://schemas.openxmlformats.org/package/2006/relationships"><Relationship Id="rId2" Type="http://schemas.openxmlformats.org/officeDocument/2006/relationships/image" Target="../media/image300.jpeg"/><Relationship Id="rId1" Type="http://schemas.openxmlformats.org/officeDocument/2006/relationships/slideLayout" Target="../slideLayouts/slideLayout4.xml"/></Relationships>
</file>

<file path=ppt/slides/_rels/slide257.xml.rels><?xml version="1.0" encoding="UTF-8" standalone="yes"?>
<Relationships xmlns="http://schemas.openxmlformats.org/package/2006/relationships"><Relationship Id="rId3" Type="http://schemas.openxmlformats.org/officeDocument/2006/relationships/image" Target="../media/image30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58.xml.rels><?xml version="1.0" encoding="UTF-8" standalone="yes"?>
<Relationships xmlns="http://schemas.openxmlformats.org/package/2006/relationships"><Relationship Id="rId3" Type="http://schemas.openxmlformats.org/officeDocument/2006/relationships/image" Target="../media/image303.jpeg"/><Relationship Id="rId2" Type="http://schemas.openxmlformats.org/officeDocument/2006/relationships/image" Target="../media/image302.jpeg"/><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305.jpeg"/><Relationship Id="rId2" Type="http://schemas.openxmlformats.org/officeDocument/2006/relationships/image" Target="../media/image304.jpeg"/><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3" Type="http://schemas.openxmlformats.org/officeDocument/2006/relationships/image" Target="../media/image307.jpeg"/><Relationship Id="rId2" Type="http://schemas.openxmlformats.org/officeDocument/2006/relationships/image" Target="../media/image306.jpeg"/><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2" Type="http://schemas.openxmlformats.org/officeDocument/2006/relationships/image" Target="../media/image308.jpe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2" Type="http://schemas.openxmlformats.org/officeDocument/2006/relationships/image" Target="../media/image309.jpeg"/><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2" Type="http://schemas.openxmlformats.org/officeDocument/2006/relationships/image" Target="../media/image310.jpeg"/><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2" Type="http://schemas.openxmlformats.org/officeDocument/2006/relationships/image" Target="../media/image311.jpeg"/><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2" Type="http://schemas.openxmlformats.org/officeDocument/2006/relationships/image" Target="../media/image312.jpe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313.jpe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314.jpe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315.jpe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316.jpe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317.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318.jpe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image" Target="../media/image319.jpeg"/><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320.jpe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321.jpe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322.jpe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image" Target="../media/image323.jpeg"/><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image" Target="../media/image324.jpe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325.jpe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image" Target="../media/image326.jpe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327.jpe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329.jpe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330.jpe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331.jpeg"/><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image" Target="../media/image332.jpe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333.jpe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334.jpe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image" Target="../media/image335.jpe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image" Target="../media/image336.jpeg"/><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image" Target="../media/image337.jpe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2" Type="http://schemas.openxmlformats.org/officeDocument/2006/relationships/image" Target="../media/image339.jpeg"/><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2" Type="http://schemas.openxmlformats.org/officeDocument/2006/relationships/image" Target="../media/image340.jpeg"/><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2" Type="http://schemas.openxmlformats.org/officeDocument/2006/relationships/image" Target="../media/image341.jpeg"/><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2" Type="http://schemas.openxmlformats.org/officeDocument/2006/relationships/image" Target="../media/image342.jpeg"/><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2" Type="http://schemas.openxmlformats.org/officeDocument/2006/relationships/image" Target="../media/image343.jpeg"/><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2" Type="http://schemas.openxmlformats.org/officeDocument/2006/relationships/image" Target="../media/image344.jpeg"/><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2" Type="http://schemas.openxmlformats.org/officeDocument/2006/relationships/image" Target="../media/image345.jpeg"/><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2" Type="http://schemas.openxmlformats.org/officeDocument/2006/relationships/image" Target="../media/image346.png"/><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2" Type="http://schemas.openxmlformats.org/officeDocument/2006/relationships/image" Target="../media/image347.jpeg"/><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2" Type="http://schemas.openxmlformats.org/officeDocument/2006/relationships/image" Target="../media/image348.jpeg"/><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2" Type="http://schemas.openxmlformats.org/officeDocument/2006/relationships/image" Target="../media/image349.jpeg"/><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2" Type="http://schemas.openxmlformats.org/officeDocument/2006/relationships/image" Target="../media/image350.jpeg"/><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2" Type="http://schemas.openxmlformats.org/officeDocument/2006/relationships/image" Target="../media/image351.jpeg"/><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2" Type="http://schemas.openxmlformats.org/officeDocument/2006/relationships/image" Target="../media/image352.png"/><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2" Type="http://schemas.openxmlformats.org/officeDocument/2006/relationships/image" Target="../media/image353.png"/><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2" Type="http://schemas.openxmlformats.org/officeDocument/2006/relationships/image" Target="../media/image354.jpeg"/><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2" Type="http://schemas.openxmlformats.org/officeDocument/2006/relationships/image" Target="../media/image355.jpeg"/><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2" Type="http://schemas.openxmlformats.org/officeDocument/2006/relationships/image" Target="../media/image356.jpeg"/><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2" Type="http://schemas.openxmlformats.org/officeDocument/2006/relationships/image" Target="../media/image357.jpeg"/><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2" Type="http://schemas.openxmlformats.org/officeDocument/2006/relationships/image" Target="../media/image358.jpeg"/><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2" Type="http://schemas.openxmlformats.org/officeDocument/2006/relationships/image" Target="../media/image359.jpeg"/><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2" Type="http://schemas.openxmlformats.org/officeDocument/2006/relationships/image" Target="../media/image360.jpeg"/><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2" Type="http://schemas.openxmlformats.org/officeDocument/2006/relationships/image" Target="../media/image361.jpeg"/><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2" Type="http://schemas.openxmlformats.org/officeDocument/2006/relationships/image" Target="../media/image362.jpeg"/><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2" Type="http://schemas.openxmlformats.org/officeDocument/2006/relationships/image" Target="../media/image363.jpeg"/><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2" Type="http://schemas.openxmlformats.org/officeDocument/2006/relationships/image" Target="../media/image364.jpeg"/><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2" Type="http://schemas.openxmlformats.org/officeDocument/2006/relationships/image" Target="../media/image365.jpeg"/><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2" Type="http://schemas.openxmlformats.org/officeDocument/2006/relationships/image" Target="../media/image366.jpeg"/><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2" Type="http://schemas.openxmlformats.org/officeDocument/2006/relationships/image" Target="../media/image367.jpeg"/><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2" Type="http://schemas.openxmlformats.org/officeDocument/2006/relationships/image" Target="../media/image368.jpeg"/><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2" Type="http://schemas.openxmlformats.org/officeDocument/2006/relationships/image" Target="../media/image369.jpeg"/><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2" Type="http://schemas.openxmlformats.org/officeDocument/2006/relationships/image" Target="../media/image370.jpeg"/><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2" Type="http://schemas.openxmlformats.org/officeDocument/2006/relationships/image" Target="../media/image371.jpeg"/><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2" Type="http://schemas.openxmlformats.org/officeDocument/2006/relationships/image" Target="../media/image372.jpeg"/><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2" Type="http://schemas.openxmlformats.org/officeDocument/2006/relationships/image" Target="../media/image373.jpeg"/><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2" Type="http://schemas.openxmlformats.org/officeDocument/2006/relationships/image" Target="../media/image374.jpeg"/><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2" Type="http://schemas.openxmlformats.org/officeDocument/2006/relationships/image" Target="../media/image375.jpeg"/><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2" Type="http://schemas.openxmlformats.org/officeDocument/2006/relationships/image" Target="../media/image376.jpeg"/><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2" Type="http://schemas.openxmlformats.org/officeDocument/2006/relationships/image" Target="../media/image377.jpeg"/><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2" Type="http://schemas.openxmlformats.org/officeDocument/2006/relationships/image" Target="../media/image378.png"/><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3" Type="http://schemas.openxmlformats.org/officeDocument/2006/relationships/image" Target="../media/image380.jpeg"/><Relationship Id="rId2" Type="http://schemas.openxmlformats.org/officeDocument/2006/relationships/image" Target="../media/image379.jpeg"/><Relationship Id="rId1" Type="http://schemas.openxmlformats.org/officeDocument/2006/relationships/slideLayout" Target="../slideLayouts/slideLayout7.xml"/><Relationship Id="rId5" Type="http://schemas.openxmlformats.org/officeDocument/2006/relationships/image" Target="../media/image382.png"/><Relationship Id="rId4" Type="http://schemas.openxmlformats.org/officeDocument/2006/relationships/image" Target="../media/image381.jpeg"/></Relationships>
</file>

<file path=ppt/slides/_rels/slide358.xml.rels><?xml version="1.0" encoding="UTF-8" standalone="yes"?>
<Relationships xmlns="http://schemas.openxmlformats.org/package/2006/relationships"><Relationship Id="rId2" Type="http://schemas.openxmlformats.org/officeDocument/2006/relationships/image" Target="../media/image383.png"/><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2" Type="http://schemas.openxmlformats.org/officeDocument/2006/relationships/image" Target="../media/image384.jpeg"/><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2" Type="http://schemas.openxmlformats.org/officeDocument/2006/relationships/image" Target="../media/image385.jpeg"/><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2" Type="http://schemas.openxmlformats.org/officeDocument/2006/relationships/image" Target="../media/image386.jpeg"/><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2" Type="http://schemas.openxmlformats.org/officeDocument/2006/relationships/image" Target="../media/image387.jpeg"/><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2" Type="http://schemas.openxmlformats.org/officeDocument/2006/relationships/image" Target="../media/image388.jpeg"/><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2" Type="http://schemas.openxmlformats.org/officeDocument/2006/relationships/image" Target="../media/image389.jpeg"/><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2" Type="http://schemas.openxmlformats.org/officeDocument/2006/relationships/image" Target="../media/image390.jpeg"/><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image" Target="../media/image391.jpeg"/><Relationship Id="rId1" Type="http://schemas.openxmlformats.org/officeDocument/2006/relationships/slideLayout" Target="../slideLayouts/slideLayout4.xml"/></Relationships>
</file>

<file path=ppt/slides/_rels/slide367.xml.rels><?xml version="1.0" encoding="UTF-8" standalone="yes"?>
<Relationships xmlns="http://schemas.openxmlformats.org/package/2006/relationships"><Relationship Id="rId2" Type="http://schemas.openxmlformats.org/officeDocument/2006/relationships/image" Target="../media/image392.jpeg"/><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2" Type="http://schemas.openxmlformats.org/officeDocument/2006/relationships/image" Target="../media/image393.jpeg"/><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2" Type="http://schemas.openxmlformats.org/officeDocument/2006/relationships/image" Target="../media/image394.jpeg"/><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2" Type="http://schemas.openxmlformats.org/officeDocument/2006/relationships/image" Target="../media/image395.jpeg"/><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2" Type="http://schemas.openxmlformats.org/officeDocument/2006/relationships/image" Target="../media/image396.jpeg"/><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2" Type="http://schemas.openxmlformats.org/officeDocument/2006/relationships/image" Target="../media/image397.jpeg"/><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2" Type="http://schemas.openxmlformats.org/officeDocument/2006/relationships/image" Target="../media/image398.jpeg"/><Relationship Id="rId1" Type="http://schemas.openxmlformats.org/officeDocument/2006/relationships/slideLayout" Target="../slideLayouts/slideLayout7.xml"/></Relationships>
</file>

<file path=ppt/slides/_rels/slide374.xml.rels><?xml version="1.0" encoding="UTF-8" standalone="yes"?>
<Relationships xmlns="http://schemas.openxmlformats.org/package/2006/relationships"><Relationship Id="rId2" Type="http://schemas.openxmlformats.org/officeDocument/2006/relationships/image" Target="../media/image399.jpeg"/><Relationship Id="rId1" Type="http://schemas.openxmlformats.org/officeDocument/2006/relationships/slideLayout" Target="../slideLayouts/slideLayout7.xml"/></Relationships>
</file>

<file path=ppt/slides/_rels/slide375.xml.rels><?xml version="1.0" encoding="UTF-8" standalone="yes"?>
<Relationships xmlns="http://schemas.openxmlformats.org/package/2006/relationships"><Relationship Id="rId2" Type="http://schemas.openxmlformats.org/officeDocument/2006/relationships/image" Target="../media/image400.wmf"/><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3" Type="http://schemas.openxmlformats.org/officeDocument/2006/relationships/image" Target="../media/image402.jpeg"/><Relationship Id="rId2" Type="http://schemas.openxmlformats.org/officeDocument/2006/relationships/image" Target="../media/image401.jpeg"/><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2" Type="http://schemas.openxmlformats.org/officeDocument/2006/relationships/image" Target="../media/image403.png"/><Relationship Id="rId1" Type="http://schemas.openxmlformats.org/officeDocument/2006/relationships/slideLayout" Target="../slideLayouts/slideLayout7.xml"/></Relationships>
</file>

<file path=ppt/slides/_rels/slide378.xml.rels><?xml version="1.0" encoding="UTF-8" standalone="yes"?>
<Relationships xmlns="http://schemas.openxmlformats.org/package/2006/relationships"><Relationship Id="rId2" Type="http://schemas.openxmlformats.org/officeDocument/2006/relationships/image" Target="../media/image404.png"/><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2" Type="http://schemas.openxmlformats.org/officeDocument/2006/relationships/image" Target="../media/image405.png"/><Relationship Id="rId1" Type="http://schemas.openxmlformats.org/officeDocument/2006/relationships/slideLayout" Target="../slideLayouts/slideLayout7.xml"/></Relationships>
</file>

<file path=ppt/slides/_rels/slide380.xml.rels><?xml version="1.0" encoding="UTF-8" standalone="yes"?>
<Relationships xmlns="http://schemas.openxmlformats.org/package/2006/relationships"><Relationship Id="rId2" Type="http://schemas.openxmlformats.org/officeDocument/2006/relationships/image" Target="../media/image406.jpeg"/><Relationship Id="rId1" Type="http://schemas.openxmlformats.org/officeDocument/2006/relationships/slideLayout" Target="../slideLayouts/slideLayout7.xml"/></Relationships>
</file>

<file path=ppt/slides/_rels/slide381.xml.rels><?xml version="1.0" encoding="UTF-8" standalone="yes"?>
<Relationships xmlns="http://schemas.openxmlformats.org/package/2006/relationships"><Relationship Id="rId2" Type="http://schemas.openxmlformats.org/officeDocument/2006/relationships/image" Target="../media/image407.png"/><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2" Type="http://schemas.openxmlformats.org/officeDocument/2006/relationships/image" Target="../media/image408.jpeg"/><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2" Type="http://schemas.openxmlformats.org/officeDocument/2006/relationships/image" Target="../media/image409.jpeg"/><Relationship Id="rId1" Type="http://schemas.openxmlformats.org/officeDocument/2006/relationships/slideLayout" Target="../slideLayouts/slideLayout7.xml"/></Relationships>
</file>

<file path=ppt/slides/_rels/slide384.xml.rels><?xml version="1.0" encoding="UTF-8" standalone="yes"?>
<Relationships xmlns="http://schemas.openxmlformats.org/package/2006/relationships"><Relationship Id="rId2" Type="http://schemas.openxmlformats.org/officeDocument/2006/relationships/image" Target="../media/image410.jpeg"/><Relationship Id="rId1" Type="http://schemas.openxmlformats.org/officeDocument/2006/relationships/slideLayout" Target="../slideLayouts/slideLayout7.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6.xml.rels><?xml version="1.0" encoding="UTF-8" standalone="yes"?>
<Relationships xmlns="http://schemas.openxmlformats.org/package/2006/relationships"><Relationship Id="rId2" Type="http://schemas.openxmlformats.org/officeDocument/2006/relationships/image" Target="../media/image366.jpeg"/><Relationship Id="rId1" Type="http://schemas.openxmlformats.org/officeDocument/2006/relationships/slideLayout" Target="../slideLayouts/slideLayout7.xml"/></Relationships>
</file>

<file path=ppt/slides/_rels/slide387.xml.rels><?xml version="1.0" encoding="UTF-8" standalone="yes"?>
<Relationships xmlns="http://schemas.openxmlformats.org/package/2006/relationships"><Relationship Id="rId2" Type="http://schemas.openxmlformats.org/officeDocument/2006/relationships/image" Target="../media/image411.jpeg"/><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2" Type="http://schemas.openxmlformats.org/officeDocument/2006/relationships/image" Target="../media/image412.jpeg"/><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2" Type="http://schemas.openxmlformats.org/officeDocument/2006/relationships/image" Target="../media/image413.jpeg"/><Relationship Id="rId1" Type="http://schemas.openxmlformats.org/officeDocument/2006/relationships/slideLayout" Target="../slideLayouts/slideLayout7.xml"/></Relationships>
</file>

<file path=ppt/slides/_rels/slide390.xml.rels><?xml version="1.0" encoding="UTF-8" standalone="yes"?>
<Relationships xmlns="http://schemas.openxmlformats.org/package/2006/relationships"><Relationship Id="rId2" Type="http://schemas.openxmlformats.org/officeDocument/2006/relationships/image" Target="../media/image414.jpeg"/><Relationship Id="rId1" Type="http://schemas.openxmlformats.org/officeDocument/2006/relationships/slideLayout" Target="../slideLayouts/slideLayout7.xml"/></Relationships>
</file>

<file path=ppt/slides/_rels/slide391.xml.rels><?xml version="1.0" encoding="UTF-8" standalone="yes"?>
<Relationships xmlns="http://schemas.openxmlformats.org/package/2006/relationships"><Relationship Id="rId2" Type="http://schemas.openxmlformats.org/officeDocument/2006/relationships/image" Target="../media/image415.jpeg"/><Relationship Id="rId1" Type="http://schemas.openxmlformats.org/officeDocument/2006/relationships/slideLayout" Target="../slideLayouts/slideLayout7.xml"/></Relationships>
</file>

<file path=ppt/slides/_rels/slide392.xml.rels><?xml version="1.0" encoding="UTF-8" standalone="yes"?>
<Relationships xmlns="http://schemas.openxmlformats.org/package/2006/relationships"><Relationship Id="rId2" Type="http://schemas.openxmlformats.org/officeDocument/2006/relationships/image" Target="../media/image416.jpeg"/><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2" Type="http://schemas.openxmlformats.org/officeDocument/2006/relationships/image" Target="../media/image417.jpeg"/><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2" Type="http://schemas.openxmlformats.org/officeDocument/2006/relationships/image" Target="../media/image418.jpeg"/><Relationship Id="rId1" Type="http://schemas.openxmlformats.org/officeDocument/2006/relationships/slideLayout" Target="../slideLayouts/slideLayout7.xml"/></Relationships>
</file>

<file path=ppt/slides/_rels/slide395.xml.rels><?xml version="1.0" encoding="UTF-8" standalone="yes"?>
<Relationships xmlns="http://schemas.openxmlformats.org/package/2006/relationships"><Relationship Id="rId2" Type="http://schemas.openxmlformats.org/officeDocument/2006/relationships/image" Target="../media/image419.jpeg"/><Relationship Id="rId1" Type="http://schemas.openxmlformats.org/officeDocument/2006/relationships/slideLayout" Target="../slideLayouts/slideLayout7.xml"/></Relationships>
</file>

<file path=ppt/slides/_rels/slide396.xml.rels><?xml version="1.0" encoding="UTF-8" standalone="yes"?>
<Relationships xmlns="http://schemas.openxmlformats.org/package/2006/relationships"><Relationship Id="rId2" Type="http://schemas.openxmlformats.org/officeDocument/2006/relationships/image" Target="../media/image420.jpeg"/><Relationship Id="rId1" Type="http://schemas.openxmlformats.org/officeDocument/2006/relationships/slideLayout" Target="../slideLayouts/slideLayout7.xml"/></Relationships>
</file>

<file path=ppt/slides/_rels/slide397.xml.rels><?xml version="1.0" encoding="UTF-8" standalone="yes"?>
<Relationships xmlns="http://schemas.openxmlformats.org/package/2006/relationships"><Relationship Id="rId2" Type="http://schemas.openxmlformats.org/officeDocument/2006/relationships/image" Target="../media/image421.jpeg"/><Relationship Id="rId1" Type="http://schemas.openxmlformats.org/officeDocument/2006/relationships/slideLayout" Target="../slideLayouts/slideLayout7.xml"/></Relationships>
</file>

<file path=ppt/slides/_rels/slide398.xml.rels><?xml version="1.0" encoding="UTF-8" standalone="yes"?>
<Relationships xmlns="http://schemas.openxmlformats.org/package/2006/relationships"><Relationship Id="rId2" Type="http://schemas.openxmlformats.org/officeDocument/2006/relationships/image" Target="../media/image422.jpeg"/><Relationship Id="rId1" Type="http://schemas.openxmlformats.org/officeDocument/2006/relationships/slideLayout" Target="../slideLayouts/slideLayout7.xml"/></Relationships>
</file>

<file path=ppt/slides/_rels/slide399.xml.rels><?xml version="1.0" encoding="UTF-8" standalone="yes"?>
<Relationships xmlns="http://schemas.openxmlformats.org/package/2006/relationships"><Relationship Id="rId2" Type="http://schemas.openxmlformats.org/officeDocument/2006/relationships/image" Target="../media/image423.png"/><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8600" y="2492375"/>
            <a:ext cx="8610600" cy="1470025"/>
          </a:xfrm>
        </p:spPr>
        <p:txBody>
          <a:bodyPr/>
          <a:lstStyle/>
          <a:p>
            <a:pPr eaLnBrk="1" hangingPunct="1"/>
            <a:r>
              <a:rPr lang="es-AR" sz="2900" smtClean="0">
                <a:solidFill>
                  <a:schemeClr val="tx1"/>
                </a:solidFill>
              </a:rPr>
              <a:t>Príncipe del Líbano o Caballero del Hacha Real</a:t>
            </a:r>
            <a:endParaRPr lang="es-ES_tradnl" sz="2900" smtClean="0">
              <a:solidFill>
                <a:schemeClr val="tx1"/>
              </a:solidFill>
            </a:endParaRPr>
          </a:p>
        </p:txBody>
      </p:sp>
      <p:sp>
        <p:nvSpPr>
          <p:cNvPr id="518147" name="Rectangle 3"/>
          <p:cNvSpPr>
            <a:spLocks noGrp="1" noChangeArrowheads="1"/>
          </p:cNvSpPr>
          <p:nvPr>
            <p:ph type="subTitle" idx="1"/>
          </p:nvPr>
        </p:nvSpPr>
        <p:spPr/>
        <p:txBody>
          <a:bodyPr/>
          <a:lstStyle/>
          <a:p>
            <a:pPr eaLnBrk="1" hangingPunct="1"/>
            <a:r>
              <a:rPr lang="es-AR" sz="2700" smtClean="0"/>
              <a:t>Sexta Clase – Grado Vigésimo Segundo – Cuarto del Consejo de Kadosh</a:t>
            </a:r>
            <a:endParaRPr lang="es-ES_tradnl" sz="2700" smtClean="0"/>
          </a:p>
        </p:txBody>
      </p:sp>
      <p:pic>
        <p:nvPicPr>
          <p:cNvPr id="2052" name="Picture 11" descr="kadosh_log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5105400"/>
            <a:ext cx="1439863"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8163" name="Picture 19" descr="FM22_25-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76200"/>
            <a:ext cx="2122488"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8147">
                                            <p:txEl>
                                              <p:pRg st="0" end="0"/>
                                            </p:txEl>
                                          </p:spTgt>
                                        </p:tgtEl>
                                        <p:attrNameLst>
                                          <p:attrName>style.visibility</p:attrName>
                                        </p:attrNameLst>
                                      </p:cBhvr>
                                      <p:to>
                                        <p:strVal val="visible"/>
                                      </p:to>
                                    </p:set>
                                    <p:animEffect transition="in" filter="blinds(horizontal)">
                                      <p:cBhvr>
                                        <p:cTn id="7" dur="500"/>
                                        <p:tgtEl>
                                          <p:spTgt spid="518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18163"/>
                                        </p:tgtEl>
                                        <p:attrNameLst>
                                          <p:attrName>style.visibility</p:attrName>
                                        </p:attrNameLst>
                                      </p:cBhvr>
                                      <p:to>
                                        <p:strVal val="visible"/>
                                      </p:to>
                                    </p:set>
                                    <p:animEffect transition="in" filter="fade">
                                      <p:cBhvr>
                                        <p:cTn id="12" dur="2000"/>
                                        <p:tgtEl>
                                          <p:spTgt spid="518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a:xfrm>
            <a:off x="533400" y="228600"/>
            <a:ext cx="8229600" cy="1139825"/>
          </a:xfrm>
        </p:spPr>
        <p:txBody>
          <a:bodyPr/>
          <a:lstStyle/>
          <a:p>
            <a:pPr eaLnBrk="1" hangingPunct="1"/>
            <a:r>
              <a:rPr lang="es-AR" smtClean="0">
                <a:solidFill>
                  <a:schemeClr val="tx1"/>
                </a:solidFill>
              </a:rPr>
              <a:t>1. Consideraciones generales</a:t>
            </a:r>
            <a:endParaRPr lang="es-ES_tradnl" smtClean="0">
              <a:solidFill>
                <a:schemeClr val="tx1"/>
              </a:solidFill>
            </a:endParaRPr>
          </a:p>
        </p:txBody>
      </p:sp>
      <p:sp>
        <p:nvSpPr>
          <p:cNvPr id="3075" name="AutoShape 15" descr="flag%20prince"/>
          <p:cNvSpPr>
            <a:spLocks noChangeAspect="1" noChangeArrowheads="1"/>
          </p:cNvSpPr>
          <p:nvPr/>
        </p:nvSpPr>
        <p:spPr bwMode="auto">
          <a:xfrm>
            <a:off x="3905250" y="2986088"/>
            <a:ext cx="13335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3076" name="AutoShape 17" descr="flag%20prince"/>
          <p:cNvSpPr>
            <a:spLocks noChangeAspect="1" noChangeArrowheads="1"/>
          </p:cNvSpPr>
          <p:nvPr/>
        </p:nvSpPr>
        <p:spPr bwMode="auto">
          <a:xfrm>
            <a:off x="3905250" y="2986088"/>
            <a:ext cx="13335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3077" name="AutoShape 19" descr="flag%20prince"/>
          <p:cNvSpPr>
            <a:spLocks noChangeAspect="1" noChangeArrowheads="1"/>
          </p:cNvSpPr>
          <p:nvPr/>
        </p:nvSpPr>
        <p:spPr bwMode="auto">
          <a:xfrm>
            <a:off x="3905250" y="2986088"/>
            <a:ext cx="13335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3078" name="AutoShape 21" descr="flag%20prince"/>
          <p:cNvSpPr>
            <a:spLocks noChangeAspect="1" noChangeArrowheads="1"/>
          </p:cNvSpPr>
          <p:nvPr/>
        </p:nvSpPr>
        <p:spPr bwMode="auto">
          <a:xfrm>
            <a:off x="3905250" y="2986088"/>
            <a:ext cx="13335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3079" name="AutoShape 23" descr="flag%20prince"/>
          <p:cNvSpPr>
            <a:spLocks noChangeAspect="1" noChangeArrowheads="1"/>
          </p:cNvSpPr>
          <p:nvPr/>
        </p:nvSpPr>
        <p:spPr bwMode="auto">
          <a:xfrm>
            <a:off x="3905250" y="2986088"/>
            <a:ext cx="13335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3080" name="AutoShape 25" descr="flag%20prince"/>
          <p:cNvSpPr>
            <a:spLocks noChangeAspect="1" noChangeArrowheads="1"/>
          </p:cNvSpPr>
          <p:nvPr/>
        </p:nvSpPr>
        <p:spPr bwMode="auto">
          <a:xfrm>
            <a:off x="3905250" y="2986088"/>
            <a:ext cx="13335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519195" name="Picture 27" descr="03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354138"/>
            <a:ext cx="6934200" cy="525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9197" name="Text Box 29"/>
          <p:cNvSpPr txBox="1">
            <a:spLocks noChangeArrowheads="1"/>
          </p:cNvSpPr>
          <p:nvPr/>
        </p:nvSpPr>
        <p:spPr bwMode="auto">
          <a:xfrm>
            <a:off x="1736725" y="1411288"/>
            <a:ext cx="1552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sz="2400" b="1">
                <a:solidFill>
                  <a:srgbClr val="000000"/>
                </a:solidFill>
              </a:rPr>
              <a:t>El Líbano</a:t>
            </a:r>
            <a:endParaRPr lang="es-ES_tradnl" sz="2400" b="1">
              <a:solidFill>
                <a:srgbClr val="000000"/>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9170"/>
                                        </p:tgtEl>
                                        <p:attrNameLst>
                                          <p:attrName>style.visibility</p:attrName>
                                        </p:attrNameLst>
                                      </p:cBhvr>
                                      <p:to>
                                        <p:strVal val="visible"/>
                                      </p:to>
                                    </p:set>
                                    <p:animEffect transition="in" filter="blinds(horizontal)">
                                      <p:cBhvr>
                                        <p:cTn id="7" dur="500"/>
                                        <p:tgtEl>
                                          <p:spTgt spid="519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19195"/>
                                        </p:tgtEl>
                                        <p:attrNameLst>
                                          <p:attrName>style.visibility</p:attrName>
                                        </p:attrNameLst>
                                      </p:cBhvr>
                                      <p:to>
                                        <p:strVal val="visible"/>
                                      </p:to>
                                    </p:set>
                                    <p:animEffect transition="in" filter="fade">
                                      <p:cBhvr>
                                        <p:cTn id="12" dur="2000"/>
                                        <p:tgtEl>
                                          <p:spTgt spid="51919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9197"/>
                                        </p:tgtEl>
                                        <p:attrNameLst>
                                          <p:attrName>style.visibility</p:attrName>
                                        </p:attrNameLst>
                                      </p:cBhvr>
                                      <p:to>
                                        <p:strVal val="visible"/>
                                      </p:to>
                                    </p:set>
                                    <p:animEffect transition="in" filter="dissolve">
                                      <p:cBhvr>
                                        <p:cTn id="17" dur="500"/>
                                        <p:tgtEl>
                                          <p:spTgt spid="519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0" grpId="0"/>
      <p:bldP spid="51919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p:txBody>
          <a:bodyPr/>
          <a:lstStyle/>
          <a:p>
            <a:pPr eaLnBrk="1" hangingPunct="1"/>
            <a:r>
              <a:rPr lang="es-AR" sz="3600" smtClean="0">
                <a:solidFill>
                  <a:schemeClr val="tx1"/>
                </a:solidFill>
              </a:rPr>
              <a:t>Príncipe del Líbano o </a:t>
            </a:r>
            <a:br>
              <a:rPr lang="es-AR" sz="3600" smtClean="0">
                <a:solidFill>
                  <a:schemeClr val="tx1"/>
                </a:solidFill>
              </a:rPr>
            </a:br>
            <a:r>
              <a:rPr lang="es-AR" sz="3600" smtClean="0">
                <a:solidFill>
                  <a:schemeClr val="tx1"/>
                </a:solidFill>
              </a:rPr>
              <a:t>Caballero del Hacha Real</a:t>
            </a:r>
            <a:endParaRPr lang="es-ES_tradnl" sz="3600" smtClean="0">
              <a:solidFill>
                <a:schemeClr val="tx1"/>
              </a:solidFill>
            </a:endParaRPr>
          </a:p>
        </p:txBody>
      </p:sp>
      <p:sp>
        <p:nvSpPr>
          <p:cNvPr id="520195" name="Rectangle 3"/>
          <p:cNvSpPr>
            <a:spLocks noGrp="1" noChangeArrowheads="1"/>
          </p:cNvSpPr>
          <p:nvPr>
            <p:ph type="body" idx="1"/>
          </p:nvPr>
        </p:nvSpPr>
        <p:spPr>
          <a:xfrm>
            <a:off x="457200" y="1951038"/>
            <a:ext cx="8229600" cy="4525962"/>
          </a:xfrm>
        </p:spPr>
        <p:txBody>
          <a:bodyPr/>
          <a:lstStyle/>
          <a:p>
            <a:pPr eaLnBrk="1" hangingPunct="1"/>
            <a:r>
              <a:rPr lang="es-AR" sz="2800" smtClean="0"/>
              <a:t>Grado Vigésimo Segundo del Rito Escocés Antiguo y Aceptado</a:t>
            </a:r>
          </a:p>
          <a:p>
            <a:pPr eaLnBrk="1" hangingPunct="1"/>
            <a:r>
              <a:rPr lang="es-AR" sz="2800" smtClean="0"/>
              <a:t>Cuarto Grado del Consejo de Caballeros Kadosh</a:t>
            </a:r>
          </a:p>
          <a:p>
            <a:pPr eaLnBrk="1" hangingPunct="1"/>
            <a:r>
              <a:rPr lang="es-AR" sz="2800" smtClean="0"/>
              <a:t>Cuarto de los Grados Históricos y Filosóficos</a:t>
            </a:r>
          </a:p>
          <a:p>
            <a:pPr eaLnBrk="1" hangingPunct="1"/>
            <a:r>
              <a:rPr lang="es-AR" sz="2800" smtClean="0"/>
              <a:t>Cuarto de los Grados definidamente Templarios</a:t>
            </a:r>
          </a:p>
          <a:p>
            <a:pPr eaLnBrk="1" hangingPunct="1"/>
            <a:r>
              <a:rPr lang="es-AR" sz="2800" smtClean="0"/>
              <a:t>Cuarto Grado de la Sexta Clase o Serie</a:t>
            </a:r>
          </a:p>
          <a:p>
            <a:pPr eaLnBrk="1" hangingPunct="1"/>
            <a:endParaRPr lang="es-ES_tradnl" sz="2800" smtClean="0"/>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20194"/>
                                        </p:tgtEl>
                                        <p:attrNameLst>
                                          <p:attrName>style.visibility</p:attrName>
                                        </p:attrNameLst>
                                      </p:cBhvr>
                                      <p:to>
                                        <p:strVal val="visible"/>
                                      </p:to>
                                    </p:set>
                                    <p:animEffect transition="in" filter="fade">
                                      <p:cBhvr>
                                        <p:cTn id="7" dur="2000"/>
                                        <p:tgtEl>
                                          <p:spTgt spid="520194"/>
                                        </p:tgtEl>
                                      </p:cBhvr>
                                    </p:animEffect>
                                    <p:anim calcmode="lin" valueType="num">
                                      <p:cBhvr>
                                        <p:cTn id="8" dur="2000" fill="hold"/>
                                        <p:tgtEl>
                                          <p:spTgt spid="520194"/>
                                        </p:tgtEl>
                                        <p:attrNameLst>
                                          <p:attrName>style.rotation</p:attrName>
                                        </p:attrNameLst>
                                      </p:cBhvr>
                                      <p:tavLst>
                                        <p:tav tm="0">
                                          <p:val>
                                            <p:fltVal val="720"/>
                                          </p:val>
                                        </p:tav>
                                        <p:tav tm="100000">
                                          <p:val>
                                            <p:fltVal val="0"/>
                                          </p:val>
                                        </p:tav>
                                      </p:tavLst>
                                    </p:anim>
                                    <p:anim calcmode="lin" valueType="num">
                                      <p:cBhvr>
                                        <p:cTn id="9" dur="2000" fill="hold"/>
                                        <p:tgtEl>
                                          <p:spTgt spid="520194"/>
                                        </p:tgtEl>
                                        <p:attrNameLst>
                                          <p:attrName>ppt_h</p:attrName>
                                        </p:attrNameLst>
                                      </p:cBhvr>
                                      <p:tavLst>
                                        <p:tav tm="0">
                                          <p:val>
                                            <p:fltVal val="0"/>
                                          </p:val>
                                        </p:tav>
                                        <p:tav tm="100000">
                                          <p:val>
                                            <p:strVal val="#ppt_h"/>
                                          </p:val>
                                        </p:tav>
                                      </p:tavLst>
                                    </p:anim>
                                    <p:anim calcmode="lin" valueType="num">
                                      <p:cBhvr>
                                        <p:cTn id="10" dur="2000" fill="hold"/>
                                        <p:tgtEl>
                                          <p:spTgt spid="520194"/>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20195">
                                            <p:txEl>
                                              <p:pRg st="0" end="0"/>
                                            </p:txEl>
                                          </p:spTgt>
                                        </p:tgtEl>
                                        <p:attrNameLst>
                                          <p:attrName>style.visibility</p:attrName>
                                        </p:attrNameLst>
                                      </p:cBhvr>
                                      <p:to>
                                        <p:strVal val="visible"/>
                                      </p:to>
                                    </p:set>
                                    <p:animEffect transition="in" filter="blinds(horizontal)">
                                      <p:cBhvr>
                                        <p:cTn id="15" dur="500"/>
                                        <p:tgtEl>
                                          <p:spTgt spid="520195">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20195">
                                            <p:txEl>
                                              <p:pRg st="1" end="1"/>
                                            </p:txEl>
                                          </p:spTgt>
                                        </p:tgtEl>
                                        <p:attrNameLst>
                                          <p:attrName>style.visibility</p:attrName>
                                        </p:attrNameLst>
                                      </p:cBhvr>
                                      <p:to>
                                        <p:strVal val="visible"/>
                                      </p:to>
                                    </p:set>
                                    <p:animEffect transition="in" filter="blinds(horizontal)">
                                      <p:cBhvr>
                                        <p:cTn id="20" dur="500"/>
                                        <p:tgtEl>
                                          <p:spTgt spid="520195">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20195">
                                            <p:txEl>
                                              <p:pRg st="2" end="2"/>
                                            </p:txEl>
                                          </p:spTgt>
                                        </p:tgtEl>
                                        <p:attrNameLst>
                                          <p:attrName>style.visibility</p:attrName>
                                        </p:attrNameLst>
                                      </p:cBhvr>
                                      <p:to>
                                        <p:strVal val="visible"/>
                                      </p:to>
                                    </p:set>
                                    <p:animEffect transition="in" filter="blinds(horizontal)">
                                      <p:cBhvr>
                                        <p:cTn id="25" dur="500"/>
                                        <p:tgtEl>
                                          <p:spTgt spid="520195">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520195">
                                            <p:txEl>
                                              <p:pRg st="3" end="3"/>
                                            </p:txEl>
                                          </p:spTgt>
                                        </p:tgtEl>
                                        <p:attrNameLst>
                                          <p:attrName>style.visibility</p:attrName>
                                        </p:attrNameLst>
                                      </p:cBhvr>
                                      <p:to>
                                        <p:strVal val="visible"/>
                                      </p:to>
                                    </p:set>
                                    <p:animEffect transition="in" filter="blinds(horizontal)">
                                      <p:cBhvr>
                                        <p:cTn id="30" dur="500"/>
                                        <p:tgtEl>
                                          <p:spTgt spid="520195">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20195">
                                            <p:txEl>
                                              <p:pRg st="4" end="4"/>
                                            </p:txEl>
                                          </p:spTgt>
                                        </p:tgtEl>
                                        <p:attrNameLst>
                                          <p:attrName>style.visibility</p:attrName>
                                        </p:attrNameLst>
                                      </p:cBhvr>
                                      <p:to>
                                        <p:strVal val="visible"/>
                                      </p:to>
                                    </p:set>
                                    <p:animEffect transition="in" filter="blinds(horizontal)">
                                      <p:cBhvr>
                                        <p:cTn id="35" dur="500"/>
                                        <p:tgtEl>
                                          <p:spTgt spid="520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4" grpId="0"/>
      <p:bldP spid="520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solidFill>
                  <a:schemeClr val="tx1"/>
                </a:solidFill>
              </a:rPr>
              <a:t>Los orígenes del grado de </a:t>
            </a:r>
            <a:br>
              <a:rPr lang="es-ES" sz="4000" smtClean="0">
                <a:solidFill>
                  <a:schemeClr val="tx1"/>
                </a:solidFill>
              </a:rPr>
            </a:br>
            <a:r>
              <a:rPr lang="es-ES" sz="4000" smtClean="0">
                <a:solidFill>
                  <a:schemeClr val="tx1"/>
                </a:solidFill>
              </a:rPr>
              <a:t>Príncipe del Líbano…</a:t>
            </a:r>
            <a:endParaRPr lang="es-ES_tradnl" sz="4000" smtClean="0">
              <a:solidFill>
                <a:schemeClr val="tx1"/>
              </a:solidFill>
            </a:endParaRPr>
          </a:p>
        </p:txBody>
      </p:sp>
      <p:sp>
        <p:nvSpPr>
          <p:cNvPr id="521219" name="Rectangle 3"/>
          <p:cNvSpPr>
            <a:spLocks noGrp="1" noChangeArrowheads="1"/>
          </p:cNvSpPr>
          <p:nvPr>
            <p:ph type="body" idx="1"/>
          </p:nvPr>
        </p:nvSpPr>
        <p:spPr>
          <a:xfrm>
            <a:off x="304800" y="1752600"/>
            <a:ext cx="8610600" cy="5105400"/>
          </a:xfrm>
        </p:spPr>
        <p:txBody>
          <a:bodyPr/>
          <a:lstStyle/>
          <a:p>
            <a:pPr eaLnBrk="1" hangingPunct="1">
              <a:lnSpc>
                <a:spcPct val="80000"/>
              </a:lnSpc>
            </a:pPr>
            <a:r>
              <a:rPr lang="es-AR" sz="2000" smtClean="0"/>
              <a:t>…se remontan al Rito de Perfección, en 25 grados. El Manuscrito Francken lo denomina </a:t>
            </a:r>
            <a:r>
              <a:rPr lang="es-AR" sz="2000" i="1" smtClean="0"/>
              <a:t>Caballero del Hacha Real, Gran Patriarca o Príncipe del Líbano.</a:t>
            </a:r>
          </a:p>
          <a:p>
            <a:pPr eaLnBrk="1" hangingPunct="1">
              <a:lnSpc>
                <a:spcPct val="80000"/>
              </a:lnSpc>
            </a:pPr>
            <a:r>
              <a:rPr lang="es-AR" sz="2000" smtClean="0"/>
              <a:t>El Ritual original era muy breve, y prácticamente no mencionaba los detalles de la Iniciación. Sin embargo, rápidamente el grado experimentó un gran desarrollo ritualístico.</a:t>
            </a:r>
          </a:p>
          <a:p>
            <a:pPr eaLnBrk="1" hangingPunct="1">
              <a:lnSpc>
                <a:spcPct val="80000"/>
              </a:lnSpc>
            </a:pPr>
            <a:r>
              <a:rPr lang="es-AR" sz="2000" smtClean="0"/>
              <a:t>El grado presenta muchas analogías con el </a:t>
            </a:r>
            <a:r>
              <a:rPr lang="es-AR" sz="2000" i="1" smtClean="0"/>
              <a:t>Carbonarismo </a:t>
            </a:r>
            <a:r>
              <a:rPr lang="es-AR" sz="2000" smtClean="0"/>
              <a:t>y con el grado de </a:t>
            </a:r>
            <a:r>
              <a:rPr lang="es-AR" sz="2000" i="1" smtClean="0"/>
              <a:t>Leñador</a:t>
            </a:r>
            <a:r>
              <a:rPr lang="es-AR" sz="2000" smtClean="0"/>
              <a:t>, que era practicado en algunas Logias durante el siglo XVIII. Dicho grado, por ejemplo, era trabajado en 1760 en la Logia de Mirecourt.</a:t>
            </a:r>
          </a:p>
          <a:p>
            <a:pPr eaLnBrk="1" hangingPunct="1">
              <a:lnSpc>
                <a:spcPct val="80000"/>
              </a:lnSpc>
            </a:pPr>
            <a:r>
              <a:rPr lang="es-AR" sz="2000" smtClean="0"/>
              <a:t>Se ha dicho que este grado tiene un </a:t>
            </a:r>
            <a:r>
              <a:rPr lang="es-AR" sz="2000" i="1" smtClean="0"/>
              <a:t>“carácter hermético y oculto”</a:t>
            </a:r>
            <a:r>
              <a:rPr lang="es-AR" sz="2000" smtClean="0"/>
              <a:t>, el cual realmente no se advierte en todos los Rituales.</a:t>
            </a:r>
          </a:p>
          <a:p>
            <a:pPr eaLnBrk="1" hangingPunct="1">
              <a:lnSpc>
                <a:spcPct val="80000"/>
              </a:lnSpc>
            </a:pPr>
            <a:r>
              <a:rPr lang="es-AR" sz="2000" smtClean="0"/>
              <a:t>El mayor misterio de este grado son las </a:t>
            </a:r>
            <a:r>
              <a:rPr lang="es-AR" sz="2000" i="1" smtClean="0"/>
              <a:t>“17 letras”</a:t>
            </a:r>
            <a:r>
              <a:rPr lang="es-AR" sz="2000" smtClean="0"/>
              <a:t> que aparecen grabadas en el Hacha.</a:t>
            </a:r>
          </a:p>
          <a:p>
            <a:pPr eaLnBrk="1" hangingPunct="1">
              <a:lnSpc>
                <a:spcPct val="80000"/>
              </a:lnSpc>
            </a:pPr>
            <a:r>
              <a:rPr lang="es-AR" sz="2000" smtClean="0"/>
              <a:t>Algunos han especulado con un mensaje oculto en las mismas, pero nadie ha podido descifrarlo, si es que tal mensaje realmente existe.</a:t>
            </a:r>
          </a:p>
          <a:p>
            <a:pPr eaLnBrk="1" hangingPunct="1">
              <a:lnSpc>
                <a:spcPct val="80000"/>
              </a:lnSpc>
            </a:pPr>
            <a:r>
              <a:rPr lang="es-AR" sz="2000" smtClean="0"/>
              <a:t>¿Podría obtenerse alguna luz recordando la importancia del número 17 en el Rito de Mizraim?</a:t>
            </a:r>
          </a:p>
          <a:p>
            <a:pPr eaLnBrk="1" hangingPunct="1">
              <a:lnSpc>
                <a:spcPct val="80000"/>
              </a:lnSpc>
            </a:pPr>
            <a:endParaRPr lang="es-ES_tradnl" sz="20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0" end="0"/>
                                            </p:txEl>
                                          </p:spTgt>
                                        </p:tgtEl>
                                        <p:attrNameLst>
                                          <p:attrName>style.visibility</p:attrName>
                                        </p:attrNameLst>
                                      </p:cBhvr>
                                      <p:to>
                                        <p:strVal val="visible"/>
                                      </p:to>
                                    </p:set>
                                    <p:animEffect transition="in" filter="blinds(horizontal)">
                                      <p:cBhvr>
                                        <p:cTn id="12" dur="500"/>
                                        <p:tgtEl>
                                          <p:spTgt spid="5212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7" dur="500"/>
                                        <p:tgtEl>
                                          <p:spTgt spid="5212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22" dur="500"/>
                                        <p:tgtEl>
                                          <p:spTgt spid="5212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7" dur="500"/>
                                        <p:tgtEl>
                                          <p:spTgt spid="52121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32" dur="500"/>
                                        <p:tgtEl>
                                          <p:spTgt spid="52121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7" dur="500"/>
                                        <p:tgtEl>
                                          <p:spTgt spid="52121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42" dur="500"/>
                                        <p:tgtEl>
                                          <p:spTgt spid="521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7074" name="Rectangle 2"/>
          <p:cNvSpPr>
            <a:spLocks noGrp="1" noChangeArrowheads="1"/>
          </p:cNvSpPr>
          <p:nvPr>
            <p:ph type="title"/>
          </p:nvPr>
        </p:nvSpPr>
        <p:spPr/>
        <p:txBody>
          <a:bodyPr/>
          <a:lstStyle/>
          <a:p>
            <a:pPr eaLnBrk="1" hangingPunct="1"/>
            <a:r>
              <a:rPr lang="es-ES" sz="4000" smtClean="0">
                <a:solidFill>
                  <a:schemeClr val="tx1"/>
                </a:solidFill>
              </a:rPr>
              <a:t>Los orígenes del grado de </a:t>
            </a:r>
            <a:br>
              <a:rPr lang="es-ES" sz="4000" smtClean="0">
                <a:solidFill>
                  <a:schemeClr val="tx1"/>
                </a:solidFill>
              </a:rPr>
            </a:br>
            <a:r>
              <a:rPr lang="es-ES" sz="4000" smtClean="0">
                <a:solidFill>
                  <a:schemeClr val="tx1"/>
                </a:solidFill>
              </a:rPr>
              <a:t>Príncipe del Líbano…</a:t>
            </a:r>
            <a:endParaRPr lang="es-ES_tradnl" sz="4000" smtClean="0">
              <a:solidFill>
                <a:schemeClr val="tx1"/>
              </a:solidFill>
            </a:endParaRPr>
          </a:p>
        </p:txBody>
      </p:sp>
      <p:sp>
        <p:nvSpPr>
          <p:cNvPr id="1667075" name="Rectangle 3"/>
          <p:cNvSpPr>
            <a:spLocks noGrp="1" noChangeArrowheads="1"/>
          </p:cNvSpPr>
          <p:nvPr>
            <p:ph type="body" idx="1"/>
          </p:nvPr>
        </p:nvSpPr>
        <p:spPr>
          <a:xfrm>
            <a:off x="304800" y="1752600"/>
            <a:ext cx="8610600" cy="5105400"/>
          </a:xfrm>
        </p:spPr>
        <p:txBody>
          <a:bodyPr/>
          <a:lstStyle/>
          <a:p>
            <a:pPr eaLnBrk="1" hangingPunct="1"/>
            <a:r>
              <a:rPr lang="es-AR" sz="2800" smtClean="0"/>
              <a:t>De todas formas, el número de letras cambia según los Rituales, por lo que tampoco pueden extraerse conclusiones definitivas.</a:t>
            </a:r>
          </a:p>
          <a:p>
            <a:pPr eaLnBrk="1" hangingPunct="1"/>
            <a:r>
              <a:rPr lang="es-AR" sz="2800" smtClean="0"/>
              <a:t>Algunos Rituales indican 14 letras, divididas en dos grupos de 7. Dalchó (1801) indica 15 iniciales.</a:t>
            </a:r>
          </a:p>
          <a:p>
            <a:pPr eaLnBrk="1" hangingPunct="1"/>
            <a:r>
              <a:rPr lang="es-AR" sz="2800" smtClean="0"/>
              <a:t>Tampoco existe uniformidad en el nombre del grado. Por ejemplo, Dalchó lo denomina: </a:t>
            </a:r>
            <a:r>
              <a:rPr lang="es-AR" sz="2800" i="1" smtClean="0"/>
              <a:t>“Caballero del Hacha Real, algunas veces llamado Gran Patriarca, por el nombre de Príncipe del Líbano”</a:t>
            </a:r>
            <a:r>
              <a:rPr lang="es-AR" sz="2800" smtClean="0"/>
              <a:t>.</a:t>
            </a:r>
            <a:endParaRPr lang="es-ES_tradnl" sz="28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7074"/>
                                        </p:tgtEl>
                                        <p:attrNameLst>
                                          <p:attrName>style.visibility</p:attrName>
                                        </p:attrNameLst>
                                      </p:cBhvr>
                                      <p:to>
                                        <p:strVal val="visible"/>
                                      </p:to>
                                    </p:set>
                                    <p:animEffect transition="in" filter="blinds(horizontal)">
                                      <p:cBhvr>
                                        <p:cTn id="7" dur="500"/>
                                        <p:tgtEl>
                                          <p:spTgt spid="1667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67075">
                                            <p:txEl>
                                              <p:pRg st="0" end="0"/>
                                            </p:txEl>
                                          </p:spTgt>
                                        </p:tgtEl>
                                        <p:attrNameLst>
                                          <p:attrName>style.visibility</p:attrName>
                                        </p:attrNameLst>
                                      </p:cBhvr>
                                      <p:to>
                                        <p:strVal val="visible"/>
                                      </p:to>
                                    </p:set>
                                    <p:animEffect transition="in" filter="blinds(horizontal)">
                                      <p:cBhvr>
                                        <p:cTn id="12" dur="500"/>
                                        <p:tgtEl>
                                          <p:spTgt spid="1667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67075">
                                            <p:txEl>
                                              <p:pRg st="1" end="1"/>
                                            </p:txEl>
                                          </p:spTgt>
                                        </p:tgtEl>
                                        <p:attrNameLst>
                                          <p:attrName>style.visibility</p:attrName>
                                        </p:attrNameLst>
                                      </p:cBhvr>
                                      <p:to>
                                        <p:strVal val="visible"/>
                                      </p:to>
                                    </p:set>
                                    <p:animEffect transition="in" filter="blinds(horizontal)">
                                      <p:cBhvr>
                                        <p:cTn id="17" dur="500"/>
                                        <p:tgtEl>
                                          <p:spTgt spid="1667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67075">
                                            <p:txEl>
                                              <p:pRg st="2" end="2"/>
                                            </p:txEl>
                                          </p:spTgt>
                                        </p:tgtEl>
                                        <p:attrNameLst>
                                          <p:attrName>style.visibility</p:attrName>
                                        </p:attrNameLst>
                                      </p:cBhvr>
                                      <p:to>
                                        <p:strVal val="visible"/>
                                      </p:to>
                                    </p:set>
                                    <p:animEffect transition="in" filter="blinds(horizontal)">
                                      <p:cBhvr>
                                        <p:cTn id="22" dur="500"/>
                                        <p:tgtEl>
                                          <p:spTgt spid="1667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7074" grpId="0"/>
      <p:bldP spid="166707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7074" name="Rectangle 2"/>
          <p:cNvSpPr>
            <a:spLocks noGrp="1" noChangeArrowheads="1"/>
          </p:cNvSpPr>
          <p:nvPr>
            <p:ph type="title"/>
          </p:nvPr>
        </p:nvSpPr>
        <p:spPr/>
        <p:txBody>
          <a:bodyPr/>
          <a:lstStyle/>
          <a:p>
            <a:pPr eaLnBrk="1" hangingPunct="1"/>
            <a:r>
              <a:rPr lang="es-ES" sz="4000" smtClean="0">
                <a:solidFill>
                  <a:schemeClr val="tx1"/>
                </a:solidFill>
              </a:rPr>
              <a:t>El grado de </a:t>
            </a:r>
            <a:br>
              <a:rPr lang="es-ES" sz="4000" smtClean="0">
                <a:solidFill>
                  <a:schemeClr val="tx1"/>
                </a:solidFill>
              </a:rPr>
            </a:br>
            <a:r>
              <a:rPr lang="es-ES" sz="4000" smtClean="0">
                <a:solidFill>
                  <a:schemeClr val="tx1"/>
                </a:solidFill>
              </a:rPr>
              <a:t>Príncipe del Líbano…</a:t>
            </a:r>
            <a:endParaRPr lang="es-ES_tradnl" sz="4000" smtClean="0">
              <a:solidFill>
                <a:schemeClr val="tx1"/>
              </a:solidFill>
            </a:endParaRPr>
          </a:p>
        </p:txBody>
      </p:sp>
      <p:sp>
        <p:nvSpPr>
          <p:cNvPr id="1667075" name="Rectangle 3"/>
          <p:cNvSpPr>
            <a:spLocks noGrp="1" noChangeArrowheads="1"/>
          </p:cNvSpPr>
          <p:nvPr>
            <p:ph type="body" idx="1"/>
          </p:nvPr>
        </p:nvSpPr>
        <p:spPr>
          <a:xfrm>
            <a:off x="304800" y="1752600"/>
            <a:ext cx="8610600" cy="5105400"/>
          </a:xfrm>
        </p:spPr>
        <p:txBody>
          <a:bodyPr/>
          <a:lstStyle/>
          <a:p>
            <a:pPr eaLnBrk="1" hangingPunct="1"/>
            <a:r>
              <a:rPr lang="es-AR" sz="2800" smtClean="0"/>
              <a:t>El Consejo de los Príncipes del Líbano fue creado con la condición expresa de no admitir en él sino al masón que poseyera conocimientos generales superiores y excelente educación y profesara un arte o ciencia que le pusiera en condiciones favorables para luchar con la ignorancia y los azares de la existencia. </a:t>
            </a:r>
          </a:p>
          <a:p>
            <a:r>
              <a:rPr lang="es-AR" sz="2800" i="1" smtClean="0"/>
              <a:t>“Deseamos conocer las ciencias físicas y el uso de los instrumentos matemáticos, porque sólo el que estudia las leyes de la Naturaleza comprende las sociales y queremos ser artistas y obreros.”</a:t>
            </a:r>
          </a:p>
          <a:p>
            <a:pPr>
              <a:buFontTx/>
              <a:buNone/>
            </a:pPr>
            <a:endParaRPr lang="es-ES_tradnl" sz="2800" i="1"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7074"/>
                                        </p:tgtEl>
                                        <p:attrNameLst>
                                          <p:attrName>style.visibility</p:attrName>
                                        </p:attrNameLst>
                                      </p:cBhvr>
                                      <p:to>
                                        <p:strVal val="visible"/>
                                      </p:to>
                                    </p:set>
                                    <p:animEffect transition="in" filter="blinds(horizontal)">
                                      <p:cBhvr>
                                        <p:cTn id="7" dur="500"/>
                                        <p:tgtEl>
                                          <p:spTgt spid="1667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67075">
                                            <p:txEl>
                                              <p:pRg st="0" end="0"/>
                                            </p:txEl>
                                          </p:spTgt>
                                        </p:tgtEl>
                                        <p:attrNameLst>
                                          <p:attrName>style.visibility</p:attrName>
                                        </p:attrNameLst>
                                      </p:cBhvr>
                                      <p:to>
                                        <p:strVal val="visible"/>
                                      </p:to>
                                    </p:set>
                                    <p:animEffect transition="in" filter="blinds(horizontal)">
                                      <p:cBhvr>
                                        <p:cTn id="12" dur="500"/>
                                        <p:tgtEl>
                                          <p:spTgt spid="1667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67075">
                                            <p:txEl>
                                              <p:pRg st="1" end="1"/>
                                            </p:txEl>
                                          </p:spTgt>
                                        </p:tgtEl>
                                        <p:attrNameLst>
                                          <p:attrName>style.visibility</p:attrName>
                                        </p:attrNameLst>
                                      </p:cBhvr>
                                      <p:to>
                                        <p:strVal val="visible"/>
                                      </p:to>
                                    </p:set>
                                    <p:animEffect transition="in" filter="blinds(horizontal)">
                                      <p:cBhvr>
                                        <p:cTn id="17" dur="500"/>
                                        <p:tgtEl>
                                          <p:spTgt spid="1667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7074" grpId="0"/>
      <p:bldP spid="166707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7874" name="Rectangle 2"/>
          <p:cNvSpPr>
            <a:spLocks noGrp="1" noChangeArrowheads="1"/>
          </p:cNvSpPr>
          <p:nvPr>
            <p:ph type="title"/>
          </p:nvPr>
        </p:nvSpPr>
        <p:spPr/>
        <p:txBody>
          <a:bodyPr/>
          <a:lstStyle/>
          <a:p>
            <a:pPr eaLnBrk="1" hangingPunct="1"/>
            <a:r>
              <a:rPr lang="es-ES" sz="4000" smtClean="0">
                <a:solidFill>
                  <a:schemeClr val="tx1"/>
                </a:solidFill>
              </a:rPr>
              <a:t>En la jerarquía de los grados…</a:t>
            </a:r>
            <a:endParaRPr lang="es-ES_tradnl" sz="4000" smtClean="0">
              <a:solidFill>
                <a:schemeClr val="tx1"/>
              </a:solidFill>
            </a:endParaRPr>
          </a:p>
        </p:txBody>
      </p:sp>
      <p:sp>
        <p:nvSpPr>
          <p:cNvPr id="1487875" name="Rectangle 3"/>
          <p:cNvSpPr>
            <a:spLocks noGrp="1" noChangeArrowheads="1"/>
          </p:cNvSpPr>
          <p:nvPr>
            <p:ph type="body" sz="half" idx="1"/>
          </p:nvPr>
        </p:nvSpPr>
        <p:spPr>
          <a:xfrm>
            <a:off x="76200" y="1524000"/>
            <a:ext cx="4191000" cy="5257800"/>
          </a:xfrm>
        </p:spPr>
        <p:txBody>
          <a:bodyPr/>
          <a:lstStyle/>
          <a:p>
            <a:pPr eaLnBrk="1" hangingPunct="1">
              <a:lnSpc>
                <a:spcPct val="80000"/>
              </a:lnSpc>
            </a:pPr>
            <a:r>
              <a:rPr lang="es-ES" sz="2000" smtClean="0"/>
              <a:t>…el 22° está estrechamente conectado con el que le precede.</a:t>
            </a:r>
          </a:p>
          <a:p>
            <a:pPr eaLnBrk="1" hangingPunct="1">
              <a:lnSpc>
                <a:spcPct val="80000"/>
              </a:lnSpc>
            </a:pPr>
            <a:r>
              <a:rPr lang="es-ES" sz="2000" smtClean="0"/>
              <a:t>De hecho, algunos Rituales remontan el origen mitológico de este grado a Noé e indican que representa </a:t>
            </a:r>
            <a:r>
              <a:rPr lang="es-ES" sz="2000" i="1" smtClean="0"/>
              <a:t>“el acrecentamiento de los conocimientos y el poder de los Noaquitas”</a:t>
            </a:r>
            <a:r>
              <a:rPr lang="es-ES" sz="2000" smtClean="0"/>
              <a:t>.</a:t>
            </a:r>
          </a:p>
          <a:p>
            <a:pPr eaLnBrk="1" hangingPunct="1">
              <a:lnSpc>
                <a:spcPct val="80000"/>
              </a:lnSpc>
            </a:pPr>
            <a:r>
              <a:rPr lang="es-ES" sz="2000" smtClean="0"/>
              <a:t>Y también presenta elementos del Marinero del Arco Real, del Rito York.</a:t>
            </a:r>
          </a:p>
          <a:p>
            <a:pPr eaLnBrk="1" hangingPunct="1">
              <a:lnSpc>
                <a:spcPct val="80000"/>
              </a:lnSpc>
            </a:pPr>
            <a:r>
              <a:rPr lang="es-ES" sz="2000" smtClean="0"/>
              <a:t>Si bien siempre fue un grado muy poco practicado, en la actualidad algunos Consejos comienzan a otorgarle mayor importancia.</a:t>
            </a:r>
            <a:endParaRPr lang="en-US" sz="2000" smtClean="0">
              <a:cs typeface="Arial" charset="0"/>
            </a:endParaRPr>
          </a:p>
        </p:txBody>
      </p:sp>
      <p:sp>
        <p:nvSpPr>
          <p:cNvPr id="8196" name="Rectangle 4"/>
          <p:cNvSpPr>
            <a:spLocks noGrp="1" noChangeArrowheads="1"/>
          </p:cNvSpPr>
          <p:nvPr>
            <p:ph sz="half" idx="2"/>
          </p:nvPr>
        </p:nvSpPr>
        <p:spPr/>
        <p:txBody>
          <a:bodyPr/>
          <a:lstStyle/>
          <a:p>
            <a:pPr eaLnBrk="1" hangingPunct="1">
              <a:lnSpc>
                <a:spcPct val="80000"/>
              </a:lnSpc>
            </a:pPr>
            <a:endParaRPr lang="es-AR" sz="600" smtClean="0"/>
          </a:p>
        </p:txBody>
      </p:sp>
      <p:pic>
        <p:nvPicPr>
          <p:cNvPr id="1487880" name="Picture 8" descr="RT_REAA22-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6002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87874"/>
                                        </p:tgtEl>
                                        <p:attrNameLst>
                                          <p:attrName>style.visibility</p:attrName>
                                        </p:attrNameLst>
                                      </p:cBhvr>
                                      <p:to>
                                        <p:strVal val="visible"/>
                                      </p:to>
                                    </p:set>
                                    <p:animEffect transition="in" filter="blinds(horizontal)">
                                      <p:cBhvr>
                                        <p:cTn id="7" dur="500"/>
                                        <p:tgtEl>
                                          <p:spTgt spid="14878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87875">
                                            <p:txEl>
                                              <p:pRg st="0" end="0"/>
                                            </p:txEl>
                                          </p:spTgt>
                                        </p:tgtEl>
                                        <p:attrNameLst>
                                          <p:attrName>style.visibility</p:attrName>
                                        </p:attrNameLst>
                                      </p:cBhvr>
                                      <p:to>
                                        <p:strVal val="visible"/>
                                      </p:to>
                                    </p:set>
                                    <p:animEffect transition="in" filter="blinds(horizontal)">
                                      <p:cBhvr>
                                        <p:cTn id="12" dur="500"/>
                                        <p:tgtEl>
                                          <p:spTgt spid="14878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87875">
                                            <p:txEl>
                                              <p:pRg st="1" end="1"/>
                                            </p:txEl>
                                          </p:spTgt>
                                        </p:tgtEl>
                                        <p:attrNameLst>
                                          <p:attrName>style.visibility</p:attrName>
                                        </p:attrNameLst>
                                      </p:cBhvr>
                                      <p:to>
                                        <p:strVal val="visible"/>
                                      </p:to>
                                    </p:set>
                                    <p:animEffect transition="in" filter="blinds(horizontal)">
                                      <p:cBhvr>
                                        <p:cTn id="17" dur="500"/>
                                        <p:tgtEl>
                                          <p:spTgt spid="14878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87875">
                                            <p:txEl>
                                              <p:pRg st="2" end="2"/>
                                            </p:txEl>
                                          </p:spTgt>
                                        </p:tgtEl>
                                        <p:attrNameLst>
                                          <p:attrName>style.visibility</p:attrName>
                                        </p:attrNameLst>
                                      </p:cBhvr>
                                      <p:to>
                                        <p:strVal val="visible"/>
                                      </p:to>
                                    </p:set>
                                    <p:animEffect transition="in" filter="blinds(horizontal)">
                                      <p:cBhvr>
                                        <p:cTn id="22" dur="500"/>
                                        <p:tgtEl>
                                          <p:spTgt spid="14878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87875">
                                            <p:txEl>
                                              <p:pRg st="3" end="3"/>
                                            </p:txEl>
                                          </p:spTgt>
                                        </p:tgtEl>
                                        <p:attrNameLst>
                                          <p:attrName>style.visibility</p:attrName>
                                        </p:attrNameLst>
                                      </p:cBhvr>
                                      <p:to>
                                        <p:strVal val="visible"/>
                                      </p:to>
                                    </p:set>
                                    <p:animEffect transition="in" filter="blinds(horizontal)">
                                      <p:cBhvr>
                                        <p:cTn id="27" dur="500"/>
                                        <p:tgtEl>
                                          <p:spTgt spid="14878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1487880"/>
                                        </p:tgtEl>
                                        <p:attrNameLst>
                                          <p:attrName>style.visibility</p:attrName>
                                        </p:attrNameLst>
                                      </p:cBhvr>
                                      <p:to>
                                        <p:strVal val="visible"/>
                                      </p:to>
                                    </p:set>
                                    <p:animEffect transition="in" filter="box(in)">
                                      <p:cBhvr>
                                        <p:cTn id="32" dur="3000"/>
                                        <p:tgtEl>
                                          <p:spTgt spid="14878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7874" grpId="0"/>
      <p:bldP spid="148787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7554" name="Rectangle 2"/>
          <p:cNvSpPr>
            <a:spLocks noGrp="1" noChangeArrowheads="1"/>
          </p:cNvSpPr>
          <p:nvPr>
            <p:ph type="title"/>
          </p:nvPr>
        </p:nvSpPr>
        <p:spPr/>
        <p:txBody>
          <a:bodyPr/>
          <a:lstStyle/>
          <a:p>
            <a:pPr eaLnBrk="1" hangingPunct="1"/>
            <a:r>
              <a:rPr lang="es-ES" sz="4000" smtClean="0">
                <a:solidFill>
                  <a:schemeClr val="tx1"/>
                </a:solidFill>
              </a:rPr>
              <a:t>En la jerarquía de los grados…</a:t>
            </a:r>
            <a:endParaRPr lang="es-ES_tradnl" sz="4000" smtClean="0">
              <a:solidFill>
                <a:schemeClr val="tx1"/>
              </a:solidFill>
            </a:endParaRPr>
          </a:p>
        </p:txBody>
      </p:sp>
      <p:sp>
        <p:nvSpPr>
          <p:cNvPr id="1687555" name="Rectangle 3"/>
          <p:cNvSpPr>
            <a:spLocks noGrp="1" noChangeArrowheads="1"/>
          </p:cNvSpPr>
          <p:nvPr>
            <p:ph type="body" sz="half" idx="1"/>
          </p:nvPr>
        </p:nvSpPr>
        <p:spPr>
          <a:xfrm>
            <a:off x="228600" y="1524000"/>
            <a:ext cx="4191000" cy="5257800"/>
          </a:xfrm>
        </p:spPr>
        <p:txBody>
          <a:bodyPr/>
          <a:lstStyle/>
          <a:p>
            <a:pPr eaLnBrk="1" hangingPunct="1">
              <a:lnSpc>
                <a:spcPct val="90000"/>
              </a:lnSpc>
            </a:pPr>
            <a:r>
              <a:rPr lang="es-ES" sz="2400" smtClean="0"/>
              <a:t>…algunos Rituales dicen que el 22° </a:t>
            </a:r>
            <a:r>
              <a:rPr lang="es-ES" sz="2400" i="1" smtClean="0"/>
              <a:t>“cierra la primera serie filosófica”</a:t>
            </a:r>
            <a:r>
              <a:rPr lang="es-ES" sz="2400" smtClean="0"/>
              <a:t> y, de hecho, a partir del 23° se produce un cambio en la orientación de los grados.</a:t>
            </a:r>
          </a:p>
          <a:p>
            <a:pPr eaLnBrk="1" hangingPunct="1">
              <a:lnSpc>
                <a:spcPct val="90000"/>
              </a:lnSpc>
            </a:pPr>
            <a:r>
              <a:rPr lang="es-ES" sz="2400" smtClean="0"/>
              <a:t>En línea con lo que ya afirmamos, según D. Ligou este es un grado </a:t>
            </a:r>
            <a:r>
              <a:rPr lang="es-ES" sz="2400" i="1" smtClean="0"/>
              <a:t>“hermético y oculto”</a:t>
            </a:r>
            <a:r>
              <a:rPr lang="es-ES" sz="2400" smtClean="0"/>
              <a:t>, aunque tal condición se revela sólo en algunos de sus aspectos.</a:t>
            </a:r>
            <a:endParaRPr lang="en-US" sz="2400" smtClean="0">
              <a:cs typeface="Arial" charset="0"/>
            </a:endParaRPr>
          </a:p>
        </p:txBody>
      </p:sp>
      <p:sp>
        <p:nvSpPr>
          <p:cNvPr id="9220" name="Rectangle 4"/>
          <p:cNvSpPr>
            <a:spLocks noGrp="1" noChangeArrowheads="1"/>
          </p:cNvSpPr>
          <p:nvPr>
            <p:ph sz="half" idx="2"/>
          </p:nvPr>
        </p:nvSpPr>
        <p:spPr/>
        <p:txBody>
          <a:bodyPr/>
          <a:lstStyle/>
          <a:p>
            <a:pPr eaLnBrk="1" hangingPunct="1">
              <a:lnSpc>
                <a:spcPct val="80000"/>
              </a:lnSpc>
            </a:pPr>
            <a:endParaRPr lang="es-AR" sz="800" smtClean="0"/>
          </a:p>
        </p:txBody>
      </p:sp>
      <p:pic>
        <p:nvPicPr>
          <p:cNvPr id="1687559" name="Picture 7" descr="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188" y="1447800"/>
            <a:ext cx="4011612"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7554"/>
                                        </p:tgtEl>
                                        <p:attrNameLst>
                                          <p:attrName>style.visibility</p:attrName>
                                        </p:attrNameLst>
                                      </p:cBhvr>
                                      <p:to>
                                        <p:strVal val="visible"/>
                                      </p:to>
                                    </p:set>
                                    <p:animEffect transition="in" filter="blinds(horizontal)">
                                      <p:cBhvr>
                                        <p:cTn id="7" dur="500"/>
                                        <p:tgtEl>
                                          <p:spTgt spid="1687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87555">
                                            <p:txEl>
                                              <p:pRg st="0" end="0"/>
                                            </p:txEl>
                                          </p:spTgt>
                                        </p:tgtEl>
                                        <p:attrNameLst>
                                          <p:attrName>style.visibility</p:attrName>
                                        </p:attrNameLst>
                                      </p:cBhvr>
                                      <p:to>
                                        <p:strVal val="visible"/>
                                      </p:to>
                                    </p:set>
                                    <p:animEffect transition="in" filter="blinds(horizontal)">
                                      <p:cBhvr>
                                        <p:cTn id="12" dur="500"/>
                                        <p:tgtEl>
                                          <p:spTgt spid="1687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7555">
                                            <p:txEl>
                                              <p:pRg st="1" end="1"/>
                                            </p:txEl>
                                          </p:spTgt>
                                        </p:tgtEl>
                                        <p:attrNameLst>
                                          <p:attrName>style.visibility</p:attrName>
                                        </p:attrNameLst>
                                      </p:cBhvr>
                                      <p:to>
                                        <p:strVal val="visible"/>
                                      </p:to>
                                    </p:set>
                                    <p:animEffect transition="in" filter="blinds(horizontal)">
                                      <p:cBhvr>
                                        <p:cTn id="17" dur="500"/>
                                        <p:tgtEl>
                                          <p:spTgt spid="16875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687559"/>
                                        </p:tgtEl>
                                        <p:attrNameLst>
                                          <p:attrName>style.visibility</p:attrName>
                                        </p:attrNameLst>
                                      </p:cBhvr>
                                      <p:to>
                                        <p:strVal val="visible"/>
                                      </p:to>
                                    </p:set>
                                    <p:animEffect transition="in" filter="fade">
                                      <p:cBhvr>
                                        <p:cTn id="22" dur="2000"/>
                                        <p:tgtEl>
                                          <p:spTgt spid="1687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7554" grpId="0"/>
      <p:bldP spid="16875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6226" name="Rectangle 2"/>
          <p:cNvSpPr>
            <a:spLocks noGrp="1" noChangeArrowheads="1"/>
          </p:cNvSpPr>
          <p:nvPr>
            <p:ph type="title"/>
          </p:nvPr>
        </p:nvSpPr>
        <p:spPr/>
        <p:txBody>
          <a:bodyPr/>
          <a:lstStyle/>
          <a:p>
            <a:pPr eaLnBrk="1" hangingPunct="1"/>
            <a:r>
              <a:rPr lang="es-ES" sz="4000" smtClean="0">
                <a:solidFill>
                  <a:schemeClr val="tx1"/>
                </a:solidFill>
              </a:rPr>
              <a:t>En la jerarquía de los grados…</a:t>
            </a:r>
            <a:endParaRPr lang="es-ES_tradnl" sz="4000" smtClean="0">
              <a:solidFill>
                <a:schemeClr val="tx1"/>
              </a:solidFill>
            </a:endParaRPr>
          </a:p>
        </p:txBody>
      </p:sp>
      <p:sp>
        <p:nvSpPr>
          <p:cNvPr id="1716227" name="Rectangle 3"/>
          <p:cNvSpPr>
            <a:spLocks noGrp="1" noChangeArrowheads="1"/>
          </p:cNvSpPr>
          <p:nvPr>
            <p:ph type="body" sz="half" idx="1"/>
          </p:nvPr>
        </p:nvSpPr>
        <p:spPr>
          <a:xfrm>
            <a:off x="228600" y="1524000"/>
            <a:ext cx="4191000" cy="5257800"/>
          </a:xfrm>
        </p:spPr>
        <p:txBody>
          <a:bodyPr/>
          <a:lstStyle/>
          <a:p>
            <a:pPr eaLnBrk="1" hangingPunct="1">
              <a:lnSpc>
                <a:spcPct val="90000"/>
              </a:lnSpc>
            </a:pPr>
            <a:r>
              <a:rPr lang="es-ES" sz="2100" smtClean="0"/>
              <a:t>…el 22° presenta analogías con el Aprendiz (1°), </a:t>
            </a:r>
          </a:p>
          <a:p>
            <a:pPr eaLnBrk="1" hangingPunct="1">
              <a:lnSpc>
                <a:spcPct val="90000"/>
              </a:lnSpc>
            </a:pPr>
            <a:r>
              <a:rPr lang="es-ES" sz="2100" smtClean="0"/>
              <a:t>el Compañero (2°), </a:t>
            </a:r>
          </a:p>
          <a:p>
            <a:pPr eaLnBrk="1" hangingPunct="1">
              <a:lnSpc>
                <a:spcPct val="90000"/>
              </a:lnSpc>
            </a:pPr>
            <a:r>
              <a:rPr lang="es-ES" sz="2100" smtClean="0"/>
              <a:t>el Intendente de Edificios (8°), </a:t>
            </a:r>
          </a:p>
          <a:p>
            <a:pPr eaLnBrk="1" hangingPunct="1">
              <a:lnSpc>
                <a:spcPct val="90000"/>
              </a:lnSpc>
            </a:pPr>
            <a:r>
              <a:rPr lang="es-ES" sz="2100" smtClean="0"/>
              <a:t>y el Gran Maestro Arquitecto (12°).</a:t>
            </a:r>
          </a:p>
          <a:p>
            <a:pPr eaLnBrk="1" hangingPunct="1">
              <a:lnSpc>
                <a:spcPct val="90000"/>
              </a:lnSpc>
            </a:pPr>
            <a:r>
              <a:rPr lang="es-ES" sz="2100" smtClean="0"/>
              <a:t>En todos ellos, la temática del </a:t>
            </a:r>
            <a:r>
              <a:rPr lang="es-ES" sz="2100" i="1" smtClean="0"/>
              <a:t>Trabajo </a:t>
            </a:r>
            <a:r>
              <a:rPr lang="es-ES" sz="2100" smtClean="0"/>
              <a:t>ocupa un lugar fundamental en el Ritual y la filosofía del grado.</a:t>
            </a:r>
          </a:p>
          <a:p>
            <a:pPr eaLnBrk="1" hangingPunct="1">
              <a:lnSpc>
                <a:spcPct val="90000"/>
              </a:lnSpc>
            </a:pPr>
            <a:r>
              <a:rPr lang="es-ES" sz="2100" smtClean="0"/>
              <a:t>De todas formas, se supone que en el 22° la noción de </a:t>
            </a:r>
            <a:r>
              <a:rPr lang="es-ES" sz="2100" i="1" smtClean="0"/>
              <a:t>Trabajo </a:t>
            </a:r>
            <a:r>
              <a:rPr lang="es-ES" sz="2100" smtClean="0"/>
              <a:t>se sublima y, finalmente, refiere explícitamente a la </a:t>
            </a:r>
            <a:r>
              <a:rPr lang="es-ES" sz="2100" i="1" smtClean="0"/>
              <a:t>“Gran Obra” </a:t>
            </a:r>
            <a:r>
              <a:rPr lang="es-ES" sz="2100" smtClean="0"/>
              <a:t>alquímica.</a:t>
            </a:r>
            <a:endParaRPr lang="en-US" sz="2100" smtClean="0">
              <a:cs typeface="Arial" charset="0"/>
            </a:endParaRPr>
          </a:p>
        </p:txBody>
      </p:sp>
      <p:sp>
        <p:nvSpPr>
          <p:cNvPr id="10244" name="Rectangle 4"/>
          <p:cNvSpPr>
            <a:spLocks noGrp="1" noChangeArrowheads="1"/>
          </p:cNvSpPr>
          <p:nvPr>
            <p:ph sz="half" idx="2"/>
          </p:nvPr>
        </p:nvSpPr>
        <p:spPr>
          <a:xfrm>
            <a:off x="4572000" y="1798638"/>
            <a:ext cx="4038600" cy="4525962"/>
          </a:xfrm>
        </p:spPr>
        <p:txBody>
          <a:bodyPr/>
          <a:lstStyle/>
          <a:p>
            <a:pPr eaLnBrk="1" hangingPunct="1">
              <a:lnSpc>
                <a:spcPct val="80000"/>
              </a:lnSpc>
            </a:pPr>
            <a:endParaRPr lang="es-AR" sz="800" smtClean="0"/>
          </a:p>
        </p:txBody>
      </p:sp>
      <p:pic>
        <p:nvPicPr>
          <p:cNvPr id="1716231" name="Picture 7" descr="grado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585913"/>
            <a:ext cx="3697288" cy="496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6233" name="Picture 9" descr="Cuadro2doGra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1562100"/>
            <a:ext cx="300037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6235" name="Picture 11" descr="8%20int%20de%20las%20c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9638" y="1600200"/>
            <a:ext cx="3738562"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6237" name="Picture 13" descr="Gdo%2012%20Gran%20Maestro%20Arquitec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2338" y="1562100"/>
            <a:ext cx="3573462"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6239" name="Picture 15" descr="trabajo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5013" y="1638300"/>
            <a:ext cx="4065587"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6241" name="Picture 17" descr="alchem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0238" y="1828800"/>
            <a:ext cx="4475162"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16226"/>
                                        </p:tgtEl>
                                        <p:attrNameLst>
                                          <p:attrName>style.visibility</p:attrName>
                                        </p:attrNameLst>
                                      </p:cBhvr>
                                      <p:to>
                                        <p:strVal val="visible"/>
                                      </p:to>
                                    </p:set>
                                    <p:animEffect transition="in" filter="blinds(horizontal)">
                                      <p:cBhvr>
                                        <p:cTn id="7" dur="500"/>
                                        <p:tgtEl>
                                          <p:spTgt spid="17162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16227">
                                            <p:txEl>
                                              <p:pRg st="0" end="0"/>
                                            </p:txEl>
                                          </p:spTgt>
                                        </p:tgtEl>
                                        <p:attrNameLst>
                                          <p:attrName>style.visibility</p:attrName>
                                        </p:attrNameLst>
                                      </p:cBhvr>
                                      <p:to>
                                        <p:strVal val="visible"/>
                                      </p:to>
                                    </p:set>
                                    <p:animEffect transition="in" filter="blinds(horizontal)">
                                      <p:cBhvr>
                                        <p:cTn id="12" dur="500"/>
                                        <p:tgtEl>
                                          <p:spTgt spid="17162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716231"/>
                                        </p:tgtEl>
                                        <p:attrNameLst>
                                          <p:attrName>style.visibility</p:attrName>
                                        </p:attrNameLst>
                                      </p:cBhvr>
                                      <p:to>
                                        <p:strVal val="visible"/>
                                      </p:to>
                                    </p:set>
                                    <p:animEffect transition="in" filter="fade">
                                      <p:cBhvr>
                                        <p:cTn id="17" dur="2000"/>
                                        <p:tgtEl>
                                          <p:spTgt spid="17162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16227">
                                            <p:txEl>
                                              <p:pRg st="1" end="1"/>
                                            </p:txEl>
                                          </p:spTgt>
                                        </p:tgtEl>
                                        <p:attrNameLst>
                                          <p:attrName>style.visibility</p:attrName>
                                        </p:attrNameLst>
                                      </p:cBhvr>
                                      <p:to>
                                        <p:strVal val="visible"/>
                                      </p:to>
                                    </p:set>
                                    <p:animEffect transition="in" filter="blinds(horizontal)">
                                      <p:cBhvr>
                                        <p:cTn id="22" dur="500"/>
                                        <p:tgtEl>
                                          <p:spTgt spid="171622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xit" presetSubtype="16" fill="hold" nodeType="clickEffect">
                                  <p:stCondLst>
                                    <p:cond delay="0"/>
                                  </p:stCondLst>
                                  <p:childTnLst>
                                    <p:animEffect transition="out" filter="circle(in)">
                                      <p:cBhvr>
                                        <p:cTn id="26" dur="2000"/>
                                        <p:tgtEl>
                                          <p:spTgt spid="1716231"/>
                                        </p:tgtEl>
                                      </p:cBhvr>
                                    </p:animEffect>
                                    <p:set>
                                      <p:cBhvr>
                                        <p:cTn id="27" dur="1" fill="hold">
                                          <p:stCondLst>
                                            <p:cond delay="1999"/>
                                          </p:stCondLst>
                                        </p:cTn>
                                        <p:tgtEl>
                                          <p:spTgt spid="1716231"/>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716233"/>
                                        </p:tgtEl>
                                        <p:attrNameLst>
                                          <p:attrName>style.visibility</p:attrName>
                                        </p:attrNameLst>
                                      </p:cBhvr>
                                      <p:to>
                                        <p:strVal val="visible"/>
                                      </p:to>
                                    </p:set>
                                    <p:animEffect transition="in" filter="fade">
                                      <p:cBhvr>
                                        <p:cTn id="32" dur="2000"/>
                                        <p:tgtEl>
                                          <p:spTgt spid="171623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16227">
                                            <p:txEl>
                                              <p:pRg st="2" end="2"/>
                                            </p:txEl>
                                          </p:spTgt>
                                        </p:tgtEl>
                                        <p:attrNameLst>
                                          <p:attrName>style.visibility</p:attrName>
                                        </p:attrNameLst>
                                      </p:cBhvr>
                                      <p:to>
                                        <p:strVal val="visible"/>
                                      </p:to>
                                    </p:set>
                                    <p:animEffect transition="in" filter="blinds(horizontal)">
                                      <p:cBhvr>
                                        <p:cTn id="37" dur="500"/>
                                        <p:tgtEl>
                                          <p:spTgt spid="1716227">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xit" presetSubtype="16" fill="hold" nodeType="clickEffect">
                                  <p:stCondLst>
                                    <p:cond delay="0"/>
                                  </p:stCondLst>
                                  <p:childTnLst>
                                    <p:animEffect transition="out" filter="circle(in)">
                                      <p:cBhvr>
                                        <p:cTn id="41" dur="2000"/>
                                        <p:tgtEl>
                                          <p:spTgt spid="1716233"/>
                                        </p:tgtEl>
                                      </p:cBhvr>
                                    </p:animEffect>
                                    <p:set>
                                      <p:cBhvr>
                                        <p:cTn id="42" dur="1" fill="hold">
                                          <p:stCondLst>
                                            <p:cond delay="1999"/>
                                          </p:stCondLst>
                                        </p:cTn>
                                        <p:tgtEl>
                                          <p:spTgt spid="1716233"/>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3" presetClass="entr" presetSubtype="16" fill="hold" nodeType="clickEffect">
                                  <p:stCondLst>
                                    <p:cond delay="0"/>
                                  </p:stCondLst>
                                  <p:childTnLst>
                                    <p:set>
                                      <p:cBhvr>
                                        <p:cTn id="46" dur="1" fill="hold">
                                          <p:stCondLst>
                                            <p:cond delay="0"/>
                                          </p:stCondLst>
                                        </p:cTn>
                                        <p:tgtEl>
                                          <p:spTgt spid="1716235"/>
                                        </p:tgtEl>
                                        <p:attrNameLst>
                                          <p:attrName>style.visibility</p:attrName>
                                        </p:attrNameLst>
                                      </p:cBhvr>
                                      <p:to>
                                        <p:strVal val="visible"/>
                                      </p:to>
                                    </p:set>
                                    <p:animEffect transition="in" filter="plus(in)">
                                      <p:cBhvr>
                                        <p:cTn id="47" dur="2000"/>
                                        <p:tgtEl>
                                          <p:spTgt spid="171623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16227">
                                            <p:txEl>
                                              <p:pRg st="3" end="3"/>
                                            </p:txEl>
                                          </p:spTgt>
                                        </p:tgtEl>
                                        <p:attrNameLst>
                                          <p:attrName>style.visibility</p:attrName>
                                        </p:attrNameLst>
                                      </p:cBhvr>
                                      <p:to>
                                        <p:strVal val="visible"/>
                                      </p:to>
                                    </p:set>
                                    <p:animEffect transition="in" filter="blinds(horizontal)">
                                      <p:cBhvr>
                                        <p:cTn id="52" dur="500"/>
                                        <p:tgtEl>
                                          <p:spTgt spid="1716227">
                                            <p:txEl>
                                              <p:pRg st="3" end="3"/>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6" presetClass="exit" presetSubtype="16" fill="hold" nodeType="clickEffect">
                                  <p:stCondLst>
                                    <p:cond delay="0"/>
                                  </p:stCondLst>
                                  <p:childTnLst>
                                    <p:animEffect transition="out" filter="circle(in)">
                                      <p:cBhvr>
                                        <p:cTn id="56" dur="2000"/>
                                        <p:tgtEl>
                                          <p:spTgt spid="1716235"/>
                                        </p:tgtEl>
                                      </p:cBhvr>
                                    </p:animEffect>
                                    <p:set>
                                      <p:cBhvr>
                                        <p:cTn id="57" dur="1" fill="hold">
                                          <p:stCondLst>
                                            <p:cond delay="1999"/>
                                          </p:stCondLst>
                                        </p:cTn>
                                        <p:tgtEl>
                                          <p:spTgt spid="1716235"/>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8" presetClass="entr" presetSubtype="16" fill="hold" nodeType="clickEffect">
                                  <p:stCondLst>
                                    <p:cond delay="0"/>
                                  </p:stCondLst>
                                  <p:childTnLst>
                                    <p:set>
                                      <p:cBhvr>
                                        <p:cTn id="61" dur="1" fill="hold">
                                          <p:stCondLst>
                                            <p:cond delay="0"/>
                                          </p:stCondLst>
                                        </p:cTn>
                                        <p:tgtEl>
                                          <p:spTgt spid="1716237"/>
                                        </p:tgtEl>
                                        <p:attrNameLst>
                                          <p:attrName>style.visibility</p:attrName>
                                        </p:attrNameLst>
                                      </p:cBhvr>
                                      <p:to>
                                        <p:strVal val="visible"/>
                                      </p:to>
                                    </p:set>
                                    <p:animEffect transition="in" filter="diamond(in)">
                                      <p:cBhvr>
                                        <p:cTn id="62" dur="2000"/>
                                        <p:tgtEl>
                                          <p:spTgt spid="171623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16227">
                                            <p:txEl>
                                              <p:pRg st="4" end="4"/>
                                            </p:txEl>
                                          </p:spTgt>
                                        </p:tgtEl>
                                        <p:attrNameLst>
                                          <p:attrName>style.visibility</p:attrName>
                                        </p:attrNameLst>
                                      </p:cBhvr>
                                      <p:to>
                                        <p:strVal val="visible"/>
                                      </p:to>
                                    </p:set>
                                    <p:animEffect transition="in" filter="blinds(horizontal)">
                                      <p:cBhvr>
                                        <p:cTn id="67" dur="500"/>
                                        <p:tgtEl>
                                          <p:spTgt spid="1716227">
                                            <p:txEl>
                                              <p:pRg st="4" end="4"/>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6" presetClass="exit" presetSubtype="16" fill="hold" nodeType="clickEffect">
                                  <p:stCondLst>
                                    <p:cond delay="0"/>
                                  </p:stCondLst>
                                  <p:childTnLst>
                                    <p:animEffect transition="out" filter="circle(in)">
                                      <p:cBhvr>
                                        <p:cTn id="71" dur="2000"/>
                                        <p:tgtEl>
                                          <p:spTgt spid="1716237"/>
                                        </p:tgtEl>
                                      </p:cBhvr>
                                    </p:animEffect>
                                    <p:set>
                                      <p:cBhvr>
                                        <p:cTn id="72" dur="1" fill="hold">
                                          <p:stCondLst>
                                            <p:cond delay="1999"/>
                                          </p:stCondLst>
                                        </p:cTn>
                                        <p:tgtEl>
                                          <p:spTgt spid="1716237"/>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nodeType="clickEffect">
                                  <p:stCondLst>
                                    <p:cond delay="0"/>
                                  </p:stCondLst>
                                  <p:childTnLst>
                                    <p:set>
                                      <p:cBhvr>
                                        <p:cTn id="76" dur="1" fill="hold">
                                          <p:stCondLst>
                                            <p:cond delay="0"/>
                                          </p:stCondLst>
                                        </p:cTn>
                                        <p:tgtEl>
                                          <p:spTgt spid="1716239"/>
                                        </p:tgtEl>
                                        <p:attrNameLst>
                                          <p:attrName>style.visibility</p:attrName>
                                        </p:attrNameLst>
                                      </p:cBhvr>
                                      <p:to>
                                        <p:strVal val="visible"/>
                                      </p:to>
                                    </p:set>
                                    <p:animEffect transition="in" filter="fade">
                                      <p:cBhvr>
                                        <p:cTn id="77" dur="2000"/>
                                        <p:tgtEl>
                                          <p:spTgt spid="1716239"/>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716227">
                                            <p:txEl>
                                              <p:pRg st="5" end="5"/>
                                            </p:txEl>
                                          </p:spTgt>
                                        </p:tgtEl>
                                        <p:attrNameLst>
                                          <p:attrName>style.visibility</p:attrName>
                                        </p:attrNameLst>
                                      </p:cBhvr>
                                      <p:to>
                                        <p:strVal val="visible"/>
                                      </p:to>
                                    </p:set>
                                    <p:animEffect transition="in" filter="blinds(horizontal)">
                                      <p:cBhvr>
                                        <p:cTn id="82" dur="500"/>
                                        <p:tgtEl>
                                          <p:spTgt spid="1716227">
                                            <p:txEl>
                                              <p:pRg st="5" end="5"/>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6" presetClass="exit" presetSubtype="16" fill="hold" nodeType="clickEffect">
                                  <p:stCondLst>
                                    <p:cond delay="0"/>
                                  </p:stCondLst>
                                  <p:childTnLst>
                                    <p:animEffect transition="out" filter="circle(in)">
                                      <p:cBhvr>
                                        <p:cTn id="86" dur="2000"/>
                                        <p:tgtEl>
                                          <p:spTgt spid="1716239"/>
                                        </p:tgtEl>
                                      </p:cBhvr>
                                    </p:animEffect>
                                    <p:set>
                                      <p:cBhvr>
                                        <p:cTn id="87" dur="1" fill="hold">
                                          <p:stCondLst>
                                            <p:cond delay="1999"/>
                                          </p:stCondLst>
                                        </p:cTn>
                                        <p:tgtEl>
                                          <p:spTgt spid="1716239"/>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8" presetClass="entr" presetSubtype="16" fill="hold" nodeType="clickEffect">
                                  <p:stCondLst>
                                    <p:cond delay="0"/>
                                  </p:stCondLst>
                                  <p:childTnLst>
                                    <p:set>
                                      <p:cBhvr>
                                        <p:cTn id="91" dur="1" fill="hold">
                                          <p:stCondLst>
                                            <p:cond delay="0"/>
                                          </p:stCondLst>
                                        </p:cTn>
                                        <p:tgtEl>
                                          <p:spTgt spid="1716241"/>
                                        </p:tgtEl>
                                        <p:attrNameLst>
                                          <p:attrName>style.visibility</p:attrName>
                                        </p:attrNameLst>
                                      </p:cBhvr>
                                      <p:to>
                                        <p:strVal val="visible"/>
                                      </p:to>
                                    </p:set>
                                    <p:animEffect transition="in" filter="diamond(in)">
                                      <p:cBhvr>
                                        <p:cTn id="92" dur="2000"/>
                                        <p:tgtEl>
                                          <p:spTgt spid="1716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6226" grpId="0"/>
      <p:bldP spid="171622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2914" name="Rectangle 2"/>
          <p:cNvSpPr>
            <a:spLocks noGrp="1" noChangeArrowheads="1"/>
          </p:cNvSpPr>
          <p:nvPr>
            <p:ph type="title"/>
          </p:nvPr>
        </p:nvSpPr>
        <p:spPr/>
        <p:txBody>
          <a:bodyPr/>
          <a:lstStyle/>
          <a:p>
            <a:pPr eaLnBrk="1" hangingPunct="1"/>
            <a:r>
              <a:rPr lang="es-AR" smtClean="0">
                <a:solidFill>
                  <a:schemeClr val="tx1"/>
                </a:solidFill>
              </a:rPr>
              <a:t>Marte</a:t>
            </a:r>
            <a:endParaRPr lang="es-ES_tradnl" smtClean="0">
              <a:solidFill>
                <a:schemeClr val="tx1"/>
              </a:solidFill>
            </a:endParaRPr>
          </a:p>
        </p:txBody>
      </p:sp>
      <p:sp>
        <p:nvSpPr>
          <p:cNvPr id="1702915" name="Rectangle 3"/>
          <p:cNvSpPr>
            <a:spLocks noGrp="1" noChangeArrowheads="1"/>
          </p:cNvSpPr>
          <p:nvPr>
            <p:ph type="body" sz="half" idx="1"/>
          </p:nvPr>
        </p:nvSpPr>
        <p:spPr>
          <a:xfrm>
            <a:off x="228600" y="1524000"/>
            <a:ext cx="4038600" cy="4876800"/>
          </a:xfrm>
        </p:spPr>
        <p:txBody>
          <a:bodyPr/>
          <a:lstStyle/>
          <a:p>
            <a:pPr eaLnBrk="1" hangingPunct="1">
              <a:lnSpc>
                <a:spcPct val="80000"/>
              </a:lnSpc>
            </a:pPr>
            <a:r>
              <a:rPr lang="es-AR" sz="1900" smtClean="0"/>
              <a:t>En el </a:t>
            </a:r>
            <a:r>
              <a:rPr lang="es-AR" sz="1900" i="1" smtClean="0"/>
              <a:t>“Cónclave” </a:t>
            </a:r>
            <a:r>
              <a:rPr lang="es-AR" sz="1900" smtClean="0"/>
              <a:t>dado en el grado 19°, el Príncipe del Líbano corresponde a Marte.</a:t>
            </a:r>
          </a:p>
          <a:p>
            <a:pPr eaLnBrk="1" hangingPunct="1">
              <a:lnSpc>
                <a:spcPct val="80000"/>
              </a:lnSpc>
            </a:pPr>
            <a:r>
              <a:rPr lang="es-AR" sz="1900" smtClean="0"/>
              <a:t>Esta asociación no es, por cierto, obvia, si bien el símbolo del grado es un instrumento que puede utilizarse en la guerra (el hacha).</a:t>
            </a:r>
          </a:p>
          <a:p>
            <a:pPr eaLnBrk="1" hangingPunct="1">
              <a:lnSpc>
                <a:spcPct val="80000"/>
              </a:lnSpc>
            </a:pPr>
            <a:r>
              <a:rPr lang="es-AR" sz="1900" smtClean="0"/>
              <a:t>Y que se emplea la Palabra El-Shaddai, que, entre sus diversos significados, incluye los de destructor y conquistador.</a:t>
            </a:r>
          </a:p>
          <a:p>
            <a:pPr eaLnBrk="1" hangingPunct="1">
              <a:lnSpc>
                <a:spcPct val="80000"/>
              </a:lnSpc>
            </a:pPr>
            <a:r>
              <a:rPr lang="es-AR" sz="1900" smtClean="0"/>
              <a:t>El grado en sí parece presentar una imagen mucho más pacífica, de trabajadores laborando silenciosa y fructíferamente en construcciones sagradas</a:t>
            </a:r>
            <a:r>
              <a:rPr lang="es-AR" sz="1600" smtClean="0"/>
              <a:t>.</a:t>
            </a:r>
            <a:endParaRPr lang="es-ES_tradnl" sz="1600" smtClean="0"/>
          </a:p>
        </p:txBody>
      </p:sp>
      <p:sp>
        <p:nvSpPr>
          <p:cNvPr id="11268" name="Rectangle 4"/>
          <p:cNvSpPr>
            <a:spLocks noGrp="1" noChangeArrowheads="1"/>
          </p:cNvSpPr>
          <p:nvPr>
            <p:ph sz="half" idx="2"/>
          </p:nvPr>
        </p:nvSpPr>
        <p:spPr/>
        <p:txBody>
          <a:bodyPr/>
          <a:lstStyle/>
          <a:p>
            <a:pPr eaLnBrk="1" hangingPunct="1">
              <a:lnSpc>
                <a:spcPct val="80000"/>
              </a:lnSpc>
            </a:pPr>
            <a:endParaRPr lang="es-AR" sz="1600" smtClean="0"/>
          </a:p>
        </p:txBody>
      </p:sp>
      <p:pic>
        <p:nvPicPr>
          <p:cNvPr id="1702918" name="Picture 6" descr="mar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5300" y="1371600"/>
            <a:ext cx="47625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02914"/>
                                        </p:tgtEl>
                                        <p:attrNameLst>
                                          <p:attrName>style.visibility</p:attrName>
                                        </p:attrNameLst>
                                      </p:cBhvr>
                                      <p:to>
                                        <p:strVal val="visible"/>
                                      </p:to>
                                    </p:set>
                                    <p:animEffect transition="in" filter="blinds(horizontal)">
                                      <p:cBhvr>
                                        <p:cTn id="7" dur="500"/>
                                        <p:tgtEl>
                                          <p:spTgt spid="17029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02915">
                                            <p:txEl>
                                              <p:pRg st="0" end="0"/>
                                            </p:txEl>
                                          </p:spTgt>
                                        </p:tgtEl>
                                        <p:attrNameLst>
                                          <p:attrName>style.visibility</p:attrName>
                                        </p:attrNameLst>
                                      </p:cBhvr>
                                      <p:to>
                                        <p:strVal val="visible"/>
                                      </p:to>
                                    </p:set>
                                    <p:animEffect transition="in" filter="blinds(horizontal)">
                                      <p:cBhvr>
                                        <p:cTn id="12" dur="500"/>
                                        <p:tgtEl>
                                          <p:spTgt spid="17029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02915">
                                            <p:txEl>
                                              <p:pRg st="1" end="1"/>
                                            </p:txEl>
                                          </p:spTgt>
                                        </p:tgtEl>
                                        <p:attrNameLst>
                                          <p:attrName>style.visibility</p:attrName>
                                        </p:attrNameLst>
                                      </p:cBhvr>
                                      <p:to>
                                        <p:strVal val="visible"/>
                                      </p:to>
                                    </p:set>
                                    <p:animEffect transition="in" filter="blinds(horizontal)">
                                      <p:cBhvr>
                                        <p:cTn id="17" dur="500"/>
                                        <p:tgtEl>
                                          <p:spTgt spid="17029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02915">
                                            <p:txEl>
                                              <p:pRg st="2" end="2"/>
                                            </p:txEl>
                                          </p:spTgt>
                                        </p:tgtEl>
                                        <p:attrNameLst>
                                          <p:attrName>style.visibility</p:attrName>
                                        </p:attrNameLst>
                                      </p:cBhvr>
                                      <p:to>
                                        <p:strVal val="visible"/>
                                      </p:to>
                                    </p:set>
                                    <p:animEffect transition="in" filter="blinds(horizontal)">
                                      <p:cBhvr>
                                        <p:cTn id="22" dur="500"/>
                                        <p:tgtEl>
                                          <p:spTgt spid="17029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02915">
                                            <p:txEl>
                                              <p:pRg st="3" end="3"/>
                                            </p:txEl>
                                          </p:spTgt>
                                        </p:tgtEl>
                                        <p:attrNameLst>
                                          <p:attrName>style.visibility</p:attrName>
                                        </p:attrNameLst>
                                      </p:cBhvr>
                                      <p:to>
                                        <p:strVal val="visible"/>
                                      </p:to>
                                    </p:set>
                                    <p:animEffect transition="in" filter="blinds(horizontal)">
                                      <p:cBhvr>
                                        <p:cTn id="27" dur="500"/>
                                        <p:tgtEl>
                                          <p:spTgt spid="17029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1702918"/>
                                        </p:tgtEl>
                                        <p:attrNameLst>
                                          <p:attrName>style.visibility</p:attrName>
                                        </p:attrNameLst>
                                      </p:cBhvr>
                                      <p:to>
                                        <p:strVal val="visible"/>
                                      </p:to>
                                    </p:set>
                                    <p:animEffect transition="in" filter="circle(in)">
                                      <p:cBhvr>
                                        <p:cTn id="32" dur="2000"/>
                                        <p:tgtEl>
                                          <p:spTgt spid="1702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2914" grpId="0"/>
      <p:bldP spid="170291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4962" name="Rectangle 2"/>
          <p:cNvSpPr>
            <a:spLocks noGrp="1" noChangeArrowheads="1"/>
          </p:cNvSpPr>
          <p:nvPr>
            <p:ph type="title"/>
          </p:nvPr>
        </p:nvSpPr>
        <p:spPr/>
        <p:txBody>
          <a:bodyPr/>
          <a:lstStyle/>
          <a:p>
            <a:pPr eaLnBrk="1" hangingPunct="1"/>
            <a:r>
              <a:rPr lang="es-AR" smtClean="0">
                <a:solidFill>
                  <a:schemeClr val="tx1"/>
                </a:solidFill>
              </a:rPr>
              <a:t>Marte</a:t>
            </a:r>
            <a:endParaRPr lang="es-ES_tradnl" smtClean="0">
              <a:solidFill>
                <a:schemeClr val="tx1"/>
              </a:solidFill>
            </a:endParaRPr>
          </a:p>
        </p:txBody>
      </p:sp>
      <p:sp>
        <p:nvSpPr>
          <p:cNvPr id="1704963" name="Rectangle 3"/>
          <p:cNvSpPr>
            <a:spLocks noGrp="1" noChangeArrowheads="1"/>
          </p:cNvSpPr>
          <p:nvPr>
            <p:ph type="body" sz="half" idx="1"/>
          </p:nvPr>
        </p:nvSpPr>
        <p:spPr>
          <a:xfrm>
            <a:off x="152400" y="1447800"/>
            <a:ext cx="4038600" cy="4876800"/>
          </a:xfrm>
        </p:spPr>
        <p:txBody>
          <a:bodyPr/>
          <a:lstStyle/>
          <a:p>
            <a:pPr eaLnBrk="1" hangingPunct="1">
              <a:lnSpc>
                <a:spcPct val="90000"/>
              </a:lnSpc>
            </a:pPr>
            <a:r>
              <a:rPr lang="es-AR" sz="2400" smtClean="0"/>
              <a:t>Sin embargo, como veremos más adelante, el grado presenta ciertos componentes de los mitos artúricos, lamentablemente muy poco desarrollados.</a:t>
            </a:r>
          </a:p>
          <a:p>
            <a:pPr eaLnBrk="1" hangingPunct="1">
              <a:lnSpc>
                <a:spcPct val="90000"/>
              </a:lnSpc>
            </a:pPr>
            <a:r>
              <a:rPr lang="es-AR" sz="2400" smtClean="0"/>
              <a:t>Quizás esto se vincule con el concepto de “guerrero”, y torne comprensible la asociación de este grado con el planeta Marte.</a:t>
            </a:r>
            <a:endParaRPr lang="es-ES_tradnl" sz="2400" smtClean="0"/>
          </a:p>
        </p:txBody>
      </p:sp>
      <p:sp>
        <p:nvSpPr>
          <p:cNvPr id="12292" name="Rectangle 4"/>
          <p:cNvSpPr>
            <a:spLocks noGrp="1" noChangeArrowheads="1"/>
          </p:cNvSpPr>
          <p:nvPr>
            <p:ph sz="half" idx="2"/>
          </p:nvPr>
        </p:nvSpPr>
        <p:spPr/>
        <p:txBody>
          <a:bodyPr/>
          <a:lstStyle/>
          <a:p>
            <a:pPr eaLnBrk="1" hangingPunct="1">
              <a:lnSpc>
                <a:spcPct val="90000"/>
              </a:lnSpc>
            </a:pPr>
            <a:endParaRPr lang="es-AR" sz="2000" smtClean="0"/>
          </a:p>
        </p:txBody>
      </p:sp>
      <p:pic>
        <p:nvPicPr>
          <p:cNvPr id="1704967" name="Picture 7" descr="mar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447800"/>
            <a:ext cx="4506913"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4969" name="Picture 9" descr="0008_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4100" y="31623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4971" name="Picture 11" descr="rey-artur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181100"/>
            <a:ext cx="427672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4972" name="Picture 12" descr="0008_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4100" y="32004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04962"/>
                                        </p:tgtEl>
                                        <p:attrNameLst>
                                          <p:attrName>style.visibility</p:attrName>
                                        </p:attrNameLst>
                                      </p:cBhvr>
                                      <p:to>
                                        <p:strVal val="visible"/>
                                      </p:to>
                                    </p:set>
                                    <p:animEffect transition="in" filter="blinds(horizontal)">
                                      <p:cBhvr>
                                        <p:cTn id="7" dur="500"/>
                                        <p:tgtEl>
                                          <p:spTgt spid="17049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04963">
                                            <p:txEl>
                                              <p:pRg st="0" end="0"/>
                                            </p:txEl>
                                          </p:spTgt>
                                        </p:tgtEl>
                                        <p:attrNameLst>
                                          <p:attrName>style.visibility</p:attrName>
                                        </p:attrNameLst>
                                      </p:cBhvr>
                                      <p:to>
                                        <p:strVal val="visible"/>
                                      </p:to>
                                    </p:set>
                                    <p:animEffect transition="in" filter="blinds(horizontal)">
                                      <p:cBhvr>
                                        <p:cTn id="12" dur="500"/>
                                        <p:tgtEl>
                                          <p:spTgt spid="170496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04963">
                                            <p:txEl>
                                              <p:pRg st="1" end="1"/>
                                            </p:txEl>
                                          </p:spTgt>
                                        </p:tgtEl>
                                        <p:attrNameLst>
                                          <p:attrName>style.visibility</p:attrName>
                                        </p:attrNameLst>
                                      </p:cBhvr>
                                      <p:to>
                                        <p:strVal val="visible"/>
                                      </p:to>
                                    </p:set>
                                    <p:animEffect transition="in" filter="blinds(horizontal)">
                                      <p:cBhvr>
                                        <p:cTn id="17" dur="500"/>
                                        <p:tgtEl>
                                          <p:spTgt spid="170496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1704967"/>
                                        </p:tgtEl>
                                        <p:attrNameLst>
                                          <p:attrName>style.visibility</p:attrName>
                                        </p:attrNameLst>
                                      </p:cBhvr>
                                      <p:to>
                                        <p:strVal val="visible"/>
                                      </p:to>
                                    </p:set>
                                    <p:animEffect transition="in" filter="circle(in)">
                                      <p:cBhvr>
                                        <p:cTn id="22" dur="2000"/>
                                        <p:tgtEl>
                                          <p:spTgt spid="170496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704969"/>
                                        </p:tgtEl>
                                        <p:attrNameLst>
                                          <p:attrName>style.visibility</p:attrName>
                                        </p:attrNameLst>
                                      </p:cBhvr>
                                      <p:to>
                                        <p:strVal val="visible"/>
                                      </p:to>
                                    </p:set>
                                    <p:animEffect transition="in" filter="fade">
                                      <p:cBhvr>
                                        <p:cTn id="27" dur="2000"/>
                                        <p:tgtEl>
                                          <p:spTgt spid="170496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nodeType="clickEffect">
                                  <p:stCondLst>
                                    <p:cond delay="0"/>
                                  </p:stCondLst>
                                  <p:childTnLst>
                                    <p:set>
                                      <p:cBhvr>
                                        <p:cTn id="31" dur="1" fill="hold">
                                          <p:stCondLst>
                                            <p:cond delay="0"/>
                                          </p:stCondLst>
                                        </p:cTn>
                                        <p:tgtEl>
                                          <p:spTgt spid="1704971"/>
                                        </p:tgtEl>
                                        <p:attrNameLst>
                                          <p:attrName>style.visibility</p:attrName>
                                        </p:attrNameLst>
                                      </p:cBhvr>
                                      <p:to>
                                        <p:strVal val="visible"/>
                                      </p:to>
                                    </p:set>
                                    <p:animEffect transition="in" filter="diamond(in)">
                                      <p:cBhvr>
                                        <p:cTn id="32" dur="2000"/>
                                        <p:tgtEl>
                                          <p:spTgt spid="170497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704972"/>
                                        </p:tgtEl>
                                        <p:attrNameLst>
                                          <p:attrName>style.visibility</p:attrName>
                                        </p:attrNameLst>
                                      </p:cBhvr>
                                      <p:to>
                                        <p:strVal val="visible"/>
                                      </p:to>
                                    </p:set>
                                    <p:animEffect transition="in" filter="fade">
                                      <p:cBhvr>
                                        <p:cTn id="37" dur="2000"/>
                                        <p:tgtEl>
                                          <p:spTgt spid="1704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4962" grpId="0"/>
      <p:bldP spid="17049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4" name="Rectangle 2"/>
          <p:cNvSpPr>
            <a:spLocks noGrp="1" noChangeArrowheads="1"/>
          </p:cNvSpPr>
          <p:nvPr>
            <p:ph type="title"/>
          </p:nvPr>
        </p:nvSpPr>
        <p:spPr/>
        <p:txBody>
          <a:bodyPr/>
          <a:lstStyle/>
          <a:p>
            <a:pPr eaLnBrk="1" hangingPunct="1"/>
            <a:r>
              <a:rPr lang="es-AR" smtClean="0">
                <a:solidFill>
                  <a:schemeClr val="tx1"/>
                </a:solidFill>
              </a:rPr>
              <a:t>Los ritos forestales</a:t>
            </a:r>
            <a:endParaRPr lang="es-ES_tradnl" smtClean="0">
              <a:solidFill>
                <a:schemeClr val="tx1"/>
              </a:solidFill>
            </a:endParaRPr>
          </a:p>
        </p:txBody>
      </p:sp>
      <p:sp>
        <p:nvSpPr>
          <p:cNvPr id="1108995" name="Rectangle 3"/>
          <p:cNvSpPr>
            <a:spLocks noGrp="1" noChangeArrowheads="1"/>
          </p:cNvSpPr>
          <p:nvPr>
            <p:ph type="body" sz="half" idx="1"/>
          </p:nvPr>
        </p:nvSpPr>
        <p:spPr>
          <a:xfrm>
            <a:off x="228600" y="1600200"/>
            <a:ext cx="4038600" cy="4525963"/>
          </a:xfrm>
        </p:spPr>
        <p:txBody>
          <a:bodyPr/>
          <a:lstStyle/>
          <a:p>
            <a:pPr eaLnBrk="1" hangingPunct="1">
              <a:lnSpc>
                <a:spcPct val="80000"/>
              </a:lnSpc>
            </a:pPr>
            <a:r>
              <a:rPr lang="es-AR" sz="2200" smtClean="0"/>
              <a:t>Jean Palou atribuye el origen de todo el conjunto simbólico denominado </a:t>
            </a:r>
            <a:r>
              <a:rPr lang="es-AR" sz="2200" i="1" smtClean="0"/>
              <a:t>escocismo </a:t>
            </a:r>
            <a:r>
              <a:rPr lang="es-AR" sz="2200" smtClean="0"/>
              <a:t>a una forma de Masonería Forestal, o de </a:t>
            </a:r>
            <a:r>
              <a:rPr lang="es-AR" sz="2200" i="1" smtClean="0"/>
              <a:t>Francarbonería</a:t>
            </a:r>
            <a:r>
              <a:rPr lang="es-AR" sz="2200" smtClean="0"/>
              <a:t>.</a:t>
            </a:r>
          </a:p>
          <a:p>
            <a:pPr eaLnBrk="1" hangingPunct="1">
              <a:lnSpc>
                <a:spcPct val="80000"/>
              </a:lnSpc>
            </a:pPr>
            <a:r>
              <a:rPr lang="es-AR" sz="2200" smtClean="0"/>
              <a:t>Si bien es imposible contrastar esto históricamente, es absolutamente cierto que tales ritos forestales y carbonarios han desempeñado un rol fundamental en la construcción del 22° grado escocés.</a:t>
            </a:r>
          </a:p>
        </p:txBody>
      </p:sp>
      <p:sp>
        <p:nvSpPr>
          <p:cNvPr id="13316" name="Rectangle 20"/>
          <p:cNvSpPr>
            <a:spLocks noGrp="1" noChangeArrowheads="1"/>
          </p:cNvSpPr>
          <p:nvPr>
            <p:ph sz="half" idx="2"/>
          </p:nvPr>
        </p:nvSpPr>
        <p:spPr/>
        <p:txBody>
          <a:bodyPr/>
          <a:lstStyle/>
          <a:p>
            <a:pPr eaLnBrk="1" hangingPunct="1">
              <a:lnSpc>
                <a:spcPct val="80000"/>
              </a:lnSpc>
            </a:pPr>
            <a:endParaRPr lang="es-AR" sz="2000" smtClean="0"/>
          </a:p>
        </p:txBody>
      </p:sp>
      <p:pic>
        <p:nvPicPr>
          <p:cNvPr id="1109014" name="Picture 22" descr="29_13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752600"/>
            <a:ext cx="45720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8994"/>
                                        </p:tgtEl>
                                        <p:attrNameLst>
                                          <p:attrName>style.visibility</p:attrName>
                                        </p:attrNameLst>
                                      </p:cBhvr>
                                      <p:to>
                                        <p:strVal val="visible"/>
                                      </p:to>
                                    </p:set>
                                    <p:animEffect transition="in" filter="fade">
                                      <p:cBhvr>
                                        <p:cTn id="7" dur="2000"/>
                                        <p:tgtEl>
                                          <p:spTgt spid="11089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08995">
                                            <p:txEl>
                                              <p:pRg st="0" end="0"/>
                                            </p:txEl>
                                          </p:spTgt>
                                        </p:tgtEl>
                                        <p:attrNameLst>
                                          <p:attrName>style.visibility</p:attrName>
                                        </p:attrNameLst>
                                      </p:cBhvr>
                                      <p:to>
                                        <p:strVal val="visible"/>
                                      </p:to>
                                    </p:set>
                                    <p:animEffect transition="in" filter="blinds(horizontal)">
                                      <p:cBhvr>
                                        <p:cTn id="12" dur="500"/>
                                        <p:tgtEl>
                                          <p:spTgt spid="11089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08995">
                                            <p:txEl>
                                              <p:pRg st="1" end="1"/>
                                            </p:txEl>
                                          </p:spTgt>
                                        </p:tgtEl>
                                        <p:attrNameLst>
                                          <p:attrName>style.visibility</p:attrName>
                                        </p:attrNameLst>
                                      </p:cBhvr>
                                      <p:to>
                                        <p:strVal val="visible"/>
                                      </p:to>
                                    </p:set>
                                    <p:animEffect transition="in" filter="blinds(horizontal)">
                                      <p:cBhvr>
                                        <p:cTn id="17" dur="500"/>
                                        <p:tgtEl>
                                          <p:spTgt spid="11089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109014"/>
                                        </p:tgtEl>
                                        <p:attrNameLst>
                                          <p:attrName>style.visibility</p:attrName>
                                        </p:attrNameLst>
                                      </p:cBhvr>
                                      <p:to>
                                        <p:strVal val="visible"/>
                                      </p:to>
                                    </p:set>
                                    <p:animEffect transition="in" filter="box(in)">
                                      <p:cBhvr>
                                        <p:cTn id="22" dur="3000"/>
                                        <p:tgtEl>
                                          <p:spTgt spid="1109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8994" grpId="0"/>
      <p:bldP spid="110899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6114" name="Rectangle 2"/>
          <p:cNvSpPr>
            <a:spLocks noGrp="1" noChangeArrowheads="1"/>
          </p:cNvSpPr>
          <p:nvPr>
            <p:ph type="title"/>
          </p:nvPr>
        </p:nvSpPr>
        <p:spPr/>
        <p:txBody>
          <a:bodyPr/>
          <a:lstStyle/>
          <a:p>
            <a:pPr eaLnBrk="1" hangingPunct="1"/>
            <a:r>
              <a:rPr lang="es-AR" smtClean="0">
                <a:solidFill>
                  <a:schemeClr val="tx1"/>
                </a:solidFill>
              </a:rPr>
              <a:t>Leñadores y carbonarios</a:t>
            </a:r>
            <a:endParaRPr lang="es-ES_tradnl" smtClean="0">
              <a:solidFill>
                <a:schemeClr val="tx1"/>
              </a:solidFill>
            </a:endParaRPr>
          </a:p>
        </p:txBody>
      </p:sp>
      <p:sp>
        <p:nvSpPr>
          <p:cNvPr id="1626115" name="Rectangle 3"/>
          <p:cNvSpPr>
            <a:spLocks noGrp="1" noChangeArrowheads="1"/>
          </p:cNvSpPr>
          <p:nvPr>
            <p:ph type="body" sz="half" idx="1"/>
          </p:nvPr>
        </p:nvSpPr>
        <p:spPr>
          <a:xfrm>
            <a:off x="228600" y="1600200"/>
            <a:ext cx="4038600" cy="4876800"/>
          </a:xfrm>
        </p:spPr>
        <p:txBody>
          <a:bodyPr/>
          <a:lstStyle/>
          <a:p>
            <a:pPr eaLnBrk="1" hangingPunct="1">
              <a:lnSpc>
                <a:spcPct val="80000"/>
              </a:lnSpc>
            </a:pPr>
            <a:r>
              <a:rPr lang="es-AR" sz="2100" smtClean="0"/>
              <a:t>Cuando menos desde un punto de vista operativo, es cierto que los carbonarios provienen de los leñadores, porque es evidente que primero se hacha la leña en los bosques antes de fabricar carbón con aquella.</a:t>
            </a:r>
          </a:p>
          <a:p>
            <a:pPr eaLnBrk="1" hangingPunct="1">
              <a:lnSpc>
                <a:spcPct val="80000"/>
              </a:lnSpc>
            </a:pPr>
            <a:r>
              <a:rPr lang="es-AR" sz="2100" smtClean="0"/>
              <a:t>Sabemos muy poco de estos </a:t>
            </a:r>
            <a:r>
              <a:rPr lang="es-AR" sz="2100" i="1" smtClean="0"/>
              <a:t>lignarii </a:t>
            </a:r>
            <a:r>
              <a:rPr lang="es-AR" sz="2100" smtClean="0"/>
              <a:t>(cortadores de madera), hacheros, desmontadores, “cuereadores” y trabajadores diversos de la madera, pero lo cierto es que la actividad misma del leñador posee un componente iniciático.</a:t>
            </a:r>
          </a:p>
        </p:txBody>
      </p:sp>
      <p:sp>
        <p:nvSpPr>
          <p:cNvPr id="14340" name="Rectangle 4"/>
          <p:cNvSpPr>
            <a:spLocks noGrp="1" noChangeArrowheads="1"/>
          </p:cNvSpPr>
          <p:nvPr>
            <p:ph sz="half" idx="2"/>
          </p:nvPr>
        </p:nvSpPr>
        <p:spPr/>
        <p:txBody>
          <a:bodyPr/>
          <a:lstStyle/>
          <a:p>
            <a:pPr eaLnBrk="1" hangingPunct="1">
              <a:lnSpc>
                <a:spcPct val="80000"/>
              </a:lnSpc>
            </a:pPr>
            <a:endParaRPr lang="es-AR" sz="1800" smtClean="0"/>
          </a:p>
        </p:txBody>
      </p:sp>
      <p:pic>
        <p:nvPicPr>
          <p:cNvPr id="1626119" name="Picture 7" descr="lenyado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428750"/>
            <a:ext cx="42037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26114"/>
                                        </p:tgtEl>
                                        <p:attrNameLst>
                                          <p:attrName>style.visibility</p:attrName>
                                        </p:attrNameLst>
                                      </p:cBhvr>
                                      <p:to>
                                        <p:strVal val="visible"/>
                                      </p:to>
                                    </p:set>
                                    <p:animEffect transition="in" filter="fade">
                                      <p:cBhvr>
                                        <p:cTn id="7" dur="2000"/>
                                        <p:tgtEl>
                                          <p:spTgt spid="16261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26115">
                                            <p:txEl>
                                              <p:pRg st="0" end="0"/>
                                            </p:txEl>
                                          </p:spTgt>
                                        </p:tgtEl>
                                        <p:attrNameLst>
                                          <p:attrName>style.visibility</p:attrName>
                                        </p:attrNameLst>
                                      </p:cBhvr>
                                      <p:to>
                                        <p:strVal val="visible"/>
                                      </p:to>
                                    </p:set>
                                    <p:animEffect transition="in" filter="blinds(horizontal)">
                                      <p:cBhvr>
                                        <p:cTn id="12" dur="500"/>
                                        <p:tgtEl>
                                          <p:spTgt spid="16261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26115">
                                            <p:txEl>
                                              <p:pRg st="1" end="1"/>
                                            </p:txEl>
                                          </p:spTgt>
                                        </p:tgtEl>
                                        <p:attrNameLst>
                                          <p:attrName>style.visibility</p:attrName>
                                        </p:attrNameLst>
                                      </p:cBhvr>
                                      <p:to>
                                        <p:strVal val="visible"/>
                                      </p:to>
                                    </p:set>
                                    <p:animEffect transition="in" filter="blinds(horizontal)">
                                      <p:cBhvr>
                                        <p:cTn id="17" dur="500"/>
                                        <p:tgtEl>
                                          <p:spTgt spid="16261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626119"/>
                                        </p:tgtEl>
                                        <p:attrNameLst>
                                          <p:attrName>style.visibility</p:attrName>
                                        </p:attrNameLst>
                                      </p:cBhvr>
                                      <p:to>
                                        <p:strVal val="visible"/>
                                      </p:to>
                                    </p:set>
                                    <p:animEffect transition="in" filter="fade">
                                      <p:cBhvr>
                                        <p:cTn id="22" dur="2000"/>
                                        <p:tgtEl>
                                          <p:spTgt spid="1626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6114" grpId="0"/>
      <p:bldP spid="162611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4258" name="Rectangle 2"/>
          <p:cNvSpPr>
            <a:spLocks noGrp="1" noChangeArrowheads="1"/>
          </p:cNvSpPr>
          <p:nvPr>
            <p:ph type="title"/>
          </p:nvPr>
        </p:nvSpPr>
        <p:spPr/>
        <p:txBody>
          <a:bodyPr/>
          <a:lstStyle/>
          <a:p>
            <a:pPr eaLnBrk="1" hangingPunct="1"/>
            <a:r>
              <a:rPr lang="es-AR" smtClean="0">
                <a:solidFill>
                  <a:schemeClr val="tx1"/>
                </a:solidFill>
              </a:rPr>
              <a:t>Los carbonarios</a:t>
            </a:r>
            <a:endParaRPr lang="es-ES_tradnl" smtClean="0">
              <a:solidFill>
                <a:schemeClr val="tx1"/>
              </a:solidFill>
            </a:endParaRPr>
          </a:p>
        </p:txBody>
      </p:sp>
      <p:sp>
        <p:nvSpPr>
          <p:cNvPr id="1504259" name="Rectangle 3"/>
          <p:cNvSpPr>
            <a:spLocks noGrp="1" noChangeArrowheads="1"/>
          </p:cNvSpPr>
          <p:nvPr>
            <p:ph type="body" sz="half" idx="1"/>
          </p:nvPr>
        </p:nvSpPr>
        <p:spPr>
          <a:xfrm>
            <a:off x="457200" y="1524000"/>
            <a:ext cx="8229600" cy="2185988"/>
          </a:xfrm>
        </p:spPr>
        <p:txBody>
          <a:bodyPr/>
          <a:lstStyle/>
          <a:p>
            <a:pPr eaLnBrk="1" hangingPunct="1">
              <a:lnSpc>
                <a:spcPct val="80000"/>
              </a:lnSpc>
            </a:pPr>
            <a:r>
              <a:rPr lang="es-AR" sz="1800" smtClean="0"/>
              <a:t>Según Theuriet: </a:t>
            </a:r>
            <a:r>
              <a:rPr lang="es-AR" sz="1800" i="1" smtClean="0"/>
              <a:t>“nadie es más orgulloso que un carbonero que se calienta ante sus brazas: él tiene la selva por casa y el cielo por ventana”</a:t>
            </a:r>
            <a:r>
              <a:rPr lang="es-AR" sz="1800" smtClean="0"/>
              <a:t>.</a:t>
            </a:r>
          </a:p>
          <a:p>
            <a:pPr eaLnBrk="1" hangingPunct="1">
              <a:lnSpc>
                <a:spcPct val="80000"/>
              </a:lnSpc>
            </a:pPr>
            <a:r>
              <a:rPr lang="es-AR" sz="1800" smtClean="0"/>
              <a:t>En efecto, los carbonarios se daban entre sí el título de </a:t>
            </a:r>
            <a:r>
              <a:rPr lang="es-AR" sz="1800" i="1" smtClean="0"/>
              <a:t>primos</a:t>
            </a:r>
            <a:r>
              <a:rPr lang="es-AR" sz="1800" smtClean="0"/>
              <a:t>, que el Rey de Francia reservaba sólo para los más altos dignatarios.</a:t>
            </a:r>
          </a:p>
          <a:p>
            <a:pPr eaLnBrk="1" hangingPunct="1">
              <a:lnSpc>
                <a:spcPct val="80000"/>
              </a:lnSpc>
            </a:pPr>
            <a:r>
              <a:rPr lang="es-AR" sz="1800" smtClean="0"/>
              <a:t>Según la tradición, el Rey no era admitido a las reuniones (</a:t>
            </a:r>
            <a:r>
              <a:rPr lang="es-AR" sz="1800" i="1" smtClean="0"/>
              <a:t>ventas</a:t>
            </a:r>
            <a:r>
              <a:rPr lang="es-AR" sz="1800" smtClean="0"/>
              <a:t>) de los </a:t>
            </a:r>
            <a:r>
              <a:rPr lang="es-AR" sz="1800" i="1" smtClean="0"/>
              <a:t>buenos primos carboneros</a:t>
            </a:r>
            <a:r>
              <a:rPr lang="es-AR" sz="1800" smtClean="0"/>
              <a:t>, y si pretendía ingresar en una se lo despedía al grito de: </a:t>
            </a:r>
            <a:r>
              <a:rPr lang="es-AR" sz="1800" i="1" smtClean="0"/>
              <a:t>“Charbonnier est Maitre chez soi” </a:t>
            </a:r>
            <a:r>
              <a:rPr lang="es-AR" sz="1800" smtClean="0"/>
              <a:t>(el carbonero es amo en su casa).</a:t>
            </a:r>
            <a:endParaRPr lang="es-ES_tradnl" sz="1800" smtClean="0"/>
          </a:p>
        </p:txBody>
      </p:sp>
      <p:sp>
        <p:nvSpPr>
          <p:cNvPr id="15364" name="Rectangle 6"/>
          <p:cNvSpPr>
            <a:spLocks noGrp="1" noChangeArrowheads="1"/>
          </p:cNvSpPr>
          <p:nvPr>
            <p:ph sz="half" idx="2"/>
          </p:nvPr>
        </p:nvSpPr>
        <p:spPr/>
        <p:txBody>
          <a:bodyPr/>
          <a:lstStyle/>
          <a:p>
            <a:pPr eaLnBrk="1" hangingPunct="1"/>
            <a:endParaRPr lang="es-AR" sz="2800" smtClean="0"/>
          </a:p>
        </p:txBody>
      </p:sp>
      <p:pic>
        <p:nvPicPr>
          <p:cNvPr id="1504261" name="Picture 5" descr="carbona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505200"/>
            <a:ext cx="7086600"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4263" name="Text Box 7"/>
          <p:cNvSpPr txBox="1">
            <a:spLocks noChangeArrowheads="1"/>
          </p:cNvSpPr>
          <p:nvPr/>
        </p:nvSpPr>
        <p:spPr bwMode="auto">
          <a:xfrm>
            <a:off x="-6350" y="4143375"/>
            <a:ext cx="13779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Conjunto</a:t>
            </a:r>
          </a:p>
          <a:p>
            <a:pPr eaLnBrk="1" hangingPunct="1"/>
            <a:r>
              <a:rPr lang="es-AR">
                <a:solidFill>
                  <a:schemeClr val="tx1"/>
                </a:solidFill>
              </a:rPr>
              <a:t>simbólico</a:t>
            </a:r>
          </a:p>
          <a:p>
            <a:pPr eaLnBrk="1" hangingPunct="1"/>
            <a:r>
              <a:rPr lang="es-AR">
                <a:solidFill>
                  <a:schemeClr val="tx1"/>
                </a:solidFill>
              </a:rPr>
              <a:t>de los</a:t>
            </a:r>
          </a:p>
          <a:p>
            <a:pPr eaLnBrk="1" hangingPunct="1"/>
            <a:r>
              <a:rPr lang="es-AR">
                <a:solidFill>
                  <a:schemeClr val="tx1"/>
                </a:solidFill>
              </a:rPr>
              <a:t>carbonarios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04258"/>
                                        </p:tgtEl>
                                        <p:attrNameLst>
                                          <p:attrName>style.visibility</p:attrName>
                                        </p:attrNameLst>
                                      </p:cBhvr>
                                      <p:to>
                                        <p:strVal val="visible"/>
                                      </p:to>
                                    </p:set>
                                    <p:animEffect transition="in" filter="blinds(horizontal)">
                                      <p:cBhvr>
                                        <p:cTn id="7" dur="500"/>
                                        <p:tgtEl>
                                          <p:spTgt spid="1504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04259">
                                            <p:txEl>
                                              <p:pRg st="0" end="0"/>
                                            </p:txEl>
                                          </p:spTgt>
                                        </p:tgtEl>
                                        <p:attrNameLst>
                                          <p:attrName>style.visibility</p:attrName>
                                        </p:attrNameLst>
                                      </p:cBhvr>
                                      <p:to>
                                        <p:strVal val="visible"/>
                                      </p:to>
                                    </p:set>
                                    <p:animEffect transition="in" filter="blinds(horizontal)">
                                      <p:cBhvr>
                                        <p:cTn id="12" dur="500"/>
                                        <p:tgtEl>
                                          <p:spTgt spid="15042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04259">
                                            <p:txEl>
                                              <p:pRg st="1" end="1"/>
                                            </p:txEl>
                                          </p:spTgt>
                                        </p:tgtEl>
                                        <p:attrNameLst>
                                          <p:attrName>style.visibility</p:attrName>
                                        </p:attrNameLst>
                                      </p:cBhvr>
                                      <p:to>
                                        <p:strVal val="visible"/>
                                      </p:to>
                                    </p:set>
                                    <p:animEffect transition="in" filter="blinds(horizontal)">
                                      <p:cBhvr>
                                        <p:cTn id="17" dur="500"/>
                                        <p:tgtEl>
                                          <p:spTgt spid="15042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04259">
                                            <p:txEl>
                                              <p:pRg st="2" end="2"/>
                                            </p:txEl>
                                          </p:spTgt>
                                        </p:tgtEl>
                                        <p:attrNameLst>
                                          <p:attrName>style.visibility</p:attrName>
                                        </p:attrNameLst>
                                      </p:cBhvr>
                                      <p:to>
                                        <p:strVal val="visible"/>
                                      </p:to>
                                    </p:set>
                                    <p:animEffect transition="in" filter="blinds(horizontal)">
                                      <p:cBhvr>
                                        <p:cTn id="22" dur="500"/>
                                        <p:tgtEl>
                                          <p:spTgt spid="15042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504261"/>
                                        </p:tgtEl>
                                        <p:attrNameLst>
                                          <p:attrName>style.visibility</p:attrName>
                                        </p:attrNameLst>
                                      </p:cBhvr>
                                      <p:to>
                                        <p:strVal val="visible"/>
                                      </p:to>
                                    </p:set>
                                    <p:animEffect transition="in" filter="fade">
                                      <p:cBhvr>
                                        <p:cTn id="27" dur="2000"/>
                                        <p:tgtEl>
                                          <p:spTgt spid="150426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504263">
                                            <p:txEl>
                                              <p:pRg st="0" end="0"/>
                                            </p:txEl>
                                          </p:spTgt>
                                        </p:tgtEl>
                                        <p:attrNameLst>
                                          <p:attrName>style.visibility</p:attrName>
                                        </p:attrNameLst>
                                      </p:cBhvr>
                                      <p:to>
                                        <p:strVal val="visible"/>
                                      </p:to>
                                    </p:set>
                                    <p:animEffect transition="in" filter="dissolve">
                                      <p:cBhvr>
                                        <p:cTn id="32" dur="500"/>
                                        <p:tgtEl>
                                          <p:spTgt spid="1504263">
                                            <p:txEl>
                                              <p:pRg st="0" end="0"/>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1504263">
                                            <p:txEl>
                                              <p:pRg st="1" end="1"/>
                                            </p:txEl>
                                          </p:spTgt>
                                        </p:tgtEl>
                                        <p:attrNameLst>
                                          <p:attrName>style.visibility</p:attrName>
                                        </p:attrNameLst>
                                      </p:cBhvr>
                                      <p:to>
                                        <p:strVal val="visible"/>
                                      </p:to>
                                    </p:set>
                                    <p:animEffect transition="in" filter="dissolve">
                                      <p:cBhvr>
                                        <p:cTn id="35" dur="500"/>
                                        <p:tgtEl>
                                          <p:spTgt spid="1504263">
                                            <p:txEl>
                                              <p:pRg st="1" end="1"/>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1504263">
                                            <p:txEl>
                                              <p:pRg st="2" end="2"/>
                                            </p:txEl>
                                          </p:spTgt>
                                        </p:tgtEl>
                                        <p:attrNameLst>
                                          <p:attrName>style.visibility</p:attrName>
                                        </p:attrNameLst>
                                      </p:cBhvr>
                                      <p:to>
                                        <p:strVal val="visible"/>
                                      </p:to>
                                    </p:set>
                                    <p:animEffect transition="in" filter="dissolve">
                                      <p:cBhvr>
                                        <p:cTn id="38" dur="500"/>
                                        <p:tgtEl>
                                          <p:spTgt spid="1504263">
                                            <p:txEl>
                                              <p:pRg st="2" end="2"/>
                                            </p:txEl>
                                          </p:spTgt>
                                        </p:tgtEl>
                                      </p:cBhvr>
                                    </p:animEffect>
                                  </p:childTnLst>
                                </p:cTn>
                              </p:par>
                              <p:par>
                                <p:cTn id="39" presetID="9" presetClass="entr" presetSubtype="0" fill="hold" nodeType="withEffect">
                                  <p:stCondLst>
                                    <p:cond delay="0"/>
                                  </p:stCondLst>
                                  <p:childTnLst>
                                    <p:set>
                                      <p:cBhvr>
                                        <p:cTn id="40" dur="1" fill="hold">
                                          <p:stCondLst>
                                            <p:cond delay="0"/>
                                          </p:stCondLst>
                                        </p:cTn>
                                        <p:tgtEl>
                                          <p:spTgt spid="1504263">
                                            <p:txEl>
                                              <p:pRg st="3" end="3"/>
                                            </p:txEl>
                                          </p:spTgt>
                                        </p:tgtEl>
                                        <p:attrNameLst>
                                          <p:attrName>style.visibility</p:attrName>
                                        </p:attrNameLst>
                                      </p:cBhvr>
                                      <p:to>
                                        <p:strVal val="visible"/>
                                      </p:to>
                                    </p:set>
                                    <p:animEffect transition="in" filter="dissolve">
                                      <p:cBhvr>
                                        <p:cTn id="41" dur="500"/>
                                        <p:tgtEl>
                                          <p:spTgt spid="15042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4258" grpId="0"/>
      <p:bldP spid="150425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2866" name="Rectangle 2"/>
          <p:cNvSpPr>
            <a:spLocks noGrp="1" noChangeArrowheads="1"/>
          </p:cNvSpPr>
          <p:nvPr>
            <p:ph type="title"/>
          </p:nvPr>
        </p:nvSpPr>
        <p:spPr/>
        <p:txBody>
          <a:bodyPr/>
          <a:lstStyle/>
          <a:p>
            <a:pPr eaLnBrk="1" hangingPunct="1"/>
            <a:r>
              <a:rPr lang="es-AR" smtClean="0">
                <a:solidFill>
                  <a:schemeClr val="tx1"/>
                </a:solidFill>
              </a:rPr>
              <a:t>Los carbonarios</a:t>
            </a:r>
            <a:endParaRPr lang="es-ES_tradnl" smtClean="0">
              <a:solidFill>
                <a:schemeClr val="tx1"/>
              </a:solidFill>
            </a:endParaRPr>
          </a:p>
        </p:txBody>
      </p:sp>
      <p:sp>
        <p:nvSpPr>
          <p:cNvPr id="1572867" name="Rectangle 3"/>
          <p:cNvSpPr>
            <a:spLocks noGrp="1" noChangeArrowheads="1"/>
          </p:cNvSpPr>
          <p:nvPr>
            <p:ph type="body" idx="1"/>
          </p:nvPr>
        </p:nvSpPr>
        <p:spPr>
          <a:xfrm>
            <a:off x="457200" y="1524000"/>
            <a:ext cx="8229600" cy="4419600"/>
          </a:xfrm>
        </p:spPr>
        <p:txBody>
          <a:bodyPr/>
          <a:lstStyle/>
          <a:p>
            <a:pPr eaLnBrk="1" hangingPunct="1">
              <a:lnSpc>
                <a:spcPct val="90000"/>
              </a:lnSpc>
            </a:pPr>
            <a:r>
              <a:rPr lang="es-AR" sz="2100" smtClean="0"/>
              <a:t>Durante las turbulencias que estallaron en Escocia en el tiempo de la reina Isabelle, mucha gente buscó en los bosques un refugio contra la tiranía.</a:t>
            </a:r>
          </a:p>
          <a:p>
            <a:pPr eaLnBrk="1" hangingPunct="1">
              <a:lnSpc>
                <a:spcPct val="90000"/>
              </a:lnSpc>
            </a:pPr>
            <a:r>
              <a:rPr lang="es-AR" sz="2100" smtClean="0"/>
              <a:t>Formaron grupos ocupados en fabricar carbón de madera y en conspirar políticamente.</a:t>
            </a:r>
          </a:p>
          <a:p>
            <a:pPr eaLnBrk="1" hangingPunct="1">
              <a:lnSpc>
                <a:spcPct val="90000"/>
              </a:lnSpc>
            </a:pPr>
            <a:r>
              <a:rPr lang="es-AR" sz="2100" smtClean="0"/>
              <a:t>Habitaban en el bosque en cabañas de forma alargada y se gobernaban por una especie de triunvirato en funciones por tres años, que presidía sobre tres asambleas o Logias: una legislativa, otra administrativa y otra judicial.</a:t>
            </a:r>
          </a:p>
          <a:p>
            <a:pPr eaLnBrk="1" hangingPunct="1">
              <a:lnSpc>
                <a:spcPct val="90000"/>
              </a:lnSpc>
            </a:pPr>
            <a:r>
              <a:rPr lang="es-AR" sz="2100" smtClean="0"/>
              <a:t>Esta última se denominaba </a:t>
            </a:r>
            <a:r>
              <a:rPr lang="es-AR" sz="2100" i="1" smtClean="0"/>
              <a:t>Alta Venta</a:t>
            </a:r>
            <a:r>
              <a:rPr lang="es-AR" sz="2100" smtClean="0"/>
              <a:t>; las </a:t>
            </a:r>
            <a:r>
              <a:rPr lang="es-AR" sz="2100" i="1" smtClean="0"/>
              <a:t>ventas </a:t>
            </a:r>
            <a:r>
              <a:rPr lang="es-AR" sz="2100" smtClean="0"/>
              <a:t>estaban divididas en </a:t>
            </a:r>
            <a:r>
              <a:rPr lang="es-AR" sz="2100" i="1" smtClean="0"/>
              <a:t>barracas</a:t>
            </a:r>
            <a:r>
              <a:rPr lang="es-AR" sz="2100" smtClean="0"/>
              <a:t>.</a:t>
            </a:r>
          </a:p>
          <a:p>
            <a:pPr eaLnBrk="1" hangingPunct="1">
              <a:lnSpc>
                <a:spcPct val="90000"/>
              </a:lnSpc>
            </a:pPr>
            <a:r>
              <a:rPr lang="es-AR" sz="2100" smtClean="0"/>
              <a:t>Algunos historiadores han hallado el origen del carbonarismo en una cierta comunicación de ideas y formas existente entre Francia y Escocia durante el período referido.</a:t>
            </a:r>
            <a:endParaRPr lang="es-ES_tradnl" sz="2100" i="1"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72866"/>
                                        </p:tgtEl>
                                        <p:attrNameLst>
                                          <p:attrName>style.visibility</p:attrName>
                                        </p:attrNameLst>
                                      </p:cBhvr>
                                      <p:to>
                                        <p:strVal val="visible"/>
                                      </p:to>
                                    </p:set>
                                    <p:animEffect transition="in" filter="blinds(horizontal)">
                                      <p:cBhvr>
                                        <p:cTn id="7" dur="500"/>
                                        <p:tgtEl>
                                          <p:spTgt spid="15728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72867">
                                            <p:txEl>
                                              <p:pRg st="0" end="0"/>
                                            </p:txEl>
                                          </p:spTgt>
                                        </p:tgtEl>
                                        <p:attrNameLst>
                                          <p:attrName>style.visibility</p:attrName>
                                        </p:attrNameLst>
                                      </p:cBhvr>
                                      <p:to>
                                        <p:strVal val="visible"/>
                                      </p:to>
                                    </p:set>
                                    <p:animEffect transition="in" filter="blinds(horizontal)">
                                      <p:cBhvr>
                                        <p:cTn id="12" dur="500"/>
                                        <p:tgtEl>
                                          <p:spTgt spid="157286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72867">
                                            <p:txEl>
                                              <p:pRg st="1" end="1"/>
                                            </p:txEl>
                                          </p:spTgt>
                                        </p:tgtEl>
                                        <p:attrNameLst>
                                          <p:attrName>style.visibility</p:attrName>
                                        </p:attrNameLst>
                                      </p:cBhvr>
                                      <p:to>
                                        <p:strVal val="visible"/>
                                      </p:to>
                                    </p:set>
                                    <p:animEffect transition="in" filter="blinds(horizontal)">
                                      <p:cBhvr>
                                        <p:cTn id="17" dur="500"/>
                                        <p:tgtEl>
                                          <p:spTgt spid="157286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72867">
                                            <p:txEl>
                                              <p:pRg st="2" end="2"/>
                                            </p:txEl>
                                          </p:spTgt>
                                        </p:tgtEl>
                                        <p:attrNameLst>
                                          <p:attrName>style.visibility</p:attrName>
                                        </p:attrNameLst>
                                      </p:cBhvr>
                                      <p:to>
                                        <p:strVal val="visible"/>
                                      </p:to>
                                    </p:set>
                                    <p:animEffect transition="in" filter="blinds(horizontal)">
                                      <p:cBhvr>
                                        <p:cTn id="22" dur="500"/>
                                        <p:tgtEl>
                                          <p:spTgt spid="157286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72867">
                                            <p:txEl>
                                              <p:pRg st="3" end="3"/>
                                            </p:txEl>
                                          </p:spTgt>
                                        </p:tgtEl>
                                        <p:attrNameLst>
                                          <p:attrName>style.visibility</p:attrName>
                                        </p:attrNameLst>
                                      </p:cBhvr>
                                      <p:to>
                                        <p:strVal val="visible"/>
                                      </p:to>
                                    </p:set>
                                    <p:animEffect transition="in" filter="blinds(horizontal)">
                                      <p:cBhvr>
                                        <p:cTn id="27" dur="500"/>
                                        <p:tgtEl>
                                          <p:spTgt spid="157286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72867">
                                            <p:txEl>
                                              <p:pRg st="4" end="4"/>
                                            </p:txEl>
                                          </p:spTgt>
                                        </p:tgtEl>
                                        <p:attrNameLst>
                                          <p:attrName>style.visibility</p:attrName>
                                        </p:attrNameLst>
                                      </p:cBhvr>
                                      <p:to>
                                        <p:strVal val="visible"/>
                                      </p:to>
                                    </p:set>
                                    <p:animEffect transition="in" filter="blinds(horizontal)">
                                      <p:cBhvr>
                                        <p:cTn id="32" dur="500"/>
                                        <p:tgtEl>
                                          <p:spTgt spid="15728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2866" grpId="0"/>
      <p:bldP spid="157286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986" name="Rectangle 2"/>
          <p:cNvSpPr>
            <a:spLocks noGrp="1" noChangeArrowheads="1"/>
          </p:cNvSpPr>
          <p:nvPr>
            <p:ph type="title"/>
          </p:nvPr>
        </p:nvSpPr>
        <p:spPr/>
        <p:txBody>
          <a:bodyPr/>
          <a:lstStyle/>
          <a:p>
            <a:pPr eaLnBrk="1" hangingPunct="1"/>
            <a:r>
              <a:rPr lang="es-AR" smtClean="0">
                <a:solidFill>
                  <a:schemeClr val="tx1"/>
                </a:solidFill>
              </a:rPr>
              <a:t>La evolución de los Rituales</a:t>
            </a:r>
            <a:endParaRPr lang="es-ES_tradnl" smtClean="0">
              <a:solidFill>
                <a:schemeClr val="tx1"/>
              </a:solidFill>
            </a:endParaRPr>
          </a:p>
        </p:txBody>
      </p:sp>
      <p:sp>
        <p:nvSpPr>
          <p:cNvPr id="1577987" name="Rectangle 3"/>
          <p:cNvSpPr>
            <a:spLocks noGrp="1" noChangeArrowheads="1"/>
          </p:cNvSpPr>
          <p:nvPr>
            <p:ph type="body" idx="1"/>
          </p:nvPr>
        </p:nvSpPr>
        <p:spPr>
          <a:xfrm>
            <a:off x="457200" y="1600200"/>
            <a:ext cx="8229600" cy="4953000"/>
          </a:xfrm>
        </p:spPr>
        <p:txBody>
          <a:bodyPr/>
          <a:lstStyle/>
          <a:p>
            <a:pPr eaLnBrk="1" hangingPunct="1">
              <a:lnSpc>
                <a:spcPct val="90000"/>
              </a:lnSpc>
            </a:pPr>
            <a:r>
              <a:rPr lang="es-AR" sz="2600" smtClean="0"/>
              <a:t>Se crearon sociedades de leñadores también durante el siglo XVIII, como la establecida por el caballero de Beauchaine en 1747.</a:t>
            </a:r>
          </a:p>
          <a:p>
            <a:pPr eaLnBrk="1" hangingPunct="1">
              <a:lnSpc>
                <a:spcPct val="90000"/>
              </a:lnSpc>
            </a:pPr>
            <a:r>
              <a:rPr lang="es-AR" sz="2600" smtClean="0"/>
              <a:t>Sus Rituales han influido poderosamente en el grado de Príncipe del Líbano. Veamos, por ejemplo, uno de ellos.</a:t>
            </a:r>
          </a:p>
          <a:p>
            <a:pPr eaLnBrk="1" hangingPunct="1">
              <a:lnSpc>
                <a:spcPct val="90000"/>
              </a:lnSpc>
            </a:pPr>
            <a:r>
              <a:rPr lang="es-AR" sz="2600" i="1" smtClean="0"/>
              <a:t>“El padre maestro estaba sentado en lo alto de la cantera sobre un gran tronco de roble, apoyado el codo izquierdo sobre la mesa, un sombrero caído y una corona de hojas de roble, llevando en el cuello un cordón de seda verde del que pende una cuña de madera y una pipa en la boca, estaba vestido con un hábito de tela”.</a:t>
            </a:r>
            <a:endParaRPr lang="es-ES_tradnl" sz="2600" i="1"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77986"/>
                                        </p:tgtEl>
                                        <p:attrNameLst>
                                          <p:attrName>style.visibility</p:attrName>
                                        </p:attrNameLst>
                                      </p:cBhvr>
                                      <p:to>
                                        <p:strVal val="visible"/>
                                      </p:to>
                                    </p:set>
                                    <p:animEffect transition="in" filter="blinds(horizontal)">
                                      <p:cBhvr>
                                        <p:cTn id="7" dur="500"/>
                                        <p:tgtEl>
                                          <p:spTgt spid="15779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77987">
                                            <p:txEl>
                                              <p:pRg st="0" end="0"/>
                                            </p:txEl>
                                          </p:spTgt>
                                        </p:tgtEl>
                                        <p:attrNameLst>
                                          <p:attrName>style.visibility</p:attrName>
                                        </p:attrNameLst>
                                      </p:cBhvr>
                                      <p:to>
                                        <p:strVal val="visible"/>
                                      </p:to>
                                    </p:set>
                                    <p:animEffect transition="in" filter="blinds(horizontal)">
                                      <p:cBhvr>
                                        <p:cTn id="12" dur="500"/>
                                        <p:tgtEl>
                                          <p:spTgt spid="15779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77987">
                                            <p:txEl>
                                              <p:pRg st="1" end="1"/>
                                            </p:txEl>
                                          </p:spTgt>
                                        </p:tgtEl>
                                        <p:attrNameLst>
                                          <p:attrName>style.visibility</p:attrName>
                                        </p:attrNameLst>
                                      </p:cBhvr>
                                      <p:to>
                                        <p:strVal val="visible"/>
                                      </p:to>
                                    </p:set>
                                    <p:animEffect transition="in" filter="blinds(horizontal)">
                                      <p:cBhvr>
                                        <p:cTn id="17" dur="500"/>
                                        <p:tgtEl>
                                          <p:spTgt spid="15779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77987">
                                            <p:txEl>
                                              <p:pRg st="2" end="2"/>
                                            </p:txEl>
                                          </p:spTgt>
                                        </p:tgtEl>
                                        <p:attrNameLst>
                                          <p:attrName>style.visibility</p:attrName>
                                        </p:attrNameLst>
                                      </p:cBhvr>
                                      <p:to>
                                        <p:strVal val="visible"/>
                                      </p:to>
                                    </p:set>
                                    <p:animEffect transition="in" filter="blinds(horizontal)">
                                      <p:cBhvr>
                                        <p:cTn id="22" dur="500"/>
                                        <p:tgtEl>
                                          <p:spTgt spid="1577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986" grpId="0"/>
      <p:bldP spid="157798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62" name="Rectangle 2"/>
          <p:cNvSpPr>
            <a:spLocks noGrp="1" noChangeArrowheads="1"/>
          </p:cNvSpPr>
          <p:nvPr>
            <p:ph type="title"/>
          </p:nvPr>
        </p:nvSpPr>
        <p:spPr/>
        <p:txBody>
          <a:bodyPr/>
          <a:lstStyle/>
          <a:p>
            <a:pPr eaLnBrk="1" hangingPunct="1"/>
            <a:r>
              <a:rPr lang="es-AR" smtClean="0">
                <a:solidFill>
                  <a:schemeClr val="tx1"/>
                </a:solidFill>
              </a:rPr>
              <a:t>La evolución de los Rituales</a:t>
            </a:r>
            <a:endParaRPr lang="es-ES_tradnl" smtClean="0">
              <a:solidFill>
                <a:schemeClr val="tx1"/>
              </a:solidFill>
            </a:endParaRPr>
          </a:p>
        </p:txBody>
      </p:sp>
      <p:sp>
        <p:nvSpPr>
          <p:cNvPr id="1628163" name="Rectangle 3"/>
          <p:cNvSpPr>
            <a:spLocks noGrp="1" noChangeArrowheads="1"/>
          </p:cNvSpPr>
          <p:nvPr>
            <p:ph type="body" idx="1"/>
          </p:nvPr>
        </p:nvSpPr>
        <p:spPr>
          <a:xfrm>
            <a:off x="457200" y="1600200"/>
            <a:ext cx="8229600" cy="4953000"/>
          </a:xfrm>
        </p:spPr>
        <p:txBody>
          <a:bodyPr/>
          <a:lstStyle/>
          <a:p>
            <a:pPr eaLnBrk="1" hangingPunct="1">
              <a:lnSpc>
                <a:spcPct val="90000"/>
              </a:lnSpc>
            </a:pPr>
            <a:r>
              <a:rPr lang="es-AR" sz="3100" i="1" smtClean="0"/>
              <a:t>“Sobre su mesa se hallaba un cántaro de vino, pan basto y otros tantos pequeños paquetes donde había cinco sous…”</a:t>
            </a:r>
          </a:p>
          <a:p>
            <a:pPr eaLnBrk="1" hangingPunct="1">
              <a:lnSpc>
                <a:spcPct val="90000"/>
              </a:lnSpc>
            </a:pPr>
            <a:r>
              <a:rPr lang="es-AR" sz="3100" smtClean="0"/>
              <a:t>Los Oficiales se denominaban el </a:t>
            </a:r>
            <a:r>
              <a:rPr lang="es-AR" sz="3100" i="1" smtClean="0"/>
              <a:t>primo Serval</a:t>
            </a:r>
            <a:r>
              <a:rPr lang="es-AR" sz="3100" smtClean="0"/>
              <a:t>, el </a:t>
            </a:r>
            <a:r>
              <a:rPr lang="es-AR" sz="3100" i="1" smtClean="0"/>
              <a:t>primo del Castaño</a:t>
            </a:r>
            <a:r>
              <a:rPr lang="es-AR" sz="3100" smtClean="0"/>
              <a:t>, el del </a:t>
            </a:r>
            <a:r>
              <a:rPr lang="es-AR" sz="3100" i="1" smtClean="0"/>
              <a:t>Roble</a:t>
            </a:r>
            <a:r>
              <a:rPr lang="es-AR" sz="3100" smtClean="0"/>
              <a:t>, el </a:t>
            </a:r>
            <a:r>
              <a:rPr lang="es-AR" sz="3100" i="1" smtClean="0"/>
              <a:t>del Olmo</a:t>
            </a:r>
            <a:r>
              <a:rPr lang="es-AR" sz="3100" smtClean="0"/>
              <a:t>, el </a:t>
            </a:r>
            <a:r>
              <a:rPr lang="es-AR" sz="3100" i="1" smtClean="0"/>
              <a:t>primo Sorbier</a:t>
            </a:r>
            <a:r>
              <a:rPr lang="es-AR" sz="3100" smtClean="0"/>
              <a:t>, el </a:t>
            </a:r>
            <a:r>
              <a:rPr lang="es-AR" sz="3100" i="1" smtClean="0"/>
              <a:t>primo del Arce</a:t>
            </a:r>
            <a:r>
              <a:rPr lang="es-AR" sz="3100" smtClean="0"/>
              <a:t>, el </a:t>
            </a:r>
            <a:r>
              <a:rPr lang="es-AR" sz="3100" i="1" smtClean="0"/>
              <a:t>del Fresno </a:t>
            </a:r>
            <a:r>
              <a:rPr lang="es-AR" sz="3100" smtClean="0"/>
              <a:t>y el de </a:t>
            </a:r>
            <a:r>
              <a:rPr lang="es-AR" sz="3100" i="1" smtClean="0"/>
              <a:t>La Haya</a:t>
            </a:r>
            <a:r>
              <a:rPr lang="es-AR" sz="3100" smtClean="0"/>
              <a:t>.</a:t>
            </a:r>
          </a:p>
          <a:p>
            <a:pPr eaLnBrk="1" hangingPunct="1">
              <a:lnSpc>
                <a:spcPct val="90000"/>
              </a:lnSpc>
            </a:pPr>
            <a:r>
              <a:rPr lang="es-AR" sz="3100" smtClean="0"/>
              <a:t>Todos se vestían igual que el Padre Maestro (excepto la corona de hojas de roble), y llevaban un hacha en la espalda.</a:t>
            </a:r>
            <a:endParaRPr lang="es-ES_tradnl" sz="3100" smtClean="0"/>
          </a:p>
        </p:txBody>
      </p:sp>
      <p:pic>
        <p:nvPicPr>
          <p:cNvPr id="1628165" name="Picture 5" descr="árbol del serbal árb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66" name="Text Box 6"/>
          <p:cNvSpPr txBox="1">
            <a:spLocks noChangeArrowheads="1"/>
          </p:cNvSpPr>
          <p:nvPr/>
        </p:nvSpPr>
        <p:spPr bwMode="auto">
          <a:xfrm>
            <a:off x="793750" y="1309688"/>
            <a:ext cx="1111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SERVAL</a:t>
            </a:r>
            <a:endParaRPr lang="es-ES_tradnl" b="1">
              <a:solidFill>
                <a:schemeClr val="tx1"/>
              </a:solidFill>
            </a:endParaRPr>
          </a:p>
        </p:txBody>
      </p:sp>
      <p:pic>
        <p:nvPicPr>
          <p:cNvPr id="1628168" name="Picture 8" descr="castan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5100" y="0"/>
            <a:ext cx="2628900"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69" name="Text Box 9"/>
          <p:cNvSpPr txBox="1">
            <a:spLocks noChangeArrowheads="1"/>
          </p:cNvSpPr>
          <p:nvPr/>
        </p:nvSpPr>
        <p:spPr bwMode="auto">
          <a:xfrm>
            <a:off x="7315200" y="1295400"/>
            <a:ext cx="1314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CASTAÑO</a:t>
            </a:r>
            <a:endParaRPr lang="es-ES_tradnl" b="1">
              <a:solidFill>
                <a:schemeClr val="tx1"/>
              </a:solidFill>
            </a:endParaRPr>
          </a:p>
        </p:txBody>
      </p:sp>
      <p:pic>
        <p:nvPicPr>
          <p:cNvPr id="1628171" name="Picture 11" descr="Ro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32325"/>
            <a:ext cx="26670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72" name="Text Box 12"/>
          <p:cNvSpPr txBox="1">
            <a:spLocks noChangeArrowheads="1"/>
          </p:cNvSpPr>
          <p:nvPr/>
        </p:nvSpPr>
        <p:spPr bwMode="auto">
          <a:xfrm>
            <a:off x="838200" y="6324600"/>
            <a:ext cx="984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ROBLE</a:t>
            </a:r>
            <a:endParaRPr lang="es-ES_tradnl" b="1">
              <a:solidFill>
                <a:schemeClr val="tx1"/>
              </a:solidFill>
            </a:endParaRPr>
          </a:p>
        </p:txBody>
      </p:sp>
      <p:pic>
        <p:nvPicPr>
          <p:cNvPr id="1628174" name="Picture 14" descr="olm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648200"/>
            <a:ext cx="2895600" cy="217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75" name="Text Box 15"/>
          <p:cNvSpPr txBox="1">
            <a:spLocks noChangeArrowheads="1"/>
          </p:cNvSpPr>
          <p:nvPr/>
        </p:nvSpPr>
        <p:spPr bwMode="auto">
          <a:xfrm>
            <a:off x="7397750" y="6324600"/>
            <a:ext cx="869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OLMO</a:t>
            </a:r>
            <a:endParaRPr lang="es-ES_tradnl" b="1">
              <a:solidFill>
                <a:schemeClr val="tx1"/>
              </a:solidFill>
            </a:endParaRPr>
          </a:p>
        </p:txBody>
      </p:sp>
      <p:pic>
        <p:nvPicPr>
          <p:cNvPr id="1628177" name="Picture 17" descr="ar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225" y="2133600"/>
            <a:ext cx="1927225" cy="24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78" name="Text Box 18"/>
          <p:cNvSpPr txBox="1">
            <a:spLocks noChangeArrowheads="1"/>
          </p:cNvSpPr>
          <p:nvPr/>
        </p:nvSpPr>
        <p:spPr bwMode="auto">
          <a:xfrm>
            <a:off x="844550" y="3886200"/>
            <a:ext cx="831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ARCE</a:t>
            </a:r>
            <a:endParaRPr lang="es-ES_tradnl" b="1">
              <a:solidFill>
                <a:schemeClr val="tx1"/>
              </a:solidFill>
            </a:endParaRPr>
          </a:p>
        </p:txBody>
      </p:sp>
      <p:pic>
        <p:nvPicPr>
          <p:cNvPr id="1628180" name="Picture 20" descr="fresn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1350" y="2133600"/>
            <a:ext cx="177165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81" name="Text Box 21"/>
          <p:cNvSpPr txBox="1">
            <a:spLocks noChangeArrowheads="1"/>
          </p:cNvSpPr>
          <p:nvPr/>
        </p:nvSpPr>
        <p:spPr bwMode="auto">
          <a:xfrm>
            <a:off x="7315200" y="3886200"/>
            <a:ext cx="1136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FRESNO</a:t>
            </a:r>
            <a:endParaRPr lang="es-ES_tradnl" b="1">
              <a:solidFill>
                <a:schemeClr val="tx1"/>
              </a:solidFill>
            </a:endParaRPr>
          </a:p>
        </p:txBody>
      </p:sp>
      <p:pic>
        <p:nvPicPr>
          <p:cNvPr id="1628183" name="Picture 23" descr="sorbi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30513" y="4267200"/>
            <a:ext cx="1284287"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84" name="Text Box 24"/>
          <p:cNvSpPr txBox="1">
            <a:spLocks noChangeArrowheads="1"/>
          </p:cNvSpPr>
          <p:nvPr/>
        </p:nvSpPr>
        <p:spPr bwMode="auto">
          <a:xfrm>
            <a:off x="2889250" y="6338888"/>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SORBIER</a:t>
            </a:r>
            <a:endParaRPr lang="es-ES_tradnl" b="1">
              <a:solidFill>
                <a:schemeClr val="tx1"/>
              </a:solidFill>
            </a:endParaRPr>
          </a:p>
        </p:txBody>
      </p:sp>
      <p:pic>
        <p:nvPicPr>
          <p:cNvPr id="1628188" name="Picture 28" descr="Haya%20verde%2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9163" y="4267200"/>
            <a:ext cx="1443037"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89" name="Text Box 29"/>
          <p:cNvSpPr txBox="1">
            <a:spLocks noChangeArrowheads="1"/>
          </p:cNvSpPr>
          <p:nvPr/>
        </p:nvSpPr>
        <p:spPr bwMode="auto">
          <a:xfrm>
            <a:off x="5035550" y="6324600"/>
            <a:ext cx="831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HAYA</a:t>
            </a:r>
            <a:endParaRPr lang="es-ES_tradnl" b="1">
              <a:solidFill>
                <a:schemeClr val="tx1"/>
              </a:solidFill>
            </a:endParaRPr>
          </a:p>
        </p:txBody>
      </p:sp>
      <p:pic>
        <p:nvPicPr>
          <p:cNvPr id="1628191" name="Picture 31" descr="Pan_Rustic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82813" y="2133600"/>
            <a:ext cx="1322387" cy="166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193" name="Picture 33" descr="Seduccion_del_vin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81650" y="2133600"/>
            <a:ext cx="14287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195" name="Picture 35" descr="15608368_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48038" y="152400"/>
            <a:ext cx="2366962"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197" name="Picture 37" descr="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67125" y="0"/>
            <a:ext cx="166687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199" name="Picture 39" descr="hacha-14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11588" y="1905000"/>
            <a:ext cx="1446212"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28162"/>
                                        </p:tgtEl>
                                        <p:attrNameLst>
                                          <p:attrName>style.visibility</p:attrName>
                                        </p:attrNameLst>
                                      </p:cBhvr>
                                      <p:to>
                                        <p:strVal val="visible"/>
                                      </p:to>
                                    </p:set>
                                    <p:animEffect transition="in" filter="blinds(horizontal)">
                                      <p:cBhvr>
                                        <p:cTn id="7" dur="500"/>
                                        <p:tgtEl>
                                          <p:spTgt spid="1628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28163">
                                            <p:txEl>
                                              <p:pRg st="0" end="0"/>
                                            </p:txEl>
                                          </p:spTgt>
                                        </p:tgtEl>
                                        <p:attrNameLst>
                                          <p:attrName>style.visibility</p:attrName>
                                        </p:attrNameLst>
                                      </p:cBhvr>
                                      <p:to>
                                        <p:strVal val="visible"/>
                                      </p:to>
                                    </p:set>
                                    <p:animEffect transition="in" filter="blinds(horizontal)">
                                      <p:cBhvr>
                                        <p:cTn id="12" dur="500"/>
                                        <p:tgtEl>
                                          <p:spTgt spid="162816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28163">
                                            <p:txEl>
                                              <p:pRg st="1" end="1"/>
                                            </p:txEl>
                                          </p:spTgt>
                                        </p:tgtEl>
                                        <p:attrNameLst>
                                          <p:attrName>style.visibility</p:attrName>
                                        </p:attrNameLst>
                                      </p:cBhvr>
                                      <p:to>
                                        <p:strVal val="visible"/>
                                      </p:to>
                                    </p:set>
                                    <p:animEffect transition="in" filter="blinds(horizontal)">
                                      <p:cBhvr>
                                        <p:cTn id="17" dur="500"/>
                                        <p:tgtEl>
                                          <p:spTgt spid="162816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28163">
                                            <p:txEl>
                                              <p:pRg st="2" end="2"/>
                                            </p:txEl>
                                          </p:spTgt>
                                        </p:tgtEl>
                                        <p:attrNameLst>
                                          <p:attrName>style.visibility</p:attrName>
                                        </p:attrNameLst>
                                      </p:cBhvr>
                                      <p:to>
                                        <p:strVal val="visible"/>
                                      </p:to>
                                    </p:set>
                                    <p:animEffect transition="in" filter="blinds(horizontal)">
                                      <p:cBhvr>
                                        <p:cTn id="22" dur="500"/>
                                        <p:tgtEl>
                                          <p:spTgt spid="162816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xit" presetSubtype="16" fill="hold" grpId="1" nodeType="clickEffect">
                                  <p:stCondLst>
                                    <p:cond delay="0"/>
                                  </p:stCondLst>
                                  <p:childTnLst>
                                    <p:animEffect transition="out" filter="diamond(in)">
                                      <p:cBhvr>
                                        <p:cTn id="26" dur="2000"/>
                                        <p:tgtEl>
                                          <p:spTgt spid="1628162"/>
                                        </p:tgtEl>
                                      </p:cBhvr>
                                    </p:animEffect>
                                    <p:set>
                                      <p:cBhvr>
                                        <p:cTn id="27" dur="1" fill="hold">
                                          <p:stCondLst>
                                            <p:cond delay="1999"/>
                                          </p:stCondLst>
                                        </p:cTn>
                                        <p:tgtEl>
                                          <p:spTgt spid="1628162"/>
                                        </p:tgtEl>
                                        <p:attrNameLst>
                                          <p:attrName>style.visibility</p:attrName>
                                        </p:attrNameLst>
                                      </p:cBhvr>
                                      <p:to>
                                        <p:strVal val="hidden"/>
                                      </p:to>
                                    </p:set>
                                  </p:childTnLst>
                                </p:cTn>
                              </p:par>
                              <p:par>
                                <p:cTn id="28" presetID="8" presetClass="exit" presetSubtype="16" fill="hold" grpId="1" nodeType="withEffect">
                                  <p:stCondLst>
                                    <p:cond delay="0"/>
                                  </p:stCondLst>
                                  <p:childTnLst>
                                    <p:animEffect transition="out" filter="diamond(in)">
                                      <p:cBhvr>
                                        <p:cTn id="29" dur="2000"/>
                                        <p:tgtEl>
                                          <p:spTgt spid="1628163">
                                            <p:txEl>
                                              <p:pRg st="0" end="0"/>
                                            </p:txEl>
                                          </p:spTgt>
                                        </p:tgtEl>
                                      </p:cBhvr>
                                    </p:animEffect>
                                    <p:set>
                                      <p:cBhvr>
                                        <p:cTn id="30" dur="1" fill="hold">
                                          <p:stCondLst>
                                            <p:cond delay="1999"/>
                                          </p:stCondLst>
                                        </p:cTn>
                                        <p:tgtEl>
                                          <p:spTgt spid="1628163">
                                            <p:txEl>
                                              <p:pRg st="0" end="0"/>
                                            </p:txEl>
                                          </p:spTgt>
                                        </p:tgtEl>
                                        <p:attrNameLst>
                                          <p:attrName>style.visibility</p:attrName>
                                        </p:attrNameLst>
                                      </p:cBhvr>
                                      <p:to>
                                        <p:strVal val="hidden"/>
                                      </p:to>
                                    </p:set>
                                  </p:childTnLst>
                                </p:cTn>
                              </p:par>
                              <p:par>
                                <p:cTn id="31" presetID="8" presetClass="exit" presetSubtype="16" fill="hold" grpId="1" nodeType="withEffect">
                                  <p:stCondLst>
                                    <p:cond delay="0"/>
                                  </p:stCondLst>
                                  <p:childTnLst>
                                    <p:animEffect transition="out" filter="diamond(in)">
                                      <p:cBhvr>
                                        <p:cTn id="32" dur="2000"/>
                                        <p:tgtEl>
                                          <p:spTgt spid="1628163">
                                            <p:txEl>
                                              <p:pRg st="1" end="1"/>
                                            </p:txEl>
                                          </p:spTgt>
                                        </p:tgtEl>
                                      </p:cBhvr>
                                    </p:animEffect>
                                    <p:set>
                                      <p:cBhvr>
                                        <p:cTn id="33" dur="1" fill="hold">
                                          <p:stCondLst>
                                            <p:cond delay="1999"/>
                                          </p:stCondLst>
                                        </p:cTn>
                                        <p:tgtEl>
                                          <p:spTgt spid="1628163">
                                            <p:txEl>
                                              <p:pRg st="1" end="1"/>
                                            </p:txEl>
                                          </p:spTgt>
                                        </p:tgtEl>
                                        <p:attrNameLst>
                                          <p:attrName>style.visibility</p:attrName>
                                        </p:attrNameLst>
                                      </p:cBhvr>
                                      <p:to>
                                        <p:strVal val="hidden"/>
                                      </p:to>
                                    </p:set>
                                  </p:childTnLst>
                                </p:cTn>
                              </p:par>
                              <p:par>
                                <p:cTn id="34" presetID="8" presetClass="exit" presetSubtype="16" fill="hold" grpId="1" nodeType="withEffect">
                                  <p:stCondLst>
                                    <p:cond delay="0"/>
                                  </p:stCondLst>
                                  <p:childTnLst>
                                    <p:animEffect transition="out" filter="diamond(in)">
                                      <p:cBhvr>
                                        <p:cTn id="35" dur="2000"/>
                                        <p:tgtEl>
                                          <p:spTgt spid="1628163">
                                            <p:txEl>
                                              <p:pRg st="2" end="2"/>
                                            </p:txEl>
                                          </p:spTgt>
                                        </p:tgtEl>
                                      </p:cBhvr>
                                    </p:animEffect>
                                    <p:set>
                                      <p:cBhvr>
                                        <p:cTn id="36" dur="1" fill="hold">
                                          <p:stCondLst>
                                            <p:cond delay="1999"/>
                                          </p:stCondLst>
                                        </p:cTn>
                                        <p:tgtEl>
                                          <p:spTgt spid="1628163">
                                            <p:txEl>
                                              <p:pRg st="2" end="2"/>
                                            </p:txEl>
                                          </p:spTgt>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6" presetClass="entr" presetSubtype="16" fill="hold" nodeType="clickEffect">
                                  <p:stCondLst>
                                    <p:cond delay="0"/>
                                  </p:stCondLst>
                                  <p:childTnLst>
                                    <p:set>
                                      <p:cBhvr>
                                        <p:cTn id="40" dur="1" fill="hold">
                                          <p:stCondLst>
                                            <p:cond delay="0"/>
                                          </p:stCondLst>
                                        </p:cTn>
                                        <p:tgtEl>
                                          <p:spTgt spid="1628165"/>
                                        </p:tgtEl>
                                        <p:attrNameLst>
                                          <p:attrName>style.visibility</p:attrName>
                                        </p:attrNameLst>
                                      </p:cBhvr>
                                      <p:to>
                                        <p:strVal val="visible"/>
                                      </p:to>
                                    </p:set>
                                    <p:animEffect transition="in" filter="circle(in)">
                                      <p:cBhvr>
                                        <p:cTn id="41" dur="2000"/>
                                        <p:tgtEl>
                                          <p:spTgt spid="162816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628166"/>
                                        </p:tgtEl>
                                        <p:attrNameLst>
                                          <p:attrName>style.visibility</p:attrName>
                                        </p:attrNameLst>
                                      </p:cBhvr>
                                      <p:to>
                                        <p:strVal val="visible"/>
                                      </p:to>
                                    </p:set>
                                    <p:animEffect transition="in" filter="dissolve">
                                      <p:cBhvr>
                                        <p:cTn id="46" dur="500"/>
                                        <p:tgtEl>
                                          <p:spTgt spid="162816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6" presetClass="entr" presetSubtype="16" fill="hold" nodeType="clickEffect">
                                  <p:stCondLst>
                                    <p:cond delay="0"/>
                                  </p:stCondLst>
                                  <p:childTnLst>
                                    <p:set>
                                      <p:cBhvr>
                                        <p:cTn id="50" dur="1" fill="hold">
                                          <p:stCondLst>
                                            <p:cond delay="0"/>
                                          </p:stCondLst>
                                        </p:cTn>
                                        <p:tgtEl>
                                          <p:spTgt spid="1628168"/>
                                        </p:tgtEl>
                                        <p:attrNameLst>
                                          <p:attrName>style.visibility</p:attrName>
                                        </p:attrNameLst>
                                      </p:cBhvr>
                                      <p:to>
                                        <p:strVal val="visible"/>
                                      </p:to>
                                    </p:set>
                                    <p:animEffect transition="in" filter="circle(in)">
                                      <p:cBhvr>
                                        <p:cTn id="51" dur="2000"/>
                                        <p:tgtEl>
                                          <p:spTgt spid="162816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1628169"/>
                                        </p:tgtEl>
                                        <p:attrNameLst>
                                          <p:attrName>style.visibility</p:attrName>
                                        </p:attrNameLst>
                                      </p:cBhvr>
                                      <p:to>
                                        <p:strVal val="visible"/>
                                      </p:to>
                                    </p:set>
                                    <p:animEffect transition="in" filter="dissolve">
                                      <p:cBhvr>
                                        <p:cTn id="56" dur="500"/>
                                        <p:tgtEl>
                                          <p:spTgt spid="162816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6" presetClass="entr" presetSubtype="16" fill="hold" nodeType="clickEffect">
                                  <p:stCondLst>
                                    <p:cond delay="0"/>
                                  </p:stCondLst>
                                  <p:childTnLst>
                                    <p:set>
                                      <p:cBhvr>
                                        <p:cTn id="60" dur="1" fill="hold">
                                          <p:stCondLst>
                                            <p:cond delay="0"/>
                                          </p:stCondLst>
                                        </p:cTn>
                                        <p:tgtEl>
                                          <p:spTgt spid="1628171"/>
                                        </p:tgtEl>
                                        <p:attrNameLst>
                                          <p:attrName>style.visibility</p:attrName>
                                        </p:attrNameLst>
                                      </p:cBhvr>
                                      <p:to>
                                        <p:strVal val="visible"/>
                                      </p:to>
                                    </p:set>
                                    <p:animEffect transition="in" filter="circle(in)">
                                      <p:cBhvr>
                                        <p:cTn id="61" dur="2000"/>
                                        <p:tgtEl>
                                          <p:spTgt spid="1628171"/>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1628172"/>
                                        </p:tgtEl>
                                        <p:attrNameLst>
                                          <p:attrName>style.visibility</p:attrName>
                                        </p:attrNameLst>
                                      </p:cBhvr>
                                      <p:to>
                                        <p:strVal val="visible"/>
                                      </p:to>
                                    </p:set>
                                    <p:animEffect transition="in" filter="dissolve">
                                      <p:cBhvr>
                                        <p:cTn id="66" dur="500"/>
                                        <p:tgtEl>
                                          <p:spTgt spid="162817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6" presetClass="entr" presetSubtype="16" fill="hold" nodeType="clickEffect">
                                  <p:stCondLst>
                                    <p:cond delay="0"/>
                                  </p:stCondLst>
                                  <p:childTnLst>
                                    <p:set>
                                      <p:cBhvr>
                                        <p:cTn id="70" dur="1" fill="hold">
                                          <p:stCondLst>
                                            <p:cond delay="0"/>
                                          </p:stCondLst>
                                        </p:cTn>
                                        <p:tgtEl>
                                          <p:spTgt spid="1628174"/>
                                        </p:tgtEl>
                                        <p:attrNameLst>
                                          <p:attrName>style.visibility</p:attrName>
                                        </p:attrNameLst>
                                      </p:cBhvr>
                                      <p:to>
                                        <p:strVal val="visible"/>
                                      </p:to>
                                    </p:set>
                                    <p:animEffect transition="in" filter="circle(in)">
                                      <p:cBhvr>
                                        <p:cTn id="71" dur="2000"/>
                                        <p:tgtEl>
                                          <p:spTgt spid="1628174"/>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1628175"/>
                                        </p:tgtEl>
                                        <p:attrNameLst>
                                          <p:attrName>style.visibility</p:attrName>
                                        </p:attrNameLst>
                                      </p:cBhvr>
                                      <p:to>
                                        <p:strVal val="visible"/>
                                      </p:to>
                                    </p:set>
                                    <p:animEffect transition="in" filter="dissolve">
                                      <p:cBhvr>
                                        <p:cTn id="76" dur="500"/>
                                        <p:tgtEl>
                                          <p:spTgt spid="1628175"/>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6" presetClass="entr" presetSubtype="16" fill="hold" nodeType="clickEffect">
                                  <p:stCondLst>
                                    <p:cond delay="0"/>
                                  </p:stCondLst>
                                  <p:childTnLst>
                                    <p:set>
                                      <p:cBhvr>
                                        <p:cTn id="80" dur="1" fill="hold">
                                          <p:stCondLst>
                                            <p:cond delay="0"/>
                                          </p:stCondLst>
                                        </p:cTn>
                                        <p:tgtEl>
                                          <p:spTgt spid="1628177"/>
                                        </p:tgtEl>
                                        <p:attrNameLst>
                                          <p:attrName>style.visibility</p:attrName>
                                        </p:attrNameLst>
                                      </p:cBhvr>
                                      <p:to>
                                        <p:strVal val="visible"/>
                                      </p:to>
                                    </p:set>
                                    <p:animEffect transition="in" filter="circle(in)">
                                      <p:cBhvr>
                                        <p:cTn id="81" dur="2000"/>
                                        <p:tgtEl>
                                          <p:spTgt spid="1628177"/>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9" presetClass="entr" presetSubtype="0" fill="hold" grpId="0" nodeType="clickEffect">
                                  <p:stCondLst>
                                    <p:cond delay="0"/>
                                  </p:stCondLst>
                                  <p:childTnLst>
                                    <p:set>
                                      <p:cBhvr>
                                        <p:cTn id="85" dur="1" fill="hold">
                                          <p:stCondLst>
                                            <p:cond delay="0"/>
                                          </p:stCondLst>
                                        </p:cTn>
                                        <p:tgtEl>
                                          <p:spTgt spid="1628178"/>
                                        </p:tgtEl>
                                        <p:attrNameLst>
                                          <p:attrName>style.visibility</p:attrName>
                                        </p:attrNameLst>
                                      </p:cBhvr>
                                      <p:to>
                                        <p:strVal val="visible"/>
                                      </p:to>
                                    </p:set>
                                    <p:animEffect transition="in" filter="dissolve">
                                      <p:cBhvr>
                                        <p:cTn id="86" dur="500"/>
                                        <p:tgtEl>
                                          <p:spTgt spid="1628178"/>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6" presetClass="entr" presetSubtype="16" fill="hold" nodeType="clickEffect">
                                  <p:stCondLst>
                                    <p:cond delay="0"/>
                                  </p:stCondLst>
                                  <p:childTnLst>
                                    <p:set>
                                      <p:cBhvr>
                                        <p:cTn id="90" dur="1" fill="hold">
                                          <p:stCondLst>
                                            <p:cond delay="0"/>
                                          </p:stCondLst>
                                        </p:cTn>
                                        <p:tgtEl>
                                          <p:spTgt spid="1628180"/>
                                        </p:tgtEl>
                                        <p:attrNameLst>
                                          <p:attrName>style.visibility</p:attrName>
                                        </p:attrNameLst>
                                      </p:cBhvr>
                                      <p:to>
                                        <p:strVal val="visible"/>
                                      </p:to>
                                    </p:set>
                                    <p:animEffect transition="in" filter="circle(in)">
                                      <p:cBhvr>
                                        <p:cTn id="91" dur="2000"/>
                                        <p:tgtEl>
                                          <p:spTgt spid="1628180"/>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1628181"/>
                                        </p:tgtEl>
                                        <p:attrNameLst>
                                          <p:attrName>style.visibility</p:attrName>
                                        </p:attrNameLst>
                                      </p:cBhvr>
                                      <p:to>
                                        <p:strVal val="visible"/>
                                      </p:to>
                                    </p:set>
                                    <p:animEffect transition="in" filter="dissolve">
                                      <p:cBhvr>
                                        <p:cTn id="96" dur="500"/>
                                        <p:tgtEl>
                                          <p:spTgt spid="1628181"/>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6" presetClass="entr" presetSubtype="16" fill="hold" nodeType="clickEffect">
                                  <p:stCondLst>
                                    <p:cond delay="0"/>
                                  </p:stCondLst>
                                  <p:childTnLst>
                                    <p:set>
                                      <p:cBhvr>
                                        <p:cTn id="100" dur="1" fill="hold">
                                          <p:stCondLst>
                                            <p:cond delay="0"/>
                                          </p:stCondLst>
                                        </p:cTn>
                                        <p:tgtEl>
                                          <p:spTgt spid="1628183"/>
                                        </p:tgtEl>
                                        <p:attrNameLst>
                                          <p:attrName>style.visibility</p:attrName>
                                        </p:attrNameLst>
                                      </p:cBhvr>
                                      <p:to>
                                        <p:strVal val="visible"/>
                                      </p:to>
                                    </p:set>
                                    <p:animEffect transition="in" filter="circle(in)">
                                      <p:cBhvr>
                                        <p:cTn id="101" dur="2000"/>
                                        <p:tgtEl>
                                          <p:spTgt spid="1628183"/>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9" presetClass="entr" presetSubtype="0" fill="hold" grpId="0" nodeType="clickEffect">
                                  <p:stCondLst>
                                    <p:cond delay="0"/>
                                  </p:stCondLst>
                                  <p:childTnLst>
                                    <p:set>
                                      <p:cBhvr>
                                        <p:cTn id="105" dur="1" fill="hold">
                                          <p:stCondLst>
                                            <p:cond delay="0"/>
                                          </p:stCondLst>
                                        </p:cTn>
                                        <p:tgtEl>
                                          <p:spTgt spid="1628184"/>
                                        </p:tgtEl>
                                        <p:attrNameLst>
                                          <p:attrName>style.visibility</p:attrName>
                                        </p:attrNameLst>
                                      </p:cBhvr>
                                      <p:to>
                                        <p:strVal val="visible"/>
                                      </p:to>
                                    </p:set>
                                    <p:animEffect transition="in" filter="dissolve">
                                      <p:cBhvr>
                                        <p:cTn id="106" dur="500"/>
                                        <p:tgtEl>
                                          <p:spTgt spid="1628184"/>
                                        </p:tgtEl>
                                      </p:cBhvr>
                                    </p:animEffec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6" presetClass="entr" presetSubtype="16" fill="hold" nodeType="clickEffect">
                                  <p:stCondLst>
                                    <p:cond delay="0"/>
                                  </p:stCondLst>
                                  <p:childTnLst>
                                    <p:set>
                                      <p:cBhvr>
                                        <p:cTn id="110" dur="1" fill="hold">
                                          <p:stCondLst>
                                            <p:cond delay="0"/>
                                          </p:stCondLst>
                                        </p:cTn>
                                        <p:tgtEl>
                                          <p:spTgt spid="1628188"/>
                                        </p:tgtEl>
                                        <p:attrNameLst>
                                          <p:attrName>style.visibility</p:attrName>
                                        </p:attrNameLst>
                                      </p:cBhvr>
                                      <p:to>
                                        <p:strVal val="visible"/>
                                      </p:to>
                                    </p:set>
                                    <p:animEffect transition="in" filter="circle(in)">
                                      <p:cBhvr>
                                        <p:cTn id="111" dur="2000"/>
                                        <p:tgtEl>
                                          <p:spTgt spid="1628188"/>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1628189"/>
                                        </p:tgtEl>
                                        <p:attrNameLst>
                                          <p:attrName>style.visibility</p:attrName>
                                        </p:attrNameLst>
                                      </p:cBhvr>
                                      <p:to>
                                        <p:strVal val="visible"/>
                                      </p:to>
                                    </p:set>
                                    <p:animEffect transition="in" filter="dissolve">
                                      <p:cBhvr>
                                        <p:cTn id="116" dur="500"/>
                                        <p:tgtEl>
                                          <p:spTgt spid="1628189"/>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10" presetClass="entr" presetSubtype="0" fill="hold" nodeType="clickEffect">
                                  <p:stCondLst>
                                    <p:cond delay="0"/>
                                  </p:stCondLst>
                                  <p:childTnLst>
                                    <p:set>
                                      <p:cBhvr>
                                        <p:cTn id="120" dur="1" fill="hold">
                                          <p:stCondLst>
                                            <p:cond delay="0"/>
                                          </p:stCondLst>
                                        </p:cTn>
                                        <p:tgtEl>
                                          <p:spTgt spid="1628191"/>
                                        </p:tgtEl>
                                        <p:attrNameLst>
                                          <p:attrName>style.visibility</p:attrName>
                                        </p:attrNameLst>
                                      </p:cBhvr>
                                      <p:to>
                                        <p:strVal val="visible"/>
                                      </p:to>
                                    </p:set>
                                    <p:animEffect transition="in" filter="fade">
                                      <p:cBhvr>
                                        <p:cTn id="121" dur="2000"/>
                                        <p:tgtEl>
                                          <p:spTgt spid="1628191"/>
                                        </p:tgtEl>
                                      </p:cBhvr>
                                    </p:animEffect>
                                  </p:childTnLst>
                                </p:cTn>
                              </p:par>
                              <p:par>
                                <p:cTn id="122" presetID="10" presetClass="entr" presetSubtype="0" fill="hold" nodeType="withEffect">
                                  <p:stCondLst>
                                    <p:cond delay="0"/>
                                  </p:stCondLst>
                                  <p:childTnLst>
                                    <p:set>
                                      <p:cBhvr>
                                        <p:cTn id="123" dur="1" fill="hold">
                                          <p:stCondLst>
                                            <p:cond delay="0"/>
                                          </p:stCondLst>
                                        </p:cTn>
                                        <p:tgtEl>
                                          <p:spTgt spid="1628193"/>
                                        </p:tgtEl>
                                        <p:attrNameLst>
                                          <p:attrName>style.visibility</p:attrName>
                                        </p:attrNameLst>
                                      </p:cBhvr>
                                      <p:to>
                                        <p:strVal val="visible"/>
                                      </p:to>
                                    </p:set>
                                    <p:animEffect transition="in" filter="fade">
                                      <p:cBhvr>
                                        <p:cTn id="124" dur="2000"/>
                                        <p:tgtEl>
                                          <p:spTgt spid="1628193"/>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6" presetClass="entr" presetSubtype="16" fill="hold" nodeType="clickEffect">
                                  <p:stCondLst>
                                    <p:cond delay="0"/>
                                  </p:stCondLst>
                                  <p:childTnLst>
                                    <p:set>
                                      <p:cBhvr>
                                        <p:cTn id="128" dur="1" fill="hold">
                                          <p:stCondLst>
                                            <p:cond delay="0"/>
                                          </p:stCondLst>
                                        </p:cTn>
                                        <p:tgtEl>
                                          <p:spTgt spid="1628195"/>
                                        </p:tgtEl>
                                        <p:attrNameLst>
                                          <p:attrName>style.visibility</p:attrName>
                                        </p:attrNameLst>
                                      </p:cBhvr>
                                      <p:to>
                                        <p:strVal val="visible"/>
                                      </p:to>
                                    </p:set>
                                    <p:animEffect transition="in" filter="circle(in)">
                                      <p:cBhvr>
                                        <p:cTn id="129" dur="2000"/>
                                        <p:tgtEl>
                                          <p:spTgt spid="1628195"/>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6" presetClass="entr" presetSubtype="16" fill="hold" nodeType="clickEffect">
                                  <p:stCondLst>
                                    <p:cond delay="0"/>
                                  </p:stCondLst>
                                  <p:childTnLst>
                                    <p:set>
                                      <p:cBhvr>
                                        <p:cTn id="133" dur="1" fill="hold">
                                          <p:stCondLst>
                                            <p:cond delay="0"/>
                                          </p:stCondLst>
                                        </p:cTn>
                                        <p:tgtEl>
                                          <p:spTgt spid="1628197"/>
                                        </p:tgtEl>
                                        <p:attrNameLst>
                                          <p:attrName>style.visibility</p:attrName>
                                        </p:attrNameLst>
                                      </p:cBhvr>
                                      <p:to>
                                        <p:strVal val="visible"/>
                                      </p:to>
                                    </p:set>
                                    <p:animEffect transition="in" filter="circle(in)">
                                      <p:cBhvr>
                                        <p:cTn id="134" dur="2000"/>
                                        <p:tgtEl>
                                          <p:spTgt spid="1628197"/>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10" presetClass="entr" presetSubtype="0" fill="hold" nodeType="clickEffect">
                                  <p:stCondLst>
                                    <p:cond delay="0"/>
                                  </p:stCondLst>
                                  <p:childTnLst>
                                    <p:set>
                                      <p:cBhvr>
                                        <p:cTn id="138" dur="1" fill="hold">
                                          <p:stCondLst>
                                            <p:cond delay="0"/>
                                          </p:stCondLst>
                                        </p:cTn>
                                        <p:tgtEl>
                                          <p:spTgt spid="1628199"/>
                                        </p:tgtEl>
                                        <p:attrNameLst>
                                          <p:attrName>style.visibility</p:attrName>
                                        </p:attrNameLst>
                                      </p:cBhvr>
                                      <p:to>
                                        <p:strVal val="visible"/>
                                      </p:to>
                                    </p:set>
                                    <p:animEffect transition="in" filter="fade">
                                      <p:cBhvr>
                                        <p:cTn id="139" dur="2000"/>
                                        <p:tgtEl>
                                          <p:spTgt spid="162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62" grpId="0"/>
      <p:bldP spid="1628162" grpId="1"/>
      <p:bldP spid="1628163" grpId="0" build="p"/>
      <p:bldP spid="1628163" grpId="1" build="p"/>
      <p:bldP spid="1628166" grpId="0"/>
      <p:bldP spid="1628169" grpId="0"/>
      <p:bldP spid="1628172" grpId="0"/>
      <p:bldP spid="1628175" grpId="0"/>
      <p:bldP spid="1628178" grpId="0"/>
      <p:bldP spid="1628181" grpId="0"/>
      <p:bldP spid="1628184" grpId="0"/>
      <p:bldP spid="162818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8994" name="Rectangle 2"/>
          <p:cNvSpPr>
            <a:spLocks noGrp="1" noChangeArrowheads="1"/>
          </p:cNvSpPr>
          <p:nvPr>
            <p:ph type="title"/>
          </p:nvPr>
        </p:nvSpPr>
        <p:spPr/>
        <p:txBody>
          <a:bodyPr/>
          <a:lstStyle/>
          <a:p>
            <a:pPr eaLnBrk="1" hangingPunct="1"/>
            <a:r>
              <a:rPr lang="es-AR" smtClean="0">
                <a:solidFill>
                  <a:schemeClr val="tx1"/>
                </a:solidFill>
              </a:rPr>
              <a:t>Los Rituales</a:t>
            </a:r>
            <a:endParaRPr lang="es-ES_tradnl" smtClean="0">
              <a:solidFill>
                <a:schemeClr val="tx1"/>
              </a:solidFill>
            </a:endParaRPr>
          </a:p>
        </p:txBody>
      </p:sp>
      <p:sp>
        <p:nvSpPr>
          <p:cNvPr id="1748996" name="Text Box 4"/>
          <p:cNvSpPr txBox="1">
            <a:spLocks noChangeArrowheads="1"/>
          </p:cNvSpPr>
          <p:nvPr/>
        </p:nvSpPr>
        <p:spPr bwMode="auto">
          <a:xfrm>
            <a:off x="3575050" y="1560513"/>
            <a:ext cx="1758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Padre Maestro</a:t>
            </a:r>
            <a:endParaRPr lang="es-ES_tradnl" b="1">
              <a:solidFill>
                <a:schemeClr val="tx1"/>
              </a:solidFill>
            </a:endParaRPr>
          </a:p>
        </p:txBody>
      </p:sp>
      <p:sp>
        <p:nvSpPr>
          <p:cNvPr id="1748997" name="Text Box 5"/>
          <p:cNvSpPr txBox="1">
            <a:spLocks noChangeArrowheads="1"/>
          </p:cNvSpPr>
          <p:nvPr/>
        </p:nvSpPr>
        <p:spPr bwMode="auto">
          <a:xfrm>
            <a:off x="1987550" y="2528888"/>
            <a:ext cx="86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Serval</a:t>
            </a:r>
            <a:endParaRPr lang="es-ES_tradnl" b="1">
              <a:solidFill>
                <a:schemeClr val="tx1"/>
              </a:solidFill>
            </a:endParaRPr>
          </a:p>
        </p:txBody>
      </p:sp>
      <p:sp>
        <p:nvSpPr>
          <p:cNvPr id="1748998" name="Text Box 6"/>
          <p:cNvSpPr txBox="1">
            <a:spLocks noChangeArrowheads="1"/>
          </p:cNvSpPr>
          <p:nvPr/>
        </p:nvSpPr>
        <p:spPr bwMode="auto">
          <a:xfrm>
            <a:off x="5861050" y="2514600"/>
            <a:ext cx="1162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Ojaranzo</a:t>
            </a:r>
            <a:endParaRPr lang="es-ES_tradnl" b="1">
              <a:solidFill>
                <a:schemeClr val="tx1"/>
              </a:solidFill>
            </a:endParaRPr>
          </a:p>
        </p:txBody>
      </p:sp>
      <p:sp>
        <p:nvSpPr>
          <p:cNvPr id="1748999" name="Text Box 7"/>
          <p:cNvSpPr txBox="1">
            <a:spLocks noChangeArrowheads="1"/>
          </p:cNvSpPr>
          <p:nvPr/>
        </p:nvSpPr>
        <p:spPr bwMode="auto">
          <a:xfrm>
            <a:off x="488950" y="3595688"/>
            <a:ext cx="692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Arce</a:t>
            </a:r>
            <a:endParaRPr lang="es-ES_tradnl" b="1">
              <a:solidFill>
                <a:schemeClr val="tx1"/>
              </a:solidFill>
            </a:endParaRPr>
          </a:p>
        </p:txBody>
      </p:sp>
      <p:sp>
        <p:nvSpPr>
          <p:cNvPr id="1749000" name="Text Box 8"/>
          <p:cNvSpPr txBox="1">
            <a:spLocks noChangeArrowheads="1"/>
          </p:cNvSpPr>
          <p:nvPr/>
        </p:nvSpPr>
        <p:spPr bwMode="auto">
          <a:xfrm>
            <a:off x="7816850" y="3595688"/>
            <a:ext cx="730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Haya</a:t>
            </a:r>
            <a:endParaRPr lang="es-ES_tradnl" b="1">
              <a:solidFill>
                <a:schemeClr val="tx1"/>
              </a:solidFill>
            </a:endParaRPr>
          </a:p>
        </p:txBody>
      </p:sp>
      <p:sp>
        <p:nvSpPr>
          <p:cNvPr id="1749001" name="Text Box 9"/>
          <p:cNvSpPr txBox="1">
            <a:spLocks noChangeArrowheads="1"/>
          </p:cNvSpPr>
          <p:nvPr/>
        </p:nvSpPr>
        <p:spPr bwMode="auto">
          <a:xfrm>
            <a:off x="2286000" y="3595688"/>
            <a:ext cx="2660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Eslabón (el Candidato)</a:t>
            </a:r>
            <a:endParaRPr lang="es-ES_tradnl" b="1">
              <a:solidFill>
                <a:schemeClr val="tx1"/>
              </a:solidFill>
            </a:endParaRPr>
          </a:p>
        </p:txBody>
      </p:sp>
      <p:sp>
        <p:nvSpPr>
          <p:cNvPr id="1749002" name="Text Box 10"/>
          <p:cNvSpPr txBox="1">
            <a:spLocks noChangeArrowheads="1"/>
          </p:cNvSpPr>
          <p:nvPr/>
        </p:nvSpPr>
        <p:spPr bwMode="auto">
          <a:xfrm>
            <a:off x="5486400" y="3581400"/>
            <a:ext cx="946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Fresno</a:t>
            </a:r>
            <a:endParaRPr lang="es-ES_tradnl" b="1">
              <a:solidFill>
                <a:schemeClr val="tx1"/>
              </a:solidFill>
            </a:endParaRPr>
          </a:p>
        </p:txBody>
      </p:sp>
      <p:sp>
        <p:nvSpPr>
          <p:cNvPr id="1749003" name="Text Box 11"/>
          <p:cNvSpPr txBox="1">
            <a:spLocks noChangeArrowheads="1"/>
          </p:cNvSpPr>
          <p:nvPr/>
        </p:nvSpPr>
        <p:spPr bwMode="auto">
          <a:xfrm>
            <a:off x="1981200" y="5105400"/>
            <a:ext cx="768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Olmo</a:t>
            </a:r>
            <a:endParaRPr lang="es-ES_tradnl" b="1">
              <a:solidFill>
                <a:schemeClr val="tx1"/>
              </a:solidFill>
            </a:endParaRPr>
          </a:p>
        </p:txBody>
      </p:sp>
      <p:sp>
        <p:nvSpPr>
          <p:cNvPr id="1749004" name="Text Box 12"/>
          <p:cNvSpPr txBox="1">
            <a:spLocks noChangeArrowheads="1"/>
          </p:cNvSpPr>
          <p:nvPr/>
        </p:nvSpPr>
        <p:spPr bwMode="auto">
          <a:xfrm>
            <a:off x="6051550" y="5105400"/>
            <a:ext cx="933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Encina</a:t>
            </a:r>
            <a:endParaRPr lang="es-ES_tradnl" b="1">
              <a:solidFill>
                <a:schemeClr val="tx1"/>
              </a:solidFill>
            </a:endParaRPr>
          </a:p>
        </p:txBody>
      </p:sp>
      <p:sp>
        <p:nvSpPr>
          <p:cNvPr id="1749005" name="Text Box 13"/>
          <p:cNvSpPr txBox="1">
            <a:spLocks noChangeArrowheads="1"/>
          </p:cNvSpPr>
          <p:nvPr/>
        </p:nvSpPr>
        <p:spPr bwMode="auto">
          <a:xfrm>
            <a:off x="3581400" y="6262688"/>
            <a:ext cx="1733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Guardatemplo</a:t>
            </a:r>
            <a:endParaRPr lang="es-ES_tradnl" b="1">
              <a:solidFill>
                <a:schemeClr val="tx1"/>
              </a:solidFill>
            </a:endParaRPr>
          </a:p>
        </p:txBody>
      </p:sp>
      <p:sp>
        <p:nvSpPr>
          <p:cNvPr id="1749006" name="Text Box 14"/>
          <p:cNvSpPr txBox="1">
            <a:spLocks noChangeArrowheads="1"/>
          </p:cNvSpPr>
          <p:nvPr/>
        </p:nvSpPr>
        <p:spPr bwMode="auto">
          <a:xfrm>
            <a:off x="365125" y="265113"/>
            <a:ext cx="21907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Algunos Rituales</a:t>
            </a:r>
          </a:p>
          <a:p>
            <a:pPr eaLnBrk="1" hangingPunct="1"/>
            <a:r>
              <a:rPr lang="es-AR">
                <a:solidFill>
                  <a:schemeClr val="tx1"/>
                </a:solidFill>
              </a:rPr>
              <a:t>disponen el</a:t>
            </a:r>
          </a:p>
          <a:p>
            <a:pPr eaLnBrk="1" hangingPunct="1"/>
            <a:r>
              <a:rPr lang="es-AR">
                <a:solidFill>
                  <a:schemeClr val="tx1"/>
                </a:solidFill>
              </a:rPr>
              <a:t>Cuadro de Oficiales</a:t>
            </a:r>
          </a:p>
          <a:p>
            <a:pPr eaLnBrk="1" hangingPunct="1"/>
            <a:r>
              <a:rPr lang="es-AR">
                <a:solidFill>
                  <a:schemeClr val="tx1"/>
                </a:solidFill>
              </a:rPr>
              <a:t>en forma de rombo</a:t>
            </a:r>
          </a:p>
          <a:p>
            <a:pPr eaLnBrk="1" hangingPunct="1"/>
            <a:r>
              <a:rPr lang="es-AR">
                <a:solidFill>
                  <a:schemeClr val="tx1"/>
                </a:solidFill>
              </a:rPr>
              <a:t>(de </a:t>
            </a:r>
            <a:r>
              <a:rPr lang="es-AR" i="1">
                <a:solidFill>
                  <a:schemeClr val="tx1"/>
                </a:solidFill>
              </a:rPr>
              <a:t>“diamante”</a:t>
            </a:r>
            <a:r>
              <a:rPr lang="es-AR">
                <a:solidFill>
                  <a:schemeClr val="tx1"/>
                </a:solidFill>
              </a:rPr>
              <a:t>)</a:t>
            </a:r>
            <a:endParaRPr lang="es-ES_tradnl">
              <a:solidFill>
                <a:schemeClr val="tx1"/>
              </a:solidFill>
            </a:endParaRPr>
          </a:p>
        </p:txBody>
      </p:sp>
      <p:pic>
        <p:nvPicPr>
          <p:cNvPr id="1749008" name="Picture 16" descr="Ver imagen en tamaño complet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209800"/>
            <a:ext cx="8540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9010" name="Picture 18" descr="Ver imagen en tamaño complet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2209800"/>
            <a:ext cx="91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9012" name="Picture 20" descr="arce">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3105150"/>
            <a:ext cx="914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9014" name="Picture 22" descr="cadena_galv_e_l_din763">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09900" y="3276600"/>
            <a:ext cx="11049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9016" name="Picture 24" descr="fresno7">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53000" y="3019425"/>
            <a:ext cx="88582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9018" name="Picture 26" descr="haya">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24750" y="3152775"/>
            <a:ext cx="11620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9020" name="Picture 28" descr="olmo">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71675" y="4362450"/>
            <a:ext cx="10001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9022" name="Picture 30" descr="ENCINA">
            <a:hlinkClick r:id="rId16"/>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72150" y="4621213"/>
            <a:ext cx="154305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9024" name="Picture 32" descr="614-G%2520HACHA">
            <a:hlinkClick r:id="rId18"/>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62400" y="1352550"/>
            <a:ext cx="923925"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9025" name="Picture 33" descr="614-G%2520HACHA">
            <a:hlinkClick r:id="rId18"/>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62400" y="5619750"/>
            <a:ext cx="923925"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8994"/>
                                        </p:tgtEl>
                                        <p:attrNameLst>
                                          <p:attrName>style.visibility</p:attrName>
                                        </p:attrNameLst>
                                      </p:cBhvr>
                                      <p:to>
                                        <p:strVal val="visible"/>
                                      </p:to>
                                    </p:set>
                                    <p:animEffect transition="in" filter="blinds(horizontal)">
                                      <p:cBhvr>
                                        <p:cTn id="7" dur="500"/>
                                        <p:tgtEl>
                                          <p:spTgt spid="17489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49006"/>
                                        </p:tgtEl>
                                        <p:attrNameLst>
                                          <p:attrName>style.visibility</p:attrName>
                                        </p:attrNameLst>
                                      </p:cBhvr>
                                      <p:to>
                                        <p:strVal val="visible"/>
                                      </p:to>
                                    </p:set>
                                    <p:animEffect transition="in" filter="fade">
                                      <p:cBhvr>
                                        <p:cTn id="12" dur="2000"/>
                                        <p:tgtEl>
                                          <p:spTgt spid="17490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748996"/>
                                        </p:tgtEl>
                                        <p:attrNameLst>
                                          <p:attrName>style.visibility</p:attrName>
                                        </p:attrNameLst>
                                      </p:cBhvr>
                                      <p:to>
                                        <p:strVal val="visible"/>
                                      </p:to>
                                    </p:set>
                                    <p:animEffect transition="in" filter="diamond(in)">
                                      <p:cBhvr>
                                        <p:cTn id="17" dur="2000"/>
                                        <p:tgtEl>
                                          <p:spTgt spid="1748996"/>
                                        </p:tgtEl>
                                      </p:cBhvr>
                                    </p:animEffect>
                                  </p:childTnLst>
                                </p:cTn>
                              </p:par>
                              <p:par>
                                <p:cTn id="18" presetID="8" presetClass="entr" presetSubtype="16" fill="hold" grpId="0" nodeType="withEffect">
                                  <p:stCondLst>
                                    <p:cond delay="0"/>
                                  </p:stCondLst>
                                  <p:childTnLst>
                                    <p:set>
                                      <p:cBhvr>
                                        <p:cTn id="19" dur="1" fill="hold">
                                          <p:stCondLst>
                                            <p:cond delay="0"/>
                                          </p:stCondLst>
                                        </p:cTn>
                                        <p:tgtEl>
                                          <p:spTgt spid="1748998"/>
                                        </p:tgtEl>
                                        <p:attrNameLst>
                                          <p:attrName>style.visibility</p:attrName>
                                        </p:attrNameLst>
                                      </p:cBhvr>
                                      <p:to>
                                        <p:strVal val="visible"/>
                                      </p:to>
                                    </p:set>
                                    <p:animEffect transition="in" filter="diamond(in)">
                                      <p:cBhvr>
                                        <p:cTn id="20" dur="2000"/>
                                        <p:tgtEl>
                                          <p:spTgt spid="1748998"/>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1748997"/>
                                        </p:tgtEl>
                                        <p:attrNameLst>
                                          <p:attrName>style.visibility</p:attrName>
                                        </p:attrNameLst>
                                      </p:cBhvr>
                                      <p:to>
                                        <p:strVal val="visible"/>
                                      </p:to>
                                    </p:set>
                                    <p:animEffect transition="in" filter="diamond(in)">
                                      <p:cBhvr>
                                        <p:cTn id="23" dur="2000"/>
                                        <p:tgtEl>
                                          <p:spTgt spid="1748997"/>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1748999"/>
                                        </p:tgtEl>
                                        <p:attrNameLst>
                                          <p:attrName>style.visibility</p:attrName>
                                        </p:attrNameLst>
                                      </p:cBhvr>
                                      <p:to>
                                        <p:strVal val="visible"/>
                                      </p:to>
                                    </p:set>
                                    <p:animEffect transition="in" filter="diamond(in)">
                                      <p:cBhvr>
                                        <p:cTn id="26" dur="2000"/>
                                        <p:tgtEl>
                                          <p:spTgt spid="1748999"/>
                                        </p:tgtEl>
                                      </p:cBhvr>
                                    </p:animEffect>
                                  </p:childTnLst>
                                </p:cTn>
                              </p:par>
                              <p:par>
                                <p:cTn id="27" presetID="8" presetClass="entr" presetSubtype="16" fill="hold" grpId="0" nodeType="withEffect">
                                  <p:stCondLst>
                                    <p:cond delay="0"/>
                                  </p:stCondLst>
                                  <p:childTnLst>
                                    <p:set>
                                      <p:cBhvr>
                                        <p:cTn id="28" dur="1" fill="hold">
                                          <p:stCondLst>
                                            <p:cond delay="0"/>
                                          </p:stCondLst>
                                        </p:cTn>
                                        <p:tgtEl>
                                          <p:spTgt spid="1749001"/>
                                        </p:tgtEl>
                                        <p:attrNameLst>
                                          <p:attrName>style.visibility</p:attrName>
                                        </p:attrNameLst>
                                      </p:cBhvr>
                                      <p:to>
                                        <p:strVal val="visible"/>
                                      </p:to>
                                    </p:set>
                                    <p:animEffect transition="in" filter="diamond(in)">
                                      <p:cBhvr>
                                        <p:cTn id="29" dur="2000"/>
                                        <p:tgtEl>
                                          <p:spTgt spid="1749001"/>
                                        </p:tgtEl>
                                      </p:cBhvr>
                                    </p:animEffect>
                                  </p:childTnLst>
                                </p:cTn>
                              </p:par>
                              <p:par>
                                <p:cTn id="30" presetID="8" presetClass="entr" presetSubtype="16" fill="hold" grpId="0" nodeType="withEffect">
                                  <p:stCondLst>
                                    <p:cond delay="0"/>
                                  </p:stCondLst>
                                  <p:childTnLst>
                                    <p:set>
                                      <p:cBhvr>
                                        <p:cTn id="31" dur="1" fill="hold">
                                          <p:stCondLst>
                                            <p:cond delay="0"/>
                                          </p:stCondLst>
                                        </p:cTn>
                                        <p:tgtEl>
                                          <p:spTgt spid="1749002"/>
                                        </p:tgtEl>
                                        <p:attrNameLst>
                                          <p:attrName>style.visibility</p:attrName>
                                        </p:attrNameLst>
                                      </p:cBhvr>
                                      <p:to>
                                        <p:strVal val="visible"/>
                                      </p:to>
                                    </p:set>
                                    <p:animEffect transition="in" filter="diamond(in)">
                                      <p:cBhvr>
                                        <p:cTn id="32" dur="2000"/>
                                        <p:tgtEl>
                                          <p:spTgt spid="1749002"/>
                                        </p:tgtEl>
                                      </p:cBhvr>
                                    </p:animEffect>
                                  </p:childTnLst>
                                </p:cTn>
                              </p:par>
                              <p:par>
                                <p:cTn id="33" presetID="8" presetClass="entr" presetSubtype="16" fill="hold" grpId="0" nodeType="withEffect">
                                  <p:stCondLst>
                                    <p:cond delay="0"/>
                                  </p:stCondLst>
                                  <p:childTnLst>
                                    <p:set>
                                      <p:cBhvr>
                                        <p:cTn id="34" dur="1" fill="hold">
                                          <p:stCondLst>
                                            <p:cond delay="0"/>
                                          </p:stCondLst>
                                        </p:cTn>
                                        <p:tgtEl>
                                          <p:spTgt spid="1749000"/>
                                        </p:tgtEl>
                                        <p:attrNameLst>
                                          <p:attrName>style.visibility</p:attrName>
                                        </p:attrNameLst>
                                      </p:cBhvr>
                                      <p:to>
                                        <p:strVal val="visible"/>
                                      </p:to>
                                    </p:set>
                                    <p:animEffect transition="in" filter="diamond(in)">
                                      <p:cBhvr>
                                        <p:cTn id="35" dur="2000"/>
                                        <p:tgtEl>
                                          <p:spTgt spid="1749000"/>
                                        </p:tgtEl>
                                      </p:cBhvr>
                                    </p:animEffect>
                                  </p:childTnLst>
                                </p:cTn>
                              </p:par>
                              <p:par>
                                <p:cTn id="36" presetID="8" presetClass="entr" presetSubtype="16" fill="hold" grpId="0" nodeType="withEffect">
                                  <p:stCondLst>
                                    <p:cond delay="0"/>
                                  </p:stCondLst>
                                  <p:childTnLst>
                                    <p:set>
                                      <p:cBhvr>
                                        <p:cTn id="37" dur="1" fill="hold">
                                          <p:stCondLst>
                                            <p:cond delay="0"/>
                                          </p:stCondLst>
                                        </p:cTn>
                                        <p:tgtEl>
                                          <p:spTgt spid="1749004"/>
                                        </p:tgtEl>
                                        <p:attrNameLst>
                                          <p:attrName>style.visibility</p:attrName>
                                        </p:attrNameLst>
                                      </p:cBhvr>
                                      <p:to>
                                        <p:strVal val="visible"/>
                                      </p:to>
                                    </p:set>
                                    <p:animEffect transition="in" filter="diamond(in)">
                                      <p:cBhvr>
                                        <p:cTn id="38" dur="2000"/>
                                        <p:tgtEl>
                                          <p:spTgt spid="1749004"/>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1749003"/>
                                        </p:tgtEl>
                                        <p:attrNameLst>
                                          <p:attrName>style.visibility</p:attrName>
                                        </p:attrNameLst>
                                      </p:cBhvr>
                                      <p:to>
                                        <p:strVal val="visible"/>
                                      </p:to>
                                    </p:set>
                                    <p:animEffect transition="in" filter="diamond(in)">
                                      <p:cBhvr>
                                        <p:cTn id="41" dur="2000"/>
                                        <p:tgtEl>
                                          <p:spTgt spid="1749003"/>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1749005"/>
                                        </p:tgtEl>
                                        <p:attrNameLst>
                                          <p:attrName>style.visibility</p:attrName>
                                        </p:attrNameLst>
                                      </p:cBhvr>
                                      <p:to>
                                        <p:strVal val="visible"/>
                                      </p:to>
                                    </p:set>
                                    <p:animEffect transition="in" filter="diamond(in)">
                                      <p:cBhvr>
                                        <p:cTn id="44" dur="2000"/>
                                        <p:tgtEl>
                                          <p:spTgt spid="174900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8" presetClass="exit" presetSubtype="16" fill="hold" grpId="1" nodeType="clickEffect">
                                  <p:stCondLst>
                                    <p:cond delay="0"/>
                                  </p:stCondLst>
                                  <p:childTnLst>
                                    <p:animEffect transition="out" filter="diamond(in)">
                                      <p:cBhvr>
                                        <p:cTn id="48" dur="2000"/>
                                        <p:tgtEl>
                                          <p:spTgt spid="1748996"/>
                                        </p:tgtEl>
                                      </p:cBhvr>
                                    </p:animEffect>
                                    <p:set>
                                      <p:cBhvr>
                                        <p:cTn id="49" dur="1" fill="hold">
                                          <p:stCondLst>
                                            <p:cond delay="1999"/>
                                          </p:stCondLst>
                                        </p:cTn>
                                        <p:tgtEl>
                                          <p:spTgt spid="1748996"/>
                                        </p:tgtEl>
                                        <p:attrNameLst>
                                          <p:attrName>style.visibility</p:attrName>
                                        </p:attrNameLst>
                                      </p:cBhvr>
                                      <p:to>
                                        <p:strVal val="hidden"/>
                                      </p:to>
                                    </p:set>
                                  </p:childTnLst>
                                </p:cTn>
                              </p:par>
                              <p:par>
                                <p:cTn id="50" presetID="8" presetClass="exit" presetSubtype="16" fill="hold" grpId="1" nodeType="withEffect">
                                  <p:stCondLst>
                                    <p:cond delay="0"/>
                                  </p:stCondLst>
                                  <p:childTnLst>
                                    <p:animEffect transition="out" filter="diamond(in)">
                                      <p:cBhvr>
                                        <p:cTn id="51" dur="2000"/>
                                        <p:tgtEl>
                                          <p:spTgt spid="1748998"/>
                                        </p:tgtEl>
                                      </p:cBhvr>
                                    </p:animEffect>
                                    <p:set>
                                      <p:cBhvr>
                                        <p:cTn id="52" dur="1" fill="hold">
                                          <p:stCondLst>
                                            <p:cond delay="1999"/>
                                          </p:stCondLst>
                                        </p:cTn>
                                        <p:tgtEl>
                                          <p:spTgt spid="1748998"/>
                                        </p:tgtEl>
                                        <p:attrNameLst>
                                          <p:attrName>style.visibility</p:attrName>
                                        </p:attrNameLst>
                                      </p:cBhvr>
                                      <p:to>
                                        <p:strVal val="hidden"/>
                                      </p:to>
                                    </p:set>
                                  </p:childTnLst>
                                </p:cTn>
                              </p:par>
                              <p:par>
                                <p:cTn id="53" presetID="8" presetClass="exit" presetSubtype="16" fill="hold" grpId="1" nodeType="withEffect">
                                  <p:stCondLst>
                                    <p:cond delay="0"/>
                                  </p:stCondLst>
                                  <p:childTnLst>
                                    <p:animEffect transition="out" filter="diamond(in)">
                                      <p:cBhvr>
                                        <p:cTn id="54" dur="2000"/>
                                        <p:tgtEl>
                                          <p:spTgt spid="1748997"/>
                                        </p:tgtEl>
                                      </p:cBhvr>
                                    </p:animEffect>
                                    <p:set>
                                      <p:cBhvr>
                                        <p:cTn id="55" dur="1" fill="hold">
                                          <p:stCondLst>
                                            <p:cond delay="1999"/>
                                          </p:stCondLst>
                                        </p:cTn>
                                        <p:tgtEl>
                                          <p:spTgt spid="1748997"/>
                                        </p:tgtEl>
                                        <p:attrNameLst>
                                          <p:attrName>style.visibility</p:attrName>
                                        </p:attrNameLst>
                                      </p:cBhvr>
                                      <p:to>
                                        <p:strVal val="hidden"/>
                                      </p:to>
                                    </p:set>
                                  </p:childTnLst>
                                </p:cTn>
                              </p:par>
                              <p:par>
                                <p:cTn id="56" presetID="8" presetClass="exit" presetSubtype="16" fill="hold" grpId="1" nodeType="withEffect">
                                  <p:stCondLst>
                                    <p:cond delay="0"/>
                                  </p:stCondLst>
                                  <p:childTnLst>
                                    <p:animEffect transition="out" filter="diamond(in)">
                                      <p:cBhvr>
                                        <p:cTn id="57" dur="2000"/>
                                        <p:tgtEl>
                                          <p:spTgt spid="1748999"/>
                                        </p:tgtEl>
                                      </p:cBhvr>
                                    </p:animEffect>
                                    <p:set>
                                      <p:cBhvr>
                                        <p:cTn id="58" dur="1" fill="hold">
                                          <p:stCondLst>
                                            <p:cond delay="1999"/>
                                          </p:stCondLst>
                                        </p:cTn>
                                        <p:tgtEl>
                                          <p:spTgt spid="1748999"/>
                                        </p:tgtEl>
                                        <p:attrNameLst>
                                          <p:attrName>style.visibility</p:attrName>
                                        </p:attrNameLst>
                                      </p:cBhvr>
                                      <p:to>
                                        <p:strVal val="hidden"/>
                                      </p:to>
                                    </p:set>
                                  </p:childTnLst>
                                </p:cTn>
                              </p:par>
                              <p:par>
                                <p:cTn id="59" presetID="8" presetClass="exit" presetSubtype="16" fill="hold" grpId="1" nodeType="withEffect">
                                  <p:stCondLst>
                                    <p:cond delay="0"/>
                                  </p:stCondLst>
                                  <p:childTnLst>
                                    <p:animEffect transition="out" filter="diamond(in)">
                                      <p:cBhvr>
                                        <p:cTn id="60" dur="2000"/>
                                        <p:tgtEl>
                                          <p:spTgt spid="1749001"/>
                                        </p:tgtEl>
                                      </p:cBhvr>
                                    </p:animEffect>
                                    <p:set>
                                      <p:cBhvr>
                                        <p:cTn id="61" dur="1" fill="hold">
                                          <p:stCondLst>
                                            <p:cond delay="1999"/>
                                          </p:stCondLst>
                                        </p:cTn>
                                        <p:tgtEl>
                                          <p:spTgt spid="1749001"/>
                                        </p:tgtEl>
                                        <p:attrNameLst>
                                          <p:attrName>style.visibility</p:attrName>
                                        </p:attrNameLst>
                                      </p:cBhvr>
                                      <p:to>
                                        <p:strVal val="hidden"/>
                                      </p:to>
                                    </p:set>
                                  </p:childTnLst>
                                </p:cTn>
                              </p:par>
                              <p:par>
                                <p:cTn id="62" presetID="8" presetClass="exit" presetSubtype="16" fill="hold" grpId="1" nodeType="withEffect">
                                  <p:stCondLst>
                                    <p:cond delay="0"/>
                                  </p:stCondLst>
                                  <p:childTnLst>
                                    <p:animEffect transition="out" filter="diamond(in)">
                                      <p:cBhvr>
                                        <p:cTn id="63" dur="2000"/>
                                        <p:tgtEl>
                                          <p:spTgt spid="1749002"/>
                                        </p:tgtEl>
                                      </p:cBhvr>
                                    </p:animEffect>
                                    <p:set>
                                      <p:cBhvr>
                                        <p:cTn id="64" dur="1" fill="hold">
                                          <p:stCondLst>
                                            <p:cond delay="1999"/>
                                          </p:stCondLst>
                                        </p:cTn>
                                        <p:tgtEl>
                                          <p:spTgt spid="1749002"/>
                                        </p:tgtEl>
                                        <p:attrNameLst>
                                          <p:attrName>style.visibility</p:attrName>
                                        </p:attrNameLst>
                                      </p:cBhvr>
                                      <p:to>
                                        <p:strVal val="hidden"/>
                                      </p:to>
                                    </p:set>
                                  </p:childTnLst>
                                </p:cTn>
                              </p:par>
                              <p:par>
                                <p:cTn id="65" presetID="8" presetClass="exit" presetSubtype="16" fill="hold" grpId="1" nodeType="withEffect">
                                  <p:stCondLst>
                                    <p:cond delay="0"/>
                                  </p:stCondLst>
                                  <p:childTnLst>
                                    <p:animEffect transition="out" filter="diamond(in)">
                                      <p:cBhvr>
                                        <p:cTn id="66" dur="2000"/>
                                        <p:tgtEl>
                                          <p:spTgt spid="1749000"/>
                                        </p:tgtEl>
                                      </p:cBhvr>
                                    </p:animEffect>
                                    <p:set>
                                      <p:cBhvr>
                                        <p:cTn id="67" dur="1" fill="hold">
                                          <p:stCondLst>
                                            <p:cond delay="1999"/>
                                          </p:stCondLst>
                                        </p:cTn>
                                        <p:tgtEl>
                                          <p:spTgt spid="1749000"/>
                                        </p:tgtEl>
                                        <p:attrNameLst>
                                          <p:attrName>style.visibility</p:attrName>
                                        </p:attrNameLst>
                                      </p:cBhvr>
                                      <p:to>
                                        <p:strVal val="hidden"/>
                                      </p:to>
                                    </p:set>
                                  </p:childTnLst>
                                </p:cTn>
                              </p:par>
                              <p:par>
                                <p:cTn id="68" presetID="8" presetClass="exit" presetSubtype="16" fill="hold" grpId="1" nodeType="withEffect">
                                  <p:stCondLst>
                                    <p:cond delay="0"/>
                                  </p:stCondLst>
                                  <p:childTnLst>
                                    <p:animEffect transition="out" filter="diamond(in)">
                                      <p:cBhvr>
                                        <p:cTn id="69" dur="2000"/>
                                        <p:tgtEl>
                                          <p:spTgt spid="1749004"/>
                                        </p:tgtEl>
                                      </p:cBhvr>
                                    </p:animEffect>
                                    <p:set>
                                      <p:cBhvr>
                                        <p:cTn id="70" dur="1" fill="hold">
                                          <p:stCondLst>
                                            <p:cond delay="1999"/>
                                          </p:stCondLst>
                                        </p:cTn>
                                        <p:tgtEl>
                                          <p:spTgt spid="1749004"/>
                                        </p:tgtEl>
                                        <p:attrNameLst>
                                          <p:attrName>style.visibility</p:attrName>
                                        </p:attrNameLst>
                                      </p:cBhvr>
                                      <p:to>
                                        <p:strVal val="hidden"/>
                                      </p:to>
                                    </p:set>
                                  </p:childTnLst>
                                </p:cTn>
                              </p:par>
                              <p:par>
                                <p:cTn id="71" presetID="8" presetClass="exit" presetSubtype="16" fill="hold" grpId="1" nodeType="withEffect">
                                  <p:stCondLst>
                                    <p:cond delay="0"/>
                                  </p:stCondLst>
                                  <p:childTnLst>
                                    <p:animEffect transition="out" filter="diamond(in)">
                                      <p:cBhvr>
                                        <p:cTn id="72" dur="2000"/>
                                        <p:tgtEl>
                                          <p:spTgt spid="1749003"/>
                                        </p:tgtEl>
                                      </p:cBhvr>
                                    </p:animEffect>
                                    <p:set>
                                      <p:cBhvr>
                                        <p:cTn id="73" dur="1" fill="hold">
                                          <p:stCondLst>
                                            <p:cond delay="1999"/>
                                          </p:stCondLst>
                                        </p:cTn>
                                        <p:tgtEl>
                                          <p:spTgt spid="1749003"/>
                                        </p:tgtEl>
                                        <p:attrNameLst>
                                          <p:attrName>style.visibility</p:attrName>
                                        </p:attrNameLst>
                                      </p:cBhvr>
                                      <p:to>
                                        <p:strVal val="hidden"/>
                                      </p:to>
                                    </p:set>
                                  </p:childTnLst>
                                </p:cTn>
                              </p:par>
                              <p:par>
                                <p:cTn id="74" presetID="8" presetClass="exit" presetSubtype="16" fill="hold" grpId="1" nodeType="withEffect">
                                  <p:stCondLst>
                                    <p:cond delay="0"/>
                                  </p:stCondLst>
                                  <p:childTnLst>
                                    <p:animEffect transition="out" filter="diamond(in)">
                                      <p:cBhvr>
                                        <p:cTn id="75" dur="2000"/>
                                        <p:tgtEl>
                                          <p:spTgt spid="1749005"/>
                                        </p:tgtEl>
                                      </p:cBhvr>
                                    </p:animEffect>
                                    <p:set>
                                      <p:cBhvr>
                                        <p:cTn id="76" dur="1" fill="hold">
                                          <p:stCondLst>
                                            <p:cond delay="1999"/>
                                          </p:stCondLst>
                                        </p:cTn>
                                        <p:tgtEl>
                                          <p:spTgt spid="1749005"/>
                                        </p:tgtEl>
                                        <p:attrNameLst>
                                          <p:attrName>style.visibility</p:attrName>
                                        </p:attrNameLst>
                                      </p:cBhvr>
                                      <p:to>
                                        <p:strVal val="hidden"/>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8" presetClass="entr" presetSubtype="16" fill="hold" nodeType="clickEffect">
                                  <p:stCondLst>
                                    <p:cond delay="0"/>
                                  </p:stCondLst>
                                  <p:childTnLst>
                                    <p:set>
                                      <p:cBhvr>
                                        <p:cTn id="80" dur="1" fill="hold">
                                          <p:stCondLst>
                                            <p:cond delay="0"/>
                                          </p:stCondLst>
                                        </p:cTn>
                                        <p:tgtEl>
                                          <p:spTgt spid="1749024"/>
                                        </p:tgtEl>
                                        <p:attrNameLst>
                                          <p:attrName>style.visibility</p:attrName>
                                        </p:attrNameLst>
                                      </p:cBhvr>
                                      <p:to>
                                        <p:strVal val="visible"/>
                                      </p:to>
                                    </p:set>
                                    <p:animEffect transition="in" filter="diamond(in)">
                                      <p:cBhvr>
                                        <p:cTn id="81" dur="2000"/>
                                        <p:tgtEl>
                                          <p:spTgt spid="1749024"/>
                                        </p:tgtEl>
                                      </p:cBhvr>
                                    </p:animEffect>
                                  </p:childTnLst>
                                </p:cTn>
                              </p:par>
                              <p:par>
                                <p:cTn id="82" presetID="8" presetClass="entr" presetSubtype="16" fill="hold" nodeType="withEffect">
                                  <p:stCondLst>
                                    <p:cond delay="0"/>
                                  </p:stCondLst>
                                  <p:childTnLst>
                                    <p:set>
                                      <p:cBhvr>
                                        <p:cTn id="83" dur="1" fill="hold">
                                          <p:stCondLst>
                                            <p:cond delay="0"/>
                                          </p:stCondLst>
                                        </p:cTn>
                                        <p:tgtEl>
                                          <p:spTgt spid="1749010"/>
                                        </p:tgtEl>
                                        <p:attrNameLst>
                                          <p:attrName>style.visibility</p:attrName>
                                        </p:attrNameLst>
                                      </p:cBhvr>
                                      <p:to>
                                        <p:strVal val="visible"/>
                                      </p:to>
                                    </p:set>
                                    <p:animEffect transition="in" filter="diamond(in)">
                                      <p:cBhvr>
                                        <p:cTn id="84" dur="2000"/>
                                        <p:tgtEl>
                                          <p:spTgt spid="1749010"/>
                                        </p:tgtEl>
                                      </p:cBhvr>
                                    </p:animEffect>
                                  </p:childTnLst>
                                </p:cTn>
                              </p:par>
                              <p:par>
                                <p:cTn id="85" presetID="8" presetClass="entr" presetSubtype="16" fill="hold" nodeType="withEffect">
                                  <p:stCondLst>
                                    <p:cond delay="0"/>
                                  </p:stCondLst>
                                  <p:childTnLst>
                                    <p:set>
                                      <p:cBhvr>
                                        <p:cTn id="86" dur="1" fill="hold">
                                          <p:stCondLst>
                                            <p:cond delay="0"/>
                                          </p:stCondLst>
                                        </p:cTn>
                                        <p:tgtEl>
                                          <p:spTgt spid="1749018"/>
                                        </p:tgtEl>
                                        <p:attrNameLst>
                                          <p:attrName>style.visibility</p:attrName>
                                        </p:attrNameLst>
                                      </p:cBhvr>
                                      <p:to>
                                        <p:strVal val="visible"/>
                                      </p:to>
                                    </p:set>
                                    <p:animEffect transition="in" filter="diamond(in)">
                                      <p:cBhvr>
                                        <p:cTn id="87" dur="2000"/>
                                        <p:tgtEl>
                                          <p:spTgt spid="1749018"/>
                                        </p:tgtEl>
                                      </p:cBhvr>
                                    </p:animEffect>
                                  </p:childTnLst>
                                </p:cTn>
                              </p:par>
                              <p:par>
                                <p:cTn id="88" presetID="8" presetClass="entr" presetSubtype="16" fill="hold" nodeType="withEffect">
                                  <p:stCondLst>
                                    <p:cond delay="0"/>
                                  </p:stCondLst>
                                  <p:childTnLst>
                                    <p:set>
                                      <p:cBhvr>
                                        <p:cTn id="89" dur="1" fill="hold">
                                          <p:stCondLst>
                                            <p:cond delay="0"/>
                                          </p:stCondLst>
                                        </p:cTn>
                                        <p:tgtEl>
                                          <p:spTgt spid="1749016"/>
                                        </p:tgtEl>
                                        <p:attrNameLst>
                                          <p:attrName>style.visibility</p:attrName>
                                        </p:attrNameLst>
                                      </p:cBhvr>
                                      <p:to>
                                        <p:strVal val="visible"/>
                                      </p:to>
                                    </p:set>
                                    <p:animEffect transition="in" filter="diamond(in)">
                                      <p:cBhvr>
                                        <p:cTn id="90" dur="2000"/>
                                        <p:tgtEl>
                                          <p:spTgt spid="1749016"/>
                                        </p:tgtEl>
                                      </p:cBhvr>
                                    </p:animEffect>
                                  </p:childTnLst>
                                </p:cTn>
                              </p:par>
                              <p:par>
                                <p:cTn id="91" presetID="8" presetClass="entr" presetSubtype="16" fill="hold" nodeType="withEffect">
                                  <p:stCondLst>
                                    <p:cond delay="0"/>
                                  </p:stCondLst>
                                  <p:childTnLst>
                                    <p:set>
                                      <p:cBhvr>
                                        <p:cTn id="92" dur="1" fill="hold">
                                          <p:stCondLst>
                                            <p:cond delay="0"/>
                                          </p:stCondLst>
                                        </p:cTn>
                                        <p:tgtEl>
                                          <p:spTgt spid="1749014"/>
                                        </p:tgtEl>
                                        <p:attrNameLst>
                                          <p:attrName>style.visibility</p:attrName>
                                        </p:attrNameLst>
                                      </p:cBhvr>
                                      <p:to>
                                        <p:strVal val="visible"/>
                                      </p:to>
                                    </p:set>
                                    <p:animEffect transition="in" filter="diamond(in)">
                                      <p:cBhvr>
                                        <p:cTn id="93" dur="2000"/>
                                        <p:tgtEl>
                                          <p:spTgt spid="1749014"/>
                                        </p:tgtEl>
                                      </p:cBhvr>
                                    </p:animEffect>
                                  </p:childTnLst>
                                </p:cTn>
                              </p:par>
                              <p:par>
                                <p:cTn id="94" presetID="8" presetClass="entr" presetSubtype="16" fill="hold" nodeType="withEffect">
                                  <p:stCondLst>
                                    <p:cond delay="0"/>
                                  </p:stCondLst>
                                  <p:childTnLst>
                                    <p:set>
                                      <p:cBhvr>
                                        <p:cTn id="95" dur="1" fill="hold">
                                          <p:stCondLst>
                                            <p:cond delay="0"/>
                                          </p:stCondLst>
                                        </p:cTn>
                                        <p:tgtEl>
                                          <p:spTgt spid="1749008"/>
                                        </p:tgtEl>
                                        <p:attrNameLst>
                                          <p:attrName>style.visibility</p:attrName>
                                        </p:attrNameLst>
                                      </p:cBhvr>
                                      <p:to>
                                        <p:strVal val="visible"/>
                                      </p:to>
                                    </p:set>
                                    <p:animEffect transition="in" filter="diamond(in)">
                                      <p:cBhvr>
                                        <p:cTn id="96" dur="2000"/>
                                        <p:tgtEl>
                                          <p:spTgt spid="1749008"/>
                                        </p:tgtEl>
                                      </p:cBhvr>
                                    </p:animEffect>
                                  </p:childTnLst>
                                </p:cTn>
                              </p:par>
                              <p:par>
                                <p:cTn id="97" presetID="8" presetClass="entr" presetSubtype="16" fill="hold" nodeType="withEffect">
                                  <p:stCondLst>
                                    <p:cond delay="0"/>
                                  </p:stCondLst>
                                  <p:childTnLst>
                                    <p:set>
                                      <p:cBhvr>
                                        <p:cTn id="98" dur="1" fill="hold">
                                          <p:stCondLst>
                                            <p:cond delay="0"/>
                                          </p:stCondLst>
                                        </p:cTn>
                                        <p:tgtEl>
                                          <p:spTgt spid="1749012"/>
                                        </p:tgtEl>
                                        <p:attrNameLst>
                                          <p:attrName>style.visibility</p:attrName>
                                        </p:attrNameLst>
                                      </p:cBhvr>
                                      <p:to>
                                        <p:strVal val="visible"/>
                                      </p:to>
                                    </p:set>
                                    <p:animEffect transition="in" filter="diamond(in)">
                                      <p:cBhvr>
                                        <p:cTn id="99" dur="2000"/>
                                        <p:tgtEl>
                                          <p:spTgt spid="1749012"/>
                                        </p:tgtEl>
                                      </p:cBhvr>
                                    </p:animEffect>
                                  </p:childTnLst>
                                </p:cTn>
                              </p:par>
                              <p:par>
                                <p:cTn id="100" presetID="8" presetClass="entr" presetSubtype="16" fill="hold" nodeType="withEffect">
                                  <p:stCondLst>
                                    <p:cond delay="0"/>
                                  </p:stCondLst>
                                  <p:childTnLst>
                                    <p:set>
                                      <p:cBhvr>
                                        <p:cTn id="101" dur="1" fill="hold">
                                          <p:stCondLst>
                                            <p:cond delay="0"/>
                                          </p:stCondLst>
                                        </p:cTn>
                                        <p:tgtEl>
                                          <p:spTgt spid="1749020"/>
                                        </p:tgtEl>
                                        <p:attrNameLst>
                                          <p:attrName>style.visibility</p:attrName>
                                        </p:attrNameLst>
                                      </p:cBhvr>
                                      <p:to>
                                        <p:strVal val="visible"/>
                                      </p:to>
                                    </p:set>
                                    <p:animEffect transition="in" filter="diamond(in)">
                                      <p:cBhvr>
                                        <p:cTn id="102" dur="2000"/>
                                        <p:tgtEl>
                                          <p:spTgt spid="1749020"/>
                                        </p:tgtEl>
                                      </p:cBhvr>
                                    </p:animEffect>
                                  </p:childTnLst>
                                </p:cTn>
                              </p:par>
                              <p:par>
                                <p:cTn id="103" presetID="8" presetClass="entr" presetSubtype="16" fill="hold" nodeType="withEffect">
                                  <p:stCondLst>
                                    <p:cond delay="0"/>
                                  </p:stCondLst>
                                  <p:childTnLst>
                                    <p:set>
                                      <p:cBhvr>
                                        <p:cTn id="104" dur="1" fill="hold">
                                          <p:stCondLst>
                                            <p:cond delay="0"/>
                                          </p:stCondLst>
                                        </p:cTn>
                                        <p:tgtEl>
                                          <p:spTgt spid="1749022"/>
                                        </p:tgtEl>
                                        <p:attrNameLst>
                                          <p:attrName>style.visibility</p:attrName>
                                        </p:attrNameLst>
                                      </p:cBhvr>
                                      <p:to>
                                        <p:strVal val="visible"/>
                                      </p:to>
                                    </p:set>
                                    <p:animEffect transition="in" filter="diamond(in)">
                                      <p:cBhvr>
                                        <p:cTn id="105" dur="2000"/>
                                        <p:tgtEl>
                                          <p:spTgt spid="1749022"/>
                                        </p:tgtEl>
                                      </p:cBhvr>
                                    </p:animEffect>
                                  </p:childTnLst>
                                </p:cTn>
                              </p:par>
                              <p:par>
                                <p:cTn id="106" presetID="8" presetClass="entr" presetSubtype="16" fill="hold" nodeType="withEffect">
                                  <p:stCondLst>
                                    <p:cond delay="0"/>
                                  </p:stCondLst>
                                  <p:childTnLst>
                                    <p:set>
                                      <p:cBhvr>
                                        <p:cTn id="107" dur="1" fill="hold">
                                          <p:stCondLst>
                                            <p:cond delay="0"/>
                                          </p:stCondLst>
                                        </p:cTn>
                                        <p:tgtEl>
                                          <p:spTgt spid="1749025"/>
                                        </p:tgtEl>
                                        <p:attrNameLst>
                                          <p:attrName>style.visibility</p:attrName>
                                        </p:attrNameLst>
                                      </p:cBhvr>
                                      <p:to>
                                        <p:strVal val="visible"/>
                                      </p:to>
                                    </p:set>
                                    <p:animEffect transition="in" filter="diamond(in)">
                                      <p:cBhvr>
                                        <p:cTn id="108" dur="2000"/>
                                        <p:tgtEl>
                                          <p:spTgt spid="1749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8994" grpId="0"/>
      <p:bldP spid="1748996" grpId="0"/>
      <p:bldP spid="1748996" grpId="1"/>
      <p:bldP spid="1748997" grpId="0"/>
      <p:bldP spid="1748997" grpId="1"/>
      <p:bldP spid="1748998" grpId="0"/>
      <p:bldP spid="1748998" grpId="1"/>
      <p:bldP spid="1748999" grpId="0"/>
      <p:bldP spid="1748999" grpId="1"/>
      <p:bldP spid="1749000" grpId="0"/>
      <p:bldP spid="1749000" grpId="1"/>
      <p:bldP spid="1749001" grpId="0"/>
      <p:bldP spid="1749001" grpId="1"/>
      <p:bldP spid="1749002" grpId="0"/>
      <p:bldP spid="1749002" grpId="1"/>
      <p:bldP spid="1749003" grpId="0"/>
      <p:bldP spid="1749003" grpId="1"/>
      <p:bldP spid="1749004" grpId="0"/>
      <p:bldP spid="1749004" grpId="1"/>
      <p:bldP spid="1749005" grpId="0"/>
      <p:bldP spid="1749005" grpId="1"/>
      <p:bldP spid="174900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2514" name="Rectangle 2"/>
          <p:cNvSpPr>
            <a:spLocks noGrp="1" noChangeArrowheads="1"/>
          </p:cNvSpPr>
          <p:nvPr>
            <p:ph type="title"/>
          </p:nvPr>
        </p:nvSpPr>
        <p:spPr/>
        <p:txBody>
          <a:bodyPr/>
          <a:lstStyle/>
          <a:p>
            <a:pPr eaLnBrk="1" hangingPunct="1"/>
            <a:r>
              <a:rPr lang="es-AR" smtClean="0">
                <a:solidFill>
                  <a:schemeClr val="tx1"/>
                </a:solidFill>
              </a:rPr>
              <a:t>La Iniciación</a:t>
            </a:r>
            <a:endParaRPr lang="es-ES_tradnl" smtClean="0">
              <a:solidFill>
                <a:schemeClr val="tx1"/>
              </a:solidFill>
            </a:endParaRPr>
          </a:p>
        </p:txBody>
      </p:sp>
      <p:sp>
        <p:nvSpPr>
          <p:cNvPr id="1472515" name="Rectangle 3"/>
          <p:cNvSpPr>
            <a:spLocks noGrp="1" noChangeArrowheads="1"/>
          </p:cNvSpPr>
          <p:nvPr>
            <p:ph type="body" sz="half" idx="1"/>
          </p:nvPr>
        </p:nvSpPr>
        <p:spPr>
          <a:xfrm>
            <a:off x="304800" y="1828800"/>
            <a:ext cx="4038600" cy="4800600"/>
          </a:xfrm>
        </p:spPr>
        <p:txBody>
          <a:bodyPr/>
          <a:lstStyle/>
          <a:p>
            <a:pPr eaLnBrk="1" hangingPunct="1">
              <a:lnSpc>
                <a:spcPct val="90000"/>
              </a:lnSpc>
            </a:pPr>
            <a:r>
              <a:rPr lang="es-ES_tradnl" sz="2200" smtClean="0"/>
              <a:t>La Iniciación era similar a la del Aprendiz Masón, jugando el hacha el rol del mazo.</a:t>
            </a:r>
          </a:p>
          <a:p>
            <a:pPr eaLnBrk="1" hangingPunct="1">
              <a:lnSpc>
                <a:spcPct val="90000"/>
              </a:lnSpc>
            </a:pPr>
            <a:r>
              <a:rPr lang="es-AR" sz="2200" smtClean="0"/>
              <a:t>El signo era poner la mano derecha hacia abajo, los dedos apretados como si se colocara una cuña en un tronco, y después se decían al oído estas palabras sagradas:</a:t>
            </a:r>
          </a:p>
          <a:p>
            <a:pPr eaLnBrk="1" hangingPunct="1">
              <a:lnSpc>
                <a:spcPct val="90000"/>
              </a:lnSpc>
            </a:pPr>
            <a:r>
              <a:rPr lang="es-AR" sz="2300" i="1" smtClean="0"/>
              <a:t>“¡Hierro, Carbón, Acero, vida excelente y buen compañero leñador!”</a:t>
            </a:r>
          </a:p>
          <a:p>
            <a:pPr eaLnBrk="1" hangingPunct="1">
              <a:lnSpc>
                <a:spcPct val="90000"/>
              </a:lnSpc>
            </a:pPr>
            <a:endParaRPr lang="es-ES_tradnl" sz="2200" smtClean="0"/>
          </a:p>
        </p:txBody>
      </p:sp>
      <p:sp>
        <p:nvSpPr>
          <p:cNvPr id="20484" name="Rectangle 4"/>
          <p:cNvSpPr>
            <a:spLocks noGrp="1" noChangeArrowheads="1"/>
          </p:cNvSpPr>
          <p:nvPr>
            <p:ph sz="half" idx="2"/>
          </p:nvPr>
        </p:nvSpPr>
        <p:spPr/>
        <p:txBody>
          <a:bodyPr/>
          <a:lstStyle/>
          <a:p>
            <a:pPr eaLnBrk="1" hangingPunct="1">
              <a:lnSpc>
                <a:spcPct val="80000"/>
              </a:lnSpc>
            </a:pPr>
            <a:endParaRPr lang="es-AR" sz="1600" smtClean="0"/>
          </a:p>
        </p:txBody>
      </p:sp>
      <p:pic>
        <p:nvPicPr>
          <p:cNvPr id="1472520" name="Picture 8" descr="hac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3525" y="1600200"/>
            <a:ext cx="2505075"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2522" name="Picture 10" descr="Carbon%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248150"/>
            <a:ext cx="32766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2524" name="Picture 12" descr="carb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72514"/>
                                        </p:tgtEl>
                                        <p:attrNameLst>
                                          <p:attrName>style.visibility</p:attrName>
                                        </p:attrNameLst>
                                      </p:cBhvr>
                                      <p:to>
                                        <p:strVal val="visible"/>
                                      </p:to>
                                    </p:set>
                                    <p:animEffect transition="in" filter="blinds(horizontal)">
                                      <p:cBhvr>
                                        <p:cTn id="7" dur="500"/>
                                        <p:tgtEl>
                                          <p:spTgt spid="14725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72515">
                                            <p:txEl>
                                              <p:pRg st="0" end="0"/>
                                            </p:txEl>
                                          </p:spTgt>
                                        </p:tgtEl>
                                        <p:attrNameLst>
                                          <p:attrName>style.visibility</p:attrName>
                                        </p:attrNameLst>
                                      </p:cBhvr>
                                      <p:to>
                                        <p:strVal val="visible"/>
                                      </p:to>
                                    </p:set>
                                    <p:animEffect transition="in" filter="blinds(horizontal)">
                                      <p:cBhvr>
                                        <p:cTn id="12" dur="500"/>
                                        <p:tgtEl>
                                          <p:spTgt spid="14725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72515">
                                            <p:txEl>
                                              <p:pRg st="1" end="1"/>
                                            </p:txEl>
                                          </p:spTgt>
                                        </p:tgtEl>
                                        <p:attrNameLst>
                                          <p:attrName>style.visibility</p:attrName>
                                        </p:attrNameLst>
                                      </p:cBhvr>
                                      <p:to>
                                        <p:strVal val="visible"/>
                                      </p:to>
                                    </p:set>
                                    <p:animEffect transition="in" filter="blinds(horizontal)">
                                      <p:cBhvr>
                                        <p:cTn id="17" dur="500"/>
                                        <p:tgtEl>
                                          <p:spTgt spid="14725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72515">
                                            <p:txEl>
                                              <p:pRg st="2" end="2"/>
                                            </p:txEl>
                                          </p:spTgt>
                                        </p:tgtEl>
                                        <p:attrNameLst>
                                          <p:attrName>style.visibility</p:attrName>
                                        </p:attrNameLst>
                                      </p:cBhvr>
                                      <p:to>
                                        <p:strVal val="visible"/>
                                      </p:to>
                                    </p:set>
                                    <p:animEffect transition="in" filter="blinds(horizontal)">
                                      <p:cBhvr>
                                        <p:cTn id="22" dur="500"/>
                                        <p:tgtEl>
                                          <p:spTgt spid="14725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1472520"/>
                                        </p:tgtEl>
                                        <p:attrNameLst>
                                          <p:attrName>style.visibility</p:attrName>
                                        </p:attrNameLst>
                                      </p:cBhvr>
                                      <p:to>
                                        <p:strVal val="visible"/>
                                      </p:to>
                                    </p:set>
                                    <p:animEffect transition="in" filter="circle(in)">
                                      <p:cBhvr>
                                        <p:cTn id="27" dur="2000"/>
                                        <p:tgtEl>
                                          <p:spTgt spid="1472520"/>
                                        </p:tgtEl>
                                      </p:cBhvr>
                                    </p:animEffect>
                                  </p:childTnLst>
                                </p:cTn>
                              </p:par>
                              <p:par>
                                <p:cTn id="28" presetID="6" presetClass="entr" presetSubtype="16" fill="hold" nodeType="withEffect">
                                  <p:stCondLst>
                                    <p:cond delay="0"/>
                                  </p:stCondLst>
                                  <p:childTnLst>
                                    <p:set>
                                      <p:cBhvr>
                                        <p:cTn id="29" dur="1" fill="hold">
                                          <p:stCondLst>
                                            <p:cond delay="0"/>
                                          </p:stCondLst>
                                        </p:cTn>
                                        <p:tgtEl>
                                          <p:spTgt spid="1472522"/>
                                        </p:tgtEl>
                                        <p:attrNameLst>
                                          <p:attrName>style.visibility</p:attrName>
                                        </p:attrNameLst>
                                      </p:cBhvr>
                                      <p:to>
                                        <p:strVal val="visible"/>
                                      </p:to>
                                    </p:set>
                                    <p:animEffect transition="in" filter="circle(in)">
                                      <p:cBhvr>
                                        <p:cTn id="30" dur="2000"/>
                                        <p:tgtEl>
                                          <p:spTgt spid="147252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0" presetClass="entr" presetSubtype="0" fill="hold" nodeType="clickEffect">
                                  <p:stCondLst>
                                    <p:cond delay="0"/>
                                  </p:stCondLst>
                                  <p:childTnLst>
                                    <p:set>
                                      <p:cBhvr>
                                        <p:cTn id="34" dur="1" fill="hold">
                                          <p:stCondLst>
                                            <p:cond delay="0"/>
                                          </p:stCondLst>
                                        </p:cTn>
                                        <p:tgtEl>
                                          <p:spTgt spid="1472524"/>
                                        </p:tgtEl>
                                        <p:attrNameLst>
                                          <p:attrName>style.visibility</p:attrName>
                                        </p:attrNameLst>
                                      </p:cBhvr>
                                      <p:to>
                                        <p:strVal val="visible"/>
                                      </p:to>
                                    </p:set>
                                    <p:animEffect transition="in" filter="wedge">
                                      <p:cBhvr>
                                        <p:cTn id="35" dur="2000"/>
                                        <p:tgtEl>
                                          <p:spTgt spid="14725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2514" grpId="0"/>
      <p:bldP spid="147251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6066" name="Rectangle 2"/>
          <p:cNvSpPr>
            <a:spLocks noGrp="1" noChangeArrowheads="1"/>
          </p:cNvSpPr>
          <p:nvPr>
            <p:ph type="title"/>
          </p:nvPr>
        </p:nvSpPr>
        <p:spPr/>
        <p:txBody>
          <a:bodyPr/>
          <a:lstStyle/>
          <a:p>
            <a:pPr eaLnBrk="1" hangingPunct="1"/>
            <a:r>
              <a:rPr lang="es-AR" smtClean="0">
                <a:solidFill>
                  <a:schemeClr val="tx1"/>
                </a:solidFill>
              </a:rPr>
              <a:t>Madera y piedra</a:t>
            </a:r>
            <a:endParaRPr lang="es-ES_tradnl" smtClean="0">
              <a:solidFill>
                <a:schemeClr val="tx1"/>
              </a:solidFill>
            </a:endParaRPr>
          </a:p>
        </p:txBody>
      </p:sp>
      <p:sp>
        <p:nvSpPr>
          <p:cNvPr id="1496067" name="Rectangle 3"/>
          <p:cNvSpPr>
            <a:spLocks noGrp="1" noChangeArrowheads="1"/>
          </p:cNvSpPr>
          <p:nvPr>
            <p:ph type="body" idx="1"/>
          </p:nvPr>
        </p:nvSpPr>
        <p:spPr>
          <a:xfrm>
            <a:off x="457200" y="1600200"/>
            <a:ext cx="8229600" cy="4800600"/>
          </a:xfrm>
        </p:spPr>
        <p:txBody>
          <a:bodyPr/>
          <a:lstStyle/>
          <a:p>
            <a:pPr eaLnBrk="1" hangingPunct="1">
              <a:lnSpc>
                <a:spcPct val="80000"/>
              </a:lnSpc>
            </a:pPr>
            <a:r>
              <a:rPr lang="es-AR" sz="2800" smtClean="0"/>
              <a:t>Según las tradiciones operativas, el trabajo en la madera precedió al trabajo en la piedra.</a:t>
            </a:r>
          </a:p>
          <a:p>
            <a:pPr eaLnBrk="1" hangingPunct="1">
              <a:lnSpc>
                <a:spcPct val="80000"/>
              </a:lnSpc>
            </a:pPr>
            <a:r>
              <a:rPr lang="es-AR" sz="2800" smtClean="0"/>
              <a:t>Según estas mismas tradiciones, las columnas de los Templos antiguos (piedra) son representaciones de los árboles del bosque (madera).</a:t>
            </a:r>
          </a:p>
          <a:p>
            <a:pPr eaLnBrk="1" hangingPunct="1">
              <a:lnSpc>
                <a:spcPct val="80000"/>
              </a:lnSpc>
            </a:pPr>
            <a:r>
              <a:rPr lang="es-AR" sz="2800" smtClean="0"/>
              <a:t>A partir de esto, Jean Palou considera que el trabajo en la piedra (</a:t>
            </a:r>
            <a:r>
              <a:rPr lang="es-AR" sz="2800" i="1" smtClean="0"/>
              <a:t>masonería</a:t>
            </a:r>
            <a:r>
              <a:rPr lang="es-AR" sz="2800" smtClean="0"/>
              <a:t>) es una especie de “concretización” o “solidificación” del trabajo en la madera.</a:t>
            </a:r>
          </a:p>
          <a:p>
            <a:pPr eaLnBrk="1" hangingPunct="1">
              <a:lnSpc>
                <a:spcPct val="80000"/>
              </a:lnSpc>
            </a:pPr>
            <a:r>
              <a:rPr lang="es-AR" sz="2800" smtClean="0"/>
              <a:t>Y concluye que, iniciáticamente, el trabajo en la madera es la matriz y el fundamento del trabajo sobre la piedra. </a:t>
            </a:r>
            <a:endParaRPr lang="es-ES_tradnl" sz="2800" smtClean="0"/>
          </a:p>
        </p:txBody>
      </p:sp>
      <p:pic>
        <p:nvPicPr>
          <p:cNvPr id="1496071" name="Picture 7" descr="bosq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6075" name="Picture 11" descr="12a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6076" name="Text Box 12"/>
          <p:cNvSpPr txBox="1">
            <a:spLocks noChangeArrowheads="1"/>
          </p:cNvSpPr>
          <p:nvPr/>
        </p:nvSpPr>
        <p:spPr bwMode="auto">
          <a:xfrm>
            <a:off x="2743200" y="242888"/>
            <a:ext cx="3689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rgbClr val="800080"/>
                </a:solidFill>
              </a:rPr>
              <a:t>“DE LA MADERA A LA PIEDRA”</a:t>
            </a:r>
            <a:endParaRPr lang="es-ES_tradnl" b="1">
              <a:solidFill>
                <a:srgbClr val="80008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96066"/>
                                        </p:tgtEl>
                                        <p:attrNameLst>
                                          <p:attrName>style.visibility</p:attrName>
                                        </p:attrNameLst>
                                      </p:cBhvr>
                                      <p:to>
                                        <p:strVal val="visible"/>
                                      </p:to>
                                    </p:set>
                                    <p:animEffect transition="in" filter="blinds(horizontal)">
                                      <p:cBhvr>
                                        <p:cTn id="7" dur="500"/>
                                        <p:tgtEl>
                                          <p:spTgt spid="14960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96067">
                                            <p:txEl>
                                              <p:pRg st="0" end="0"/>
                                            </p:txEl>
                                          </p:spTgt>
                                        </p:tgtEl>
                                        <p:attrNameLst>
                                          <p:attrName>style.visibility</p:attrName>
                                        </p:attrNameLst>
                                      </p:cBhvr>
                                      <p:to>
                                        <p:strVal val="visible"/>
                                      </p:to>
                                    </p:set>
                                    <p:animEffect transition="in" filter="blinds(horizontal)">
                                      <p:cBhvr>
                                        <p:cTn id="12" dur="500"/>
                                        <p:tgtEl>
                                          <p:spTgt spid="149606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96067">
                                            <p:txEl>
                                              <p:pRg st="1" end="1"/>
                                            </p:txEl>
                                          </p:spTgt>
                                        </p:tgtEl>
                                        <p:attrNameLst>
                                          <p:attrName>style.visibility</p:attrName>
                                        </p:attrNameLst>
                                      </p:cBhvr>
                                      <p:to>
                                        <p:strVal val="visible"/>
                                      </p:to>
                                    </p:set>
                                    <p:animEffect transition="in" filter="blinds(horizontal)">
                                      <p:cBhvr>
                                        <p:cTn id="17" dur="500"/>
                                        <p:tgtEl>
                                          <p:spTgt spid="149606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96067">
                                            <p:txEl>
                                              <p:pRg st="2" end="2"/>
                                            </p:txEl>
                                          </p:spTgt>
                                        </p:tgtEl>
                                        <p:attrNameLst>
                                          <p:attrName>style.visibility</p:attrName>
                                        </p:attrNameLst>
                                      </p:cBhvr>
                                      <p:to>
                                        <p:strVal val="visible"/>
                                      </p:to>
                                    </p:set>
                                    <p:animEffect transition="in" filter="blinds(horizontal)">
                                      <p:cBhvr>
                                        <p:cTn id="22" dur="500"/>
                                        <p:tgtEl>
                                          <p:spTgt spid="149606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96067">
                                            <p:txEl>
                                              <p:pRg st="3" end="3"/>
                                            </p:txEl>
                                          </p:spTgt>
                                        </p:tgtEl>
                                        <p:attrNameLst>
                                          <p:attrName>style.visibility</p:attrName>
                                        </p:attrNameLst>
                                      </p:cBhvr>
                                      <p:to>
                                        <p:strVal val="visible"/>
                                      </p:to>
                                    </p:set>
                                    <p:animEffect transition="in" filter="blinds(horizontal)">
                                      <p:cBhvr>
                                        <p:cTn id="27" dur="500"/>
                                        <p:tgtEl>
                                          <p:spTgt spid="149606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nodeType="clickEffect">
                                  <p:stCondLst>
                                    <p:cond delay="0"/>
                                  </p:stCondLst>
                                  <p:childTnLst>
                                    <p:set>
                                      <p:cBhvr>
                                        <p:cTn id="31" dur="1" fill="hold">
                                          <p:stCondLst>
                                            <p:cond delay="0"/>
                                          </p:stCondLst>
                                        </p:cTn>
                                        <p:tgtEl>
                                          <p:spTgt spid="1496071"/>
                                        </p:tgtEl>
                                        <p:attrNameLst>
                                          <p:attrName>style.visibility</p:attrName>
                                        </p:attrNameLst>
                                      </p:cBhvr>
                                      <p:to>
                                        <p:strVal val="visible"/>
                                      </p:to>
                                    </p:set>
                                    <p:animEffect transition="in" filter="diamond(in)">
                                      <p:cBhvr>
                                        <p:cTn id="32" dur="2000"/>
                                        <p:tgtEl>
                                          <p:spTgt spid="149607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nodeType="clickEffect">
                                  <p:stCondLst>
                                    <p:cond delay="0"/>
                                  </p:stCondLst>
                                  <p:childTnLst>
                                    <p:set>
                                      <p:cBhvr>
                                        <p:cTn id="36" dur="1" fill="hold">
                                          <p:stCondLst>
                                            <p:cond delay="0"/>
                                          </p:stCondLst>
                                        </p:cTn>
                                        <p:tgtEl>
                                          <p:spTgt spid="1496075"/>
                                        </p:tgtEl>
                                        <p:attrNameLst>
                                          <p:attrName>style.visibility</p:attrName>
                                        </p:attrNameLst>
                                      </p:cBhvr>
                                      <p:to>
                                        <p:strVal val="visible"/>
                                      </p:to>
                                    </p:set>
                                    <p:animEffect transition="in" filter="circle(in)">
                                      <p:cBhvr>
                                        <p:cTn id="37" dur="2000"/>
                                        <p:tgtEl>
                                          <p:spTgt spid="149607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96076"/>
                                        </p:tgtEl>
                                        <p:attrNameLst>
                                          <p:attrName>style.visibility</p:attrName>
                                        </p:attrNameLst>
                                      </p:cBhvr>
                                      <p:to>
                                        <p:strVal val="visible"/>
                                      </p:to>
                                    </p:set>
                                    <p:animEffect transition="in" filter="fade">
                                      <p:cBhvr>
                                        <p:cTn id="42" dur="2000"/>
                                        <p:tgtEl>
                                          <p:spTgt spid="1496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6066" grpId="0"/>
      <p:bldP spid="1496067" grpId="0" build="p"/>
      <p:bldP spid="149607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42" name="Rectangle 2"/>
          <p:cNvSpPr>
            <a:spLocks noGrp="1" noChangeArrowheads="1"/>
          </p:cNvSpPr>
          <p:nvPr>
            <p:ph type="title"/>
          </p:nvPr>
        </p:nvSpPr>
        <p:spPr/>
        <p:txBody>
          <a:bodyPr/>
          <a:lstStyle/>
          <a:p>
            <a:pPr eaLnBrk="1" hangingPunct="1"/>
            <a:r>
              <a:rPr lang="es-AR" smtClean="0">
                <a:solidFill>
                  <a:schemeClr val="tx1"/>
                </a:solidFill>
              </a:rPr>
              <a:t>La evolución de los Rituales</a:t>
            </a:r>
            <a:endParaRPr lang="es-ES_tradnl" smtClean="0">
              <a:solidFill>
                <a:schemeClr val="tx1"/>
              </a:solidFill>
            </a:endParaRPr>
          </a:p>
        </p:txBody>
      </p:sp>
      <p:sp>
        <p:nvSpPr>
          <p:cNvPr id="1443843" name="Rectangle 3"/>
          <p:cNvSpPr>
            <a:spLocks noGrp="1" noChangeArrowheads="1"/>
          </p:cNvSpPr>
          <p:nvPr>
            <p:ph type="body" idx="1"/>
          </p:nvPr>
        </p:nvSpPr>
        <p:spPr>
          <a:xfrm>
            <a:off x="457200" y="1447800"/>
            <a:ext cx="8229600" cy="4800600"/>
          </a:xfrm>
        </p:spPr>
        <p:txBody>
          <a:bodyPr/>
          <a:lstStyle/>
          <a:p>
            <a:pPr eaLnBrk="1" hangingPunct="1">
              <a:lnSpc>
                <a:spcPct val="80000"/>
              </a:lnSpc>
            </a:pPr>
            <a:r>
              <a:rPr lang="es-AR" sz="1800" smtClean="0"/>
              <a:t>Encontramos también elementos muy interesantes en </a:t>
            </a:r>
            <a:r>
              <a:rPr lang="es-AR" sz="1800" i="1" smtClean="0"/>
              <a:t>“El Ritual de los Buenos Compañeros Leñadores de la Selva de la Reunión de Masón”</a:t>
            </a:r>
            <a:r>
              <a:rPr lang="es-AR" sz="1800" smtClean="0"/>
              <a:t>, de 1751.</a:t>
            </a:r>
          </a:p>
          <a:p>
            <a:pPr eaLnBrk="1" hangingPunct="1">
              <a:lnSpc>
                <a:spcPct val="80000"/>
              </a:lnSpc>
            </a:pPr>
            <a:r>
              <a:rPr lang="es-AR" sz="1800" smtClean="0"/>
              <a:t>En el mismo, las herramientas de trabajo se representan por diversos movimientos del cuerpo. Así, vemos simbolizadas la barra, la cuchilla del arado, las cuñas, el martillo, la lima, las llaves del taller (que son los diez dedos), la llave común, la horquilla bien afilada.</a:t>
            </a:r>
          </a:p>
          <a:p>
            <a:pPr eaLnBrk="1" hangingPunct="1">
              <a:lnSpc>
                <a:spcPct val="80000"/>
              </a:lnSpc>
            </a:pPr>
            <a:r>
              <a:rPr lang="es-AR" sz="1800" smtClean="0"/>
              <a:t>Se explica que hay siete clases de madera: picada, roja, sensible, aceitosa, ramosa, que se arrolla a la derecha y que se arrolla a la izquierda.</a:t>
            </a:r>
          </a:p>
          <a:p>
            <a:pPr eaLnBrk="1" hangingPunct="1">
              <a:lnSpc>
                <a:spcPct val="80000"/>
              </a:lnSpc>
            </a:pPr>
            <a:r>
              <a:rPr lang="es-AR" sz="1800" smtClean="0"/>
              <a:t>P.: </a:t>
            </a:r>
            <a:r>
              <a:rPr lang="es-AR" sz="1800" i="1" smtClean="0"/>
              <a:t>“¿Vuestra madera es de la que se arrolla, mi buen compañero leñador?”</a:t>
            </a:r>
          </a:p>
          <a:p>
            <a:pPr eaLnBrk="1" hangingPunct="1">
              <a:lnSpc>
                <a:spcPct val="80000"/>
              </a:lnSpc>
            </a:pPr>
            <a:r>
              <a:rPr lang="es-AR" sz="1800" smtClean="0"/>
              <a:t>R.: </a:t>
            </a:r>
            <a:r>
              <a:rPr lang="es-AR" sz="1800" i="1" smtClean="0"/>
              <a:t>“Es necesario desenrollarla, mi buen compañero leñador”.</a:t>
            </a:r>
          </a:p>
          <a:p>
            <a:pPr eaLnBrk="1" hangingPunct="1">
              <a:lnSpc>
                <a:spcPct val="80000"/>
              </a:lnSpc>
            </a:pPr>
            <a:r>
              <a:rPr lang="es-AR" sz="1800" smtClean="0"/>
              <a:t>P.: </a:t>
            </a:r>
            <a:r>
              <a:rPr lang="es-AR" sz="1800" i="1" smtClean="0"/>
              <a:t>“¿Cómo hacéis para lograrlo?”</a:t>
            </a:r>
          </a:p>
          <a:p>
            <a:pPr eaLnBrk="1" hangingPunct="1">
              <a:lnSpc>
                <a:spcPct val="80000"/>
              </a:lnSpc>
            </a:pPr>
            <a:r>
              <a:rPr lang="es-AR" sz="1800" smtClean="0"/>
              <a:t>R.: “</a:t>
            </a:r>
            <a:r>
              <a:rPr lang="es-AR" sz="1800" i="1" smtClean="0"/>
              <a:t>Es necesario aplicar tres golpes sobre la cuña más alta”.</a:t>
            </a:r>
          </a:p>
          <a:p>
            <a:pPr eaLnBrk="1" hangingPunct="1">
              <a:lnSpc>
                <a:spcPct val="80000"/>
              </a:lnSpc>
            </a:pPr>
            <a:r>
              <a:rPr lang="es-AR" sz="1800" smtClean="0"/>
              <a:t>P.: </a:t>
            </a:r>
            <a:r>
              <a:rPr lang="es-AR" sz="1800" i="1" smtClean="0"/>
              <a:t>“¿Cuántas piezas se extraen de un cuarto?”.</a:t>
            </a:r>
          </a:p>
          <a:p>
            <a:pPr eaLnBrk="1" hangingPunct="1">
              <a:lnSpc>
                <a:spcPct val="80000"/>
              </a:lnSpc>
            </a:pPr>
            <a:r>
              <a:rPr lang="es-AR" sz="1800" smtClean="0"/>
              <a:t>R.: </a:t>
            </a:r>
            <a:r>
              <a:rPr lang="es-AR" sz="1800" i="1" smtClean="0"/>
              <a:t>“Tres piezas”.</a:t>
            </a:r>
          </a:p>
          <a:p>
            <a:pPr eaLnBrk="1" hangingPunct="1">
              <a:lnSpc>
                <a:spcPct val="80000"/>
              </a:lnSpc>
            </a:pPr>
            <a:r>
              <a:rPr lang="es-AR" sz="1800" smtClean="0"/>
              <a:t>P.: </a:t>
            </a:r>
            <a:r>
              <a:rPr lang="es-AR" sz="1800" i="1" smtClean="0"/>
              <a:t>“¿Y cómo de cuarto elegido se extraen tres piezas?”.</a:t>
            </a:r>
          </a:p>
          <a:p>
            <a:pPr eaLnBrk="1" hangingPunct="1">
              <a:lnSpc>
                <a:spcPct val="80000"/>
              </a:lnSpc>
            </a:pPr>
            <a:r>
              <a:rPr lang="es-AR" sz="1800" smtClean="0"/>
              <a:t>R.: </a:t>
            </a:r>
            <a:r>
              <a:rPr lang="es-AR" sz="1800" i="1" smtClean="0"/>
              <a:t>“Es hacer de un buen postulante un buen compañero leñador”.</a:t>
            </a:r>
            <a:endParaRPr lang="es-AR" sz="1800" smtClean="0"/>
          </a:p>
          <a:p>
            <a:pPr eaLnBrk="1" hangingPunct="1">
              <a:lnSpc>
                <a:spcPct val="80000"/>
              </a:lnSpc>
            </a:pPr>
            <a:r>
              <a:rPr lang="es-AR" sz="1800" smtClean="0"/>
              <a:t>Todo el Ritual es una especie de expresión corporal en la que el Iniciado mismo es tanto el árbol como el hacha que lo derriba y el leñador que hace uso de la misma.</a:t>
            </a:r>
          </a:p>
          <a:p>
            <a:pPr eaLnBrk="1" hangingPunct="1">
              <a:lnSpc>
                <a:spcPct val="80000"/>
              </a:lnSpc>
            </a:pPr>
            <a:endParaRPr lang="es-ES_tradnl" sz="16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3842"/>
                                        </p:tgtEl>
                                        <p:attrNameLst>
                                          <p:attrName>style.visibility</p:attrName>
                                        </p:attrNameLst>
                                      </p:cBhvr>
                                      <p:to>
                                        <p:strVal val="visible"/>
                                      </p:to>
                                    </p:set>
                                    <p:animEffect transition="in" filter="blinds(horizontal)">
                                      <p:cBhvr>
                                        <p:cTn id="7" dur="500"/>
                                        <p:tgtEl>
                                          <p:spTgt spid="14438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43843">
                                            <p:txEl>
                                              <p:pRg st="0" end="0"/>
                                            </p:txEl>
                                          </p:spTgt>
                                        </p:tgtEl>
                                        <p:attrNameLst>
                                          <p:attrName>style.visibility</p:attrName>
                                        </p:attrNameLst>
                                      </p:cBhvr>
                                      <p:to>
                                        <p:strVal val="visible"/>
                                      </p:to>
                                    </p:set>
                                    <p:animEffect transition="in" filter="blinds(horizontal)">
                                      <p:cBhvr>
                                        <p:cTn id="12" dur="500"/>
                                        <p:tgtEl>
                                          <p:spTgt spid="14438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43843">
                                            <p:txEl>
                                              <p:pRg st="1" end="1"/>
                                            </p:txEl>
                                          </p:spTgt>
                                        </p:tgtEl>
                                        <p:attrNameLst>
                                          <p:attrName>style.visibility</p:attrName>
                                        </p:attrNameLst>
                                      </p:cBhvr>
                                      <p:to>
                                        <p:strVal val="visible"/>
                                      </p:to>
                                    </p:set>
                                    <p:animEffect transition="in" filter="blinds(horizontal)">
                                      <p:cBhvr>
                                        <p:cTn id="17" dur="500"/>
                                        <p:tgtEl>
                                          <p:spTgt spid="14438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43843">
                                            <p:txEl>
                                              <p:pRg st="2" end="2"/>
                                            </p:txEl>
                                          </p:spTgt>
                                        </p:tgtEl>
                                        <p:attrNameLst>
                                          <p:attrName>style.visibility</p:attrName>
                                        </p:attrNameLst>
                                      </p:cBhvr>
                                      <p:to>
                                        <p:strVal val="visible"/>
                                      </p:to>
                                    </p:set>
                                    <p:animEffect transition="in" filter="blinds(horizontal)">
                                      <p:cBhvr>
                                        <p:cTn id="22" dur="500"/>
                                        <p:tgtEl>
                                          <p:spTgt spid="14438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43843">
                                            <p:txEl>
                                              <p:pRg st="3" end="3"/>
                                            </p:txEl>
                                          </p:spTgt>
                                        </p:tgtEl>
                                        <p:attrNameLst>
                                          <p:attrName>style.visibility</p:attrName>
                                        </p:attrNameLst>
                                      </p:cBhvr>
                                      <p:to>
                                        <p:strVal val="visible"/>
                                      </p:to>
                                    </p:set>
                                    <p:animEffect transition="in" filter="blinds(horizontal)">
                                      <p:cBhvr>
                                        <p:cTn id="27" dur="500"/>
                                        <p:tgtEl>
                                          <p:spTgt spid="14438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43843">
                                            <p:txEl>
                                              <p:pRg st="4" end="4"/>
                                            </p:txEl>
                                          </p:spTgt>
                                        </p:tgtEl>
                                        <p:attrNameLst>
                                          <p:attrName>style.visibility</p:attrName>
                                        </p:attrNameLst>
                                      </p:cBhvr>
                                      <p:to>
                                        <p:strVal val="visible"/>
                                      </p:to>
                                    </p:set>
                                    <p:animEffect transition="in" filter="blinds(horizontal)">
                                      <p:cBhvr>
                                        <p:cTn id="32" dur="500"/>
                                        <p:tgtEl>
                                          <p:spTgt spid="14438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43843">
                                            <p:txEl>
                                              <p:pRg st="5" end="5"/>
                                            </p:txEl>
                                          </p:spTgt>
                                        </p:tgtEl>
                                        <p:attrNameLst>
                                          <p:attrName>style.visibility</p:attrName>
                                        </p:attrNameLst>
                                      </p:cBhvr>
                                      <p:to>
                                        <p:strVal val="visible"/>
                                      </p:to>
                                    </p:set>
                                    <p:animEffect transition="in" filter="blinds(horizontal)">
                                      <p:cBhvr>
                                        <p:cTn id="37" dur="500"/>
                                        <p:tgtEl>
                                          <p:spTgt spid="144384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43843">
                                            <p:txEl>
                                              <p:pRg st="6" end="6"/>
                                            </p:txEl>
                                          </p:spTgt>
                                        </p:tgtEl>
                                        <p:attrNameLst>
                                          <p:attrName>style.visibility</p:attrName>
                                        </p:attrNameLst>
                                      </p:cBhvr>
                                      <p:to>
                                        <p:strVal val="visible"/>
                                      </p:to>
                                    </p:set>
                                    <p:animEffect transition="in" filter="blinds(horizontal)">
                                      <p:cBhvr>
                                        <p:cTn id="42" dur="500"/>
                                        <p:tgtEl>
                                          <p:spTgt spid="144384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43843">
                                            <p:txEl>
                                              <p:pRg st="7" end="7"/>
                                            </p:txEl>
                                          </p:spTgt>
                                        </p:tgtEl>
                                        <p:attrNameLst>
                                          <p:attrName>style.visibility</p:attrName>
                                        </p:attrNameLst>
                                      </p:cBhvr>
                                      <p:to>
                                        <p:strVal val="visible"/>
                                      </p:to>
                                    </p:set>
                                    <p:animEffect transition="in" filter="blinds(horizontal)">
                                      <p:cBhvr>
                                        <p:cTn id="47" dur="500"/>
                                        <p:tgtEl>
                                          <p:spTgt spid="1443843">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43843">
                                            <p:txEl>
                                              <p:pRg st="8" end="8"/>
                                            </p:txEl>
                                          </p:spTgt>
                                        </p:tgtEl>
                                        <p:attrNameLst>
                                          <p:attrName>style.visibility</p:attrName>
                                        </p:attrNameLst>
                                      </p:cBhvr>
                                      <p:to>
                                        <p:strVal val="visible"/>
                                      </p:to>
                                    </p:set>
                                    <p:animEffect transition="in" filter="blinds(horizontal)">
                                      <p:cBhvr>
                                        <p:cTn id="52" dur="500"/>
                                        <p:tgtEl>
                                          <p:spTgt spid="1443843">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43843">
                                            <p:txEl>
                                              <p:pRg st="9" end="9"/>
                                            </p:txEl>
                                          </p:spTgt>
                                        </p:tgtEl>
                                        <p:attrNameLst>
                                          <p:attrName>style.visibility</p:attrName>
                                        </p:attrNameLst>
                                      </p:cBhvr>
                                      <p:to>
                                        <p:strVal val="visible"/>
                                      </p:to>
                                    </p:set>
                                    <p:animEffect transition="in" filter="blinds(horizontal)">
                                      <p:cBhvr>
                                        <p:cTn id="57" dur="500"/>
                                        <p:tgtEl>
                                          <p:spTgt spid="1443843">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443843">
                                            <p:txEl>
                                              <p:pRg st="10" end="10"/>
                                            </p:txEl>
                                          </p:spTgt>
                                        </p:tgtEl>
                                        <p:attrNameLst>
                                          <p:attrName>style.visibility</p:attrName>
                                        </p:attrNameLst>
                                      </p:cBhvr>
                                      <p:to>
                                        <p:strVal val="visible"/>
                                      </p:to>
                                    </p:set>
                                    <p:animEffect transition="in" filter="blinds(horizontal)">
                                      <p:cBhvr>
                                        <p:cTn id="62" dur="500"/>
                                        <p:tgtEl>
                                          <p:spTgt spid="1443843">
                                            <p:txEl>
                                              <p:pRg st="10" end="1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443843">
                                            <p:txEl>
                                              <p:pRg st="11" end="11"/>
                                            </p:txEl>
                                          </p:spTgt>
                                        </p:tgtEl>
                                        <p:attrNameLst>
                                          <p:attrName>style.visibility</p:attrName>
                                        </p:attrNameLst>
                                      </p:cBhvr>
                                      <p:to>
                                        <p:strVal val="visible"/>
                                      </p:to>
                                    </p:set>
                                    <p:animEffect transition="in" filter="blinds(horizontal)">
                                      <p:cBhvr>
                                        <p:cTn id="67" dur="500"/>
                                        <p:tgtEl>
                                          <p:spTgt spid="144384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42" grpId="0"/>
      <p:bldP spid="144384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4866" name="Rectangle 2"/>
          <p:cNvSpPr>
            <a:spLocks noGrp="1" noChangeArrowheads="1"/>
          </p:cNvSpPr>
          <p:nvPr>
            <p:ph type="title"/>
          </p:nvPr>
        </p:nvSpPr>
        <p:spPr/>
        <p:txBody>
          <a:bodyPr/>
          <a:lstStyle/>
          <a:p>
            <a:pPr eaLnBrk="1" hangingPunct="1"/>
            <a:r>
              <a:rPr lang="es-AR" smtClean="0">
                <a:solidFill>
                  <a:schemeClr val="tx1"/>
                </a:solidFill>
              </a:rPr>
              <a:t>¿Un grado “histórico”?</a:t>
            </a:r>
            <a:endParaRPr lang="es-ES_tradnl" smtClean="0">
              <a:solidFill>
                <a:schemeClr val="tx1"/>
              </a:solidFill>
            </a:endParaRPr>
          </a:p>
        </p:txBody>
      </p:sp>
      <p:sp>
        <p:nvSpPr>
          <p:cNvPr id="1444867" name="Rectangle 3"/>
          <p:cNvSpPr>
            <a:spLocks noGrp="1" noChangeArrowheads="1"/>
          </p:cNvSpPr>
          <p:nvPr>
            <p:ph type="body" idx="1"/>
          </p:nvPr>
        </p:nvSpPr>
        <p:spPr>
          <a:xfrm>
            <a:off x="457200" y="1600200"/>
            <a:ext cx="8229600" cy="4953000"/>
          </a:xfrm>
        </p:spPr>
        <p:txBody>
          <a:bodyPr/>
          <a:lstStyle/>
          <a:p>
            <a:pPr eaLnBrk="1" hangingPunct="1">
              <a:lnSpc>
                <a:spcPct val="90000"/>
              </a:lnSpc>
            </a:pPr>
            <a:r>
              <a:rPr lang="es-AR" sz="2800" smtClean="0"/>
              <a:t>Cassard (siglo XIX) dice que este grado es “histórico” y que su objetivo es conmemorar los grandes acontecimientos de la historia de la Masonería:</a:t>
            </a:r>
          </a:p>
          <a:p>
            <a:pPr eaLnBrk="1" hangingPunct="1">
              <a:lnSpc>
                <a:spcPct val="90000"/>
              </a:lnSpc>
            </a:pPr>
            <a:r>
              <a:rPr lang="es-AR" sz="2800" smtClean="0"/>
              <a:t>el corte de las maderas en el Monte Líbano,</a:t>
            </a:r>
          </a:p>
          <a:p>
            <a:pPr eaLnBrk="1" hangingPunct="1">
              <a:lnSpc>
                <a:spcPct val="90000"/>
              </a:lnSpc>
            </a:pPr>
            <a:r>
              <a:rPr lang="es-AR" sz="2800" smtClean="0"/>
              <a:t>la construcción del Arca de Noé,</a:t>
            </a:r>
          </a:p>
          <a:p>
            <a:pPr eaLnBrk="1" hangingPunct="1">
              <a:lnSpc>
                <a:spcPct val="90000"/>
              </a:lnSpc>
            </a:pPr>
            <a:r>
              <a:rPr lang="es-AR" sz="2800" smtClean="0"/>
              <a:t>la construcción del Arca de la Alianza,</a:t>
            </a:r>
          </a:p>
          <a:p>
            <a:pPr eaLnBrk="1" hangingPunct="1">
              <a:lnSpc>
                <a:spcPct val="90000"/>
              </a:lnSpc>
            </a:pPr>
            <a:r>
              <a:rPr lang="es-AR" sz="2800" smtClean="0"/>
              <a:t>la elevación de los Templos de Salomón y Zorobabel.</a:t>
            </a:r>
          </a:p>
          <a:p>
            <a:pPr eaLnBrk="1" hangingPunct="1">
              <a:lnSpc>
                <a:spcPct val="90000"/>
              </a:lnSpc>
            </a:pPr>
            <a:r>
              <a:rPr lang="es-AR" sz="2800" smtClean="0"/>
              <a:t>Lo cierto es que en todo esto hay muy poco de histórico, y sí mucho de simbólico.</a:t>
            </a:r>
          </a:p>
          <a:p>
            <a:pPr eaLnBrk="1" hangingPunct="1">
              <a:lnSpc>
                <a:spcPct val="90000"/>
              </a:lnSpc>
            </a:pPr>
            <a:endParaRPr lang="es-AR" sz="2800" smtClean="0"/>
          </a:p>
          <a:p>
            <a:pPr eaLnBrk="1" hangingPunct="1">
              <a:lnSpc>
                <a:spcPct val="90000"/>
              </a:lnSpc>
            </a:pPr>
            <a:endParaRPr lang="es-ES_tradnl" sz="28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4866"/>
                                        </p:tgtEl>
                                        <p:attrNameLst>
                                          <p:attrName>style.visibility</p:attrName>
                                        </p:attrNameLst>
                                      </p:cBhvr>
                                      <p:to>
                                        <p:strVal val="visible"/>
                                      </p:to>
                                    </p:set>
                                    <p:animEffect transition="in" filter="blinds(horizontal)">
                                      <p:cBhvr>
                                        <p:cTn id="7" dur="500"/>
                                        <p:tgtEl>
                                          <p:spTgt spid="14448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44867">
                                            <p:txEl>
                                              <p:pRg st="0" end="0"/>
                                            </p:txEl>
                                          </p:spTgt>
                                        </p:tgtEl>
                                        <p:attrNameLst>
                                          <p:attrName>style.visibility</p:attrName>
                                        </p:attrNameLst>
                                      </p:cBhvr>
                                      <p:to>
                                        <p:strVal val="visible"/>
                                      </p:to>
                                    </p:set>
                                    <p:animEffect transition="in" filter="blinds(horizontal)">
                                      <p:cBhvr>
                                        <p:cTn id="12" dur="500"/>
                                        <p:tgtEl>
                                          <p:spTgt spid="144486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44867">
                                            <p:txEl>
                                              <p:pRg st="1" end="1"/>
                                            </p:txEl>
                                          </p:spTgt>
                                        </p:tgtEl>
                                        <p:attrNameLst>
                                          <p:attrName>style.visibility</p:attrName>
                                        </p:attrNameLst>
                                      </p:cBhvr>
                                      <p:to>
                                        <p:strVal val="visible"/>
                                      </p:to>
                                    </p:set>
                                    <p:animEffect transition="in" filter="blinds(horizontal)">
                                      <p:cBhvr>
                                        <p:cTn id="17" dur="500"/>
                                        <p:tgtEl>
                                          <p:spTgt spid="144486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44867">
                                            <p:txEl>
                                              <p:pRg st="2" end="2"/>
                                            </p:txEl>
                                          </p:spTgt>
                                        </p:tgtEl>
                                        <p:attrNameLst>
                                          <p:attrName>style.visibility</p:attrName>
                                        </p:attrNameLst>
                                      </p:cBhvr>
                                      <p:to>
                                        <p:strVal val="visible"/>
                                      </p:to>
                                    </p:set>
                                    <p:animEffect transition="in" filter="blinds(horizontal)">
                                      <p:cBhvr>
                                        <p:cTn id="22" dur="500"/>
                                        <p:tgtEl>
                                          <p:spTgt spid="144486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44867">
                                            <p:txEl>
                                              <p:pRg st="3" end="3"/>
                                            </p:txEl>
                                          </p:spTgt>
                                        </p:tgtEl>
                                        <p:attrNameLst>
                                          <p:attrName>style.visibility</p:attrName>
                                        </p:attrNameLst>
                                      </p:cBhvr>
                                      <p:to>
                                        <p:strVal val="visible"/>
                                      </p:to>
                                    </p:set>
                                    <p:animEffect transition="in" filter="blinds(horizontal)">
                                      <p:cBhvr>
                                        <p:cTn id="27" dur="500"/>
                                        <p:tgtEl>
                                          <p:spTgt spid="144486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44867">
                                            <p:txEl>
                                              <p:pRg st="4" end="4"/>
                                            </p:txEl>
                                          </p:spTgt>
                                        </p:tgtEl>
                                        <p:attrNameLst>
                                          <p:attrName>style.visibility</p:attrName>
                                        </p:attrNameLst>
                                      </p:cBhvr>
                                      <p:to>
                                        <p:strVal val="visible"/>
                                      </p:to>
                                    </p:set>
                                    <p:animEffect transition="in" filter="blinds(horizontal)">
                                      <p:cBhvr>
                                        <p:cTn id="32" dur="500"/>
                                        <p:tgtEl>
                                          <p:spTgt spid="144486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44867">
                                            <p:txEl>
                                              <p:pRg st="5" end="5"/>
                                            </p:txEl>
                                          </p:spTgt>
                                        </p:tgtEl>
                                        <p:attrNameLst>
                                          <p:attrName>style.visibility</p:attrName>
                                        </p:attrNameLst>
                                      </p:cBhvr>
                                      <p:to>
                                        <p:strVal val="visible"/>
                                      </p:to>
                                    </p:set>
                                    <p:animEffect transition="in" filter="blinds(horizontal)">
                                      <p:cBhvr>
                                        <p:cTn id="37" dur="500"/>
                                        <p:tgtEl>
                                          <p:spTgt spid="14448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4866" grpId="0"/>
      <p:bldP spid="144486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9858" name="Rectangle 2"/>
          <p:cNvSpPr>
            <a:spLocks noGrp="1" noChangeArrowheads="1"/>
          </p:cNvSpPr>
          <p:nvPr>
            <p:ph type="title"/>
          </p:nvPr>
        </p:nvSpPr>
        <p:spPr/>
        <p:txBody>
          <a:bodyPr/>
          <a:lstStyle/>
          <a:p>
            <a:pPr eaLnBrk="1" hangingPunct="1"/>
            <a:r>
              <a:rPr lang="es-AR" smtClean="0">
                <a:solidFill>
                  <a:schemeClr val="tx1"/>
                </a:solidFill>
              </a:rPr>
              <a:t>Los sidonios</a:t>
            </a:r>
            <a:endParaRPr lang="es-ES_tradnl" smtClean="0">
              <a:solidFill>
                <a:schemeClr val="tx1"/>
              </a:solidFill>
            </a:endParaRPr>
          </a:p>
        </p:txBody>
      </p:sp>
      <p:sp>
        <p:nvSpPr>
          <p:cNvPr id="1529859" name="Rectangle 3"/>
          <p:cNvSpPr>
            <a:spLocks noGrp="1" noChangeArrowheads="1"/>
          </p:cNvSpPr>
          <p:nvPr>
            <p:ph type="body" idx="1"/>
          </p:nvPr>
        </p:nvSpPr>
        <p:spPr>
          <a:xfrm>
            <a:off x="457200" y="1600200"/>
            <a:ext cx="8229600" cy="4800600"/>
          </a:xfrm>
        </p:spPr>
        <p:txBody>
          <a:bodyPr/>
          <a:lstStyle/>
          <a:p>
            <a:pPr eaLnBrk="1" hangingPunct="1"/>
            <a:r>
              <a:rPr lang="es-AR" sz="3000" smtClean="0"/>
              <a:t>Los sidonios (habitantes de Sidón) son los héroes mitológicos de este grado.</a:t>
            </a:r>
          </a:p>
          <a:p>
            <a:pPr eaLnBrk="1" hangingPunct="1"/>
            <a:r>
              <a:rPr lang="es-ES_tradnl" sz="2800" b="1" smtClean="0"/>
              <a:t>Sidón</a:t>
            </a:r>
            <a:r>
              <a:rPr lang="es-ES_tradnl" sz="2800" smtClean="0"/>
              <a:t> (en árabe </a:t>
            </a:r>
            <a:r>
              <a:rPr lang="ar-SA" sz="2800" b="1" smtClean="0"/>
              <a:t>صيدا</a:t>
            </a:r>
            <a:r>
              <a:rPr lang="es-ES_tradnl" sz="2800" smtClean="0"/>
              <a:t> </a:t>
            </a:r>
            <a:r>
              <a:rPr lang="es-ES_tradnl" sz="2800" b="1" smtClean="0"/>
              <a:t>Ṣaydā</a:t>
            </a:r>
            <a:r>
              <a:rPr lang="es-ES_tradnl" sz="2800" smtClean="0"/>
              <a:t>) es la tercera mayor ciudad del Líbano. Se encuentra en la costa del mar Mediterráneo, unos 40 kilómetros al norte de Tiro y 50 al sur de la capital, Beirut.</a:t>
            </a:r>
          </a:p>
          <a:p>
            <a:pPr eaLnBrk="1" hangingPunct="1"/>
            <a:r>
              <a:rPr lang="es-ES_tradnl" sz="2800" smtClean="0"/>
              <a:t>Sidón fue una importante ciudad de Fenicia, fundada en la misma época que Tiro, Biblos (hoy Djebail) y Beritos (hoy Beirut), es decir, en el III milenio a.C.</a:t>
            </a:r>
            <a:endParaRPr lang="en-US" sz="2800" smtClean="0"/>
          </a:p>
        </p:txBody>
      </p:sp>
      <p:pic>
        <p:nvPicPr>
          <p:cNvPr id="1529872" name="Picture 16" descr="Archivo:SidonNewCit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91440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9873" name="Text Box 17"/>
          <p:cNvSpPr txBox="1">
            <a:spLocks noChangeArrowheads="1"/>
          </p:cNvSpPr>
          <p:nvPr/>
        </p:nvSpPr>
        <p:spPr bwMode="auto">
          <a:xfrm>
            <a:off x="974725" y="265113"/>
            <a:ext cx="3689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Vista de la parte nueva de Sidón</a:t>
            </a:r>
            <a:endParaRPr lang="es-ES_tradnl" b="1">
              <a:solidFill>
                <a:schemeClr val="tx1"/>
              </a:solidFill>
            </a:endParaRPr>
          </a:p>
        </p:txBody>
      </p:sp>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29858"/>
                                        </p:tgtEl>
                                        <p:attrNameLst>
                                          <p:attrName>style.visibility</p:attrName>
                                        </p:attrNameLst>
                                      </p:cBhvr>
                                      <p:to>
                                        <p:strVal val="visible"/>
                                      </p:to>
                                    </p:set>
                                    <p:animEffect transition="in" filter="blinds(horizontal)">
                                      <p:cBhvr>
                                        <p:cTn id="7" dur="500"/>
                                        <p:tgtEl>
                                          <p:spTgt spid="1529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29859">
                                            <p:txEl>
                                              <p:pRg st="0" end="0"/>
                                            </p:txEl>
                                          </p:spTgt>
                                        </p:tgtEl>
                                        <p:attrNameLst>
                                          <p:attrName>style.visibility</p:attrName>
                                        </p:attrNameLst>
                                      </p:cBhvr>
                                      <p:to>
                                        <p:strVal val="visible"/>
                                      </p:to>
                                    </p:set>
                                    <p:animEffect transition="in" filter="blinds(horizontal)">
                                      <p:cBhvr>
                                        <p:cTn id="12" dur="500"/>
                                        <p:tgtEl>
                                          <p:spTgt spid="15298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29859">
                                            <p:txEl>
                                              <p:pRg st="1" end="1"/>
                                            </p:txEl>
                                          </p:spTgt>
                                        </p:tgtEl>
                                        <p:attrNameLst>
                                          <p:attrName>style.visibility</p:attrName>
                                        </p:attrNameLst>
                                      </p:cBhvr>
                                      <p:to>
                                        <p:strVal val="visible"/>
                                      </p:to>
                                    </p:set>
                                    <p:animEffect transition="in" filter="blinds(horizontal)">
                                      <p:cBhvr>
                                        <p:cTn id="17" dur="500"/>
                                        <p:tgtEl>
                                          <p:spTgt spid="15298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29859">
                                            <p:txEl>
                                              <p:pRg st="2" end="2"/>
                                            </p:txEl>
                                          </p:spTgt>
                                        </p:tgtEl>
                                        <p:attrNameLst>
                                          <p:attrName>style.visibility</p:attrName>
                                        </p:attrNameLst>
                                      </p:cBhvr>
                                      <p:to>
                                        <p:strVal val="visible"/>
                                      </p:to>
                                    </p:set>
                                    <p:animEffect transition="in" filter="blinds(horizontal)">
                                      <p:cBhvr>
                                        <p:cTn id="22" dur="500"/>
                                        <p:tgtEl>
                                          <p:spTgt spid="15298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529872"/>
                                        </p:tgtEl>
                                        <p:attrNameLst>
                                          <p:attrName>style.visibility</p:attrName>
                                        </p:attrNameLst>
                                      </p:cBhvr>
                                      <p:to>
                                        <p:strVal val="visible"/>
                                      </p:to>
                                    </p:set>
                                    <p:animEffect transition="in" filter="fade">
                                      <p:cBhvr>
                                        <p:cTn id="27" dur="2000"/>
                                        <p:tgtEl>
                                          <p:spTgt spid="152987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29873"/>
                                        </p:tgtEl>
                                        <p:attrNameLst>
                                          <p:attrName>style.visibility</p:attrName>
                                        </p:attrNameLst>
                                      </p:cBhvr>
                                      <p:to>
                                        <p:strVal val="visible"/>
                                      </p:to>
                                    </p:set>
                                    <p:animEffect transition="in" filter="dissolve">
                                      <p:cBhvr>
                                        <p:cTn id="32" dur="500"/>
                                        <p:tgtEl>
                                          <p:spTgt spid="15298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9858" grpId="0"/>
      <p:bldP spid="1529859" grpId="0" build="p"/>
      <p:bldP spid="15298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890" name="Rectangle 2"/>
          <p:cNvSpPr>
            <a:spLocks noGrp="1" noChangeArrowheads="1"/>
          </p:cNvSpPr>
          <p:nvPr>
            <p:ph type="title"/>
          </p:nvPr>
        </p:nvSpPr>
        <p:spPr/>
        <p:txBody>
          <a:bodyPr/>
          <a:lstStyle/>
          <a:p>
            <a:pPr eaLnBrk="1" hangingPunct="1"/>
            <a:r>
              <a:rPr lang="es-AR" smtClean="0">
                <a:solidFill>
                  <a:schemeClr val="tx1"/>
                </a:solidFill>
              </a:rPr>
              <a:t>Los sidonios</a:t>
            </a:r>
            <a:endParaRPr lang="en-US" smtClean="0">
              <a:solidFill>
                <a:schemeClr val="tx1"/>
              </a:solidFill>
              <a:cs typeface="Arial" charset="0"/>
            </a:endParaRPr>
          </a:p>
        </p:txBody>
      </p:sp>
      <p:sp>
        <p:nvSpPr>
          <p:cNvPr id="1445891" name="Rectangle 3"/>
          <p:cNvSpPr>
            <a:spLocks noGrp="1" noChangeArrowheads="1"/>
          </p:cNvSpPr>
          <p:nvPr>
            <p:ph type="body" idx="1"/>
          </p:nvPr>
        </p:nvSpPr>
        <p:spPr>
          <a:xfrm>
            <a:off x="457200" y="1600200"/>
            <a:ext cx="8229600" cy="5029200"/>
          </a:xfrm>
        </p:spPr>
        <p:txBody>
          <a:bodyPr/>
          <a:lstStyle/>
          <a:p>
            <a:pPr eaLnBrk="1" hangingPunct="1">
              <a:lnSpc>
                <a:spcPct val="90000"/>
              </a:lnSpc>
            </a:pPr>
            <a:r>
              <a:rPr lang="es-AR" sz="2400" smtClean="0"/>
              <a:t>La Leyenda que el Ritual cuenta acerca de los sidonios, presentándolos como una cofradía de obreros que talaron árboles en el monte Líbano desde la época de Noé hasta la de Zorobabel, es totalmente mítica.</a:t>
            </a:r>
          </a:p>
          <a:p>
            <a:pPr eaLnBrk="1" hangingPunct="1">
              <a:lnSpc>
                <a:spcPct val="90000"/>
              </a:lnSpc>
            </a:pPr>
            <a:r>
              <a:rPr lang="es-AR" sz="2400" smtClean="0"/>
              <a:t>Pero contiene algunos elementos de corte sociológico muy interesantes. </a:t>
            </a:r>
          </a:p>
          <a:p>
            <a:pPr eaLnBrk="1" hangingPunct="1">
              <a:lnSpc>
                <a:spcPct val="90000"/>
              </a:lnSpc>
            </a:pPr>
            <a:r>
              <a:rPr lang="es-AR" sz="2400" smtClean="0"/>
              <a:t>Por ejemplo, se dice que los sidonios (fenicios) cortaban árboles en el Líbano, dirigidos por los Príncipes de Harodim (hebreos y fenicios), mientras que los samaritanos (israelitas no judíos) los ayudaban en el transporte de las maderas por el agua.</a:t>
            </a:r>
          </a:p>
          <a:p>
            <a:pPr eaLnBrk="1" hangingPunct="1">
              <a:lnSpc>
                <a:spcPct val="90000"/>
              </a:lnSpc>
            </a:pPr>
            <a:r>
              <a:rPr lang="es-AR" sz="2400" smtClean="0"/>
              <a:t>Obviamente, la idea es presentar hombres de distintos pueblos y religiones trabajando unidos en una empresa común, sin odios ni animosidades.</a:t>
            </a:r>
          </a:p>
          <a:p>
            <a:pPr eaLnBrk="1" hangingPunct="1">
              <a:lnSpc>
                <a:spcPct val="90000"/>
              </a:lnSpc>
              <a:buFontTx/>
              <a:buNone/>
            </a:pPr>
            <a:endParaRPr lang="es-ES_tradnl" sz="24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5890"/>
                                        </p:tgtEl>
                                        <p:attrNameLst>
                                          <p:attrName>style.visibility</p:attrName>
                                        </p:attrNameLst>
                                      </p:cBhvr>
                                      <p:to>
                                        <p:strVal val="visible"/>
                                      </p:to>
                                    </p:set>
                                    <p:animEffect transition="in" filter="blinds(horizontal)">
                                      <p:cBhvr>
                                        <p:cTn id="7" dur="500"/>
                                        <p:tgtEl>
                                          <p:spTgt spid="14458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45891">
                                            <p:txEl>
                                              <p:pRg st="0" end="0"/>
                                            </p:txEl>
                                          </p:spTgt>
                                        </p:tgtEl>
                                        <p:attrNameLst>
                                          <p:attrName>style.visibility</p:attrName>
                                        </p:attrNameLst>
                                      </p:cBhvr>
                                      <p:to>
                                        <p:strVal val="visible"/>
                                      </p:to>
                                    </p:set>
                                    <p:animEffect transition="in" filter="blinds(horizontal)">
                                      <p:cBhvr>
                                        <p:cTn id="12" dur="500"/>
                                        <p:tgtEl>
                                          <p:spTgt spid="14458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45891">
                                            <p:txEl>
                                              <p:pRg st="1" end="1"/>
                                            </p:txEl>
                                          </p:spTgt>
                                        </p:tgtEl>
                                        <p:attrNameLst>
                                          <p:attrName>style.visibility</p:attrName>
                                        </p:attrNameLst>
                                      </p:cBhvr>
                                      <p:to>
                                        <p:strVal val="visible"/>
                                      </p:to>
                                    </p:set>
                                    <p:animEffect transition="in" filter="blinds(horizontal)">
                                      <p:cBhvr>
                                        <p:cTn id="17" dur="500"/>
                                        <p:tgtEl>
                                          <p:spTgt spid="14458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45891">
                                            <p:txEl>
                                              <p:pRg st="2" end="2"/>
                                            </p:txEl>
                                          </p:spTgt>
                                        </p:tgtEl>
                                        <p:attrNameLst>
                                          <p:attrName>style.visibility</p:attrName>
                                        </p:attrNameLst>
                                      </p:cBhvr>
                                      <p:to>
                                        <p:strVal val="visible"/>
                                      </p:to>
                                    </p:set>
                                    <p:animEffect transition="in" filter="blinds(horizontal)">
                                      <p:cBhvr>
                                        <p:cTn id="22" dur="500"/>
                                        <p:tgtEl>
                                          <p:spTgt spid="14458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45891">
                                            <p:txEl>
                                              <p:pRg st="3" end="3"/>
                                            </p:txEl>
                                          </p:spTgt>
                                        </p:tgtEl>
                                        <p:attrNameLst>
                                          <p:attrName>style.visibility</p:attrName>
                                        </p:attrNameLst>
                                      </p:cBhvr>
                                      <p:to>
                                        <p:strVal val="visible"/>
                                      </p:to>
                                    </p:set>
                                    <p:animEffect transition="in" filter="blinds(horizontal)">
                                      <p:cBhvr>
                                        <p:cTn id="27" dur="500"/>
                                        <p:tgtEl>
                                          <p:spTgt spid="1445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5890" grpId="0"/>
      <p:bldP spid="144589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6834" name="Rectangle 2"/>
          <p:cNvSpPr>
            <a:spLocks noGrp="1" noChangeArrowheads="1"/>
          </p:cNvSpPr>
          <p:nvPr>
            <p:ph type="title"/>
          </p:nvPr>
        </p:nvSpPr>
        <p:spPr/>
        <p:txBody>
          <a:bodyPr/>
          <a:lstStyle/>
          <a:p>
            <a:pPr eaLnBrk="1" hangingPunct="1"/>
            <a:r>
              <a:rPr lang="es-AR" smtClean="0">
                <a:solidFill>
                  <a:schemeClr val="tx1"/>
                </a:solidFill>
              </a:rPr>
              <a:t>Los sidonios</a:t>
            </a:r>
            <a:endParaRPr lang="en-US" smtClean="0">
              <a:solidFill>
                <a:schemeClr val="tx1"/>
              </a:solidFill>
              <a:cs typeface="Arial" charset="0"/>
            </a:endParaRPr>
          </a:p>
        </p:txBody>
      </p:sp>
      <p:sp>
        <p:nvSpPr>
          <p:cNvPr id="1656835" name="Rectangle 3"/>
          <p:cNvSpPr>
            <a:spLocks noGrp="1" noChangeArrowheads="1"/>
          </p:cNvSpPr>
          <p:nvPr>
            <p:ph type="body" idx="1"/>
          </p:nvPr>
        </p:nvSpPr>
        <p:spPr>
          <a:xfrm>
            <a:off x="457200" y="1600200"/>
            <a:ext cx="8229600" cy="5029200"/>
          </a:xfrm>
        </p:spPr>
        <p:txBody>
          <a:bodyPr/>
          <a:lstStyle/>
          <a:p>
            <a:pPr eaLnBrk="1" hangingPunct="1">
              <a:lnSpc>
                <a:spcPct val="90000"/>
              </a:lnSpc>
            </a:pPr>
            <a:r>
              <a:rPr lang="es-AR" sz="2400" smtClean="0"/>
              <a:t>Según la Leyenda, los sidonios crearon colegios y talleres en el Monte Líbano, para la instrucción de los obreros.</a:t>
            </a:r>
          </a:p>
          <a:p>
            <a:pPr eaLnBrk="1" hangingPunct="1">
              <a:lnSpc>
                <a:spcPct val="90000"/>
              </a:lnSpc>
            </a:pPr>
            <a:r>
              <a:rPr lang="es-AR" sz="2400" smtClean="0"/>
              <a:t>Y Salomón habría hecho construir un pequeño palacio en dicho monte, desde donde observaba el progreso de los obreros.</a:t>
            </a:r>
          </a:p>
          <a:p>
            <a:pPr eaLnBrk="1" hangingPunct="1">
              <a:lnSpc>
                <a:spcPct val="90000"/>
              </a:lnSpc>
            </a:pPr>
            <a:r>
              <a:rPr lang="es-AR" sz="2400" smtClean="0"/>
              <a:t>Nada de esto es histórico pero, una vez más, tiene como propósito destacar el rol del trabajo y de la instrucción, y cómo el Rey (Salomón) observa la labor de los obreros, pero no participa en la misma por no estar iniciado como </a:t>
            </a:r>
            <a:r>
              <a:rPr lang="es-AR" sz="2400" i="1" smtClean="0"/>
              <a:t>Leñador</a:t>
            </a:r>
            <a:r>
              <a:rPr lang="es-AR" sz="2400" smtClean="0"/>
              <a:t>.</a:t>
            </a:r>
          </a:p>
          <a:p>
            <a:pPr eaLnBrk="1" hangingPunct="1">
              <a:lnSpc>
                <a:spcPct val="90000"/>
              </a:lnSpc>
            </a:pPr>
            <a:r>
              <a:rPr lang="es-AR" sz="2400" smtClean="0"/>
              <a:t>Para la época en que fue concebido el Ritual, esto último era un pensamiento verdaderamente revolucionario.</a:t>
            </a:r>
          </a:p>
          <a:p>
            <a:pPr eaLnBrk="1" hangingPunct="1">
              <a:lnSpc>
                <a:spcPct val="90000"/>
              </a:lnSpc>
              <a:buFontTx/>
              <a:buNone/>
            </a:pPr>
            <a:endParaRPr lang="es-ES_tradnl" sz="2400" smtClean="0"/>
          </a:p>
        </p:txBody>
      </p:sp>
      <p:pic>
        <p:nvPicPr>
          <p:cNvPr id="1656837" name="Picture 5" descr="mount_lebanon_98399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6838" name="Text Box 6"/>
          <p:cNvSpPr txBox="1">
            <a:spLocks noChangeArrowheads="1"/>
          </p:cNvSpPr>
          <p:nvPr/>
        </p:nvSpPr>
        <p:spPr bwMode="auto">
          <a:xfrm>
            <a:off x="1127125" y="265113"/>
            <a:ext cx="1949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El Monte Líbano</a:t>
            </a:r>
            <a:endParaRPr lang="es-ES_tradnl" b="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56834"/>
                                        </p:tgtEl>
                                        <p:attrNameLst>
                                          <p:attrName>style.visibility</p:attrName>
                                        </p:attrNameLst>
                                      </p:cBhvr>
                                      <p:to>
                                        <p:strVal val="visible"/>
                                      </p:to>
                                    </p:set>
                                    <p:animEffect transition="in" filter="blinds(horizontal)">
                                      <p:cBhvr>
                                        <p:cTn id="7" dur="500"/>
                                        <p:tgtEl>
                                          <p:spTgt spid="16568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56835">
                                            <p:txEl>
                                              <p:pRg st="0" end="0"/>
                                            </p:txEl>
                                          </p:spTgt>
                                        </p:tgtEl>
                                        <p:attrNameLst>
                                          <p:attrName>style.visibility</p:attrName>
                                        </p:attrNameLst>
                                      </p:cBhvr>
                                      <p:to>
                                        <p:strVal val="visible"/>
                                      </p:to>
                                    </p:set>
                                    <p:animEffect transition="in" filter="blinds(horizontal)">
                                      <p:cBhvr>
                                        <p:cTn id="12" dur="500"/>
                                        <p:tgtEl>
                                          <p:spTgt spid="16568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56835">
                                            <p:txEl>
                                              <p:pRg st="1" end="1"/>
                                            </p:txEl>
                                          </p:spTgt>
                                        </p:tgtEl>
                                        <p:attrNameLst>
                                          <p:attrName>style.visibility</p:attrName>
                                        </p:attrNameLst>
                                      </p:cBhvr>
                                      <p:to>
                                        <p:strVal val="visible"/>
                                      </p:to>
                                    </p:set>
                                    <p:animEffect transition="in" filter="blinds(horizontal)">
                                      <p:cBhvr>
                                        <p:cTn id="17" dur="500"/>
                                        <p:tgtEl>
                                          <p:spTgt spid="16568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56835">
                                            <p:txEl>
                                              <p:pRg st="2" end="2"/>
                                            </p:txEl>
                                          </p:spTgt>
                                        </p:tgtEl>
                                        <p:attrNameLst>
                                          <p:attrName>style.visibility</p:attrName>
                                        </p:attrNameLst>
                                      </p:cBhvr>
                                      <p:to>
                                        <p:strVal val="visible"/>
                                      </p:to>
                                    </p:set>
                                    <p:animEffect transition="in" filter="blinds(horizontal)">
                                      <p:cBhvr>
                                        <p:cTn id="22" dur="500"/>
                                        <p:tgtEl>
                                          <p:spTgt spid="16568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56835">
                                            <p:txEl>
                                              <p:pRg st="3" end="3"/>
                                            </p:txEl>
                                          </p:spTgt>
                                        </p:tgtEl>
                                        <p:attrNameLst>
                                          <p:attrName>style.visibility</p:attrName>
                                        </p:attrNameLst>
                                      </p:cBhvr>
                                      <p:to>
                                        <p:strVal val="visible"/>
                                      </p:to>
                                    </p:set>
                                    <p:animEffect transition="in" filter="blinds(horizontal)">
                                      <p:cBhvr>
                                        <p:cTn id="27" dur="500"/>
                                        <p:tgtEl>
                                          <p:spTgt spid="16568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656837"/>
                                        </p:tgtEl>
                                        <p:attrNameLst>
                                          <p:attrName>style.visibility</p:attrName>
                                        </p:attrNameLst>
                                      </p:cBhvr>
                                      <p:to>
                                        <p:strVal val="visible"/>
                                      </p:to>
                                    </p:set>
                                    <p:animEffect transition="in" filter="fade">
                                      <p:cBhvr>
                                        <p:cTn id="32" dur="2000"/>
                                        <p:tgtEl>
                                          <p:spTgt spid="165683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656838"/>
                                        </p:tgtEl>
                                        <p:attrNameLst>
                                          <p:attrName>style.visibility</p:attrName>
                                        </p:attrNameLst>
                                      </p:cBhvr>
                                      <p:to>
                                        <p:strVal val="visible"/>
                                      </p:to>
                                    </p:set>
                                    <p:animEffect transition="in" filter="dissolve">
                                      <p:cBhvr>
                                        <p:cTn id="37" dur="500"/>
                                        <p:tgtEl>
                                          <p:spTgt spid="1656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6834" grpId="0"/>
      <p:bldP spid="1656835" grpId="0" build="p"/>
      <p:bldP spid="165683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8098" name="Rectangle 2"/>
          <p:cNvSpPr>
            <a:spLocks noGrp="1" noChangeArrowheads="1"/>
          </p:cNvSpPr>
          <p:nvPr>
            <p:ph type="title"/>
          </p:nvPr>
        </p:nvSpPr>
        <p:spPr/>
        <p:txBody>
          <a:bodyPr/>
          <a:lstStyle/>
          <a:p>
            <a:pPr eaLnBrk="1" hangingPunct="1"/>
            <a:r>
              <a:rPr lang="es-AR" i="1" smtClean="0">
                <a:solidFill>
                  <a:schemeClr val="tx1"/>
                </a:solidFill>
              </a:rPr>
              <a:t>“En memoria de los sidonios”</a:t>
            </a:r>
            <a:endParaRPr lang="es-ES_tradnl" i="1" smtClean="0">
              <a:solidFill>
                <a:schemeClr val="tx1"/>
              </a:solidFill>
            </a:endParaRPr>
          </a:p>
        </p:txBody>
      </p:sp>
      <p:sp>
        <p:nvSpPr>
          <p:cNvPr id="1668099" name="Rectangle 3"/>
          <p:cNvSpPr>
            <a:spLocks noGrp="1" noChangeArrowheads="1"/>
          </p:cNvSpPr>
          <p:nvPr>
            <p:ph type="body" idx="1"/>
          </p:nvPr>
        </p:nvSpPr>
        <p:spPr/>
        <p:txBody>
          <a:bodyPr/>
          <a:lstStyle/>
          <a:p>
            <a:pPr eaLnBrk="1" hangingPunct="1">
              <a:lnSpc>
                <a:spcPct val="90000"/>
              </a:lnSpc>
            </a:pPr>
            <a:r>
              <a:rPr lang="es-AR" sz="2400" smtClean="0"/>
              <a:t>Según los antiguos Rituales, este grado fue instituido básicamente para honrar la memoria de los antiguos constructores sidonios.</a:t>
            </a:r>
          </a:p>
          <a:p>
            <a:pPr eaLnBrk="1" hangingPunct="1">
              <a:lnSpc>
                <a:spcPct val="90000"/>
              </a:lnSpc>
            </a:pPr>
            <a:r>
              <a:rPr lang="es-AR" sz="2400" smtClean="0"/>
              <a:t>Ahora bien, estos mismos Rituales toman el término </a:t>
            </a:r>
            <a:r>
              <a:rPr lang="es-AR" sz="2400" i="1" smtClean="0"/>
              <a:t>“sidonio” </a:t>
            </a:r>
            <a:r>
              <a:rPr lang="es-AR" sz="2400" smtClean="0"/>
              <a:t>como sinónimo de </a:t>
            </a:r>
            <a:r>
              <a:rPr lang="es-AR" sz="2400" i="1" smtClean="0"/>
              <a:t>“fenicio”</a:t>
            </a:r>
            <a:r>
              <a:rPr lang="es-AR" sz="2400" smtClean="0"/>
              <a:t> en general.</a:t>
            </a:r>
          </a:p>
          <a:p>
            <a:pPr eaLnBrk="1" hangingPunct="1">
              <a:lnSpc>
                <a:spcPct val="90000"/>
              </a:lnSpc>
            </a:pPr>
            <a:r>
              <a:rPr lang="es-AR" sz="2400" smtClean="0"/>
              <a:t>Y afirman que fueron los fenicios los que crearon los Misterios que, posteriormente modificados por Moisés y Salomón, fueron los Misterios de los hebreos.</a:t>
            </a:r>
          </a:p>
          <a:p>
            <a:pPr eaLnBrk="1" hangingPunct="1">
              <a:lnSpc>
                <a:spcPct val="90000"/>
              </a:lnSpc>
            </a:pPr>
            <a:r>
              <a:rPr lang="es-AR" sz="2400" smtClean="0"/>
              <a:t>Es imposible determinar si esto tiene algún grado de historicidad, o si es sólo un intento por mostrar la continuidad existente entre los diversos Misterios del mundo antiguo.</a:t>
            </a:r>
            <a:endParaRPr lang="es-ES_tradnl" sz="2400" smtClean="0"/>
          </a:p>
        </p:txBody>
      </p:sp>
      <p:pic>
        <p:nvPicPr>
          <p:cNvPr id="1668101" name="Picture 5" descr="fenici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46038"/>
            <a:ext cx="9140825" cy="681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8102" name="Text Box 6"/>
          <p:cNvSpPr txBox="1">
            <a:spLocks noChangeArrowheads="1"/>
          </p:cNvSpPr>
          <p:nvPr/>
        </p:nvSpPr>
        <p:spPr bwMode="auto">
          <a:xfrm>
            <a:off x="3154363" y="609600"/>
            <a:ext cx="2636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sz="2400" b="1">
                <a:solidFill>
                  <a:srgbClr val="CC0000"/>
                </a:solidFill>
              </a:rPr>
              <a:t>“LOS FENICIOS”</a:t>
            </a:r>
            <a:endParaRPr lang="es-ES_tradnl" sz="2400" b="1">
              <a:solidFill>
                <a:srgbClr val="CC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8098"/>
                                        </p:tgtEl>
                                        <p:attrNameLst>
                                          <p:attrName>style.visibility</p:attrName>
                                        </p:attrNameLst>
                                      </p:cBhvr>
                                      <p:to>
                                        <p:strVal val="visible"/>
                                      </p:to>
                                    </p:set>
                                    <p:animEffect transition="in" filter="blinds(horizontal)">
                                      <p:cBhvr>
                                        <p:cTn id="7" dur="500"/>
                                        <p:tgtEl>
                                          <p:spTgt spid="1668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68099">
                                            <p:txEl>
                                              <p:pRg st="0" end="0"/>
                                            </p:txEl>
                                          </p:spTgt>
                                        </p:tgtEl>
                                        <p:attrNameLst>
                                          <p:attrName>style.visibility</p:attrName>
                                        </p:attrNameLst>
                                      </p:cBhvr>
                                      <p:to>
                                        <p:strVal val="visible"/>
                                      </p:to>
                                    </p:set>
                                    <p:animEffect transition="in" filter="blinds(horizontal)">
                                      <p:cBhvr>
                                        <p:cTn id="12" dur="500"/>
                                        <p:tgtEl>
                                          <p:spTgt spid="16680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68099">
                                            <p:txEl>
                                              <p:pRg st="1" end="1"/>
                                            </p:txEl>
                                          </p:spTgt>
                                        </p:tgtEl>
                                        <p:attrNameLst>
                                          <p:attrName>style.visibility</p:attrName>
                                        </p:attrNameLst>
                                      </p:cBhvr>
                                      <p:to>
                                        <p:strVal val="visible"/>
                                      </p:to>
                                    </p:set>
                                    <p:animEffect transition="in" filter="blinds(horizontal)">
                                      <p:cBhvr>
                                        <p:cTn id="17" dur="500"/>
                                        <p:tgtEl>
                                          <p:spTgt spid="16680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68099">
                                            <p:txEl>
                                              <p:pRg st="2" end="2"/>
                                            </p:txEl>
                                          </p:spTgt>
                                        </p:tgtEl>
                                        <p:attrNameLst>
                                          <p:attrName>style.visibility</p:attrName>
                                        </p:attrNameLst>
                                      </p:cBhvr>
                                      <p:to>
                                        <p:strVal val="visible"/>
                                      </p:to>
                                    </p:set>
                                    <p:animEffect transition="in" filter="blinds(horizontal)">
                                      <p:cBhvr>
                                        <p:cTn id="22" dur="500"/>
                                        <p:tgtEl>
                                          <p:spTgt spid="16680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68099">
                                            <p:txEl>
                                              <p:pRg st="3" end="3"/>
                                            </p:txEl>
                                          </p:spTgt>
                                        </p:tgtEl>
                                        <p:attrNameLst>
                                          <p:attrName>style.visibility</p:attrName>
                                        </p:attrNameLst>
                                      </p:cBhvr>
                                      <p:to>
                                        <p:strVal val="visible"/>
                                      </p:to>
                                    </p:set>
                                    <p:animEffect transition="in" filter="blinds(horizontal)">
                                      <p:cBhvr>
                                        <p:cTn id="27" dur="500"/>
                                        <p:tgtEl>
                                          <p:spTgt spid="166809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668101"/>
                                        </p:tgtEl>
                                        <p:attrNameLst>
                                          <p:attrName>style.visibility</p:attrName>
                                        </p:attrNameLst>
                                      </p:cBhvr>
                                      <p:to>
                                        <p:strVal val="visible"/>
                                      </p:to>
                                    </p:set>
                                    <p:animEffect transition="in" filter="fade">
                                      <p:cBhvr>
                                        <p:cTn id="32" dur="2000"/>
                                        <p:tgtEl>
                                          <p:spTgt spid="166810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668102"/>
                                        </p:tgtEl>
                                        <p:attrNameLst>
                                          <p:attrName>style.visibility</p:attrName>
                                        </p:attrNameLst>
                                      </p:cBhvr>
                                      <p:to>
                                        <p:strVal val="visible"/>
                                      </p:to>
                                    </p:set>
                                    <p:animEffect transition="in" filter="dissolve">
                                      <p:cBhvr>
                                        <p:cTn id="37" dur="500"/>
                                        <p:tgtEl>
                                          <p:spTgt spid="1668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8098" grpId="0"/>
      <p:bldP spid="1668099" grpId="0" build="p"/>
      <p:bldP spid="166810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8338" name="Rectangle 2"/>
          <p:cNvSpPr>
            <a:spLocks noGrp="1" noChangeArrowheads="1"/>
          </p:cNvSpPr>
          <p:nvPr>
            <p:ph type="title"/>
          </p:nvPr>
        </p:nvSpPr>
        <p:spPr/>
        <p:txBody>
          <a:bodyPr/>
          <a:lstStyle/>
          <a:p>
            <a:pPr eaLnBrk="1" hangingPunct="1"/>
            <a:r>
              <a:rPr lang="es-AR" smtClean="0">
                <a:solidFill>
                  <a:schemeClr val="tx1"/>
                </a:solidFill>
              </a:rPr>
              <a:t>Los etruscos</a:t>
            </a:r>
            <a:endParaRPr lang="es-ES_tradnl" smtClean="0">
              <a:solidFill>
                <a:schemeClr val="tx1"/>
              </a:solidFill>
            </a:endParaRPr>
          </a:p>
        </p:txBody>
      </p:sp>
      <p:sp>
        <p:nvSpPr>
          <p:cNvPr id="1678339" name="Rectangle 3"/>
          <p:cNvSpPr>
            <a:spLocks noGrp="1" noChangeArrowheads="1"/>
          </p:cNvSpPr>
          <p:nvPr>
            <p:ph type="body" sz="half" idx="1"/>
          </p:nvPr>
        </p:nvSpPr>
        <p:spPr>
          <a:xfrm>
            <a:off x="457200" y="1646238"/>
            <a:ext cx="4038600" cy="4525962"/>
          </a:xfrm>
        </p:spPr>
        <p:txBody>
          <a:bodyPr/>
          <a:lstStyle/>
          <a:p>
            <a:pPr eaLnBrk="1" hangingPunct="1">
              <a:lnSpc>
                <a:spcPct val="80000"/>
              </a:lnSpc>
            </a:pPr>
            <a:r>
              <a:rPr lang="es-AR" sz="2000" smtClean="0"/>
              <a:t>El Ritual compara los Talleres del Monte Líbano con los Talleres de construcción de etruscos y romanos.</a:t>
            </a:r>
          </a:p>
          <a:p>
            <a:pPr eaLnBrk="1" hangingPunct="1">
              <a:lnSpc>
                <a:spcPct val="80000"/>
              </a:lnSpc>
            </a:pPr>
            <a:r>
              <a:rPr lang="es-AR" sz="2000" smtClean="0"/>
              <a:t>Y afirma que los etruscos son los “hicsos” o “reyes pastores” que dominaron Egipto durante cierto tiempo.</a:t>
            </a:r>
          </a:p>
          <a:p>
            <a:pPr eaLnBrk="1" hangingPunct="1">
              <a:lnSpc>
                <a:spcPct val="80000"/>
              </a:lnSpc>
            </a:pPr>
            <a:r>
              <a:rPr lang="es-AR" sz="2000" smtClean="0"/>
              <a:t>Es muy poco probable que esto sea histórico, pero lo cierto es que el origen real de los etruscos es, todavía hoy, un misterio.</a:t>
            </a:r>
          </a:p>
          <a:p>
            <a:pPr eaLnBrk="1" hangingPunct="1">
              <a:lnSpc>
                <a:spcPct val="80000"/>
              </a:lnSpc>
            </a:pPr>
            <a:r>
              <a:rPr lang="es-AR" sz="2000" smtClean="0"/>
              <a:t>Los etruscos fueron grandes constructores, y en ese sentido son recordados en este grado.</a:t>
            </a:r>
            <a:endParaRPr lang="es-ES_tradnl" sz="2000" smtClean="0"/>
          </a:p>
        </p:txBody>
      </p:sp>
      <p:sp>
        <p:nvSpPr>
          <p:cNvPr id="28676" name="Rectangle 6"/>
          <p:cNvSpPr>
            <a:spLocks noGrp="1" noChangeArrowheads="1"/>
          </p:cNvSpPr>
          <p:nvPr>
            <p:ph sz="half" idx="2"/>
          </p:nvPr>
        </p:nvSpPr>
        <p:spPr/>
        <p:txBody>
          <a:bodyPr/>
          <a:lstStyle/>
          <a:p>
            <a:pPr eaLnBrk="1" hangingPunct="1">
              <a:lnSpc>
                <a:spcPct val="80000"/>
              </a:lnSpc>
            </a:pPr>
            <a:endParaRPr lang="es-AR" sz="2000" smtClean="0"/>
          </a:p>
        </p:txBody>
      </p:sp>
      <p:pic>
        <p:nvPicPr>
          <p:cNvPr id="1678344" name="Picture 8" descr="230px-Etruscan_cippus_warrior_hea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357313"/>
            <a:ext cx="3663950" cy="48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8345" name="Text Box 9"/>
          <p:cNvSpPr txBox="1">
            <a:spLocks noChangeArrowheads="1"/>
          </p:cNvSpPr>
          <p:nvPr/>
        </p:nvSpPr>
        <p:spPr bwMode="auto">
          <a:xfrm>
            <a:off x="5105400" y="6400800"/>
            <a:ext cx="3028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Cabeza de guerrero etrusca</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78338"/>
                                        </p:tgtEl>
                                        <p:attrNameLst>
                                          <p:attrName>style.visibility</p:attrName>
                                        </p:attrNameLst>
                                      </p:cBhvr>
                                      <p:to>
                                        <p:strVal val="visible"/>
                                      </p:to>
                                    </p:set>
                                    <p:animEffect transition="in" filter="blinds(horizontal)">
                                      <p:cBhvr>
                                        <p:cTn id="7" dur="500"/>
                                        <p:tgtEl>
                                          <p:spTgt spid="1678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78339">
                                            <p:txEl>
                                              <p:pRg st="0" end="0"/>
                                            </p:txEl>
                                          </p:spTgt>
                                        </p:tgtEl>
                                        <p:attrNameLst>
                                          <p:attrName>style.visibility</p:attrName>
                                        </p:attrNameLst>
                                      </p:cBhvr>
                                      <p:to>
                                        <p:strVal val="visible"/>
                                      </p:to>
                                    </p:set>
                                    <p:animEffect transition="in" filter="blinds(horizontal)">
                                      <p:cBhvr>
                                        <p:cTn id="12" dur="500"/>
                                        <p:tgtEl>
                                          <p:spTgt spid="16783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78339">
                                            <p:txEl>
                                              <p:pRg st="1" end="1"/>
                                            </p:txEl>
                                          </p:spTgt>
                                        </p:tgtEl>
                                        <p:attrNameLst>
                                          <p:attrName>style.visibility</p:attrName>
                                        </p:attrNameLst>
                                      </p:cBhvr>
                                      <p:to>
                                        <p:strVal val="visible"/>
                                      </p:to>
                                    </p:set>
                                    <p:animEffect transition="in" filter="blinds(horizontal)">
                                      <p:cBhvr>
                                        <p:cTn id="17" dur="500"/>
                                        <p:tgtEl>
                                          <p:spTgt spid="16783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78339">
                                            <p:txEl>
                                              <p:pRg st="2" end="2"/>
                                            </p:txEl>
                                          </p:spTgt>
                                        </p:tgtEl>
                                        <p:attrNameLst>
                                          <p:attrName>style.visibility</p:attrName>
                                        </p:attrNameLst>
                                      </p:cBhvr>
                                      <p:to>
                                        <p:strVal val="visible"/>
                                      </p:to>
                                    </p:set>
                                    <p:animEffect transition="in" filter="blinds(horizontal)">
                                      <p:cBhvr>
                                        <p:cTn id="22" dur="500"/>
                                        <p:tgtEl>
                                          <p:spTgt spid="16783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78339">
                                            <p:txEl>
                                              <p:pRg st="3" end="3"/>
                                            </p:txEl>
                                          </p:spTgt>
                                        </p:tgtEl>
                                        <p:attrNameLst>
                                          <p:attrName>style.visibility</p:attrName>
                                        </p:attrNameLst>
                                      </p:cBhvr>
                                      <p:to>
                                        <p:strVal val="visible"/>
                                      </p:to>
                                    </p:set>
                                    <p:animEffect transition="in" filter="blinds(horizontal)">
                                      <p:cBhvr>
                                        <p:cTn id="27" dur="500"/>
                                        <p:tgtEl>
                                          <p:spTgt spid="167833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678344"/>
                                        </p:tgtEl>
                                        <p:attrNameLst>
                                          <p:attrName>style.visibility</p:attrName>
                                        </p:attrNameLst>
                                      </p:cBhvr>
                                      <p:to>
                                        <p:strVal val="visible"/>
                                      </p:to>
                                    </p:set>
                                    <p:animEffect transition="in" filter="fade">
                                      <p:cBhvr>
                                        <p:cTn id="32" dur="2000"/>
                                        <p:tgtEl>
                                          <p:spTgt spid="167834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678345"/>
                                        </p:tgtEl>
                                        <p:attrNameLst>
                                          <p:attrName>style.visibility</p:attrName>
                                        </p:attrNameLst>
                                      </p:cBhvr>
                                      <p:to>
                                        <p:strVal val="visible"/>
                                      </p:to>
                                    </p:set>
                                    <p:animEffect transition="in" filter="dissolve">
                                      <p:cBhvr>
                                        <p:cTn id="37" dur="500"/>
                                        <p:tgtEl>
                                          <p:spTgt spid="1678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8338" grpId="0"/>
      <p:bldP spid="1678339" grpId="0" build="p"/>
      <p:bldP spid="167834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0386" name="Rectangle 2"/>
          <p:cNvSpPr>
            <a:spLocks noGrp="1" noChangeArrowheads="1"/>
          </p:cNvSpPr>
          <p:nvPr>
            <p:ph type="title"/>
          </p:nvPr>
        </p:nvSpPr>
        <p:spPr/>
        <p:txBody>
          <a:bodyPr/>
          <a:lstStyle/>
          <a:p>
            <a:pPr eaLnBrk="1" hangingPunct="1"/>
            <a:r>
              <a:rPr lang="es-AR" smtClean="0">
                <a:solidFill>
                  <a:schemeClr val="tx1"/>
                </a:solidFill>
              </a:rPr>
              <a:t>Los drusos</a:t>
            </a:r>
            <a:endParaRPr lang="es-ES_tradnl" smtClean="0">
              <a:solidFill>
                <a:schemeClr val="tx1"/>
              </a:solidFill>
            </a:endParaRPr>
          </a:p>
        </p:txBody>
      </p:sp>
      <p:sp>
        <p:nvSpPr>
          <p:cNvPr id="1680387" name="Rectangle 3"/>
          <p:cNvSpPr>
            <a:spLocks noGrp="1" noChangeArrowheads="1"/>
          </p:cNvSpPr>
          <p:nvPr>
            <p:ph type="body" sz="half" idx="1"/>
          </p:nvPr>
        </p:nvSpPr>
        <p:spPr>
          <a:xfrm>
            <a:off x="381000" y="1600200"/>
            <a:ext cx="4038600" cy="4876800"/>
          </a:xfrm>
        </p:spPr>
        <p:txBody>
          <a:bodyPr/>
          <a:lstStyle/>
          <a:p>
            <a:pPr eaLnBrk="1" hangingPunct="1">
              <a:lnSpc>
                <a:spcPct val="80000"/>
              </a:lnSpc>
            </a:pPr>
            <a:r>
              <a:rPr lang="es-ES_tradnl" sz="2000" smtClean="0"/>
              <a:t>Los </a:t>
            </a:r>
            <a:r>
              <a:rPr lang="es-ES_tradnl" sz="2000" b="1" smtClean="0"/>
              <a:t>drusos</a:t>
            </a:r>
            <a:r>
              <a:rPr lang="es-ES_tradnl" sz="2000" smtClean="0"/>
              <a:t> (en árabe: </a:t>
            </a:r>
            <a:r>
              <a:rPr lang="es-ES_tradnl" sz="2000" i="1" smtClean="0"/>
              <a:t>durūzī</a:t>
            </a:r>
            <a:r>
              <a:rPr lang="es-ES_tradnl" sz="2000" smtClean="0"/>
              <a:t> </a:t>
            </a:r>
            <a:r>
              <a:rPr lang="ar-SA" sz="2000" smtClean="0"/>
              <a:t>دروزي</a:t>
            </a:r>
            <a:r>
              <a:rPr lang="es-ES_tradnl" sz="2000" smtClean="0"/>
              <a:t>, plural: </a:t>
            </a:r>
            <a:r>
              <a:rPr lang="es-ES_tradnl" sz="2000" i="1" smtClean="0"/>
              <a:t>durūz</a:t>
            </a:r>
            <a:r>
              <a:rPr lang="es-ES_tradnl" sz="2000" smtClean="0"/>
              <a:t> </a:t>
            </a:r>
            <a:r>
              <a:rPr lang="ar-SA" sz="2000" smtClean="0"/>
              <a:t>دروز</a:t>
            </a:r>
            <a:r>
              <a:rPr lang="es-ES_tradnl" sz="2000" smtClean="0"/>
              <a:t> , en hebreo: druzi </a:t>
            </a:r>
            <a:r>
              <a:rPr lang="he-IL" sz="2000" smtClean="0"/>
              <a:t>דרוזי</a:t>
            </a:r>
            <a:r>
              <a:rPr lang="es-ES_tradnl" sz="2000" smtClean="0"/>
              <a:t>, pl. druzim </a:t>
            </a:r>
            <a:r>
              <a:rPr lang="he-IL" sz="2000" smtClean="0"/>
              <a:t>דרוזים</a:t>
            </a:r>
            <a:r>
              <a:rPr lang="es-ES_tradnl" sz="2000" smtClean="0"/>
              <a:t>) son una minoría religiosa que habita, principalmente, en el Líbano, Israel, Siria y Jordania.</a:t>
            </a:r>
          </a:p>
          <a:p>
            <a:pPr eaLnBrk="1" hangingPunct="1">
              <a:lnSpc>
                <a:spcPct val="80000"/>
              </a:lnSpc>
            </a:pPr>
            <a:r>
              <a:rPr lang="es-AR" sz="2000" smtClean="0"/>
              <a:t>El Ritual dice que preservaron los Talleres del Monte Líbano, y que iniciaron a los Templarios en ellos.</a:t>
            </a:r>
          </a:p>
          <a:p>
            <a:pPr eaLnBrk="1" hangingPunct="1">
              <a:lnSpc>
                <a:spcPct val="80000"/>
              </a:lnSpc>
            </a:pPr>
            <a:r>
              <a:rPr lang="es-AR" sz="2000" smtClean="0"/>
              <a:t>La realidad histórica de esto es más que discutible; sin embargo, la religión drusa, con su veneración por Platón y su relación con el gnosticismo, es muy interesante para el Iniciado de este grado.</a:t>
            </a:r>
            <a:endParaRPr lang="es-ES_tradnl" sz="2000" smtClean="0"/>
          </a:p>
        </p:txBody>
      </p:sp>
      <p:sp>
        <p:nvSpPr>
          <p:cNvPr id="29700" name="Rectangle 4"/>
          <p:cNvSpPr>
            <a:spLocks noGrp="1" noChangeArrowheads="1"/>
          </p:cNvSpPr>
          <p:nvPr>
            <p:ph sz="half" idx="2"/>
          </p:nvPr>
        </p:nvSpPr>
        <p:spPr/>
        <p:txBody>
          <a:bodyPr/>
          <a:lstStyle/>
          <a:p>
            <a:pPr eaLnBrk="1" hangingPunct="1">
              <a:lnSpc>
                <a:spcPct val="80000"/>
              </a:lnSpc>
            </a:pPr>
            <a:endParaRPr lang="es-AR" sz="2000" smtClean="0"/>
          </a:p>
        </p:txBody>
      </p:sp>
      <p:pic>
        <p:nvPicPr>
          <p:cNvPr id="1680392" name="Picture 8" descr="estrella-drus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5240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0393" name="Text Box 9"/>
          <p:cNvSpPr txBox="1">
            <a:spLocks noChangeArrowheads="1"/>
          </p:cNvSpPr>
          <p:nvPr/>
        </p:nvSpPr>
        <p:spPr bwMode="auto">
          <a:xfrm>
            <a:off x="5045075" y="5943600"/>
            <a:ext cx="3108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a:solidFill>
                  <a:schemeClr val="tx1"/>
                </a:solidFill>
              </a:rPr>
              <a:t>La estrella de cinco colores, </a:t>
            </a:r>
          </a:p>
          <a:p>
            <a:pPr algn="ctr" eaLnBrk="1" hangingPunct="1"/>
            <a:r>
              <a:rPr lang="es-AR">
                <a:solidFill>
                  <a:schemeClr val="tx1"/>
                </a:solidFill>
              </a:rPr>
              <a:t>el símbolo de los drusos.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0386"/>
                                        </p:tgtEl>
                                        <p:attrNameLst>
                                          <p:attrName>style.visibility</p:attrName>
                                        </p:attrNameLst>
                                      </p:cBhvr>
                                      <p:to>
                                        <p:strVal val="visible"/>
                                      </p:to>
                                    </p:set>
                                    <p:animEffect transition="in" filter="blinds(horizontal)">
                                      <p:cBhvr>
                                        <p:cTn id="7" dur="500"/>
                                        <p:tgtEl>
                                          <p:spTgt spid="1680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80387">
                                            <p:txEl>
                                              <p:pRg st="0" end="0"/>
                                            </p:txEl>
                                          </p:spTgt>
                                        </p:tgtEl>
                                        <p:attrNameLst>
                                          <p:attrName>style.visibility</p:attrName>
                                        </p:attrNameLst>
                                      </p:cBhvr>
                                      <p:to>
                                        <p:strVal val="visible"/>
                                      </p:to>
                                    </p:set>
                                    <p:animEffect transition="in" filter="blinds(horizontal)">
                                      <p:cBhvr>
                                        <p:cTn id="12" dur="500"/>
                                        <p:tgtEl>
                                          <p:spTgt spid="16803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0387">
                                            <p:txEl>
                                              <p:pRg st="1" end="1"/>
                                            </p:txEl>
                                          </p:spTgt>
                                        </p:tgtEl>
                                        <p:attrNameLst>
                                          <p:attrName>style.visibility</p:attrName>
                                        </p:attrNameLst>
                                      </p:cBhvr>
                                      <p:to>
                                        <p:strVal val="visible"/>
                                      </p:to>
                                    </p:set>
                                    <p:animEffect transition="in" filter="blinds(horizontal)">
                                      <p:cBhvr>
                                        <p:cTn id="17" dur="500"/>
                                        <p:tgtEl>
                                          <p:spTgt spid="16803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80387">
                                            <p:txEl>
                                              <p:pRg st="2" end="2"/>
                                            </p:txEl>
                                          </p:spTgt>
                                        </p:tgtEl>
                                        <p:attrNameLst>
                                          <p:attrName>style.visibility</p:attrName>
                                        </p:attrNameLst>
                                      </p:cBhvr>
                                      <p:to>
                                        <p:strVal val="visible"/>
                                      </p:to>
                                    </p:set>
                                    <p:animEffect transition="in" filter="blinds(horizontal)">
                                      <p:cBhvr>
                                        <p:cTn id="22" dur="500"/>
                                        <p:tgtEl>
                                          <p:spTgt spid="168038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1680392"/>
                                        </p:tgtEl>
                                        <p:attrNameLst>
                                          <p:attrName>style.visibility</p:attrName>
                                        </p:attrNameLst>
                                      </p:cBhvr>
                                      <p:to>
                                        <p:strVal val="visible"/>
                                      </p:to>
                                    </p:set>
                                    <p:animEffect transition="in" filter="circle(in)">
                                      <p:cBhvr>
                                        <p:cTn id="27" dur="2000"/>
                                        <p:tgtEl>
                                          <p:spTgt spid="168039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80393"/>
                                        </p:tgtEl>
                                        <p:attrNameLst>
                                          <p:attrName>style.visibility</p:attrName>
                                        </p:attrNameLst>
                                      </p:cBhvr>
                                      <p:to>
                                        <p:strVal val="visible"/>
                                      </p:to>
                                    </p:set>
                                    <p:animEffect transition="in" filter="fade">
                                      <p:cBhvr>
                                        <p:cTn id="32" dur="2000"/>
                                        <p:tgtEl>
                                          <p:spTgt spid="16803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0386" grpId="0"/>
      <p:bldP spid="1680387" grpId="0" build="p"/>
      <p:bldP spid="168039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5442" name="Rectangle 2"/>
          <p:cNvSpPr>
            <a:spLocks noGrp="1" noChangeArrowheads="1"/>
          </p:cNvSpPr>
          <p:nvPr>
            <p:ph type="title"/>
          </p:nvPr>
        </p:nvSpPr>
        <p:spPr/>
        <p:txBody>
          <a:bodyPr/>
          <a:lstStyle/>
          <a:p>
            <a:pPr eaLnBrk="1" hangingPunct="1"/>
            <a:r>
              <a:rPr lang="es-AR" smtClean="0">
                <a:solidFill>
                  <a:schemeClr val="tx1"/>
                </a:solidFill>
              </a:rPr>
              <a:t>Los drusos</a:t>
            </a:r>
            <a:endParaRPr lang="es-ES_tradnl" smtClean="0">
              <a:solidFill>
                <a:schemeClr val="tx1"/>
              </a:solidFill>
            </a:endParaRPr>
          </a:p>
        </p:txBody>
      </p:sp>
      <p:sp>
        <p:nvSpPr>
          <p:cNvPr id="1725443" name="Rectangle 3"/>
          <p:cNvSpPr>
            <a:spLocks noGrp="1" noChangeArrowheads="1"/>
          </p:cNvSpPr>
          <p:nvPr>
            <p:ph type="body" sz="half" idx="1"/>
          </p:nvPr>
        </p:nvSpPr>
        <p:spPr>
          <a:xfrm>
            <a:off x="304800" y="1524000"/>
            <a:ext cx="4038600" cy="5105400"/>
          </a:xfrm>
        </p:spPr>
        <p:txBody>
          <a:bodyPr/>
          <a:lstStyle/>
          <a:p>
            <a:pPr eaLnBrk="1" hangingPunct="1">
              <a:lnSpc>
                <a:spcPct val="80000"/>
              </a:lnSpc>
            </a:pPr>
            <a:r>
              <a:rPr lang="es-ES_tradnl" sz="1700" smtClean="0"/>
              <a:t>Para los drusos, existen en el Cosmos seis principios:</a:t>
            </a:r>
          </a:p>
          <a:p>
            <a:pPr eaLnBrk="1" hangingPunct="1">
              <a:lnSpc>
                <a:spcPct val="80000"/>
              </a:lnSpc>
            </a:pPr>
            <a:r>
              <a:rPr lang="es-AR" sz="1700" smtClean="0"/>
              <a:t>el Incognoscible Dios,</a:t>
            </a:r>
          </a:p>
          <a:p>
            <a:pPr eaLnBrk="1" hangingPunct="1">
              <a:lnSpc>
                <a:spcPct val="80000"/>
              </a:lnSpc>
            </a:pPr>
            <a:r>
              <a:rPr lang="es-AR" sz="1700" smtClean="0"/>
              <a:t>el Aql (la Voluntad),</a:t>
            </a:r>
          </a:p>
          <a:p>
            <a:pPr eaLnBrk="1" hangingPunct="1">
              <a:lnSpc>
                <a:spcPct val="80000"/>
              </a:lnSpc>
            </a:pPr>
            <a:r>
              <a:rPr lang="es-AR" sz="1700" smtClean="0"/>
              <a:t>el Alma Universal,</a:t>
            </a:r>
          </a:p>
          <a:p>
            <a:pPr eaLnBrk="1" hangingPunct="1">
              <a:lnSpc>
                <a:spcPct val="80000"/>
              </a:lnSpc>
            </a:pPr>
            <a:r>
              <a:rPr lang="es-AR" sz="1700" smtClean="0"/>
              <a:t>la Palabra,</a:t>
            </a:r>
          </a:p>
          <a:p>
            <a:pPr eaLnBrk="1" hangingPunct="1">
              <a:lnSpc>
                <a:spcPct val="80000"/>
              </a:lnSpc>
            </a:pPr>
            <a:r>
              <a:rPr lang="es-AR" sz="1700" smtClean="0"/>
              <a:t>el Precedente y</a:t>
            </a:r>
          </a:p>
          <a:p>
            <a:pPr eaLnBrk="1" hangingPunct="1">
              <a:lnSpc>
                <a:spcPct val="80000"/>
              </a:lnSpc>
            </a:pPr>
            <a:r>
              <a:rPr lang="es-AR" sz="1700" smtClean="0"/>
              <a:t>el Siguiente.</a:t>
            </a:r>
          </a:p>
          <a:p>
            <a:pPr eaLnBrk="1" hangingPunct="1">
              <a:lnSpc>
                <a:spcPct val="80000"/>
              </a:lnSpc>
            </a:pPr>
            <a:r>
              <a:rPr lang="es-AR" sz="1700" smtClean="0"/>
              <a:t>Los dos últimos se consideran los creadores del mundo material.</a:t>
            </a:r>
          </a:p>
          <a:p>
            <a:pPr eaLnBrk="1" hangingPunct="1">
              <a:lnSpc>
                <a:spcPct val="80000"/>
              </a:lnSpc>
            </a:pPr>
            <a:r>
              <a:rPr lang="es-AR" sz="1700" smtClean="0"/>
              <a:t>Si se exceptúa al Ser Divino Incomprensible, los últimos cinco se denominan </a:t>
            </a:r>
            <a:r>
              <a:rPr lang="es-AR" sz="1700" i="1" smtClean="0"/>
              <a:t>“Las cinco entidades luminosas”</a:t>
            </a:r>
            <a:r>
              <a:rPr lang="es-AR" sz="1700" smtClean="0"/>
              <a:t>, y se encuentran representados en la estrella de cinco puntas.</a:t>
            </a:r>
          </a:p>
          <a:p>
            <a:pPr eaLnBrk="1" hangingPunct="1">
              <a:lnSpc>
                <a:spcPct val="80000"/>
              </a:lnSpc>
            </a:pPr>
            <a:r>
              <a:rPr lang="es-AR" sz="1700" smtClean="0"/>
              <a:t>Obsérvese la similitud entre la estrella drusa, y el símbolo de la Orden masónica femenina </a:t>
            </a:r>
            <a:r>
              <a:rPr lang="es-AR" sz="1700" i="1" smtClean="0"/>
              <a:t>“La Estrella de Oriente”</a:t>
            </a:r>
            <a:r>
              <a:rPr lang="es-AR" sz="1700" smtClean="0"/>
              <a:t>, que aquí se muestra.</a:t>
            </a:r>
            <a:endParaRPr lang="es-ES_tradnl" sz="1700" smtClean="0"/>
          </a:p>
        </p:txBody>
      </p:sp>
      <p:sp>
        <p:nvSpPr>
          <p:cNvPr id="30724" name="Rectangle 4"/>
          <p:cNvSpPr>
            <a:spLocks noGrp="1" noChangeArrowheads="1"/>
          </p:cNvSpPr>
          <p:nvPr>
            <p:ph sz="half" idx="2"/>
          </p:nvPr>
        </p:nvSpPr>
        <p:spPr/>
        <p:txBody>
          <a:bodyPr/>
          <a:lstStyle/>
          <a:p>
            <a:pPr eaLnBrk="1" hangingPunct="1">
              <a:lnSpc>
                <a:spcPct val="80000"/>
              </a:lnSpc>
            </a:pPr>
            <a:endParaRPr lang="es-AR" sz="1200" smtClean="0"/>
          </a:p>
        </p:txBody>
      </p:sp>
      <p:pic>
        <p:nvPicPr>
          <p:cNvPr id="1725445" name="Picture 5" descr="estrella-drus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002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5448" name="Picture 8" descr="Oes_GGC_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6764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25442"/>
                                        </p:tgtEl>
                                        <p:attrNameLst>
                                          <p:attrName>style.visibility</p:attrName>
                                        </p:attrNameLst>
                                      </p:cBhvr>
                                      <p:to>
                                        <p:strVal val="visible"/>
                                      </p:to>
                                    </p:set>
                                    <p:animEffect transition="in" filter="blinds(horizontal)">
                                      <p:cBhvr>
                                        <p:cTn id="7" dur="500"/>
                                        <p:tgtEl>
                                          <p:spTgt spid="1725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25443">
                                            <p:txEl>
                                              <p:pRg st="0" end="0"/>
                                            </p:txEl>
                                          </p:spTgt>
                                        </p:tgtEl>
                                        <p:attrNameLst>
                                          <p:attrName>style.visibility</p:attrName>
                                        </p:attrNameLst>
                                      </p:cBhvr>
                                      <p:to>
                                        <p:strVal val="visible"/>
                                      </p:to>
                                    </p:set>
                                    <p:animEffect transition="in" filter="blinds(horizontal)">
                                      <p:cBhvr>
                                        <p:cTn id="12" dur="500"/>
                                        <p:tgtEl>
                                          <p:spTgt spid="17254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25443">
                                            <p:txEl>
                                              <p:pRg st="1" end="1"/>
                                            </p:txEl>
                                          </p:spTgt>
                                        </p:tgtEl>
                                        <p:attrNameLst>
                                          <p:attrName>style.visibility</p:attrName>
                                        </p:attrNameLst>
                                      </p:cBhvr>
                                      <p:to>
                                        <p:strVal val="visible"/>
                                      </p:to>
                                    </p:set>
                                    <p:animEffect transition="in" filter="blinds(horizontal)">
                                      <p:cBhvr>
                                        <p:cTn id="17" dur="500"/>
                                        <p:tgtEl>
                                          <p:spTgt spid="17254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25443">
                                            <p:txEl>
                                              <p:pRg st="2" end="2"/>
                                            </p:txEl>
                                          </p:spTgt>
                                        </p:tgtEl>
                                        <p:attrNameLst>
                                          <p:attrName>style.visibility</p:attrName>
                                        </p:attrNameLst>
                                      </p:cBhvr>
                                      <p:to>
                                        <p:strVal val="visible"/>
                                      </p:to>
                                    </p:set>
                                    <p:animEffect transition="in" filter="blinds(horizontal)">
                                      <p:cBhvr>
                                        <p:cTn id="22" dur="500"/>
                                        <p:tgtEl>
                                          <p:spTgt spid="17254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25443">
                                            <p:txEl>
                                              <p:pRg st="3" end="3"/>
                                            </p:txEl>
                                          </p:spTgt>
                                        </p:tgtEl>
                                        <p:attrNameLst>
                                          <p:attrName>style.visibility</p:attrName>
                                        </p:attrNameLst>
                                      </p:cBhvr>
                                      <p:to>
                                        <p:strVal val="visible"/>
                                      </p:to>
                                    </p:set>
                                    <p:animEffect transition="in" filter="blinds(horizontal)">
                                      <p:cBhvr>
                                        <p:cTn id="27" dur="500"/>
                                        <p:tgtEl>
                                          <p:spTgt spid="17254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25443">
                                            <p:txEl>
                                              <p:pRg st="4" end="4"/>
                                            </p:txEl>
                                          </p:spTgt>
                                        </p:tgtEl>
                                        <p:attrNameLst>
                                          <p:attrName>style.visibility</p:attrName>
                                        </p:attrNameLst>
                                      </p:cBhvr>
                                      <p:to>
                                        <p:strVal val="visible"/>
                                      </p:to>
                                    </p:set>
                                    <p:animEffect transition="in" filter="blinds(horizontal)">
                                      <p:cBhvr>
                                        <p:cTn id="32" dur="500"/>
                                        <p:tgtEl>
                                          <p:spTgt spid="17254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25443">
                                            <p:txEl>
                                              <p:pRg st="5" end="5"/>
                                            </p:txEl>
                                          </p:spTgt>
                                        </p:tgtEl>
                                        <p:attrNameLst>
                                          <p:attrName>style.visibility</p:attrName>
                                        </p:attrNameLst>
                                      </p:cBhvr>
                                      <p:to>
                                        <p:strVal val="visible"/>
                                      </p:to>
                                    </p:set>
                                    <p:animEffect transition="in" filter="blinds(horizontal)">
                                      <p:cBhvr>
                                        <p:cTn id="37" dur="500"/>
                                        <p:tgtEl>
                                          <p:spTgt spid="172544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25443">
                                            <p:txEl>
                                              <p:pRg st="6" end="6"/>
                                            </p:txEl>
                                          </p:spTgt>
                                        </p:tgtEl>
                                        <p:attrNameLst>
                                          <p:attrName>style.visibility</p:attrName>
                                        </p:attrNameLst>
                                      </p:cBhvr>
                                      <p:to>
                                        <p:strVal val="visible"/>
                                      </p:to>
                                    </p:set>
                                    <p:animEffect transition="in" filter="blinds(horizontal)">
                                      <p:cBhvr>
                                        <p:cTn id="42" dur="500"/>
                                        <p:tgtEl>
                                          <p:spTgt spid="172544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25443">
                                            <p:txEl>
                                              <p:pRg st="7" end="7"/>
                                            </p:txEl>
                                          </p:spTgt>
                                        </p:tgtEl>
                                        <p:attrNameLst>
                                          <p:attrName>style.visibility</p:attrName>
                                        </p:attrNameLst>
                                      </p:cBhvr>
                                      <p:to>
                                        <p:strVal val="visible"/>
                                      </p:to>
                                    </p:set>
                                    <p:animEffect transition="in" filter="blinds(horizontal)">
                                      <p:cBhvr>
                                        <p:cTn id="47" dur="500"/>
                                        <p:tgtEl>
                                          <p:spTgt spid="1725443">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25443">
                                            <p:txEl>
                                              <p:pRg st="8" end="8"/>
                                            </p:txEl>
                                          </p:spTgt>
                                        </p:tgtEl>
                                        <p:attrNameLst>
                                          <p:attrName>style.visibility</p:attrName>
                                        </p:attrNameLst>
                                      </p:cBhvr>
                                      <p:to>
                                        <p:strVal val="visible"/>
                                      </p:to>
                                    </p:set>
                                    <p:animEffect transition="in" filter="blinds(horizontal)">
                                      <p:cBhvr>
                                        <p:cTn id="52" dur="500"/>
                                        <p:tgtEl>
                                          <p:spTgt spid="1725443">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6" presetClass="entr" presetSubtype="16" fill="hold" nodeType="clickEffect">
                                  <p:stCondLst>
                                    <p:cond delay="0"/>
                                  </p:stCondLst>
                                  <p:childTnLst>
                                    <p:set>
                                      <p:cBhvr>
                                        <p:cTn id="56" dur="1" fill="hold">
                                          <p:stCondLst>
                                            <p:cond delay="0"/>
                                          </p:stCondLst>
                                        </p:cTn>
                                        <p:tgtEl>
                                          <p:spTgt spid="1725445"/>
                                        </p:tgtEl>
                                        <p:attrNameLst>
                                          <p:attrName>style.visibility</p:attrName>
                                        </p:attrNameLst>
                                      </p:cBhvr>
                                      <p:to>
                                        <p:strVal val="visible"/>
                                      </p:to>
                                    </p:set>
                                    <p:animEffect transition="in" filter="circle(in)">
                                      <p:cBhvr>
                                        <p:cTn id="57" dur="2000"/>
                                        <p:tgtEl>
                                          <p:spTgt spid="172544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0" presetClass="exit" presetSubtype="0" fill="hold" nodeType="clickEffect">
                                  <p:stCondLst>
                                    <p:cond delay="0"/>
                                  </p:stCondLst>
                                  <p:childTnLst>
                                    <p:animEffect transition="out" filter="wedge">
                                      <p:cBhvr>
                                        <p:cTn id="61" dur="2000"/>
                                        <p:tgtEl>
                                          <p:spTgt spid="1725445"/>
                                        </p:tgtEl>
                                      </p:cBhvr>
                                    </p:animEffect>
                                    <p:set>
                                      <p:cBhvr>
                                        <p:cTn id="62" dur="1" fill="hold">
                                          <p:stCondLst>
                                            <p:cond delay="1999"/>
                                          </p:stCondLst>
                                        </p:cTn>
                                        <p:tgtEl>
                                          <p:spTgt spid="1725445"/>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6" presetClass="entr" presetSubtype="16" fill="hold" nodeType="clickEffect">
                                  <p:stCondLst>
                                    <p:cond delay="0"/>
                                  </p:stCondLst>
                                  <p:childTnLst>
                                    <p:set>
                                      <p:cBhvr>
                                        <p:cTn id="66" dur="1" fill="hold">
                                          <p:stCondLst>
                                            <p:cond delay="0"/>
                                          </p:stCondLst>
                                        </p:cTn>
                                        <p:tgtEl>
                                          <p:spTgt spid="1725448"/>
                                        </p:tgtEl>
                                        <p:attrNameLst>
                                          <p:attrName>style.visibility</p:attrName>
                                        </p:attrNameLst>
                                      </p:cBhvr>
                                      <p:to>
                                        <p:strVal val="visible"/>
                                      </p:to>
                                    </p:set>
                                    <p:animEffect transition="in" filter="circle(in)">
                                      <p:cBhvr>
                                        <p:cTn id="67" dur="2000"/>
                                        <p:tgtEl>
                                          <p:spTgt spid="1725448"/>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725443">
                                            <p:txEl>
                                              <p:pRg st="9" end="9"/>
                                            </p:txEl>
                                          </p:spTgt>
                                        </p:tgtEl>
                                        <p:attrNameLst>
                                          <p:attrName>style.visibility</p:attrName>
                                        </p:attrNameLst>
                                      </p:cBhvr>
                                      <p:to>
                                        <p:strVal val="visible"/>
                                      </p:to>
                                    </p:set>
                                    <p:animEffect transition="in" filter="blinds(horizontal)">
                                      <p:cBhvr>
                                        <p:cTn id="72" dur="500"/>
                                        <p:tgtEl>
                                          <p:spTgt spid="172544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5442" grpId="0"/>
      <p:bldP spid="172544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5442" name="Rectangle 2"/>
          <p:cNvSpPr>
            <a:spLocks noGrp="1" noChangeArrowheads="1"/>
          </p:cNvSpPr>
          <p:nvPr>
            <p:ph type="title"/>
          </p:nvPr>
        </p:nvSpPr>
        <p:spPr/>
        <p:txBody>
          <a:bodyPr/>
          <a:lstStyle/>
          <a:p>
            <a:pPr eaLnBrk="1" hangingPunct="1"/>
            <a:r>
              <a:rPr lang="es-AR" smtClean="0">
                <a:solidFill>
                  <a:schemeClr val="tx1"/>
                </a:solidFill>
              </a:rPr>
              <a:t>La astronomía</a:t>
            </a:r>
            <a:endParaRPr lang="es-ES_tradnl" smtClean="0">
              <a:solidFill>
                <a:schemeClr val="tx1"/>
              </a:solidFill>
            </a:endParaRPr>
          </a:p>
        </p:txBody>
      </p:sp>
      <p:sp>
        <p:nvSpPr>
          <p:cNvPr id="1725443" name="Rectangle 3"/>
          <p:cNvSpPr>
            <a:spLocks noGrp="1" noChangeArrowheads="1"/>
          </p:cNvSpPr>
          <p:nvPr>
            <p:ph type="body" sz="half" idx="1"/>
          </p:nvPr>
        </p:nvSpPr>
        <p:spPr>
          <a:xfrm>
            <a:off x="152400" y="1600200"/>
            <a:ext cx="4267200" cy="5105400"/>
          </a:xfrm>
        </p:spPr>
        <p:txBody>
          <a:bodyPr/>
          <a:lstStyle/>
          <a:p>
            <a:pPr eaLnBrk="1" hangingPunct="1">
              <a:lnSpc>
                <a:spcPct val="80000"/>
              </a:lnSpc>
            </a:pPr>
            <a:r>
              <a:rPr lang="es-AR" sz="2400" smtClean="0"/>
              <a:t>Al igual que para el Noaquita, la Astronomía es muy importante en este grado.</a:t>
            </a:r>
          </a:p>
          <a:p>
            <a:pPr eaLnBrk="1" hangingPunct="1">
              <a:lnSpc>
                <a:spcPct val="80000"/>
              </a:lnSpc>
            </a:pPr>
            <a:r>
              <a:rPr lang="es-AR" sz="2400" smtClean="0"/>
              <a:t>Ser dice que los drusos y los Caballeros Templarios fueron “observadores de los cielos”, y que a partir de tal observación generaron una parte importante de sus rituales y doctrinas.</a:t>
            </a:r>
          </a:p>
          <a:p>
            <a:pPr eaLnBrk="1" hangingPunct="1">
              <a:lnSpc>
                <a:spcPct val="80000"/>
              </a:lnSpc>
            </a:pPr>
            <a:r>
              <a:rPr lang="es-AR" sz="2400" smtClean="0"/>
              <a:t>Por ello vuelven a mencionarse la esfera armilar y otros símbolos e instrumentos astronómicos.</a:t>
            </a:r>
          </a:p>
        </p:txBody>
      </p:sp>
      <p:pic>
        <p:nvPicPr>
          <p:cNvPr id="31750" name="Picture 6" descr="1405070909467-Astronomia_Edad_M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4075" y="1295400"/>
            <a:ext cx="40989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25442"/>
                                        </p:tgtEl>
                                        <p:attrNameLst>
                                          <p:attrName>style.visibility</p:attrName>
                                        </p:attrNameLst>
                                      </p:cBhvr>
                                      <p:to>
                                        <p:strVal val="visible"/>
                                      </p:to>
                                    </p:set>
                                    <p:animEffect transition="in" filter="blinds(horizontal)">
                                      <p:cBhvr>
                                        <p:cTn id="7" dur="500"/>
                                        <p:tgtEl>
                                          <p:spTgt spid="1725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25443">
                                            <p:txEl>
                                              <p:pRg st="0" end="0"/>
                                            </p:txEl>
                                          </p:spTgt>
                                        </p:tgtEl>
                                        <p:attrNameLst>
                                          <p:attrName>style.visibility</p:attrName>
                                        </p:attrNameLst>
                                      </p:cBhvr>
                                      <p:to>
                                        <p:strVal val="visible"/>
                                      </p:to>
                                    </p:set>
                                    <p:animEffect transition="in" filter="blinds(horizontal)">
                                      <p:cBhvr>
                                        <p:cTn id="12" dur="500"/>
                                        <p:tgtEl>
                                          <p:spTgt spid="17254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25443">
                                            <p:txEl>
                                              <p:pRg st="1" end="1"/>
                                            </p:txEl>
                                          </p:spTgt>
                                        </p:tgtEl>
                                        <p:attrNameLst>
                                          <p:attrName>style.visibility</p:attrName>
                                        </p:attrNameLst>
                                      </p:cBhvr>
                                      <p:to>
                                        <p:strVal val="visible"/>
                                      </p:to>
                                    </p:set>
                                    <p:animEffect transition="in" filter="blinds(horizontal)">
                                      <p:cBhvr>
                                        <p:cTn id="17" dur="500"/>
                                        <p:tgtEl>
                                          <p:spTgt spid="17254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25443">
                                            <p:txEl>
                                              <p:pRg st="2" end="2"/>
                                            </p:txEl>
                                          </p:spTgt>
                                        </p:tgtEl>
                                        <p:attrNameLst>
                                          <p:attrName>style.visibility</p:attrName>
                                        </p:attrNameLst>
                                      </p:cBhvr>
                                      <p:to>
                                        <p:strVal val="visible"/>
                                      </p:to>
                                    </p:set>
                                    <p:animEffect transition="in" filter="blinds(horizontal)">
                                      <p:cBhvr>
                                        <p:cTn id="22" dur="500"/>
                                        <p:tgtEl>
                                          <p:spTgt spid="17254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31750"/>
                                        </p:tgtEl>
                                        <p:attrNameLst>
                                          <p:attrName>style.visibility</p:attrName>
                                        </p:attrNameLst>
                                      </p:cBhvr>
                                      <p:to>
                                        <p:strVal val="visible"/>
                                      </p:to>
                                    </p:set>
                                    <p:animEffect transition="in" filter="box(out)">
                                      <p:cBhvr>
                                        <p:cTn id="27" dur="20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5442" grpId="0"/>
      <p:bldP spid="172544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5442" name="Rectangle 2"/>
          <p:cNvSpPr>
            <a:spLocks noGrp="1" noChangeArrowheads="1"/>
          </p:cNvSpPr>
          <p:nvPr>
            <p:ph type="title"/>
          </p:nvPr>
        </p:nvSpPr>
        <p:spPr/>
        <p:txBody>
          <a:bodyPr/>
          <a:lstStyle/>
          <a:p>
            <a:pPr eaLnBrk="1" hangingPunct="1"/>
            <a:r>
              <a:rPr lang="es-MX" smtClean="0">
                <a:solidFill>
                  <a:schemeClr val="tx1"/>
                </a:solidFill>
              </a:rPr>
              <a:t>¿Dos grados en uno?</a:t>
            </a:r>
            <a:endParaRPr lang="es-ES_tradnl" smtClean="0">
              <a:solidFill>
                <a:schemeClr val="tx1"/>
              </a:solidFill>
            </a:endParaRPr>
          </a:p>
        </p:txBody>
      </p:sp>
      <p:sp>
        <p:nvSpPr>
          <p:cNvPr id="1725443" name="Rectangle 3"/>
          <p:cNvSpPr>
            <a:spLocks noGrp="1" noChangeArrowheads="1"/>
          </p:cNvSpPr>
          <p:nvPr>
            <p:ph type="body" sz="half" idx="1"/>
          </p:nvPr>
        </p:nvSpPr>
        <p:spPr>
          <a:xfrm>
            <a:off x="304800" y="1524000"/>
            <a:ext cx="4191000" cy="5105400"/>
          </a:xfrm>
        </p:spPr>
        <p:txBody>
          <a:bodyPr/>
          <a:lstStyle/>
          <a:p>
            <a:pPr eaLnBrk="1" hangingPunct="1">
              <a:lnSpc>
                <a:spcPct val="80000"/>
              </a:lnSpc>
            </a:pPr>
            <a:r>
              <a:rPr lang="es-AR" sz="2200" smtClean="0"/>
              <a:t>A veces parece haber una diferencia radical entre el trabajo llevado en la primera y en la segunda cámaras de este grado.</a:t>
            </a:r>
          </a:p>
          <a:p>
            <a:pPr eaLnBrk="1" hangingPunct="1">
              <a:lnSpc>
                <a:spcPct val="80000"/>
              </a:lnSpc>
            </a:pPr>
            <a:r>
              <a:rPr lang="es-AR" sz="2200" smtClean="0"/>
              <a:t>En efecto, se pasa del “Taller del Monte Líbano” al “Consejo de la Tabla Redonda”, de un contexto operativo a uno caballeresco.</a:t>
            </a:r>
          </a:p>
          <a:p>
            <a:pPr eaLnBrk="1" hangingPunct="1">
              <a:lnSpc>
                <a:spcPct val="80000"/>
              </a:lnSpc>
            </a:pPr>
            <a:r>
              <a:rPr lang="es-AR" sz="2200" smtClean="0"/>
              <a:t>Esto no es sorprendente: lo hemos visto muchas veces en el Rito Escocés, que parece haber construido algunos de sus grados con amalgamas de grados de otras órdenes.</a:t>
            </a:r>
          </a:p>
        </p:txBody>
      </p:sp>
      <p:pic>
        <p:nvPicPr>
          <p:cNvPr id="32775" name="Picture 7" descr="holzfael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2975" y="1295400"/>
            <a:ext cx="4010025" cy="52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7" name="Picture 9" descr="250px-Lancel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1295400"/>
            <a:ext cx="34544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25442"/>
                                        </p:tgtEl>
                                        <p:attrNameLst>
                                          <p:attrName>style.visibility</p:attrName>
                                        </p:attrNameLst>
                                      </p:cBhvr>
                                      <p:to>
                                        <p:strVal val="visible"/>
                                      </p:to>
                                    </p:set>
                                    <p:animEffect transition="in" filter="blinds(horizontal)">
                                      <p:cBhvr>
                                        <p:cTn id="7" dur="500"/>
                                        <p:tgtEl>
                                          <p:spTgt spid="1725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25443">
                                            <p:txEl>
                                              <p:pRg st="0" end="0"/>
                                            </p:txEl>
                                          </p:spTgt>
                                        </p:tgtEl>
                                        <p:attrNameLst>
                                          <p:attrName>style.visibility</p:attrName>
                                        </p:attrNameLst>
                                      </p:cBhvr>
                                      <p:to>
                                        <p:strVal val="visible"/>
                                      </p:to>
                                    </p:set>
                                    <p:animEffect transition="in" filter="blinds(horizontal)">
                                      <p:cBhvr>
                                        <p:cTn id="12" dur="500"/>
                                        <p:tgtEl>
                                          <p:spTgt spid="17254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25443">
                                            <p:txEl>
                                              <p:pRg st="1" end="1"/>
                                            </p:txEl>
                                          </p:spTgt>
                                        </p:tgtEl>
                                        <p:attrNameLst>
                                          <p:attrName>style.visibility</p:attrName>
                                        </p:attrNameLst>
                                      </p:cBhvr>
                                      <p:to>
                                        <p:strVal val="visible"/>
                                      </p:to>
                                    </p:set>
                                    <p:animEffect transition="in" filter="blinds(horizontal)">
                                      <p:cBhvr>
                                        <p:cTn id="17" dur="500"/>
                                        <p:tgtEl>
                                          <p:spTgt spid="17254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25443">
                                            <p:txEl>
                                              <p:pRg st="2" end="2"/>
                                            </p:txEl>
                                          </p:spTgt>
                                        </p:tgtEl>
                                        <p:attrNameLst>
                                          <p:attrName>style.visibility</p:attrName>
                                        </p:attrNameLst>
                                      </p:cBhvr>
                                      <p:to>
                                        <p:strVal val="visible"/>
                                      </p:to>
                                    </p:set>
                                    <p:animEffect transition="in" filter="blinds(horizontal)">
                                      <p:cBhvr>
                                        <p:cTn id="22" dur="500"/>
                                        <p:tgtEl>
                                          <p:spTgt spid="17254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32775"/>
                                        </p:tgtEl>
                                        <p:attrNameLst>
                                          <p:attrName>style.visibility</p:attrName>
                                        </p:attrNameLst>
                                      </p:cBhvr>
                                      <p:to>
                                        <p:strVal val="visible"/>
                                      </p:to>
                                    </p:set>
                                    <p:animEffect transition="in" filter="box(out)">
                                      <p:cBhvr>
                                        <p:cTn id="27" dur="2000"/>
                                        <p:tgtEl>
                                          <p:spTgt spid="3277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0" presetClass="exit" presetSubtype="0" fill="hold" nodeType="clickEffect">
                                  <p:stCondLst>
                                    <p:cond delay="0"/>
                                  </p:stCondLst>
                                  <p:childTnLst>
                                    <p:animEffect transition="out" filter="wedge">
                                      <p:cBhvr>
                                        <p:cTn id="31" dur="2000"/>
                                        <p:tgtEl>
                                          <p:spTgt spid="32775"/>
                                        </p:tgtEl>
                                      </p:cBhvr>
                                    </p:animEffect>
                                    <p:set>
                                      <p:cBhvr>
                                        <p:cTn id="32" dur="1" fill="hold">
                                          <p:stCondLst>
                                            <p:cond delay="1999"/>
                                          </p:stCondLst>
                                        </p:cTn>
                                        <p:tgtEl>
                                          <p:spTgt spid="32775"/>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32777"/>
                                        </p:tgtEl>
                                        <p:attrNameLst>
                                          <p:attrName>style.visibility</p:attrName>
                                        </p:attrNameLst>
                                      </p:cBhvr>
                                      <p:to>
                                        <p:strVal val="visible"/>
                                      </p:to>
                                    </p:set>
                                    <p:animEffect transition="in" filter="box(out)">
                                      <p:cBhvr>
                                        <p:cTn id="37" dur="2000"/>
                                        <p:tgtEl>
                                          <p:spTgt spid="32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5442" grpId="0"/>
      <p:bldP spid="172544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p:txBody>
          <a:bodyPr/>
          <a:lstStyle/>
          <a:p>
            <a:pPr eaLnBrk="1" hangingPunct="1"/>
            <a:r>
              <a:rPr lang="es-AR" sz="4000" i="1" smtClean="0">
                <a:solidFill>
                  <a:schemeClr val="tx1"/>
                </a:solidFill>
              </a:rPr>
              <a:t>Los objetivos exotéricos del grado son…</a:t>
            </a:r>
            <a:endParaRPr lang="es-ES_tradnl" sz="4000" i="1" smtClean="0">
              <a:solidFill>
                <a:schemeClr val="tx1"/>
              </a:solidFill>
            </a:endParaRPr>
          </a:p>
        </p:txBody>
      </p:sp>
      <p:sp>
        <p:nvSpPr>
          <p:cNvPr id="534531" name="Rectangle 3"/>
          <p:cNvSpPr>
            <a:spLocks noGrp="1" noChangeArrowheads="1"/>
          </p:cNvSpPr>
          <p:nvPr>
            <p:ph type="body" idx="1"/>
          </p:nvPr>
        </p:nvSpPr>
        <p:spPr>
          <a:xfrm>
            <a:off x="457200" y="1874838"/>
            <a:ext cx="8229600" cy="4754562"/>
          </a:xfrm>
        </p:spPr>
        <p:txBody>
          <a:bodyPr/>
          <a:lstStyle/>
          <a:p>
            <a:pPr eaLnBrk="1" hangingPunct="1">
              <a:lnSpc>
                <a:spcPct val="90000"/>
              </a:lnSpc>
            </a:pPr>
            <a:r>
              <a:rPr lang="es-ES" sz="2600" smtClean="0"/>
              <a:t>Valorar la dignidad y la importancia del trabajo.</a:t>
            </a:r>
          </a:p>
          <a:p>
            <a:pPr eaLnBrk="1" hangingPunct="1">
              <a:lnSpc>
                <a:spcPct val="90000"/>
              </a:lnSpc>
            </a:pPr>
            <a:r>
              <a:rPr lang="es-ES" sz="2600" smtClean="0"/>
              <a:t>Fomentar el empleo y la industria.</a:t>
            </a:r>
          </a:p>
          <a:p>
            <a:pPr eaLnBrk="1" hangingPunct="1">
              <a:lnSpc>
                <a:spcPct val="90000"/>
              </a:lnSpc>
            </a:pPr>
            <a:r>
              <a:rPr lang="es-ES" sz="2600" smtClean="0"/>
              <a:t>Exaltar el reconocimiento social de la condición de </a:t>
            </a:r>
            <a:r>
              <a:rPr lang="es-ES" sz="2600" i="1" smtClean="0"/>
              <a:t>trabajador</a:t>
            </a:r>
            <a:r>
              <a:rPr lang="es-ES" sz="2600" smtClean="0"/>
              <a:t>.</a:t>
            </a:r>
          </a:p>
          <a:p>
            <a:pPr eaLnBrk="1" hangingPunct="1">
              <a:lnSpc>
                <a:spcPct val="90000"/>
              </a:lnSpc>
            </a:pPr>
            <a:r>
              <a:rPr lang="es-ES" sz="2600" smtClean="0"/>
              <a:t>Permitir que todos los trabajadores tengan acceso a la educación.</a:t>
            </a:r>
          </a:p>
          <a:p>
            <a:pPr eaLnBrk="1" hangingPunct="1">
              <a:lnSpc>
                <a:spcPct val="90000"/>
              </a:lnSpc>
            </a:pPr>
            <a:r>
              <a:rPr lang="es-ES" sz="2600" smtClean="0"/>
              <a:t>Comprender, desde un punto de vista exotérico, el valor de la profesión de </a:t>
            </a:r>
            <a:r>
              <a:rPr lang="es-ES" sz="2600" i="1" smtClean="0"/>
              <a:t>Leñador</a:t>
            </a:r>
            <a:r>
              <a:rPr lang="es-ES" sz="2600" smtClean="0"/>
              <a:t>.</a:t>
            </a:r>
          </a:p>
          <a:p>
            <a:pPr eaLnBrk="1" hangingPunct="1">
              <a:lnSpc>
                <a:spcPct val="90000"/>
              </a:lnSpc>
            </a:pPr>
            <a:r>
              <a:rPr lang="es-ES" sz="2600" smtClean="0"/>
              <a:t>Trabajar por la igualdad de derechos y de bienestar para todas las “clases” sociales.</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4530"/>
                                        </p:tgtEl>
                                        <p:attrNameLst>
                                          <p:attrName>style.visibility</p:attrName>
                                        </p:attrNameLst>
                                      </p:cBhvr>
                                      <p:to>
                                        <p:strVal val="visible"/>
                                      </p:to>
                                    </p:set>
                                    <p:animEffect transition="in" filter="blinds(horizontal)">
                                      <p:cBhvr>
                                        <p:cTn id="7" dur="500"/>
                                        <p:tgtEl>
                                          <p:spTgt spid="534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4531">
                                            <p:txEl>
                                              <p:pRg st="0" end="0"/>
                                            </p:txEl>
                                          </p:spTgt>
                                        </p:tgtEl>
                                        <p:attrNameLst>
                                          <p:attrName>style.visibility</p:attrName>
                                        </p:attrNameLst>
                                      </p:cBhvr>
                                      <p:to>
                                        <p:strVal val="visible"/>
                                      </p:to>
                                    </p:set>
                                    <p:animEffect transition="in" filter="blinds(horizontal)">
                                      <p:cBhvr>
                                        <p:cTn id="12" dur="500"/>
                                        <p:tgtEl>
                                          <p:spTgt spid="534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4531">
                                            <p:txEl>
                                              <p:pRg st="1" end="1"/>
                                            </p:txEl>
                                          </p:spTgt>
                                        </p:tgtEl>
                                        <p:attrNameLst>
                                          <p:attrName>style.visibility</p:attrName>
                                        </p:attrNameLst>
                                      </p:cBhvr>
                                      <p:to>
                                        <p:strVal val="visible"/>
                                      </p:to>
                                    </p:set>
                                    <p:animEffect transition="in" filter="blinds(horizontal)">
                                      <p:cBhvr>
                                        <p:cTn id="17" dur="500"/>
                                        <p:tgtEl>
                                          <p:spTgt spid="534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4531">
                                            <p:txEl>
                                              <p:pRg st="2" end="2"/>
                                            </p:txEl>
                                          </p:spTgt>
                                        </p:tgtEl>
                                        <p:attrNameLst>
                                          <p:attrName>style.visibility</p:attrName>
                                        </p:attrNameLst>
                                      </p:cBhvr>
                                      <p:to>
                                        <p:strVal val="visible"/>
                                      </p:to>
                                    </p:set>
                                    <p:animEffect transition="in" filter="blinds(horizontal)">
                                      <p:cBhvr>
                                        <p:cTn id="22" dur="500"/>
                                        <p:tgtEl>
                                          <p:spTgt spid="5345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4531">
                                            <p:txEl>
                                              <p:pRg st="3" end="3"/>
                                            </p:txEl>
                                          </p:spTgt>
                                        </p:tgtEl>
                                        <p:attrNameLst>
                                          <p:attrName>style.visibility</p:attrName>
                                        </p:attrNameLst>
                                      </p:cBhvr>
                                      <p:to>
                                        <p:strVal val="visible"/>
                                      </p:to>
                                    </p:set>
                                    <p:animEffect transition="in" filter="blinds(horizontal)">
                                      <p:cBhvr>
                                        <p:cTn id="27" dur="500"/>
                                        <p:tgtEl>
                                          <p:spTgt spid="53453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4531">
                                            <p:txEl>
                                              <p:pRg st="4" end="4"/>
                                            </p:txEl>
                                          </p:spTgt>
                                        </p:tgtEl>
                                        <p:attrNameLst>
                                          <p:attrName>style.visibility</p:attrName>
                                        </p:attrNameLst>
                                      </p:cBhvr>
                                      <p:to>
                                        <p:strVal val="visible"/>
                                      </p:to>
                                    </p:set>
                                    <p:animEffect transition="in" filter="blinds(horizontal)">
                                      <p:cBhvr>
                                        <p:cTn id="32" dur="500"/>
                                        <p:tgtEl>
                                          <p:spTgt spid="53453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4531">
                                            <p:txEl>
                                              <p:pRg st="5" end="5"/>
                                            </p:txEl>
                                          </p:spTgt>
                                        </p:tgtEl>
                                        <p:attrNameLst>
                                          <p:attrName>style.visibility</p:attrName>
                                        </p:attrNameLst>
                                      </p:cBhvr>
                                      <p:to>
                                        <p:strVal val="visible"/>
                                      </p:to>
                                    </p:set>
                                    <p:animEffect transition="in" filter="blinds(horizontal)">
                                      <p:cBhvr>
                                        <p:cTn id="37" dur="500"/>
                                        <p:tgtEl>
                                          <p:spTgt spid="5345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30" grpId="0"/>
      <p:bldP spid="53453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p:txBody>
          <a:bodyPr/>
          <a:lstStyle/>
          <a:p>
            <a:pPr eaLnBrk="1" hangingPunct="1"/>
            <a:r>
              <a:rPr lang="es-AR" sz="4000" i="1" smtClean="0">
                <a:solidFill>
                  <a:schemeClr val="tx1"/>
                </a:solidFill>
              </a:rPr>
              <a:t>Los objetivos esotéricos del grado son…</a:t>
            </a:r>
            <a:endParaRPr lang="es-ES_tradnl" sz="4000" i="1" smtClean="0">
              <a:solidFill>
                <a:schemeClr val="tx1"/>
              </a:solidFill>
            </a:endParaRPr>
          </a:p>
        </p:txBody>
      </p:sp>
      <p:sp>
        <p:nvSpPr>
          <p:cNvPr id="535555" name="Rectangle 3"/>
          <p:cNvSpPr>
            <a:spLocks noGrp="1" noChangeArrowheads="1"/>
          </p:cNvSpPr>
          <p:nvPr>
            <p:ph type="body" idx="1"/>
          </p:nvPr>
        </p:nvSpPr>
        <p:spPr>
          <a:xfrm>
            <a:off x="457200" y="1951038"/>
            <a:ext cx="8229600" cy="4906962"/>
          </a:xfrm>
        </p:spPr>
        <p:txBody>
          <a:bodyPr/>
          <a:lstStyle/>
          <a:p>
            <a:pPr algn="just" eaLnBrk="1" hangingPunct="1">
              <a:lnSpc>
                <a:spcPct val="90000"/>
              </a:lnSpc>
            </a:pPr>
            <a:r>
              <a:rPr lang="es-ES" sz="2700" smtClean="0"/>
              <a:t>Profundizar el significado esotérico del </a:t>
            </a:r>
            <a:r>
              <a:rPr lang="es-ES" sz="2700" i="1" smtClean="0"/>
              <a:t>trabajo</a:t>
            </a:r>
            <a:r>
              <a:rPr lang="es-ES" sz="2700" smtClean="0"/>
              <a:t>.</a:t>
            </a:r>
          </a:p>
          <a:p>
            <a:pPr algn="just" eaLnBrk="1" hangingPunct="1">
              <a:lnSpc>
                <a:spcPct val="90000"/>
              </a:lnSpc>
            </a:pPr>
            <a:r>
              <a:rPr lang="es-ES" sz="2700" smtClean="0"/>
              <a:t>Permitir la libre expresión de la creatividad del ser.</a:t>
            </a:r>
          </a:p>
          <a:p>
            <a:pPr algn="just" eaLnBrk="1" hangingPunct="1">
              <a:lnSpc>
                <a:spcPct val="90000"/>
              </a:lnSpc>
            </a:pPr>
            <a:r>
              <a:rPr lang="es-ES" sz="2700" smtClean="0"/>
              <a:t>Comprender los aspectos esotéricos de la profesión y la actividad del </a:t>
            </a:r>
            <a:r>
              <a:rPr lang="es-ES" sz="2700" i="1" smtClean="0"/>
              <a:t>leñador</a:t>
            </a:r>
            <a:r>
              <a:rPr lang="es-ES" sz="2700" smtClean="0"/>
              <a:t>.</a:t>
            </a:r>
          </a:p>
          <a:p>
            <a:pPr algn="just" eaLnBrk="1" hangingPunct="1">
              <a:lnSpc>
                <a:spcPct val="90000"/>
              </a:lnSpc>
            </a:pPr>
            <a:r>
              <a:rPr lang="es-ES" sz="2700" smtClean="0"/>
              <a:t>Estudiar la Cábala, la Alquimia, la </a:t>
            </a:r>
            <a:r>
              <a:rPr lang="es-ES" sz="2700" i="1" smtClean="0"/>
              <a:t>“Filosofía del fuego”</a:t>
            </a:r>
            <a:r>
              <a:rPr lang="es-ES" sz="2700" smtClean="0"/>
              <a:t>.</a:t>
            </a:r>
          </a:p>
          <a:p>
            <a:pPr algn="just" eaLnBrk="1" hangingPunct="1">
              <a:lnSpc>
                <a:spcPct val="90000"/>
              </a:lnSpc>
            </a:pPr>
            <a:r>
              <a:rPr lang="es-ES" sz="2700" smtClean="0"/>
              <a:t>Estudiar los aspectos esotéricos de las doctrinas de fenicios, etruscos y drusos.</a:t>
            </a:r>
          </a:p>
          <a:p>
            <a:pPr algn="just" eaLnBrk="1" hangingPunct="1">
              <a:lnSpc>
                <a:spcPct val="90000"/>
              </a:lnSpc>
            </a:pPr>
            <a:r>
              <a:rPr lang="es-ES" sz="2700" smtClean="0"/>
              <a:t>Recuperar para este grado la simbología artúrica.</a:t>
            </a:r>
            <a:endParaRPr lang="es-ES_tradnl" sz="2700" smtClean="0"/>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5554"/>
                                        </p:tgtEl>
                                        <p:attrNameLst>
                                          <p:attrName>style.visibility</p:attrName>
                                        </p:attrNameLst>
                                      </p:cBhvr>
                                      <p:to>
                                        <p:strVal val="visible"/>
                                      </p:to>
                                    </p:set>
                                    <p:animEffect transition="in" filter="blinds(horizontal)">
                                      <p:cBhvr>
                                        <p:cTn id="7" dur="500"/>
                                        <p:tgtEl>
                                          <p:spTgt spid="535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5555">
                                            <p:txEl>
                                              <p:pRg st="0" end="0"/>
                                            </p:txEl>
                                          </p:spTgt>
                                        </p:tgtEl>
                                        <p:attrNameLst>
                                          <p:attrName>style.visibility</p:attrName>
                                        </p:attrNameLst>
                                      </p:cBhvr>
                                      <p:to>
                                        <p:strVal val="visible"/>
                                      </p:to>
                                    </p:set>
                                    <p:animEffect transition="in" filter="blinds(horizontal)">
                                      <p:cBhvr>
                                        <p:cTn id="12" dur="500"/>
                                        <p:tgtEl>
                                          <p:spTgt spid="535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5555">
                                            <p:txEl>
                                              <p:pRg st="1" end="1"/>
                                            </p:txEl>
                                          </p:spTgt>
                                        </p:tgtEl>
                                        <p:attrNameLst>
                                          <p:attrName>style.visibility</p:attrName>
                                        </p:attrNameLst>
                                      </p:cBhvr>
                                      <p:to>
                                        <p:strVal val="visible"/>
                                      </p:to>
                                    </p:set>
                                    <p:animEffect transition="in" filter="blinds(horizontal)">
                                      <p:cBhvr>
                                        <p:cTn id="17" dur="500"/>
                                        <p:tgtEl>
                                          <p:spTgt spid="5355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5555">
                                            <p:txEl>
                                              <p:pRg st="2" end="2"/>
                                            </p:txEl>
                                          </p:spTgt>
                                        </p:tgtEl>
                                        <p:attrNameLst>
                                          <p:attrName>style.visibility</p:attrName>
                                        </p:attrNameLst>
                                      </p:cBhvr>
                                      <p:to>
                                        <p:strVal val="visible"/>
                                      </p:to>
                                    </p:set>
                                    <p:animEffect transition="in" filter="blinds(horizontal)">
                                      <p:cBhvr>
                                        <p:cTn id="22" dur="500"/>
                                        <p:tgtEl>
                                          <p:spTgt spid="5355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5555">
                                            <p:txEl>
                                              <p:pRg st="3" end="3"/>
                                            </p:txEl>
                                          </p:spTgt>
                                        </p:tgtEl>
                                        <p:attrNameLst>
                                          <p:attrName>style.visibility</p:attrName>
                                        </p:attrNameLst>
                                      </p:cBhvr>
                                      <p:to>
                                        <p:strVal val="visible"/>
                                      </p:to>
                                    </p:set>
                                    <p:animEffect transition="in" filter="blinds(horizontal)">
                                      <p:cBhvr>
                                        <p:cTn id="27" dur="500"/>
                                        <p:tgtEl>
                                          <p:spTgt spid="53555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5555">
                                            <p:txEl>
                                              <p:pRg st="4" end="4"/>
                                            </p:txEl>
                                          </p:spTgt>
                                        </p:tgtEl>
                                        <p:attrNameLst>
                                          <p:attrName>style.visibility</p:attrName>
                                        </p:attrNameLst>
                                      </p:cBhvr>
                                      <p:to>
                                        <p:strVal val="visible"/>
                                      </p:to>
                                    </p:set>
                                    <p:animEffect transition="in" filter="blinds(horizontal)">
                                      <p:cBhvr>
                                        <p:cTn id="32" dur="500"/>
                                        <p:tgtEl>
                                          <p:spTgt spid="53555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5555">
                                            <p:txEl>
                                              <p:pRg st="5" end="5"/>
                                            </p:txEl>
                                          </p:spTgt>
                                        </p:tgtEl>
                                        <p:attrNameLst>
                                          <p:attrName>style.visibility</p:attrName>
                                        </p:attrNameLst>
                                      </p:cBhvr>
                                      <p:to>
                                        <p:strVal val="visible"/>
                                      </p:to>
                                    </p:set>
                                    <p:animEffect transition="in" filter="blinds(horizontal)">
                                      <p:cBhvr>
                                        <p:cTn id="37" dur="500"/>
                                        <p:tgtEl>
                                          <p:spTgt spid="535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554" grpId="0"/>
      <p:bldP spid="53555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311880_7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3438" y="0"/>
            <a:ext cx="4937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box(out)">
                                      <p:cBhvr>
                                        <p:cTn id="7"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533400" y="228600"/>
            <a:ext cx="8229600" cy="1139825"/>
          </a:xfrm>
        </p:spPr>
        <p:txBody>
          <a:bodyPr/>
          <a:lstStyle/>
          <a:p>
            <a:pPr eaLnBrk="1" hangingPunct="1"/>
            <a:r>
              <a:rPr lang="es-AR" smtClean="0">
                <a:solidFill>
                  <a:schemeClr val="tx1"/>
                </a:solidFill>
              </a:rPr>
              <a:t>2. El Templo</a:t>
            </a:r>
            <a:endParaRPr lang="es-ES_tradnl" smtClean="0">
              <a:solidFill>
                <a:schemeClr val="tx1"/>
              </a:solidFill>
            </a:endParaRPr>
          </a:p>
        </p:txBody>
      </p:sp>
      <p:pic>
        <p:nvPicPr>
          <p:cNvPr id="635925" name="Picture 21" descr="templo-baco-baalbek-liban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0"/>
            <a:ext cx="8458200" cy="564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926" name="Text Box 22"/>
          <p:cNvSpPr txBox="1">
            <a:spLocks noChangeArrowheads="1"/>
          </p:cNvSpPr>
          <p:nvPr/>
        </p:nvSpPr>
        <p:spPr bwMode="auto">
          <a:xfrm>
            <a:off x="669925" y="1331913"/>
            <a:ext cx="4184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rgbClr val="000000"/>
                </a:solidFill>
              </a:rPr>
              <a:t>Templo de Baco en Baalbek (Líbano)</a:t>
            </a:r>
            <a:endParaRPr lang="es-ES_tradnl" b="1">
              <a:solidFill>
                <a:srgbClr val="000000"/>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5906"/>
                                        </p:tgtEl>
                                        <p:attrNameLst>
                                          <p:attrName>style.visibility</p:attrName>
                                        </p:attrNameLst>
                                      </p:cBhvr>
                                      <p:to>
                                        <p:strVal val="visible"/>
                                      </p:to>
                                    </p:set>
                                    <p:animEffect transition="in" filter="blinds(horizontal)">
                                      <p:cBhvr>
                                        <p:cTn id="7" dur="500"/>
                                        <p:tgtEl>
                                          <p:spTgt spid="635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635925"/>
                                        </p:tgtEl>
                                        <p:attrNameLst>
                                          <p:attrName>style.visibility</p:attrName>
                                        </p:attrNameLst>
                                      </p:cBhvr>
                                      <p:to>
                                        <p:strVal val="visible"/>
                                      </p:to>
                                    </p:set>
                                    <p:animEffect transition="in" filter="circle(in)">
                                      <p:cBhvr>
                                        <p:cTn id="12" dur="2000"/>
                                        <p:tgtEl>
                                          <p:spTgt spid="6359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35926">
                                            <p:txEl>
                                              <p:pRg st="0" end="0"/>
                                            </p:txEl>
                                          </p:spTgt>
                                        </p:tgtEl>
                                        <p:attrNameLst>
                                          <p:attrName>style.visibility</p:attrName>
                                        </p:attrNameLst>
                                      </p:cBhvr>
                                      <p:to>
                                        <p:strVal val="visible"/>
                                      </p:to>
                                    </p:set>
                                    <p:animEffect transition="in" filter="dissolve">
                                      <p:cBhvr>
                                        <p:cTn id="17" dur="500"/>
                                        <p:tgtEl>
                                          <p:spTgt spid="6359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0290" name="Rectangle 2"/>
          <p:cNvSpPr>
            <a:spLocks noGrp="1" noChangeArrowheads="1"/>
          </p:cNvSpPr>
          <p:nvPr>
            <p:ph type="title"/>
          </p:nvPr>
        </p:nvSpPr>
        <p:spPr/>
        <p:txBody>
          <a:bodyPr/>
          <a:lstStyle/>
          <a:p>
            <a:pPr eaLnBrk="1" hangingPunct="1"/>
            <a:r>
              <a:rPr lang="es-AR" smtClean="0">
                <a:solidFill>
                  <a:schemeClr val="tx1"/>
                </a:solidFill>
              </a:rPr>
              <a:t>El Templo</a:t>
            </a:r>
            <a:endParaRPr lang="es-ES_tradnl" smtClean="0">
              <a:solidFill>
                <a:schemeClr val="tx1"/>
              </a:solidFill>
            </a:endParaRPr>
          </a:p>
        </p:txBody>
      </p:sp>
      <p:sp>
        <p:nvSpPr>
          <p:cNvPr id="1420291" name="Rectangle 3"/>
          <p:cNvSpPr>
            <a:spLocks noGrp="1" noChangeArrowheads="1"/>
          </p:cNvSpPr>
          <p:nvPr>
            <p:ph type="body" idx="1"/>
          </p:nvPr>
        </p:nvSpPr>
        <p:spPr>
          <a:xfrm>
            <a:off x="457200" y="1752600"/>
            <a:ext cx="8229600" cy="4876800"/>
          </a:xfrm>
        </p:spPr>
        <p:txBody>
          <a:bodyPr/>
          <a:lstStyle/>
          <a:p>
            <a:pPr eaLnBrk="1" hangingPunct="1">
              <a:lnSpc>
                <a:spcPct val="90000"/>
              </a:lnSpc>
            </a:pPr>
            <a:r>
              <a:rPr lang="es-AR" sz="2400" smtClean="0"/>
              <a:t>Tiene dos Cámaras:</a:t>
            </a:r>
          </a:p>
          <a:p>
            <a:pPr eaLnBrk="1" hangingPunct="1">
              <a:lnSpc>
                <a:spcPct val="90000"/>
              </a:lnSpc>
            </a:pPr>
            <a:r>
              <a:rPr lang="es-AR" sz="2400" smtClean="0"/>
              <a:t>la Primera Cámara se denomina </a:t>
            </a:r>
            <a:r>
              <a:rPr lang="es-AR" sz="2400" i="1" smtClean="0"/>
              <a:t>“El Taller del Monte Líbano”</a:t>
            </a:r>
            <a:r>
              <a:rPr lang="es-AR" sz="2400" smtClean="0"/>
              <a:t>,</a:t>
            </a:r>
          </a:p>
          <a:p>
            <a:pPr eaLnBrk="1" hangingPunct="1">
              <a:lnSpc>
                <a:spcPct val="90000"/>
              </a:lnSpc>
            </a:pPr>
            <a:r>
              <a:rPr lang="es-AR" sz="2400" smtClean="0"/>
              <a:t>y la Segunda es </a:t>
            </a:r>
            <a:r>
              <a:rPr lang="es-AR" sz="2400" i="1" smtClean="0"/>
              <a:t>“El Consejo de la Meda Redonda”.</a:t>
            </a:r>
          </a:p>
          <a:p>
            <a:pPr eaLnBrk="1" hangingPunct="1">
              <a:lnSpc>
                <a:spcPct val="90000"/>
              </a:lnSpc>
            </a:pPr>
            <a:r>
              <a:rPr lang="es-AR" sz="2400" smtClean="0"/>
              <a:t>Como puede apreciarse, esta segunda Cámara, mencionada en todos los Rituales, introduce en el grado la influencia artúrica, que ya había aparecido en el grado 14°, con el personaje de Galaad.</a:t>
            </a:r>
          </a:p>
          <a:p>
            <a:pPr eaLnBrk="1" hangingPunct="1">
              <a:lnSpc>
                <a:spcPct val="90000"/>
              </a:lnSpc>
            </a:pPr>
            <a:r>
              <a:rPr lang="es-AR" sz="2400" smtClean="0"/>
              <a:t>Asimismo, como ya dijimos, esto implica una cierta heterogeneidad, pues parece que más que de uno solo, se trata de dos grados diferentes que se han fusionado.</a:t>
            </a:r>
            <a:endParaRPr lang="es-ES_tradnl" sz="24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20290"/>
                                        </p:tgtEl>
                                        <p:attrNameLst>
                                          <p:attrName>style.visibility</p:attrName>
                                        </p:attrNameLst>
                                      </p:cBhvr>
                                      <p:to>
                                        <p:strVal val="visible"/>
                                      </p:to>
                                    </p:set>
                                    <p:animEffect transition="in" filter="blinds(horizontal)">
                                      <p:cBhvr>
                                        <p:cTn id="7" dur="500"/>
                                        <p:tgtEl>
                                          <p:spTgt spid="1420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20291">
                                            <p:txEl>
                                              <p:pRg st="0" end="0"/>
                                            </p:txEl>
                                          </p:spTgt>
                                        </p:tgtEl>
                                        <p:attrNameLst>
                                          <p:attrName>style.visibility</p:attrName>
                                        </p:attrNameLst>
                                      </p:cBhvr>
                                      <p:to>
                                        <p:strVal val="visible"/>
                                      </p:to>
                                    </p:set>
                                    <p:animEffect transition="in" filter="blinds(horizontal)">
                                      <p:cBhvr>
                                        <p:cTn id="12" dur="500"/>
                                        <p:tgtEl>
                                          <p:spTgt spid="14202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20291">
                                            <p:txEl>
                                              <p:pRg st="1" end="1"/>
                                            </p:txEl>
                                          </p:spTgt>
                                        </p:tgtEl>
                                        <p:attrNameLst>
                                          <p:attrName>style.visibility</p:attrName>
                                        </p:attrNameLst>
                                      </p:cBhvr>
                                      <p:to>
                                        <p:strVal val="visible"/>
                                      </p:to>
                                    </p:set>
                                    <p:animEffect transition="in" filter="blinds(horizontal)">
                                      <p:cBhvr>
                                        <p:cTn id="17" dur="500"/>
                                        <p:tgtEl>
                                          <p:spTgt spid="14202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20291">
                                            <p:txEl>
                                              <p:pRg st="2" end="2"/>
                                            </p:txEl>
                                          </p:spTgt>
                                        </p:tgtEl>
                                        <p:attrNameLst>
                                          <p:attrName>style.visibility</p:attrName>
                                        </p:attrNameLst>
                                      </p:cBhvr>
                                      <p:to>
                                        <p:strVal val="visible"/>
                                      </p:to>
                                    </p:set>
                                    <p:animEffect transition="in" filter="blinds(horizontal)">
                                      <p:cBhvr>
                                        <p:cTn id="22" dur="500"/>
                                        <p:tgtEl>
                                          <p:spTgt spid="14202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20291">
                                            <p:txEl>
                                              <p:pRg st="3" end="3"/>
                                            </p:txEl>
                                          </p:spTgt>
                                        </p:tgtEl>
                                        <p:attrNameLst>
                                          <p:attrName>style.visibility</p:attrName>
                                        </p:attrNameLst>
                                      </p:cBhvr>
                                      <p:to>
                                        <p:strVal val="visible"/>
                                      </p:to>
                                    </p:set>
                                    <p:animEffect transition="in" filter="blinds(horizontal)">
                                      <p:cBhvr>
                                        <p:cTn id="27" dur="500"/>
                                        <p:tgtEl>
                                          <p:spTgt spid="14202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20291">
                                            <p:txEl>
                                              <p:pRg st="4" end="4"/>
                                            </p:txEl>
                                          </p:spTgt>
                                        </p:tgtEl>
                                        <p:attrNameLst>
                                          <p:attrName>style.visibility</p:attrName>
                                        </p:attrNameLst>
                                      </p:cBhvr>
                                      <p:to>
                                        <p:strVal val="visible"/>
                                      </p:to>
                                    </p:set>
                                    <p:animEffect transition="in" filter="blinds(horizontal)">
                                      <p:cBhvr>
                                        <p:cTn id="32" dur="500"/>
                                        <p:tgtEl>
                                          <p:spTgt spid="1420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0290" grpId="0"/>
      <p:bldP spid="142029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1339" name="Rectangle 11"/>
          <p:cNvSpPr>
            <a:spLocks noGrp="1" noChangeArrowheads="1"/>
          </p:cNvSpPr>
          <p:nvPr>
            <p:ph type="title"/>
          </p:nvPr>
        </p:nvSpPr>
        <p:spPr/>
        <p:txBody>
          <a:bodyPr/>
          <a:lstStyle/>
          <a:p>
            <a:pPr eaLnBrk="1" hangingPunct="1"/>
            <a:r>
              <a:rPr lang="es-AR" smtClean="0">
                <a:solidFill>
                  <a:schemeClr val="tx1"/>
                </a:solidFill>
              </a:rPr>
              <a:t>El Taller del Monte Líbano</a:t>
            </a:r>
            <a:endParaRPr lang="es-ES_tradnl" smtClean="0">
              <a:solidFill>
                <a:schemeClr val="tx1"/>
              </a:solidFill>
            </a:endParaRPr>
          </a:p>
        </p:txBody>
      </p:sp>
      <p:pic>
        <p:nvPicPr>
          <p:cNvPr id="1251342" name="Picture 14"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388" y="1905000"/>
            <a:ext cx="836612"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1343" name="Picture 15"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9388" y="1905000"/>
            <a:ext cx="836612"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1344" name="Picture 16"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905000"/>
            <a:ext cx="836613"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1345" name="Picture 17"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352800"/>
            <a:ext cx="836613"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1346" name="Picture 18"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3352800"/>
            <a:ext cx="836613"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1347" name="Picture 19"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9388" y="1905000"/>
            <a:ext cx="836612"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1348" name="Picture 20"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8588" y="1905000"/>
            <a:ext cx="836612"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1349" name="Picture 21"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7788" y="1905000"/>
            <a:ext cx="836612"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1350" name="Picture 22"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3988" y="2362200"/>
            <a:ext cx="836612"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1351" name="Picture 23"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4629150"/>
            <a:ext cx="836613"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1352" name="Picture 24" descr="20090210_Aniversario-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788" y="4629150"/>
            <a:ext cx="836612"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1353" name="Text Box 25"/>
          <p:cNvSpPr txBox="1">
            <a:spLocks noChangeArrowheads="1"/>
          </p:cNvSpPr>
          <p:nvPr/>
        </p:nvSpPr>
        <p:spPr bwMode="auto">
          <a:xfrm>
            <a:off x="288925" y="3998913"/>
            <a:ext cx="19494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Está decorado</a:t>
            </a:r>
          </a:p>
          <a:p>
            <a:pPr eaLnBrk="1" hangingPunct="1"/>
            <a:r>
              <a:rPr lang="es-AR">
                <a:solidFill>
                  <a:schemeClr val="tx1"/>
                </a:solidFill>
              </a:rPr>
              <a:t>de azul, es de</a:t>
            </a:r>
          </a:p>
          <a:p>
            <a:pPr eaLnBrk="1" hangingPunct="1"/>
            <a:r>
              <a:rPr lang="es-AR">
                <a:solidFill>
                  <a:schemeClr val="tx1"/>
                </a:solidFill>
              </a:rPr>
              <a:t>pequeñas </a:t>
            </a:r>
          </a:p>
          <a:p>
            <a:pPr eaLnBrk="1" hangingPunct="1"/>
            <a:r>
              <a:rPr lang="es-AR">
                <a:solidFill>
                  <a:schemeClr val="tx1"/>
                </a:solidFill>
              </a:rPr>
              <a:t>dimensiones y lo </a:t>
            </a:r>
          </a:p>
          <a:p>
            <a:pPr eaLnBrk="1" hangingPunct="1"/>
            <a:r>
              <a:rPr lang="es-AR">
                <a:solidFill>
                  <a:schemeClr val="tx1"/>
                </a:solidFill>
              </a:rPr>
              <a:t>iluminan</a:t>
            </a:r>
          </a:p>
          <a:p>
            <a:pPr eaLnBrk="1" hangingPunct="1"/>
            <a:r>
              <a:rPr lang="es-AR">
                <a:solidFill>
                  <a:schemeClr val="tx1"/>
                </a:solidFill>
              </a:rPr>
              <a:t>once luces.</a:t>
            </a:r>
            <a:endParaRPr lang="es-ES_tradnl">
              <a:solidFill>
                <a:schemeClr val="tx1"/>
              </a:solidFill>
            </a:endParaRPr>
          </a:p>
        </p:txBody>
      </p:sp>
      <p:sp>
        <p:nvSpPr>
          <p:cNvPr id="1251354" name="Text Box 26"/>
          <p:cNvSpPr txBox="1">
            <a:spLocks noChangeArrowheads="1"/>
          </p:cNvSpPr>
          <p:nvPr/>
        </p:nvSpPr>
        <p:spPr bwMode="auto">
          <a:xfrm>
            <a:off x="6508750" y="4038600"/>
            <a:ext cx="25463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Algunos Rituales</a:t>
            </a:r>
          </a:p>
          <a:p>
            <a:pPr eaLnBrk="1" hangingPunct="1"/>
            <a:r>
              <a:rPr lang="es-AR">
                <a:solidFill>
                  <a:schemeClr val="tx1"/>
                </a:solidFill>
              </a:rPr>
              <a:t>dicen que esta Cámara</a:t>
            </a:r>
          </a:p>
          <a:p>
            <a:pPr eaLnBrk="1" hangingPunct="1"/>
            <a:r>
              <a:rPr lang="es-AR">
                <a:solidFill>
                  <a:schemeClr val="tx1"/>
                </a:solidFill>
              </a:rPr>
              <a:t>representa </a:t>
            </a:r>
            <a:r>
              <a:rPr lang="es-AR" i="1">
                <a:solidFill>
                  <a:schemeClr val="tx1"/>
                </a:solidFill>
              </a:rPr>
              <a:t>“la</a:t>
            </a:r>
          </a:p>
          <a:p>
            <a:pPr eaLnBrk="1" hangingPunct="1"/>
            <a:r>
              <a:rPr lang="es-AR" i="1">
                <a:solidFill>
                  <a:schemeClr val="tx1"/>
                </a:solidFill>
              </a:rPr>
              <a:t>Oficina de un </a:t>
            </a:r>
          </a:p>
          <a:p>
            <a:pPr eaLnBrk="1" hangingPunct="1"/>
            <a:r>
              <a:rPr lang="es-AR" i="1">
                <a:solidFill>
                  <a:schemeClr val="tx1"/>
                </a:solidFill>
              </a:rPr>
              <a:t>carpintero en el</a:t>
            </a:r>
          </a:p>
          <a:p>
            <a:pPr eaLnBrk="1" hangingPunct="1"/>
            <a:r>
              <a:rPr lang="es-AR" i="1">
                <a:solidFill>
                  <a:schemeClr val="tx1"/>
                </a:solidFill>
              </a:rPr>
              <a:t>Monte Líbano”.</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51339"/>
                                        </p:tgtEl>
                                        <p:attrNameLst>
                                          <p:attrName>style.visibility</p:attrName>
                                        </p:attrNameLst>
                                      </p:cBhvr>
                                      <p:to>
                                        <p:strVal val="visible"/>
                                      </p:to>
                                    </p:set>
                                    <p:animEffect transition="in" filter="blinds(horizontal)">
                                      <p:cBhvr>
                                        <p:cTn id="7" dur="500"/>
                                        <p:tgtEl>
                                          <p:spTgt spid="12513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251342"/>
                                        </p:tgtEl>
                                        <p:attrNameLst>
                                          <p:attrName>style.visibility</p:attrName>
                                        </p:attrNameLst>
                                      </p:cBhvr>
                                      <p:to>
                                        <p:strVal val="visible"/>
                                      </p:to>
                                    </p:set>
                                    <p:animEffect transition="in" filter="diamond(in)">
                                      <p:cBhvr>
                                        <p:cTn id="12" dur="2000"/>
                                        <p:tgtEl>
                                          <p:spTgt spid="1251342"/>
                                        </p:tgtEl>
                                      </p:cBhvr>
                                    </p:animEffect>
                                  </p:childTnLst>
                                </p:cTn>
                              </p:par>
                              <p:par>
                                <p:cTn id="13" presetID="8" presetClass="entr" presetSubtype="16" fill="hold" nodeType="withEffect">
                                  <p:stCondLst>
                                    <p:cond delay="0"/>
                                  </p:stCondLst>
                                  <p:childTnLst>
                                    <p:set>
                                      <p:cBhvr>
                                        <p:cTn id="14" dur="1" fill="hold">
                                          <p:stCondLst>
                                            <p:cond delay="0"/>
                                          </p:stCondLst>
                                        </p:cTn>
                                        <p:tgtEl>
                                          <p:spTgt spid="1251343"/>
                                        </p:tgtEl>
                                        <p:attrNameLst>
                                          <p:attrName>style.visibility</p:attrName>
                                        </p:attrNameLst>
                                      </p:cBhvr>
                                      <p:to>
                                        <p:strVal val="visible"/>
                                      </p:to>
                                    </p:set>
                                    <p:animEffect transition="in" filter="diamond(in)">
                                      <p:cBhvr>
                                        <p:cTn id="15" dur="2000"/>
                                        <p:tgtEl>
                                          <p:spTgt spid="1251343"/>
                                        </p:tgtEl>
                                      </p:cBhvr>
                                    </p:animEffect>
                                  </p:childTnLst>
                                </p:cTn>
                              </p:par>
                              <p:par>
                                <p:cTn id="16" presetID="8" presetClass="entr" presetSubtype="16" fill="hold" nodeType="withEffect">
                                  <p:stCondLst>
                                    <p:cond delay="0"/>
                                  </p:stCondLst>
                                  <p:childTnLst>
                                    <p:set>
                                      <p:cBhvr>
                                        <p:cTn id="17" dur="1" fill="hold">
                                          <p:stCondLst>
                                            <p:cond delay="0"/>
                                          </p:stCondLst>
                                        </p:cTn>
                                        <p:tgtEl>
                                          <p:spTgt spid="1251344"/>
                                        </p:tgtEl>
                                        <p:attrNameLst>
                                          <p:attrName>style.visibility</p:attrName>
                                        </p:attrNameLst>
                                      </p:cBhvr>
                                      <p:to>
                                        <p:strVal val="visible"/>
                                      </p:to>
                                    </p:set>
                                    <p:animEffect transition="in" filter="diamond(in)">
                                      <p:cBhvr>
                                        <p:cTn id="18" dur="2000"/>
                                        <p:tgtEl>
                                          <p:spTgt spid="1251344"/>
                                        </p:tgtEl>
                                      </p:cBhvr>
                                    </p:animEffect>
                                  </p:childTnLst>
                                </p:cTn>
                              </p:par>
                              <p:par>
                                <p:cTn id="19" presetID="8" presetClass="entr" presetSubtype="16" fill="hold" nodeType="withEffect">
                                  <p:stCondLst>
                                    <p:cond delay="0"/>
                                  </p:stCondLst>
                                  <p:childTnLst>
                                    <p:set>
                                      <p:cBhvr>
                                        <p:cTn id="20" dur="1" fill="hold">
                                          <p:stCondLst>
                                            <p:cond delay="0"/>
                                          </p:stCondLst>
                                        </p:cTn>
                                        <p:tgtEl>
                                          <p:spTgt spid="1251350"/>
                                        </p:tgtEl>
                                        <p:attrNameLst>
                                          <p:attrName>style.visibility</p:attrName>
                                        </p:attrNameLst>
                                      </p:cBhvr>
                                      <p:to>
                                        <p:strVal val="visible"/>
                                      </p:to>
                                    </p:set>
                                    <p:animEffect transition="in" filter="diamond(in)">
                                      <p:cBhvr>
                                        <p:cTn id="21" dur="2000"/>
                                        <p:tgtEl>
                                          <p:spTgt spid="1251350"/>
                                        </p:tgtEl>
                                      </p:cBhvr>
                                    </p:animEffect>
                                  </p:childTnLst>
                                </p:cTn>
                              </p:par>
                              <p:par>
                                <p:cTn id="22" presetID="8" presetClass="entr" presetSubtype="16" fill="hold" nodeType="withEffect">
                                  <p:stCondLst>
                                    <p:cond delay="0"/>
                                  </p:stCondLst>
                                  <p:childTnLst>
                                    <p:set>
                                      <p:cBhvr>
                                        <p:cTn id="23" dur="1" fill="hold">
                                          <p:stCondLst>
                                            <p:cond delay="0"/>
                                          </p:stCondLst>
                                        </p:cTn>
                                        <p:tgtEl>
                                          <p:spTgt spid="1251347"/>
                                        </p:tgtEl>
                                        <p:attrNameLst>
                                          <p:attrName>style.visibility</p:attrName>
                                        </p:attrNameLst>
                                      </p:cBhvr>
                                      <p:to>
                                        <p:strVal val="visible"/>
                                      </p:to>
                                    </p:set>
                                    <p:animEffect transition="in" filter="diamond(in)">
                                      <p:cBhvr>
                                        <p:cTn id="24" dur="2000"/>
                                        <p:tgtEl>
                                          <p:spTgt spid="1251347"/>
                                        </p:tgtEl>
                                      </p:cBhvr>
                                    </p:animEffect>
                                  </p:childTnLst>
                                </p:cTn>
                              </p:par>
                              <p:par>
                                <p:cTn id="25" presetID="8" presetClass="entr" presetSubtype="16" fill="hold" nodeType="withEffect">
                                  <p:stCondLst>
                                    <p:cond delay="0"/>
                                  </p:stCondLst>
                                  <p:childTnLst>
                                    <p:set>
                                      <p:cBhvr>
                                        <p:cTn id="26" dur="1" fill="hold">
                                          <p:stCondLst>
                                            <p:cond delay="0"/>
                                          </p:stCondLst>
                                        </p:cTn>
                                        <p:tgtEl>
                                          <p:spTgt spid="1251348"/>
                                        </p:tgtEl>
                                        <p:attrNameLst>
                                          <p:attrName>style.visibility</p:attrName>
                                        </p:attrNameLst>
                                      </p:cBhvr>
                                      <p:to>
                                        <p:strVal val="visible"/>
                                      </p:to>
                                    </p:set>
                                    <p:animEffect transition="in" filter="diamond(in)">
                                      <p:cBhvr>
                                        <p:cTn id="27" dur="2000"/>
                                        <p:tgtEl>
                                          <p:spTgt spid="1251348"/>
                                        </p:tgtEl>
                                      </p:cBhvr>
                                    </p:animEffect>
                                  </p:childTnLst>
                                </p:cTn>
                              </p:par>
                              <p:par>
                                <p:cTn id="28" presetID="8" presetClass="entr" presetSubtype="16" fill="hold" nodeType="withEffect">
                                  <p:stCondLst>
                                    <p:cond delay="0"/>
                                  </p:stCondLst>
                                  <p:childTnLst>
                                    <p:set>
                                      <p:cBhvr>
                                        <p:cTn id="29" dur="1" fill="hold">
                                          <p:stCondLst>
                                            <p:cond delay="0"/>
                                          </p:stCondLst>
                                        </p:cTn>
                                        <p:tgtEl>
                                          <p:spTgt spid="1251349"/>
                                        </p:tgtEl>
                                        <p:attrNameLst>
                                          <p:attrName>style.visibility</p:attrName>
                                        </p:attrNameLst>
                                      </p:cBhvr>
                                      <p:to>
                                        <p:strVal val="visible"/>
                                      </p:to>
                                    </p:set>
                                    <p:animEffect transition="in" filter="diamond(in)">
                                      <p:cBhvr>
                                        <p:cTn id="30" dur="2000"/>
                                        <p:tgtEl>
                                          <p:spTgt spid="1251349"/>
                                        </p:tgtEl>
                                      </p:cBhvr>
                                    </p:animEffect>
                                  </p:childTnLst>
                                </p:cTn>
                              </p:par>
                              <p:par>
                                <p:cTn id="31" presetID="8" presetClass="entr" presetSubtype="16" fill="hold" nodeType="withEffect">
                                  <p:stCondLst>
                                    <p:cond delay="0"/>
                                  </p:stCondLst>
                                  <p:childTnLst>
                                    <p:set>
                                      <p:cBhvr>
                                        <p:cTn id="32" dur="1" fill="hold">
                                          <p:stCondLst>
                                            <p:cond delay="0"/>
                                          </p:stCondLst>
                                        </p:cTn>
                                        <p:tgtEl>
                                          <p:spTgt spid="1251346"/>
                                        </p:tgtEl>
                                        <p:attrNameLst>
                                          <p:attrName>style.visibility</p:attrName>
                                        </p:attrNameLst>
                                      </p:cBhvr>
                                      <p:to>
                                        <p:strVal val="visible"/>
                                      </p:to>
                                    </p:set>
                                    <p:animEffect transition="in" filter="diamond(in)">
                                      <p:cBhvr>
                                        <p:cTn id="33" dur="2000"/>
                                        <p:tgtEl>
                                          <p:spTgt spid="1251346"/>
                                        </p:tgtEl>
                                      </p:cBhvr>
                                    </p:animEffect>
                                  </p:childTnLst>
                                </p:cTn>
                              </p:par>
                              <p:par>
                                <p:cTn id="34" presetID="8" presetClass="entr" presetSubtype="16" fill="hold" nodeType="withEffect">
                                  <p:stCondLst>
                                    <p:cond delay="0"/>
                                  </p:stCondLst>
                                  <p:childTnLst>
                                    <p:set>
                                      <p:cBhvr>
                                        <p:cTn id="35" dur="1" fill="hold">
                                          <p:stCondLst>
                                            <p:cond delay="0"/>
                                          </p:stCondLst>
                                        </p:cTn>
                                        <p:tgtEl>
                                          <p:spTgt spid="1251345"/>
                                        </p:tgtEl>
                                        <p:attrNameLst>
                                          <p:attrName>style.visibility</p:attrName>
                                        </p:attrNameLst>
                                      </p:cBhvr>
                                      <p:to>
                                        <p:strVal val="visible"/>
                                      </p:to>
                                    </p:set>
                                    <p:animEffect transition="in" filter="diamond(in)">
                                      <p:cBhvr>
                                        <p:cTn id="36" dur="2000"/>
                                        <p:tgtEl>
                                          <p:spTgt spid="1251345"/>
                                        </p:tgtEl>
                                      </p:cBhvr>
                                    </p:animEffect>
                                  </p:childTnLst>
                                </p:cTn>
                              </p:par>
                              <p:par>
                                <p:cTn id="37" presetID="8" presetClass="entr" presetSubtype="16" fill="hold" nodeType="withEffect">
                                  <p:stCondLst>
                                    <p:cond delay="0"/>
                                  </p:stCondLst>
                                  <p:childTnLst>
                                    <p:set>
                                      <p:cBhvr>
                                        <p:cTn id="38" dur="1" fill="hold">
                                          <p:stCondLst>
                                            <p:cond delay="0"/>
                                          </p:stCondLst>
                                        </p:cTn>
                                        <p:tgtEl>
                                          <p:spTgt spid="1251351"/>
                                        </p:tgtEl>
                                        <p:attrNameLst>
                                          <p:attrName>style.visibility</p:attrName>
                                        </p:attrNameLst>
                                      </p:cBhvr>
                                      <p:to>
                                        <p:strVal val="visible"/>
                                      </p:to>
                                    </p:set>
                                    <p:animEffect transition="in" filter="diamond(in)">
                                      <p:cBhvr>
                                        <p:cTn id="39" dur="2000"/>
                                        <p:tgtEl>
                                          <p:spTgt spid="1251351"/>
                                        </p:tgtEl>
                                      </p:cBhvr>
                                    </p:animEffect>
                                  </p:childTnLst>
                                </p:cTn>
                              </p:par>
                              <p:par>
                                <p:cTn id="40" presetID="8" presetClass="entr" presetSubtype="16" fill="hold" nodeType="withEffect">
                                  <p:stCondLst>
                                    <p:cond delay="0"/>
                                  </p:stCondLst>
                                  <p:childTnLst>
                                    <p:set>
                                      <p:cBhvr>
                                        <p:cTn id="41" dur="1" fill="hold">
                                          <p:stCondLst>
                                            <p:cond delay="0"/>
                                          </p:stCondLst>
                                        </p:cTn>
                                        <p:tgtEl>
                                          <p:spTgt spid="1251352"/>
                                        </p:tgtEl>
                                        <p:attrNameLst>
                                          <p:attrName>style.visibility</p:attrName>
                                        </p:attrNameLst>
                                      </p:cBhvr>
                                      <p:to>
                                        <p:strVal val="visible"/>
                                      </p:to>
                                    </p:set>
                                    <p:animEffect transition="in" filter="diamond(in)">
                                      <p:cBhvr>
                                        <p:cTn id="42" dur="2000"/>
                                        <p:tgtEl>
                                          <p:spTgt spid="125135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1251353"/>
                                        </p:tgtEl>
                                        <p:attrNameLst>
                                          <p:attrName>style.visibility</p:attrName>
                                        </p:attrNameLst>
                                      </p:cBhvr>
                                      <p:to>
                                        <p:strVal val="visible"/>
                                      </p:to>
                                    </p:set>
                                    <p:animEffect transition="in" filter="circle(in)">
                                      <p:cBhvr>
                                        <p:cTn id="47" dur="2000"/>
                                        <p:tgtEl>
                                          <p:spTgt spid="125135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1251354"/>
                                        </p:tgtEl>
                                        <p:attrNameLst>
                                          <p:attrName>style.visibility</p:attrName>
                                        </p:attrNameLst>
                                      </p:cBhvr>
                                      <p:to>
                                        <p:strVal val="visible"/>
                                      </p:to>
                                    </p:set>
                                    <p:animEffect transition="in" filter="circle(in)">
                                      <p:cBhvr>
                                        <p:cTn id="52" dur="2000"/>
                                        <p:tgtEl>
                                          <p:spTgt spid="1251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1339" grpId="0"/>
      <p:bldP spid="1251353" grpId="0"/>
      <p:bldP spid="125135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7970" name="Rectangle 2"/>
          <p:cNvSpPr>
            <a:spLocks noGrp="1" noChangeArrowheads="1"/>
          </p:cNvSpPr>
          <p:nvPr>
            <p:ph type="title"/>
          </p:nvPr>
        </p:nvSpPr>
        <p:spPr/>
        <p:txBody>
          <a:bodyPr/>
          <a:lstStyle/>
          <a:p>
            <a:pPr eaLnBrk="1" hangingPunct="1"/>
            <a:r>
              <a:rPr lang="es-AR" smtClean="0">
                <a:solidFill>
                  <a:schemeClr val="tx1"/>
                </a:solidFill>
              </a:rPr>
              <a:t>El Taller</a:t>
            </a:r>
            <a:endParaRPr lang="es-ES_tradnl" smtClean="0">
              <a:solidFill>
                <a:schemeClr val="tx1"/>
              </a:solidFill>
            </a:endParaRPr>
          </a:p>
        </p:txBody>
      </p:sp>
      <p:sp>
        <p:nvSpPr>
          <p:cNvPr id="1747971" name="Rectangle 3"/>
          <p:cNvSpPr>
            <a:spLocks noGrp="1" noChangeArrowheads="1"/>
          </p:cNvSpPr>
          <p:nvPr>
            <p:ph type="body" idx="1"/>
          </p:nvPr>
        </p:nvSpPr>
        <p:spPr/>
        <p:txBody>
          <a:bodyPr/>
          <a:lstStyle/>
          <a:p>
            <a:pPr eaLnBrk="1" hangingPunct="1"/>
            <a:r>
              <a:rPr lang="es-AR" smtClean="0"/>
              <a:t>El Taller del Monte Líbano está lleno de ramas y fragmentos de corteza de árbol, supuestamente traídos del bosque.</a:t>
            </a:r>
          </a:p>
          <a:p>
            <a:pPr eaLnBrk="1" hangingPunct="1"/>
            <a:r>
              <a:rPr lang="es-AR" smtClean="0"/>
              <a:t>La Mesa del Maestro se denomina </a:t>
            </a:r>
            <a:r>
              <a:rPr lang="es-AR" i="1" smtClean="0"/>
              <a:t>“tronco grueso de cedro”</a:t>
            </a:r>
            <a:r>
              <a:rPr lang="es-AR" smtClean="0"/>
              <a:t>.</a:t>
            </a:r>
          </a:p>
          <a:p>
            <a:pPr eaLnBrk="1" hangingPunct="1"/>
            <a:r>
              <a:rPr lang="es-AR" smtClean="0"/>
              <a:t>Los miembros se sientan sobre </a:t>
            </a:r>
            <a:r>
              <a:rPr lang="es-AR" i="1" smtClean="0"/>
              <a:t>“haces” </a:t>
            </a:r>
            <a:r>
              <a:rPr lang="es-AR" smtClean="0"/>
              <a:t>y tienen frente a sí </a:t>
            </a:r>
            <a:r>
              <a:rPr lang="es-AR" i="1" smtClean="0"/>
              <a:t>“troncos” </a:t>
            </a:r>
            <a:r>
              <a:rPr lang="es-AR" smtClean="0"/>
              <a:t>(mesitas pequeñas).</a:t>
            </a:r>
            <a:endParaRPr lang="es-ES_tradnl"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7970"/>
                                        </p:tgtEl>
                                        <p:attrNameLst>
                                          <p:attrName>style.visibility</p:attrName>
                                        </p:attrNameLst>
                                      </p:cBhvr>
                                      <p:to>
                                        <p:strVal val="visible"/>
                                      </p:to>
                                    </p:set>
                                    <p:animEffect transition="in" filter="blinds(horizontal)">
                                      <p:cBhvr>
                                        <p:cTn id="7" dur="500"/>
                                        <p:tgtEl>
                                          <p:spTgt spid="17479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7971">
                                            <p:txEl>
                                              <p:pRg st="0" end="0"/>
                                            </p:txEl>
                                          </p:spTgt>
                                        </p:tgtEl>
                                        <p:attrNameLst>
                                          <p:attrName>style.visibility</p:attrName>
                                        </p:attrNameLst>
                                      </p:cBhvr>
                                      <p:to>
                                        <p:strVal val="visible"/>
                                      </p:to>
                                    </p:set>
                                    <p:animEffect transition="in" filter="blinds(horizontal)">
                                      <p:cBhvr>
                                        <p:cTn id="12" dur="500"/>
                                        <p:tgtEl>
                                          <p:spTgt spid="17479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47971">
                                            <p:txEl>
                                              <p:pRg st="1" end="1"/>
                                            </p:txEl>
                                          </p:spTgt>
                                        </p:tgtEl>
                                        <p:attrNameLst>
                                          <p:attrName>style.visibility</p:attrName>
                                        </p:attrNameLst>
                                      </p:cBhvr>
                                      <p:to>
                                        <p:strVal val="visible"/>
                                      </p:to>
                                    </p:set>
                                    <p:animEffect transition="in" filter="blinds(horizontal)">
                                      <p:cBhvr>
                                        <p:cTn id="17" dur="500"/>
                                        <p:tgtEl>
                                          <p:spTgt spid="17479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47971">
                                            <p:txEl>
                                              <p:pRg st="2" end="2"/>
                                            </p:txEl>
                                          </p:spTgt>
                                        </p:tgtEl>
                                        <p:attrNameLst>
                                          <p:attrName>style.visibility</p:attrName>
                                        </p:attrNameLst>
                                      </p:cBhvr>
                                      <p:to>
                                        <p:strVal val="visible"/>
                                      </p:to>
                                    </p:set>
                                    <p:animEffect transition="in" filter="blinds(horizontal)">
                                      <p:cBhvr>
                                        <p:cTn id="22" dur="500"/>
                                        <p:tgtEl>
                                          <p:spTgt spid="17479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7970" grpId="0"/>
      <p:bldP spid="174797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7973" name="Picture 5" descr="bosque-1600-x-12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7973"/>
                                        </p:tgtEl>
                                        <p:attrNameLst>
                                          <p:attrName>style.visibility</p:attrName>
                                        </p:attrNameLst>
                                      </p:cBhvr>
                                      <p:to>
                                        <p:strVal val="visible"/>
                                      </p:to>
                                    </p:set>
                                    <p:animEffect transition="in" filter="fade">
                                      <p:cBhvr>
                                        <p:cTn id="7" dur="2000"/>
                                        <p:tgtEl>
                                          <p:spTgt spid="1747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74242" name="Rectangle 2"/>
          <p:cNvSpPr>
            <a:spLocks noGrp="1" noChangeArrowheads="1"/>
          </p:cNvSpPr>
          <p:nvPr>
            <p:ph type="title"/>
          </p:nvPr>
        </p:nvSpPr>
        <p:spPr/>
        <p:txBody>
          <a:bodyPr/>
          <a:lstStyle/>
          <a:p>
            <a:pPr eaLnBrk="1" hangingPunct="1"/>
            <a:r>
              <a:rPr lang="es-AR" smtClean="0">
                <a:solidFill>
                  <a:schemeClr val="tx1"/>
                </a:solidFill>
              </a:rPr>
              <a:t>El Cuadro</a:t>
            </a:r>
            <a:endParaRPr lang="es-ES_tradnl" smtClean="0">
              <a:solidFill>
                <a:schemeClr val="tx1"/>
              </a:solidFill>
            </a:endParaRPr>
          </a:p>
        </p:txBody>
      </p:sp>
      <p:sp>
        <p:nvSpPr>
          <p:cNvPr id="1674243" name="Rectangle 3"/>
          <p:cNvSpPr>
            <a:spLocks noGrp="1" noChangeArrowheads="1"/>
          </p:cNvSpPr>
          <p:nvPr>
            <p:ph type="body" idx="1"/>
          </p:nvPr>
        </p:nvSpPr>
        <p:spPr>
          <a:xfrm>
            <a:off x="457200" y="1752600"/>
            <a:ext cx="8229600" cy="4876800"/>
          </a:xfrm>
        </p:spPr>
        <p:txBody>
          <a:bodyPr/>
          <a:lstStyle/>
          <a:p>
            <a:pPr eaLnBrk="1" hangingPunct="1">
              <a:lnSpc>
                <a:spcPct val="90000"/>
              </a:lnSpc>
            </a:pPr>
            <a:r>
              <a:rPr lang="es-AR" sz="2800" smtClean="0"/>
              <a:t>En esta Cámara hay un Cuadro en el que se representan:</a:t>
            </a:r>
          </a:p>
          <a:p>
            <a:pPr eaLnBrk="1" hangingPunct="1">
              <a:lnSpc>
                <a:spcPct val="90000"/>
              </a:lnSpc>
            </a:pPr>
            <a:r>
              <a:rPr lang="es-AR" sz="2800" smtClean="0"/>
              <a:t>las montañas y bosques del Líbano, estando las cumbres de las primeras cubiertas de nieves eternas,</a:t>
            </a:r>
          </a:p>
          <a:p>
            <a:pPr eaLnBrk="1" hangingPunct="1">
              <a:lnSpc>
                <a:spcPct val="90000"/>
              </a:lnSpc>
            </a:pPr>
            <a:r>
              <a:rPr lang="es-AR" sz="2800" smtClean="0"/>
              <a:t>un Templo erigido sobre cedros y pinos.</a:t>
            </a:r>
          </a:p>
          <a:p>
            <a:pPr eaLnBrk="1" hangingPunct="1">
              <a:lnSpc>
                <a:spcPct val="90000"/>
              </a:lnSpc>
            </a:pPr>
            <a:r>
              <a:rPr lang="es-AR" sz="2800" smtClean="0"/>
              <a:t>Sobre el Templo, un hacha. Mc Clenechan (siglo XIX), dice que el Templo mismo debe tener forma de hacha, aunque esto sólo puede entenderse en sentido metafórico.</a:t>
            </a:r>
          </a:p>
          <a:p>
            <a:pPr eaLnBrk="1" hangingPunct="1">
              <a:lnSpc>
                <a:spcPct val="90000"/>
              </a:lnSpc>
              <a:buFontTx/>
              <a:buNone/>
            </a:pPr>
            <a:r>
              <a:rPr lang="es-AR" sz="2800" smtClean="0"/>
              <a:t> </a:t>
            </a:r>
            <a:endParaRPr lang="es-ES_tradnl" sz="28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74242"/>
                                        </p:tgtEl>
                                        <p:attrNameLst>
                                          <p:attrName>style.visibility</p:attrName>
                                        </p:attrNameLst>
                                      </p:cBhvr>
                                      <p:to>
                                        <p:strVal val="visible"/>
                                      </p:to>
                                    </p:set>
                                    <p:animEffect transition="in" filter="blinds(horizontal)">
                                      <p:cBhvr>
                                        <p:cTn id="7" dur="500"/>
                                        <p:tgtEl>
                                          <p:spTgt spid="1674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74243">
                                            <p:txEl>
                                              <p:pRg st="0" end="0"/>
                                            </p:txEl>
                                          </p:spTgt>
                                        </p:tgtEl>
                                        <p:attrNameLst>
                                          <p:attrName>style.visibility</p:attrName>
                                        </p:attrNameLst>
                                      </p:cBhvr>
                                      <p:to>
                                        <p:strVal val="visible"/>
                                      </p:to>
                                    </p:set>
                                    <p:animEffect transition="in" filter="blinds(horizontal)">
                                      <p:cBhvr>
                                        <p:cTn id="12" dur="500"/>
                                        <p:tgtEl>
                                          <p:spTgt spid="1674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74243">
                                            <p:txEl>
                                              <p:pRg st="1" end="1"/>
                                            </p:txEl>
                                          </p:spTgt>
                                        </p:tgtEl>
                                        <p:attrNameLst>
                                          <p:attrName>style.visibility</p:attrName>
                                        </p:attrNameLst>
                                      </p:cBhvr>
                                      <p:to>
                                        <p:strVal val="visible"/>
                                      </p:to>
                                    </p:set>
                                    <p:animEffect transition="in" filter="blinds(horizontal)">
                                      <p:cBhvr>
                                        <p:cTn id="17" dur="500"/>
                                        <p:tgtEl>
                                          <p:spTgt spid="1674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74243">
                                            <p:txEl>
                                              <p:pRg st="2" end="2"/>
                                            </p:txEl>
                                          </p:spTgt>
                                        </p:tgtEl>
                                        <p:attrNameLst>
                                          <p:attrName>style.visibility</p:attrName>
                                        </p:attrNameLst>
                                      </p:cBhvr>
                                      <p:to>
                                        <p:strVal val="visible"/>
                                      </p:to>
                                    </p:set>
                                    <p:animEffect transition="in" filter="blinds(horizontal)">
                                      <p:cBhvr>
                                        <p:cTn id="22" dur="500"/>
                                        <p:tgtEl>
                                          <p:spTgt spid="1674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74243">
                                            <p:txEl>
                                              <p:pRg st="3" end="3"/>
                                            </p:txEl>
                                          </p:spTgt>
                                        </p:tgtEl>
                                        <p:attrNameLst>
                                          <p:attrName>style.visibility</p:attrName>
                                        </p:attrNameLst>
                                      </p:cBhvr>
                                      <p:to>
                                        <p:strVal val="visible"/>
                                      </p:to>
                                    </p:set>
                                    <p:animEffect transition="in" filter="blinds(horizontal)">
                                      <p:cBhvr>
                                        <p:cTn id="27" dur="500"/>
                                        <p:tgtEl>
                                          <p:spTgt spid="1674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4242" grpId="0"/>
      <p:bldP spid="167424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74245" name="Picture 5" descr="leban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4247" name="Picture 7" descr="cedr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4433888"/>
            <a:ext cx="2036763" cy="234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4249" name="Picture 9" descr="templo-grie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0" y="1914525"/>
            <a:ext cx="285750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4251" name="Picture 11" descr="0000Hach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9550"/>
            <a:ext cx="89535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74245"/>
                                        </p:tgtEl>
                                        <p:attrNameLst>
                                          <p:attrName>style.visibility</p:attrName>
                                        </p:attrNameLst>
                                      </p:cBhvr>
                                      <p:to>
                                        <p:strVal val="visible"/>
                                      </p:to>
                                    </p:set>
                                    <p:animEffect transition="in" filter="fade">
                                      <p:cBhvr>
                                        <p:cTn id="7" dur="2000"/>
                                        <p:tgtEl>
                                          <p:spTgt spid="16742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674247"/>
                                        </p:tgtEl>
                                        <p:attrNameLst>
                                          <p:attrName>style.visibility</p:attrName>
                                        </p:attrNameLst>
                                      </p:cBhvr>
                                      <p:to>
                                        <p:strVal val="visible"/>
                                      </p:to>
                                    </p:set>
                                    <p:animEffect transition="in" filter="diamond(in)">
                                      <p:cBhvr>
                                        <p:cTn id="12" dur="2000"/>
                                        <p:tgtEl>
                                          <p:spTgt spid="16742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nodeType="clickEffect">
                                  <p:stCondLst>
                                    <p:cond delay="0"/>
                                  </p:stCondLst>
                                  <p:childTnLst>
                                    <p:set>
                                      <p:cBhvr>
                                        <p:cTn id="16" dur="1" fill="hold">
                                          <p:stCondLst>
                                            <p:cond delay="0"/>
                                          </p:stCondLst>
                                        </p:cTn>
                                        <p:tgtEl>
                                          <p:spTgt spid="1674249"/>
                                        </p:tgtEl>
                                        <p:attrNameLst>
                                          <p:attrName>style.visibility</p:attrName>
                                        </p:attrNameLst>
                                      </p:cBhvr>
                                      <p:to>
                                        <p:strVal val="visible"/>
                                      </p:to>
                                    </p:set>
                                    <p:animEffect transition="in" filter="plus(in)">
                                      <p:cBhvr>
                                        <p:cTn id="17" dur="2000"/>
                                        <p:tgtEl>
                                          <p:spTgt spid="16742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674251"/>
                                        </p:tgtEl>
                                        <p:attrNameLst>
                                          <p:attrName>style.visibility</p:attrName>
                                        </p:attrNameLst>
                                      </p:cBhvr>
                                      <p:to>
                                        <p:strVal val="visible"/>
                                      </p:to>
                                    </p:set>
                                    <p:animEffect transition="in" filter="fade">
                                      <p:cBhvr>
                                        <p:cTn id="22" dur="2000"/>
                                        <p:tgtEl>
                                          <p:spTgt spid="1674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24069" name="Picture 5" descr="Prince of Libanus Lodge. Early XIXth. Scottish Rite. Masonic Paintin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76200"/>
            <a:ext cx="67818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4070" name="Text Box 6"/>
          <p:cNvSpPr txBox="1">
            <a:spLocks noChangeArrowheads="1"/>
          </p:cNvSpPr>
          <p:nvPr/>
        </p:nvSpPr>
        <p:spPr bwMode="auto">
          <a:xfrm>
            <a:off x="60325" y="950913"/>
            <a:ext cx="1365250" cy="366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Logia de</a:t>
            </a:r>
          </a:p>
          <a:p>
            <a:pPr eaLnBrk="1" hangingPunct="1"/>
            <a:r>
              <a:rPr lang="es-AR">
                <a:solidFill>
                  <a:schemeClr val="tx1"/>
                </a:solidFill>
              </a:rPr>
              <a:t>Príncipes</a:t>
            </a:r>
          </a:p>
          <a:p>
            <a:pPr eaLnBrk="1" hangingPunct="1"/>
            <a:r>
              <a:rPr lang="es-AR">
                <a:solidFill>
                  <a:schemeClr val="tx1"/>
                </a:solidFill>
              </a:rPr>
              <a:t>del Líbano</a:t>
            </a:r>
          </a:p>
          <a:p>
            <a:pPr eaLnBrk="1" hangingPunct="1"/>
            <a:r>
              <a:rPr lang="es-AR">
                <a:solidFill>
                  <a:schemeClr val="tx1"/>
                </a:solidFill>
              </a:rPr>
              <a:t>(Primera</a:t>
            </a:r>
          </a:p>
          <a:p>
            <a:pPr eaLnBrk="1" hangingPunct="1"/>
            <a:r>
              <a:rPr lang="es-AR">
                <a:solidFill>
                  <a:schemeClr val="tx1"/>
                </a:solidFill>
              </a:rPr>
              <a:t>Cámara),</a:t>
            </a:r>
          </a:p>
          <a:p>
            <a:pPr eaLnBrk="1" hangingPunct="1"/>
            <a:r>
              <a:rPr lang="es-AR">
                <a:solidFill>
                  <a:schemeClr val="tx1"/>
                </a:solidFill>
              </a:rPr>
              <a:t>Francia,</a:t>
            </a:r>
          </a:p>
          <a:p>
            <a:pPr eaLnBrk="1" hangingPunct="1"/>
            <a:r>
              <a:rPr lang="es-AR">
                <a:solidFill>
                  <a:schemeClr val="tx1"/>
                </a:solidFill>
              </a:rPr>
              <a:t>siglo XIX.</a:t>
            </a:r>
          </a:p>
          <a:p>
            <a:pPr eaLnBrk="1" hangingPunct="1"/>
            <a:r>
              <a:rPr lang="es-AR">
                <a:solidFill>
                  <a:schemeClr val="tx1"/>
                </a:solidFill>
              </a:rPr>
              <a:t>Tirados en</a:t>
            </a:r>
          </a:p>
          <a:p>
            <a:pPr eaLnBrk="1" hangingPunct="1"/>
            <a:r>
              <a:rPr lang="es-AR">
                <a:solidFill>
                  <a:schemeClr val="tx1"/>
                </a:solidFill>
              </a:rPr>
              <a:t>el suelo</a:t>
            </a:r>
          </a:p>
          <a:p>
            <a:pPr eaLnBrk="1" hangingPunct="1"/>
            <a:r>
              <a:rPr lang="es-AR">
                <a:solidFill>
                  <a:schemeClr val="tx1"/>
                </a:solidFill>
              </a:rPr>
              <a:t>se aprecian</a:t>
            </a:r>
          </a:p>
          <a:p>
            <a:pPr eaLnBrk="1" hangingPunct="1"/>
            <a:r>
              <a:rPr lang="es-AR">
                <a:solidFill>
                  <a:schemeClr val="tx1"/>
                </a:solidFill>
              </a:rPr>
              <a:t>malletes,</a:t>
            </a:r>
          </a:p>
          <a:p>
            <a:pPr eaLnBrk="1" hangingPunct="1"/>
            <a:r>
              <a:rPr lang="es-AR">
                <a:solidFill>
                  <a:schemeClr val="tx1"/>
                </a:solidFill>
              </a:rPr>
              <a:t>sierras y</a:t>
            </a:r>
          </a:p>
          <a:p>
            <a:pPr eaLnBrk="1" hangingPunct="1"/>
            <a:r>
              <a:rPr lang="es-AR">
                <a:solidFill>
                  <a:schemeClr val="tx1"/>
                </a:solidFill>
              </a:rPr>
              <a:t>hachas.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24069"/>
                                        </p:tgtEl>
                                        <p:attrNameLst>
                                          <p:attrName>style.visibility</p:attrName>
                                        </p:attrNameLst>
                                      </p:cBhvr>
                                      <p:to>
                                        <p:strVal val="visible"/>
                                      </p:to>
                                    </p:set>
                                    <p:animEffect transition="in" filter="fade">
                                      <p:cBhvr>
                                        <p:cTn id="7" dur="2000"/>
                                        <p:tgtEl>
                                          <p:spTgt spid="16240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24070"/>
                                        </p:tgtEl>
                                        <p:attrNameLst>
                                          <p:attrName>style.visibility</p:attrName>
                                        </p:attrNameLst>
                                      </p:cBhvr>
                                      <p:to>
                                        <p:strVal val="visible"/>
                                      </p:to>
                                    </p:set>
                                    <p:animEffect transition="in" filter="dissolve">
                                      <p:cBhvr>
                                        <p:cTn id="12" dur="500"/>
                                        <p:tgtEl>
                                          <p:spTgt spid="1624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4070"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4194" name="Picture 2" descr="https://ocultismopel.files.wordpress.com/2014/07/principe-do-libano.jpg?w=49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1975" y="-17463"/>
            <a:ext cx="5559425"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64194"/>
                                        </p:tgtEl>
                                        <p:attrNameLst>
                                          <p:attrName>style.visibility</p:attrName>
                                        </p:attrNameLst>
                                      </p:cBhvr>
                                      <p:to>
                                        <p:strVal val="visible"/>
                                      </p:to>
                                    </p:set>
                                    <p:animEffect transition="in" filter="box(out)">
                                      <p:cBhvr>
                                        <p:cTn id="7" dur="2000"/>
                                        <p:tgtEl>
                                          <p:spTgt spid="264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24070" name="Text Box 6"/>
          <p:cNvSpPr txBox="1">
            <a:spLocks noChangeArrowheads="1"/>
          </p:cNvSpPr>
          <p:nvPr/>
        </p:nvSpPr>
        <p:spPr bwMode="auto">
          <a:xfrm>
            <a:off x="136525" y="1438275"/>
            <a:ext cx="26066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El Taller del Monte Líbano, en un antiguo Ritual francés</a:t>
            </a:r>
            <a:endParaRPr lang="es-AR">
              <a:solidFill>
                <a:schemeClr val="tx1"/>
              </a:solidFill>
            </a:endParaRPr>
          </a:p>
        </p:txBody>
      </p:sp>
      <p:pic>
        <p:nvPicPr>
          <p:cNvPr id="188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0"/>
            <a:ext cx="5867400"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8418"/>
                                        </p:tgtEl>
                                        <p:attrNameLst>
                                          <p:attrName>style.visibility</p:attrName>
                                        </p:attrNameLst>
                                      </p:cBhvr>
                                      <p:to>
                                        <p:strVal val="visible"/>
                                      </p:to>
                                    </p:set>
                                    <p:animEffect transition="in" filter="box(out)">
                                      <p:cBhvr>
                                        <p:cTn id="7" dur="2000"/>
                                        <p:tgtEl>
                                          <p:spTgt spid="1884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24070"/>
                                        </p:tgtEl>
                                        <p:attrNameLst>
                                          <p:attrName>style.visibility</p:attrName>
                                        </p:attrNameLst>
                                      </p:cBhvr>
                                      <p:to>
                                        <p:strVal val="visible"/>
                                      </p:to>
                                    </p:set>
                                    <p:animEffect transition="in" filter="dissolve">
                                      <p:cBhvr>
                                        <p:cTn id="12" dur="500"/>
                                        <p:tgtEl>
                                          <p:spTgt spid="1624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4070"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9395" name="Picture 3" descr="jpeg&amp;sv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550"/>
            <a:ext cx="9144000" cy="702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Text Box 4"/>
          <p:cNvSpPr txBox="1">
            <a:spLocks noChangeArrowheads="1"/>
          </p:cNvSpPr>
          <p:nvPr/>
        </p:nvSpPr>
        <p:spPr bwMode="auto">
          <a:xfrm>
            <a:off x="1066800" y="265113"/>
            <a:ext cx="7067550" cy="6413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b="1"/>
              <a:t>El taller de carpintería del grado 22°, diseño para una</a:t>
            </a:r>
          </a:p>
          <a:p>
            <a:pPr algn="ctr" eaLnBrk="1" hangingPunct="1"/>
            <a:r>
              <a:rPr lang="es-AR" b="1"/>
              <a:t>representación teatral masónica en Minnesota, Estados Unidos</a:t>
            </a:r>
            <a:endParaRPr lang="es-ES_tradnl" b="1"/>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9395"/>
                                        </p:tgtEl>
                                        <p:attrNameLst>
                                          <p:attrName>style.visibility</p:attrName>
                                        </p:attrNameLst>
                                      </p:cBhvr>
                                      <p:to>
                                        <p:strVal val="visible"/>
                                      </p:to>
                                    </p:set>
                                    <p:animEffect transition="in" filter="box(out)">
                                      <p:cBhvr>
                                        <p:cTn id="7" dur="2000"/>
                                        <p:tgtEl>
                                          <p:spTgt spid="593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9396"/>
                                        </p:tgtEl>
                                        <p:attrNameLst>
                                          <p:attrName>style.visibility</p:attrName>
                                        </p:attrNameLst>
                                      </p:cBhvr>
                                      <p:to>
                                        <p:strVal val="visible"/>
                                      </p:to>
                                    </p:set>
                                    <p:animEffect transition="in" filter="fade">
                                      <p:cBhvr>
                                        <p:cTn id="12" dur="2000"/>
                                        <p:tgtEl>
                                          <p:spTgt spid="59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600514" name="Rectangle 2"/>
          <p:cNvSpPr>
            <a:spLocks noGrp="1" noChangeArrowheads="1"/>
          </p:cNvSpPr>
          <p:nvPr>
            <p:ph type="title"/>
          </p:nvPr>
        </p:nvSpPr>
        <p:spPr/>
        <p:txBody>
          <a:bodyPr/>
          <a:lstStyle/>
          <a:p>
            <a:pPr eaLnBrk="1" hangingPunct="1"/>
            <a:r>
              <a:rPr lang="es-AR" smtClean="0">
                <a:solidFill>
                  <a:schemeClr val="tx1"/>
                </a:solidFill>
              </a:rPr>
              <a:t>El Consejo de la Mesa Redonda</a:t>
            </a:r>
            <a:endParaRPr lang="es-ES_tradnl" smtClean="0">
              <a:solidFill>
                <a:schemeClr val="tx1"/>
              </a:solidFill>
            </a:endParaRPr>
          </a:p>
        </p:txBody>
      </p:sp>
      <p:pic>
        <p:nvPicPr>
          <p:cNvPr id="1600518" name="Picture 6" descr="mesared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19200"/>
            <a:ext cx="7391400" cy="552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0519" name="Text Box 7"/>
          <p:cNvSpPr txBox="1">
            <a:spLocks noChangeArrowheads="1"/>
          </p:cNvSpPr>
          <p:nvPr/>
        </p:nvSpPr>
        <p:spPr bwMode="auto">
          <a:xfrm>
            <a:off x="3200400" y="2527300"/>
            <a:ext cx="3124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b="1">
                <a:solidFill>
                  <a:srgbClr val="CC0000"/>
                </a:solidFill>
              </a:rPr>
              <a:t>Está decorado de encarnado y en el centro hay una mesa redonda,</a:t>
            </a:r>
          </a:p>
          <a:p>
            <a:pPr algn="ctr" eaLnBrk="1" hangingPunct="1"/>
            <a:r>
              <a:rPr lang="es-AR" b="1">
                <a:solidFill>
                  <a:srgbClr val="CC0000"/>
                </a:solidFill>
              </a:rPr>
              <a:t>en torno a la cual</a:t>
            </a:r>
          </a:p>
          <a:p>
            <a:pPr algn="ctr" eaLnBrk="1" hangingPunct="1"/>
            <a:r>
              <a:rPr lang="es-AR" b="1">
                <a:solidFill>
                  <a:srgbClr val="CC0000"/>
                </a:solidFill>
              </a:rPr>
              <a:t>se sientan los Caballeros.</a:t>
            </a:r>
          </a:p>
          <a:p>
            <a:pPr algn="ctr" eaLnBrk="1" hangingPunct="1"/>
            <a:r>
              <a:rPr lang="es-MX" b="1" i="1">
                <a:solidFill>
                  <a:srgbClr val="CC0000"/>
                </a:solidFill>
              </a:rPr>
              <a:t>«El color rojo, activo y solar, símbolo de ardor y justicia, tiene un significado alquímico y espiritual, relacionado con los Misterios Mayores» </a:t>
            </a:r>
            <a:r>
              <a:rPr lang="es-MX" b="1">
                <a:solidFill>
                  <a:srgbClr val="CC0000"/>
                </a:solidFill>
              </a:rPr>
              <a:t>(Sebastiani)</a:t>
            </a:r>
            <a:endParaRPr lang="es-ES_tradnl" b="1" i="1">
              <a:solidFill>
                <a:srgbClr val="CC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00514"/>
                                        </p:tgtEl>
                                        <p:attrNameLst>
                                          <p:attrName>style.visibility</p:attrName>
                                        </p:attrNameLst>
                                      </p:cBhvr>
                                      <p:to>
                                        <p:strVal val="visible"/>
                                      </p:to>
                                    </p:set>
                                    <p:animEffect transition="in" filter="blinds(horizontal)">
                                      <p:cBhvr>
                                        <p:cTn id="7" dur="500"/>
                                        <p:tgtEl>
                                          <p:spTgt spid="16005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600518"/>
                                        </p:tgtEl>
                                        <p:attrNameLst>
                                          <p:attrName>style.visibility</p:attrName>
                                        </p:attrNameLst>
                                      </p:cBhvr>
                                      <p:to>
                                        <p:strVal val="visible"/>
                                      </p:to>
                                    </p:set>
                                    <p:animEffect transition="in" filter="circle(in)">
                                      <p:cBhvr>
                                        <p:cTn id="12" dur="2000"/>
                                        <p:tgtEl>
                                          <p:spTgt spid="16005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1600519"/>
                                        </p:tgtEl>
                                        <p:attrNameLst>
                                          <p:attrName>style.visibility</p:attrName>
                                        </p:attrNameLst>
                                      </p:cBhvr>
                                      <p:to>
                                        <p:strVal val="visible"/>
                                      </p:to>
                                    </p:set>
                                    <p:animEffect transition="in" filter="wedge">
                                      <p:cBhvr>
                                        <p:cTn id="17" dur="2000"/>
                                        <p:tgtEl>
                                          <p:spTgt spid="16005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0514" grpId="0"/>
      <p:bldP spid="1600519"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590274" name="Rectangle 2"/>
          <p:cNvSpPr>
            <a:spLocks noGrp="1" noChangeArrowheads="1"/>
          </p:cNvSpPr>
          <p:nvPr>
            <p:ph type="title"/>
          </p:nvPr>
        </p:nvSpPr>
        <p:spPr/>
        <p:txBody>
          <a:bodyPr/>
          <a:lstStyle/>
          <a:p>
            <a:pPr eaLnBrk="1" hangingPunct="1"/>
            <a:r>
              <a:rPr lang="es-AR" smtClean="0">
                <a:solidFill>
                  <a:schemeClr val="tx1"/>
                </a:solidFill>
              </a:rPr>
              <a:t>El Consejo de la Mesa Redonda </a:t>
            </a:r>
            <a:endParaRPr lang="es-ES_tradnl" smtClean="0">
              <a:solidFill>
                <a:schemeClr val="tx1"/>
              </a:solidFill>
            </a:endParaRPr>
          </a:p>
        </p:txBody>
      </p:sp>
      <p:sp>
        <p:nvSpPr>
          <p:cNvPr id="1590275" name="Rectangle 3"/>
          <p:cNvSpPr>
            <a:spLocks noGrp="1" noChangeArrowheads="1"/>
          </p:cNvSpPr>
          <p:nvPr>
            <p:ph type="body" idx="1"/>
          </p:nvPr>
        </p:nvSpPr>
        <p:spPr>
          <a:xfrm>
            <a:off x="457200" y="1600200"/>
            <a:ext cx="8229600" cy="4800600"/>
          </a:xfrm>
        </p:spPr>
        <p:txBody>
          <a:bodyPr/>
          <a:lstStyle/>
          <a:p>
            <a:pPr eaLnBrk="1" hangingPunct="1">
              <a:lnSpc>
                <a:spcPct val="80000"/>
              </a:lnSpc>
            </a:pPr>
            <a:r>
              <a:rPr lang="es-AR" sz="2500" smtClean="0"/>
              <a:t>Estará iluminado por 36 luces, dispuestas simétricamente.</a:t>
            </a:r>
          </a:p>
          <a:p>
            <a:pPr eaLnBrk="1" hangingPunct="1">
              <a:lnSpc>
                <a:spcPct val="80000"/>
              </a:lnSpc>
            </a:pPr>
            <a:r>
              <a:rPr lang="es-MX" sz="2500" i="1" smtClean="0"/>
              <a:t>«El número 36, triplo de 12, se refiere a todas las posibilidades  expresivas contenidas en los tres niveles estructurales del iniciado, el cual ha realizado el armónico equilibrio» </a:t>
            </a:r>
            <a:r>
              <a:rPr lang="es-MX" sz="2500" smtClean="0"/>
              <a:t>(Poli).</a:t>
            </a:r>
            <a:endParaRPr lang="es-AR" sz="2500" i="1" smtClean="0"/>
          </a:p>
          <a:p>
            <a:pPr eaLnBrk="1" hangingPunct="1">
              <a:lnSpc>
                <a:spcPct val="80000"/>
              </a:lnSpc>
            </a:pPr>
            <a:r>
              <a:rPr lang="es-AR" sz="2500" smtClean="0"/>
              <a:t>Al respecto, véase lo que dice Umberto Eco acerca del número 36, en </a:t>
            </a:r>
            <a:r>
              <a:rPr lang="es-AR" sz="2500" i="1" smtClean="0"/>
              <a:t>“El Péndulo de Foucault”</a:t>
            </a:r>
            <a:r>
              <a:rPr lang="es-AR" sz="2500" smtClean="0"/>
              <a:t>.</a:t>
            </a:r>
          </a:p>
          <a:p>
            <a:pPr eaLnBrk="1" hangingPunct="1">
              <a:lnSpc>
                <a:spcPct val="80000"/>
              </a:lnSpc>
            </a:pPr>
            <a:r>
              <a:rPr lang="es-AR" sz="2500" smtClean="0"/>
              <a:t>Otros Rituales dicen que las 36 luces se distribuyen en 6 grupos de 6, y cada uno de estos, en 3 grupos de 2.</a:t>
            </a:r>
          </a:p>
          <a:p>
            <a:pPr eaLnBrk="1" hangingPunct="1">
              <a:lnSpc>
                <a:spcPct val="80000"/>
              </a:lnSpc>
            </a:pPr>
            <a:r>
              <a:rPr lang="es-AR" sz="2500" smtClean="0"/>
              <a:t>Los Rituales han pasado por alto el origen artúrico del nombre de esta Cámara, y han incorporado poco del simbolismo de esa tradición, lo cual es, realmente, algo para lamentarse.</a:t>
            </a:r>
          </a:p>
          <a:p>
            <a:pPr eaLnBrk="1" hangingPunct="1">
              <a:lnSpc>
                <a:spcPct val="80000"/>
              </a:lnSpc>
            </a:pPr>
            <a:endParaRPr lang="es-ES_tradnl" sz="25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90274"/>
                                        </p:tgtEl>
                                        <p:attrNameLst>
                                          <p:attrName>style.visibility</p:attrName>
                                        </p:attrNameLst>
                                      </p:cBhvr>
                                      <p:to>
                                        <p:strVal val="visible"/>
                                      </p:to>
                                    </p:set>
                                    <p:animEffect transition="in" filter="blinds(horizontal)">
                                      <p:cBhvr>
                                        <p:cTn id="7" dur="500"/>
                                        <p:tgtEl>
                                          <p:spTgt spid="1590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90275">
                                            <p:txEl>
                                              <p:pRg st="0" end="0"/>
                                            </p:txEl>
                                          </p:spTgt>
                                        </p:tgtEl>
                                        <p:attrNameLst>
                                          <p:attrName>style.visibility</p:attrName>
                                        </p:attrNameLst>
                                      </p:cBhvr>
                                      <p:to>
                                        <p:strVal val="visible"/>
                                      </p:to>
                                    </p:set>
                                    <p:animEffect transition="in" filter="blinds(horizontal)">
                                      <p:cBhvr>
                                        <p:cTn id="12" dur="500"/>
                                        <p:tgtEl>
                                          <p:spTgt spid="15902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90275">
                                            <p:txEl>
                                              <p:pRg st="1" end="1"/>
                                            </p:txEl>
                                          </p:spTgt>
                                        </p:tgtEl>
                                        <p:attrNameLst>
                                          <p:attrName>style.visibility</p:attrName>
                                        </p:attrNameLst>
                                      </p:cBhvr>
                                      <p:to>
                                        <p:strVal val="visible"/>
                                      </p:to>
                                    </p:set>
                                    <p:animEffect transition="in" filter="blinds(horizontal)">
                                      <p:cBhvr>
                                        <p:cTn id="17" dur="500"/>
                                        <p:tgtEl>
                                          <p:spTgt spid="15902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90275">
                                            <p:txEl>
                                              <p:pRg st="2" end="2"/>
                                            </p:txEl>
                                          </p:spTgt>
                                        </p:tgtEl>
                                        <p:attrNameLst>
                                          <p:attrName>style.visibility</p:attrName>
                                        </p:attrNameLst>
                                      </p:cBhvr>
                                      <p:to>
                                        <p:strVal val="visible"/>
                                      </p:to>
                                    </p:set>
                                    <p:animEffect transition="in" filter="blinds(horizontal)">
                                      <p:cBhvr>
                                        <p:cTn id="22" dur="500"/>
                                        <p:tgtEl>
                                          <p:spTgt spid="15902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90275">
                                            <p:txEl>
                                              <p:pRg st="3" end="3"/>
                                            </p:txEl>
                                          </p:spTgt>
                                        </p:tgtEl>
                                        <p:attrNameLst>
                                          <p:attrName>style.visibility</p:attrName>
                                        </p:attrNameLst>
                                      </p:cBhvr>
                                      <p:to>
                                        <p:strVal val="visible"/>
                                      </p:to>
                                    </p:set>
                                    <p:animEffect transition="in" filter="blinds(horizontal)">
                                      <p:cBhvr>
                                        <p:cTn id="27" dur="500"/>
                                        <p:tgtEl>
                                          <p:spTgt spid="15902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90275">
                                            <p:txEl>
                                              <p:pRg st="4" end="4"/>
                                            </p:txEl>
                                          </p:spTgt>
                                        </p:tgtEl>
                                        <p:attrNameLst>
                                          <p:attrName>style.visibility</p:attrName>
                                        </p:attrNameLst>
                                      </p:cBhvr>
                                      <p:to>
                                        <p:strVal val="visible"/>
                                      </p:to>
                                    </p:set>
                                    <p:animEffect transition="in" filter="blinds(horizontal)">
                                      <p:cBhvr>
                                        <p:cTn id="32" dur="500"/>
                                        <p:tgtEl>
                                          <p:spTgt spid="15902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0274" grpId="0"/>
      <p:bldP spid="159027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593346" name="Rectangle 2"/>
          <p:cNvSpPr>
            <a:spLocks noGrp="1" noChangeArrowheads="1"/>
          </p:cNvSpPr>
          <p:nvPr>
            <p:ph type="title"/>
          </p:nvPr>
        </p:nvSpPr>
        <p:spPr/>
        <p:txBody>
          <a:bodyPr/>
          <a:lstStyle/>
          <a:p>
            <a:pPr eaLnBrk="1" hangingPunct="1"/>
            <a:r>
              <a:rPr lang="es-AR" smtClean="0">
                <a:solidFill>
                  <a:schemeClr val="tx1"/>
                </a:solidFill>
              </a:rPr>
              <a:t>El Altar</a:t>
            </a:r>
            <a:endParaRPr lang="es-ES_tradnl" smtClean="0">
              <a:solidFill>
                <a:schemeClr val="tx1"/>
              </a:solidFill>
            </a:endParaRPr>
          </a:p>
        </p:txBody>
      </p:sp>
      <p:sp>
        <p:nvSpPr>
          <p:cNvPr id="1593347" name="Rectangle 3"/>
          <p:cNvSpPr>
            <a:spLocks noGrp="1" noChangeArrowheads="1"/>
          </p:cNvSpPr>
          <p:nvPr>
            <p:ph type="body" idx="1"/>
          </p:nvPr>
        </p:nvSpPr>
        <p:spPr/>
        <p:txBody>
          <a:bodyPr/>
          <a:lstStyle/>
          <a:p>
            <a:pPr eaLnBrk="1" hangingPunct="1">
              <a:lnSpc>
                <a:spcPct val="90000"/>
              </a:lnSpc>
            </a:pPr>
            <a:r>
              <a:rPr lang="es-AR" smtClean="0"/>
              <a:t>El centro de la Mesa Redonda hace las veces de Altar.</a:t>
            </a:r>
          </a:p>
          <a:p>
            <a:pPr eaLnBrk="1" hangingPunct="1">
              <a:lnSpc>
                <a:spcPct val="90000"/>
              </a:lnSpc>
            </a:pPr>
            <a:r>
              <a:rPr lang="es-AR" smtClean="0"/>
              <a:t>En él se encuentran:</a:t>
            </a:r>
          </a:p>
          <a:p>
            <a:pPr eaLnBrk="1" hangingPunct="1">
              <a:lnSpc>
                <a:spcPct val="90000"/>
              </a:lnSpc>
            </a:pPr>
            <a:r>
              <a:rPr lang="es-AR" smtClean="0"/>
              <a:t>El Libro de las Constituciones.</a:t>
            </a:r>
          </a:p>
          <a:p>
            <a:pPr eaLnBrk="1" hangingPunct="1">
              <a:lnSpc>
                <a:spcPct val="90000"/>
              </a:lnSpc>
            </a:pPr>
            <a:r>
              <a:rPr lang="es-AR" smtClean="0"/>
              <a:t>La escuadra y el compás, que recuerdan la asociación de este grado con la Masonería Simbólica.</a:t>
            </a:r>
          </a:p>
          <a:p>
            <a:pPr eaLnBrk="1" hangingPunct="1">
              <a:lnSpc>
                <a:spcPct val="90000"/>
              </a:lnSpc>
            </a:pPr>
            <a:r>
              <a:rPr lang="es-AR" smtClean="0"/>
              <a:t>El Hacha Real, con todas las iniciales simbólicas inscriptas.</a:t>
            </a:r>
            <a:endParaRPr lang="es-ES_tradnl"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93346"/>
                                        </p:tgtEl>
                                        <p:attrNameLst>
                                          <p:attrName>style.visibility</p:attrName>
                                        </p:attrNameLst>
                                      </p:cBhvr>
                                      <p:to>
                                        <p:strVal val="visible"/>
                                      </p:to>
                                    </p:set>
                                    <p:animEffect transition="in" filter="blinds(horizontal)">
                                      <p:cBhvr>
                                        <p:cTn id="7" dur="500"/>
                                        <p:tgtEl>
                                          <p:spTgt spid="15933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93347">
                                            <p:txEl>
                                              <p:pRg st="0" end="0"/>
                                            </p:txEl>
                                          </p:spTgt>
                                        </p:tgtEl>
                                        <p:attrNameLst>
                                          <p:attrName>style.visibility</p:attrName>
                                        </p:attrNameLst>
                                      </p:cBhvr>
                                      <p:to>
                                        <p:strVal val="visible"/>
                                      </p:to>
                                    </p:set>
                                    <p:animEffect transition="in" filter="blinds(horizontal)">
                                      <p:cBhvr>
                                        <p:cTn id="12" dur="500"/>
                                        <p:tgtEl>
                                          <p:spTgt spid="15933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93347">
                                            <p:txEl>
                                              <p:pRg st="1" end="1"/>
                                            </p:txEl>
                                          </p:spTgt>
                                        </p:tgtEl>
                                        <p:attrNameLst>
                                          <p:attrName>style.visibility</p:attrName>
                                        </p:attrNameLst>
                                      </p:cBhvr>
                                      <p:to>
                                        <p:strVal val="visible"/>
                                      </p:to>
                                    </p:set>
                                    <p:animEffect transition="in" filter="blinds(horizontal)">
                                      <p:cBhvr>
                                        <p:cTn id="17" dur="500"/>
                                        <p:tgtEl>
                                          <p:spTgt spid="15933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93347">
                                            <p:txEl>
                                              <p:pRg st="2" end="2"/>
                                            </p:txEl>
                                          </p:spTgt>
                                        </p:tgtEl>
                                        <p:attrNameLst>
                                          <p:attrName>style.visibility</p:attrName>
                                        </p:attrNameLst>
                                      </p:cBhvr>
                                      <p:to>
                                        <p:strVal val="visible"/>
                                      </p:to>
                                    </p:set>
                                    <p:animEffect transition="in" filter="blinds(horizontal)">
                                      <p:cBhvr>
                                        <p:cTn id="22" dur="500"/>
                                        <p:tgtEl>
                                          <p:spTgt spid="15933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93347">
                                            <p:txEl>
                                              <p:pRg st="3" end="3"/>
                                            </p:txEl>
                                          </p:spTgt>
                                        </p:tgtEl>
                                        <p:attrNameLst>
                                          <p:attrName>style.visibility</p:attrName>
                                        </p:attrNameLst>
                                      </p:cBhvr>
                                      <p:to>
                                        <p:strVal val="visible"/>
                                      </p:to>
                                    </p:set>
                                    <p:animEffect transition="in" filter="blinds(horizontal)">
                                      <p:cBhvr>
                                        <p:cTn id="27" dur="500"/>
                                        <p:tgtEl>
                                          <p:spTgt spid="15933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593347">
                                            <p:txEl>
                                              <p:pRg st="4" end="4"/>
                                            </p:txEl>
                                          </p:spTgt>
                                        </p:tgtEl>
                                        <p:attrNameLst>
                                          <p:attrName>style.visibility</p:attrName>
                                        </p:attrNameLst>
                                      </p:cBhvr>
                                      <p:to>
                                        <p:strVal val="visible"/>
                                      </p:to>
                                    </p:set>
                                    <p:animEffect transition="in" filter="box(out)">
                                      <p:cBhvr>
                                        <p:cTn id="32" dur="2000"/>
                                        <p:tgtEl>
                                          <p:spTgt spid="1593347">
                                            <p:txEl>
                                              <p:pRg st="4" end="4"/>
                                            </p:txEl>
                                          </p:spTgt>
                                        </p:tgtEl>
                                      </p:cBhvr>
                                    </p:animEffect>
                                  </p:childTnLst>
                                </p:cTn>
                              </p:par>
                              <p:par>
                                <p:cTn id="33" presetID="4" presetClass="entr" presetSubtype="32" fill="hold" grpId="1" nodeType="withEffect">
                                  <p:stCondLst>
                                    <p:cond delay="0"/>
                                  </p:stCondLst>
                                  <p:childTnLst>
                                    <p:set>
                                      <p:cBhvr>
                                        <p:cTn id="34" dur="1" fill="hold">
                                          <p:stCondLst>
                                            <p:cond delay="0"/>
                                          </p:stCondLst>
                                        </p:cTn>
                                        <p:tgtEl>
                                          <p:spTgt spid="1593347">
                                            <p:txEl>
                                              <p:pRg st="4" end="4"/>
                                            </p:txEl>
                                          </p:spTgt>
                                        </p:tgtEl>
                                        <p:attrNameLst>
                                          <p:attrName>style.visibility</p:attrName>
                                        </p:attrNameLst>
                                      </p:cBhvr>
                                      <p:to>
                                        <p:strVal val="visible"/>
                                      </p:to>
                                    </p:set>
                                    <p:animEffect transition="in" filter="box(out)">
                                      <p:cBhvr>
                                        <p:cTn id="35" dur="2000"/>
                                        <p:tgtEl>
                                          <p:spTgt spid="15933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3346" grpId="0"/>
      <p:bldP spid="1593347" grpId="0" build="p"/>
      <p:bldP spid="1593347" grpId="1"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1593350" name="Picture 6" descr="Mesa%20circular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3352" name="Picture 8" descr="img37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828800"/>
            <a:ext cx="39624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3360" name="Picture 16" descr="zoom_B2-9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14300"/>
            <a:ext cx="12573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593350"/>
                                        </p:tgtEl>
                                        <p:attrNameLst>
                                          <p:attrName>style.visibility</p:attrName>
                                        </p:attrNameLst>
                                      </p:cBhvr>
                                      <p:to>
                                        <p:strVal val="visible"/>
                                      </p:to>
                                    </p:set>
                                    <p:animEffect transition="in" filter="circle(in)">
                                      <p:cBhvr>
                                        <p:cTn id="7" dur="2000"/>
                                        <p:tgtEl>
                                          <p:spTgt spid="15933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1593352"/>
                                        </p:tgtEl>
                                        <p:attrNameLst>
                                          <p:attrName>style.visibility</p:attrName>
                                        </p:attrNameLst>
                                      </p:cBhvr>
                                      <p:to>
                                        <p:strVal val="visible"/>
                                      </p:to>
                                    </p:set>
                                    <p:animEffect transition="in" filter="wedge">
                                      <p:cBhvr>
                                        <p:cTn id="12" dur="2000"/>
                                        <p:tgtEl>
                                          <p:spTgt spid="15933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nodeType="clickEffect">
                                  <p:stCondLst>
                                    <p:cond delay="0"/>
                                  </p:stCondLst>
                                  <p:childTnLst>
                                    <p:set>
                                      <p:cBhvr>
                                        <p:cTn id="16" dur="1" fill="hold">
                                          <p:stCondLst>
                                            <p:cond delay="0"/>
                                          </p:stCondLst>
                                        </p:cTn>
                                        <p:tgtEl>
                                          <p:spTgt spid="1593360"/>
                                        </p:tgtEl>
                                        <p:attrNameLst>
                                          <p:attrName>style.visibility</p:attrName>
                                        </p:attrNameLst>
                                      </p:cBhvr>
                                      <p:to>
                                        <p:strVal val="visible"/>
                                      </p:to>
                                    </p:set>
                                    <p:animEffect transition="in" filter="plus(in)">
                                      <p:cBhvr>
                                        <p:cTn id="17" dur="2000"/>
                                        <p:tgtEl>
                                          <p:spTgt spid="1593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50018" name="Rectangle 2"/>
          <p:cNvSpPr>
            <a:spLocks noGrp="1" noChangeArrowheads="1"/>
          </p:cNvSpPr>
          <p:nvPr>
            <p:ph type="title"/>
          </p:nvPr>
        </p:nvSpPr>
        <p:spPr/>
        <p:txBody>
          <a:bodyPr/>
          <a:lstStyle/>
          <a:p>
            <a:pPr eaLnBrk="1" hangingPunct="1"/>
            <a:r>
              <a:rPr lang="es-AR" smtClean="0">
                <a:solidFill>
                  <a:schemeClr val="tx1"/>
                </a:solidFill>
              </a:rPr>
              <a:t>La Mesa Redonda</a:t>
            </a:r>
            <a:endParaRPr lang="es-ES_tradnl" smtClean="0">
              <a:solidFill>
                <a:schemeClr val="tx1"/>
              </a:solidFill>
            </a:endParaRPr>
          </a:p>
        </p:txBody>
      </p:sp>
      <p:sp>
        <p:nvSpPr>
          <p:cNvPr id="1750019" name="Rectangle 3"/>
          <p:cNvSpPr>
            <a:spLocks noGrp="1" noChangeArrowheads="1"/>
          </p:cNvSpPr>
          <p:nvPr>
            <p:ph type="body" idx="1"/>
          </p:nvPr>
        </p:nvSpPr>
        <p:spPr/>
        <p:txBody>
          <a:bodyPr/>
          <a:lstStyle/>
          <a:p>
            <a:pPr eaLnBrk="1" hangingPunct="1">
              <a:lnSpc>
                <a:spcPct val="90000"/>
              </a:lnSpc>
            </a:pPr>
            <a:r>
              <a:rPr lang="es-AR" smtClean="0"/>
              <a:t>El empleo de una Mesa Redonda era bastante común en los Rituales de Leñadores y Carbonarios.</a:t>
            </a:r>
          </a:p>
          <a:p>
            <a:pPr eaLnBrk="1" hangingPunct="1">
              <a:lnSpc>
                <a:spcPct val="90000"/>
              </a:lnSpc>
            </a:pPr>
            <a:r>
              <a:rPr lang="es-AR" smtClean="0"/>
              <a:t>Se la encuentra, por ejemplo, en la Ceremonia de Recepción del </a:t>
            </a:r>
            <a:r>
              <a:rPr lang="es-AR" i="1" smtClean="0"/>
              <a:t>Maestro Buen Primo</a:t>
            </a:r>
            <a:r>
              <a:rPr lang="es-AR" smtClean="0"/>
              <a:t>, donde se la denomina </a:t>
            </a:r>
            <a:r>
              <a:rPr lang="es-AR" i="1" smtClean="0"/>
              <a:t>“tronco de árbol”</a:t>
            </a:r>
            <a:r>
              <a:rPr lang="es-AR" smtClean="0"/>
              <a:t>.</a:t>
            </a:r>
          </a:p>
          <a:p>
            <a:pPr eaLnBrk="1" hangingPunct="1">
              <a:lnSpc>
                <a:spcPct val="90000"/>
              </a:lnSpc>
            </a:pPr>
            <a:r>
              <a:rPr lang="es-AR" smtClean="0"/>
              <a:t>Quizás dicha mesa aluda realmente a un gran tronco de árbol, visto desde arriba.</a:t>
            </a:r>
            <a:endParaRPr lang="es-ES_tradnl"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50018"/>
                                        </p:tgtEl>
                                        <p:attrNameLst>
                                          <p:attrName>style.visibility</p:attrName>
                                        </p:attrNameLst>
                                      </p:cBhvr>
                                      <p:to>
                                        <p:strVal val="visible"/>
                                      </p:to>
                                    </p:set>
                                    <p:animEffect transition="in" filter="blinds(horizontal)">
                                      <p:cBhvr>
                                        <p:cTn id="7" dur="500"/>
                                        <p:tgtEl>
                                          <p:spTgt spid="17500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50019">
                                            <p:txEl>
                                              <p:pRg st="0" end="0"/>
                                            </p:txEl>
                                          </p:spTgt>
                                        </p:tgtEl>
                                        <p:attrNameLst>
                                          <p:attrName>style.visibility</p:attrName>
                                        </p:attrNameLst>
                                      </p:cBhvr>
                                      <p:to>
                                        <p:strVal val="visible"/>
                                      </p:to>
                                    </p:set>
                                    <p:animEffect transition="in" filter="blinds(horizontal)">
                                      <p:cBhvr>
                                        <p:cTn id="12" dur="500"/>
                                        <p:tgtEl>
                                          <p:spTgt spid="17500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50019">
                                            <p:txEl>
                                              <p:pRg st="1" end="1"/>
                                            </p:txEl>
                                          </p:spTgt>
                                        </p:tgtEl>
                                        <p:attrNameLst>
                                          <p:attrName>style.visibility</p:attrName>
                                        </p:attrNameLst>
                                      </p:cBhvr>
                                      <p:to>
                                        <p:strVal val="visible"/>
                                      </p:to>
                                    </p:set>
                                    <p:animEffect transition="in" filter="blinds(horizontal)">
                                      <p:cBhvr>
                                        <p:cTn id="17" dur="500"/>
                                        <p:tgtEl>
                                          <p:spTgt spid="17500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50019">
                                            <p:txEl>
                                              <p:pRg st="2" end="2"/>
                                            </p:txEl>
                                          </p:spTgt>
                                        </p:tgtEl>
                                        <p:attrNameLst>
                                          <p:attrName>style.visibility</p:attrName>
                                        </p:attrNameLst>
                                      </p:cBhvr>
                                      <p:to>
                                        <p:strVal val="visible"/>
                                      </p:to>
                                    </p:set>
                                    <p:animEffect transition="in" filter="blinds(horizontal)">
                                      <p:cBhvr>
                                        <p:cTn id="22" dur="500"/>
                                        <p:tgtEl>
                                          <p:spTgt spid="17500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0018" grpId="0"/>
      <p:bldP spid="1750019"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1750024" name="Picture 8" descr="Round_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708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750024"/>
                                        </p:tgtEl>
                                        <p:attrNameLst>
                                          <p:attrName>style.visibility</p:attrName>
                                        </p:attrNameLst>
                                      </p:cBhvr>
                                      <p:to>
                                        <p:strVal val="visible"/>
                                      </p:to>
                                    </p:set>
                                    <p:animEffect transition="in" filter="circle(in)">
                                      <p:cBhvr>
                                        <p:cTn id="7" dur="2000"/>
                                        <p:tgtEl>
                                          <p:spTgt spid="1750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1750026" name="Picture 10" descr="alfombra_tronc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750026"/>
                                        </p:tgtEl>
                                        <p:attrNameLst>
                                          <p:attrName>style.visibility</p:attrName>
                                        </p:attrNameLst>
                                      </p:cBhvr>
                                      <p:to>
                                        <p:strVal val="visible"/>
                                      </p:to>
                                    </p:set>
                                    <p:animEffect transition="in" filter="circle(in)">
                                      <p:cBhvr>
                                        <p:cTn id="7" dur="2000"/>
                                        <p:tgtEl>
                                          <p:spTgt spid="1750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277506" name="Picture 2" descr="http://idata.over-blog.com/4/90/99/85/1980/1981-film-Excalibur---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04800" y="5715000"/>
            <a:ext cx="85423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b="1" i="1">
                <a:solidFill>
                  <a:schemeClr val="tx1"/>
                </a:solidFill>
              </a:rPr>
              <a:t>«El Consejo de la Tabla Redonda evoca los Caballeros del Rey Arturo con el</a:t>
            </a:r>
          </a:p>
          <a:p>
            <a:pPr eaLnBrk="1" hangingPunct="1"/>
            <a:r>
              <a:rPr lang="es-MX" b="1" i="1">
                <a:solidFill>
                  <a:schemeClr val="tx1"/>
                </a:solidFill>
              </a:rPr>
              <a:t>correlato simbólico de los 12 signos zodiacales y de la búsqueda del Grial,</a:t>
            </a:r>
          </a:p>
          <a:p>
            <a:pPr eaLnBrk="1" hangingPunct="1"/>
            <a:r>
              <a:rPr lang="es-MX" b="1" i="1">
                <a:solidFill>
                  <a:schemeClr val="tx1"/>
                </a:solidFill>
              </a:rPr>
              <a:t>símbolo que por analogía representa la Palabra Perdida» </a:t>
            </a:r>
            <a:r>
              <a:rPr lang="es-MX" b="1">
                <a:solidFill>
                  <a:schemeClr val="tx1"/>
                </a:solidFill>
              </a:rPr>
              <a:t>(Poli)</a:t>
            </a:r>
            <a:endParaRPr lang="es-AR" b="1" i="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7506"/>
                                        </p:tgtEl>
                                        <p:attrNameLst>
                                          <p:attrName>style.visibility</p:attrName>
                                        </p:attrNameLst>
                                      </p:cBhvr>
                                      <p:to>
                                        <p:strVal val="visible"/>
                                      </p:to>
                                    </p:set>
                                    <p:animEffect transition="in" filter="box(out)">
                                      <p:cBhvr>
                                        <p:cTn id="7" dur="2000"/>
                                        <p:tgtEl>
                                          <p:spTgt spid="277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624070" name="Text Box 6"/>
          <p:cNvSpPr txBox="1">
            <a:spLocks noChangeArrowheads="1"/>
          </p:cNvSpPr>
          <p:nvPr/>
        </p:nvSpPr>
        <p:spPr bwMode="auto">
          <a:xfrm>
            <a:off x="212725" y="950913"/>
            <a:ext cx="28352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El Consejo de la Mesa </a:t>
            </a:r>
          </a:p>
          <a:p>
            <a:pPr eaLnBrk="1" hangingPunct="1"/>
            <a:r>
              <a:rPr lang="es-MX">
                <a:solidFill>
                  <a:schemeClr val="tx1"/>
                </a:solidFill>
              </a:rPr>
              <a:t>Redonda, en un antiguo </a:t>
            </a:r>
          </a:p>
          <a:p>
            <a:pPr eaLnBrk="1" hangingPunct="1"/>
            <a:r>
              <a:rPr lang="es-MX">
                <a:solidFill>
                  <a:schemeClr val="tx1"/>
                </a:solidFill>
              </a:rPr>
              <a:t>Ritual francés.</a:t>
            </a:r>
          </a:p>
          <a:p>
            <a:pPr eaLnBrk="1" hangingPunct="1"/>
            <a:r>
              <a:rPr lang="es-MX" b="1" i="1">
                <a:solidFill>
                  <a:schemeClr val="tx1"/>
                </a:solidFill>
              </a:rPr>
              <a:t>«La Tabla Redonda, que</a:t>
            </a:r>
          </a:p>
          <a:p>
            <a:pPr eaLnBrk="1" hangingPunct="1"/>
            <a:r>
              <a:rPr lang="es-MX" b="1" i="1">
                <a:solidFill>
                  <a:schemeClr val="tx1"/>
                </a:solidFill>
              </a:rPr>
              <a:t>los Caballeros han hecho tan famosa…»</a:t>
            </a:r>
            <a:endParaRPr lang="es-AR" b="1" i="1">
              <a:solidFill>
                <a:schemeClr val="tx1"/>
              </a:solidFill>
            </a:endParaRPr>
          </a:p>
        </p:txBody>
      </p:sp>
      <p:pic>
        <p:nvPicPr>
          <p:cNvPr id="187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0875" y="0"/>
            <a:ext cx="5495925"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7394"/>
                                        </p:tgtEl>
                                        <p:attrNameLst>
                                          <p:attrName>style.visibility</p:attrName>
                                        </p:attrNameLst>
                                      </p:cBhvr>
                                      <p:to>
                                        <p:strVal val="visible"/>
                                      </p:to>
                                    </p:set>
                                    <p:animEffect transition="in" filter="box(out)">
                                      <p:cBhvr>
                                        <p:cTn id="7" dur="2000"/>
                                        <p:tgtEl>
                                          <p:spTgt spid="187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24070"/>
                                        </p:tgtEl>
                                        <p:attrNameLst>
                                          <p:attrName>style.visibility</p:attrName>
                                        </p:attrNameLst>
                                      </p:cBhvr>
                                      <p:to>
                                        <p:strVal val="visible"/>
                                      </p:to>
                                    </p:set>
                                    <p:animEffect transition="in" filter="dissolve">
                                      <p:cBhvr>
                                        <p:cTn id="12" dur="500"/>
                                        <p:tgtEl>
                                          <p:spTgt spid="1624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4070"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688578" name="Rectangle 2"/>
          <p:cNvSpPr>
            <a:spLocks noGrp="1" noChangeArrowheads="1"/>
          </p:cNvSpPr>
          <p:nvPr>
            <p:ph type="title"/>
          </p:nvPr>
        </p:nvSpPr>
        <p:spPr/>
        <p:txBody>
          <a:bodyPr/>
          <a:lstStyle/>
          <a:p>
            <a:pPr eaLnBrk="1" hangingPunct="1"/>
            <a:r>
              <a:rPr lang="es-AR" smtClean="0">
                <a:solidFill>
                  <a:schemeClr val="tx1"/>
                </a:solidFill>
              </a:rPr>
              <a:t>El Cuadro</a:t>
            </a:r>
            <a:endParaRPr lang="es-ES_tradnl" smtClean="0">
              <a:solidFill>
                <a:schemeClr val="tx1"/>
              </a:solidFill>
            </a:endParaRPr>
          </a:p>
        </p:txBody>
      </p:sp>
      <p:sp>
        <p:nvSpPr>
          <p:cNvPr id="1688579" name="Rectangle 3"/>
          <p:cNvSpPr>
            <a:spLocks noGrp="1" noChangeArrowheads="1"/>
          </p:cNvSpPr>
          <p:nvPr>
            <p:ph type="body" sz="half" idx="1"/>
          </p:nvPr>
        </p:nvSpPr>
        <p:spPr>
          <a:xfrm>
            <a:off x="228600" y="1447800"/>
            <a:ext cx="4038600" cy="4800600"/>
          </a:xfrm>
        </p:spPr>
        <p:txBody>
          <a:bodyPr/>
          <a:lstStyle/>
          <a:p>
            <a:pPr eaLnBrk="1" hangingPunct="1">
              <a:lnSpc>
                <a:spcPct val="80000"/>
              </a:lnSpc>
            </a:pPr>
            <a:r>
              <a:rPr lang="es-AR" sz="2400" smtClean="0"/>
              <a:t>En el centro de la Mesa Redonda hay además un pergamino, que hace las veces de Cuadro de la Cámara.</a:t>
            </a:r>
          </a:p>
          <a:p>
            <a:pPr eaLnBrk="1" hangingPunct="1">
              <a:lnSpc>
                <a:spcPct val="80000"/>
              </a:lnSpc>
            </a:pPr>
            <a:r>
              <a:rPr lang="es-AR" sz="2400" smtClean="0"/>
              <a:t>En él sólo se advierten varios círculos entrelazados.</a:t>
            </a:r>
          </a:p>
          <a:p>
            <a:pPr eaLnBrk="1" hangingPunct="1">
              <a:lnSpc>
                <a:spcPct val="80000"/>
              </a:lnSpc>
            </a:pPr>
            <a:r>
              <a:rPr lang="es-AR" sz="2400" smtClean="0"/>
              <a:t>Este símbolo puede tener un origen teúrgico, y representar la unión (el entrelazamiento) existente entre los diferentes Mundos (los círculos).</a:t>
            </a:r>
            <a:endParaRPr lang="es-ES_tradnl" sz="2400" smtClean="0"/>
          </a:p>
        </p:txBody>
      </p:sp>
      <p:sp>
        <p:nvSpPr>
          <p:cNvPr id="57348" name="Rectangle 7"/>
          <p:cNvSpPr>
            <a:spLocks noGrp="1" noChangeArrowheads="1"/>
          </p:cNvSpPr>
          <p:nvPr>
            <p:ph sz="half" idx="2"/>
          </p:nvPr>
        </p:nvSpPr>
        <p:spPr/>
        <p:txBody>
          <a:bodyPr/>
          <a:lstStyle/>
          <a:p>
            <a:pPr eaLnBrk="1" hangingPunct="1">
              <a:lnSpc>
                <a:spcPct val="80000"/>
              </a:lnSpc>
            </a:pPr>
            <a:endParaRPr lang="es-AR" sz="2400" smtClean="0"/>
          </a:p>
        </p:txBody>
      </p:sp>
      <p:pic>
        <p:nvPicPr>
          <p:cNvPr id="1688585" name="Picture 9" descr="circulos+entrelazado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676400"/>
            <a:ext cx="4648200" cy="416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8578"/>
                                        </p:tgtEl>
                                        <p:attrNameLst>
                                          <p:attrName>style.visibility</p:attrName>
                                        </p:attrNameLst>
                                      </p:cBhvr>
                                      <p:to>
                                        <p:strVal val="visible"/>
                                      </p:to>
                                    </p:set>
                                    <p:animEffect transition="in" filter="blinds(horizontal)">
                                      <p:cBhvr>
                                        <p:cTn id="7" dur="500"/>
                                        <p:tgtEl>
                                          <p:spTgt spid="16885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88579">
                                            <p:txEl>
                                              <p:pRg st="0" end="0"/>
                                            </p:txEl>
                                          </p:spTgt>
                                        </p:tgtEl>
                                        <p:attrNameLst>
                                          <p:attrName>style.visibility</p:attrName>
                                        </p:attrNameLst>
                                      </p:cBhvr>
                                      <p:to>
                                        <p:strVal val="visible"/>
                                      </p:to>
                                    </p:set>
                                    <p:animEffect transition="in" filter="blinds(horizontal)">
                                      <p:cBhvr>
                                        <p:cTn id="12" dur="500"/>
                                        <p:tgtEl>
                                          <p:spTgt spid="16885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8579">
                                            <p:txEl>
                                              <p:pRg st="1" end="1"/>
                                            </p:txEl>
                                          </p:spTgt>
                                        </p:tgtEl>
                                        <p:attrNameLst>
                                          <p:attrName>style.visibility</p:attrName>
                                        </p:attrNameLst>
                                      </p:cBhvr>
                                      <p:to>
                                        <p:strVal val="visible"/>
                                      </p:to>
                                    </p:set>
                                    <p:animEffect transition="in" filter="blinds(horizontal)">
                                      <p:cBhvr>
                                        <p:cTn id="17" dur="500"/>
                                        <p:tgtEl>
                                          <p:spTgt spid="168857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88579">
                                            <p:txEl>
                                              <p:pRg st="2" end="2"/>
                                            </p:txEl>
                                          </p:spTgt>
                                        </p:tgtEl>
                                        <p:attrNameLst>
                                          <p:attrName>style.visibility</p:attrName>
                                        </p:attrNameLst>
                                      </p:cBhvr>
                                      <p:to>
                                        <p:strVal val="visible"/>
                                      </p:to>
                                    </p:set>
                                    <p:animEffect transition="in" filter="blinds(horizontal)">
                                      <p:cBhvr>
                                        <p:cTn id="22" dur="500"/>
                                        <p:tgtEl>
                                          <p:spTgt spid="168857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688585"/>
                                        </p:tgtEl>
                                        <p:attrNameLst>
                                          <p:attrName>style.visibility</p:attrName>
                                        </p:attrNameLst>
                                      </p:cBhvr>
                                      <p:to>
                                        <p:strVal val="visible"/>
                                      </p:to>
                                    </p:set>
                                    <p:animEffect transition="in" filter="box(in)">
                                      <p:cBhvr>
                                        <p:cTn id="27" dur="3000"/>
                                        <p:tgtEl>
                                          <p:spTgt spid="1688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8578" grpId="0"/>
      <p:bldP spid="1688579"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688578" name="Rectangle 2"/>
          <p:cNvSpPr>
            <a:spLocks noGrp="1" noChangeArrowheads="1"/>
          </p:cNvSpPr>
          <p:nvPr>
            <p:ph type="title" idx="4294967295"/>
          </p:nvPr>
        </p:nvSpPr>
        <p:spPr/>
        <p:txBody>
          <a:bodyPr/>
          <a:lstStyle/>
          <a:p>
            <a:pPr eaLnBrk="1" hangingPunct="1"/>
            <a:r>
              <a:rPr lang="es-AR" smtClean="0">
                <a:solidFill>
                  <a:schemeClr val="tx1"/>
                </a:solidFill>
              </a:rPr>
              <a:t>El Cuadro</a:t>
            </a:r>
            <a:endParaRPr lang="es-ES_tradnl" smtClean="0">
              <a:solidFill>
                <a:schemeClr val="tx1"/>
              </a:solidFill>
            </a:endParaRPr>
          </a:p>
        </p:txBody>
      </p:sp>
      <p:sp>
        <p:nvSpPr>
          <p:cNvPr id="1688579" name="Rectangle 3"/>
          <p:cNvSpPr>
            <a:spLocks noGrp="1" noChangeArrowheads="1"/>
          </p:cNvSpPr>
          <p:nvPr>
            <p:ph type="body" sz="half" idx="4294967295"/>
          </p:nvPr>
        </p:nvSpPr>
        <p:spPr>
          <a:xfrm>
            <a:off x="0" y="1524000"/>
            <a:ext cx="3810000" cy="4800600"/>
          </a:xfrm>
        </p:spPr>
        <p:txBody>
          <a:bodyPr/>
          <a:lstStyle/>
          <a:p>
            <a:r>
              <a:rPr lang="es-MX" sz="2600" smtClean="0"/>
              <a:t>Al respecto, Vassal habla de “cinco círculos enlazados para formar una figura cuadrangular”.</a:t>
            </a:r>
          </a:p>
          <a:p>
            <a:r>
              <a:rPr lang="es-MX" sz="2600" smtClean="0"/>
              <a:t>Pero no hemos podido encontrar una representación exacta de este símbolo (algo parecido puede apreciarse en la diap. número 54).</a:t>
            </a:r>
          </a:p>
        </p:txBody>
      </p:sp>
      <p:pic>
        <p:nvPicPr>
          <p:cNvPr id="27443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400175"/>
            <a:ext cx="5181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8578"/>
                                        </p:tgtEl>
                                        <p:attrNameLst>
                                          <p:attrName>style.visibility</p:attrName>
                                        </p:attrNameLst>
                                      </p:cBhvr>
                                      <p:to>
                                        <p:strVal val="visible"/>
                                      </p:to>
                                    </p:set>
                                    <p:animEffect transition="in" filter="blinds(horizontal)">
                                      <p:cBhvr>
                                        <p:cTn id="7" dur="500"/>
                                        <p:tgtEl>
                                          <p:spTgt spid="16885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88579">
                                            <p:txEl>
                                              <p:pRg st="0" end="0"/>
                                            </p:txEl>
                                          </p:spTgt>
                                        </p:tgtEl>
                                        <p:attrNameLst>
                                          <p:attrName>style.visibility</p:attrName>
                                        </p:attrNameLst>
                                      </p:cBhvr>
                                      <p:to>
                                        <p:strVal val="visible"/>
                                      </p:to>
                                    </p:set>
                                    <p:animEffect transition="in" filter="blinds(horizontal)">
                                      <p:cBhvr>
                                        <p:cTn id="12" dur="500"/>
                                        <p:tgtEl>
                                          <p:spTgt spid="16885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8579">
                                            <p:txEl>
                                              <p:pRg st="1" end="1"/>
                                            </p:txEl>
                                          </p:spTgt>
                                        </p:tgtEl>
                                        <p:attrNameLst>
                                          <p:attrName>style.visibility</p:attrName>
                                        </p:attrNameLst>
                                      </p:cBhvr>
                                      <p:to>
                                        <p:strVal val="visible"/>
                                      </p:to>
                                    </p:set>
                                    <p:animEffect transition="in" filter="blinds(horizontal)">
                                      <p:cBhvr>
                                        <p:cTn id="17" dur="500"/>
                                        <p:tgtEl>
                                          <p:spTgt spid="168857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74438"/>
                                        </p:tgtEl>
                                        <p:attrNameLst>
                                          <p:attrName>style.visibility</p:attrName>
                                        </p:attrNameLst>
                                      </p:cBhvr>
                                      <p:to>
                                        <p:strVal val="visible"/>
                                      </p:to>
                                    </p:set>
                                    <p:animEffect transition="in" filter="box(out)">
                                      <p:cBhvr>
                                        <p:cTn id="22" dur="2000"/>
                                        <p:tgtEl>
                                          <p:spTgt spid="274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8578" grpId="0"/>
      <p:bldP spid="168857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594370" name="Rectangle 2"/>
          <p:cNvSpPr>
            <a:spLocks noGrp="1" noChangeArrowheads="1"/>
          </p:cNvSpPr>
          <p:nvPr>
            <p:ph type="title"/>
          </p:nvPr>
        </p:nvSpPr>
        <p:spPr/>
        <p:txBody>
          <a:bodyPr/>
          <a:lstStyle/>
          <a:p>
            <a:pPr eaLnBrk="1" hangingPunct="1"/>
            <a:r>
              <a:rPr lang="es-AR" smtClean="0">
                <a:solidFill>
                  <a:schemeClr val="tx1"/>
                </a:solidFill>
              </a:rPr>
              <a:t>El trabajo</a:t>
            </a:r>
            <a:endParaRPr lang="es-ES_tradnl" smtClean="0">
              <a:solidFill>
                <a:schemeClr val="tx1"/>
              </a:solidFill>
            </a:endParaRPr>
          </a:p>
        </p:txBody>
      </p:sp>
      <p:sp>
        <p:nvSpPr>
          <p:cNvPr id="1594372" name="Rectangle 4"/>
          <p:cNvSpPr>
            <a:spLocks noGrp="1" noChangeArrowheads="1"/>
          </p:cNvSpPr>
          <p:nvPr>
            <p:ph type="body" sz="half" idx="1"/>
          </p:nvPr>
        </p:nvSpPr>
        <p:spPr>
          <a:xfrm>
            <a:off x="304800" y="1524000"/>
            <a:ext cx="4038600" cy="4800600"/>
          </a:xfrm>
        </p:spPr>
        <p:txBody>
          <a:bodyPr/>
          <a:lstStyle/>
          <a:p>
            <a:pPr eaLnBrk="1" hangingPunct="1">
              <a:lnSpc>
                <a:spcPct val="80000"/>
              </a:lnSpc>
            </a:pPr>
            <a:r>
              <a:rPr lang="es-ES_tradnl" sz="1600" smtClean="0"/>
              <a:t>Según el Ritual del Supremo Consejo de Italia (1923), en la esquina derecha del Oriente habrá un escenario con fondo de jardín delante del cual colocará un arbusto (real) para que el Candidato se oculte cuando está sentado. </a:t>
            </a:r>
          </a:p>
          <a:p>
            <a:pPr eaLnBrk="1" hangingPunct="1">
              <a:lnSpc>
                <a:spcPct val="80000"/>
              </a:lnSpc>
            </a:pPr>
            <a:r>
              <a:rPr lang="es-ES_tradnl" sz="1600" smtClean="0"/>
              <a:t>Este jardín, que sería el Edén simbólico, debe estar cubierto por una cortina en la que se bordan o pintan nubes surcadas por un rayo, y se descubre en el momento oportuno de la Iniciación. </a:t>
            </a:r>
          </a:p>
          <a:p>
            <a:pPr eaLnBrk="1" hangingPunct="1">
              <a:lnSpc>
                <a:spcPct val="80000"/>
              </a:lnSpc>
            </a:pPr>
            <a:r>
              <a:rPr lang="es-AR" sz="1600" smtClean="0"/>
              <a:t>Aunque esto parezca influencia jesuítica es, realmente, todo lo contrario, porque la lección enseñada en el Ritual es la opuesta al dogma bíblico según el cual el trabajo se impone al hombre como una maldición.</a:t>
            </a:r>
          </a:p>
          <a:p>
            <a:pPr eaLnBrk="1" hangingPunct="1">
              <a:lnSpc>
                <a:spcPct val="80000"/>
              </a:lnSpc>
            </a:pPr>
            <a:r>
              <a:rPr lang="es-AR" sz="1600" smtClean="0"/>
              <a:t>Por el contrario, la idea de la Iniciación es destacar la dignidad y el valor del trabajo.</a:t>
            </a:r>
            <a:endParaRPr lang="es-ES_tradnl" sz="1600" smtClean="0"/>
          </a:p>
        </p:txBody>
      </p:sp>
      <p:sp>
        <p:nvSpPr>
          <p:cNvPr id="59396" name="Rectangle 5"/>
          <p:cNvSpPr>
            <a:spLocks noGrp="1" noChangeArrowheads="1"/>
          </p:cNvSpPr>
          <p:nvPr>
            <p:ph sz="half" idx="2"/>
          </p:nvPr>
        </p:nvSpPr>
        <p:spPr/>
        <p:txBody>
          <a:bodyPr/>
          <a:lstStyle/>
          <a:p>
            <a:pPr eaLnBrk="1" hangingPunct="1">
              <a:lnSpc>
                <a:spcPct val="80000"/>
              </a:lnSpc>
            </a:pPr>
            <a:endParaRPr lang="es-AR" sz="1200" smtClean="0"/>
          </a:p>
        </p:txBody>
      </p:sp>
      <p:pic>
        <p:nvPicPr>
          <p:cNvPr id="1594379" name="Picture 11" descr="arbusto%2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2313" y="1524000"/>
            <a:ext cx="4306887"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4381" name="Picture 13" descr="ede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863" y="1524000"/>
            <a:ext cx="4554537"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4383" name="Picture 15" descr="rayos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5175" y="1371600"/>
            <a:ext cx="4187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4385" name="Picture 17" descr="trabajo-en-equipo-apoyandono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1295400"/>
            <a:ext cx="45339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94370"/>
                                        </p:tgtEl>
                                        <p:attrNameLst>
                                          <p:attrName>style.visibility</p:attrName>
                                        </p:attrNameLst>
                                      </p:cBhvr>
                                      <p:to>
                                        <p:strVal val="visible"/>
                                      </p:to>
                                    </p:set>
                                    <p:animEffect transition="in" filter="blinds(horizontal)">
                                      <p:cBhvr>
                                        <p:cTn id="7" dur="500"/>
                                        <p:tgtEl>
                                          <p:spTgt spid="1594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94372">
                                            <p:txEl>
                                              <p:pRg st="0" end="0"/>
                                            </p:txEl>
                                          </p:spTgt>
                                        </p:tgtEl>
                                        <p:attrNameLst>
                                          <p:attrName>style.visibility</p:attrName>
                                        </p:attrNameLst>
                                      </p:cBhvr>
                                      <p:to>
                                        <p:strVal val="visible"/>
                                      </p:to>
                                    </p:set>
                                    <p:animEffect transition="in" filter="blinds(horizontal)">
                                      <p:cBhvr>
                                        <p:cTn id="12" dur="500"/>
                                        <p:tgtEl>
                                          <p:spTgt spid="159437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594379"/>
                                        </p:tgtEl>
                                        <p:attrNameLst>
                                          <p:attrName>style.visibility</p:attrName>
                                        </p:attrNameLst>
                                      </p:cBhvr>
                                      <p:to>
                                        <p:strVal val="visible"/>
                                      </p:to>
                                    </p:set>
                                    <p:animEffect transition="in" filter="fade">
                                      <p:cBhvr>
                                        <p:cTn id="17" dur="2000"/>
                                        <p:tgtEl>
                                          <p:spTgt spid="159437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xit" presetSubtype="0" fill="hold" nodeType="clickEffect">
                                  <p:stCondLst>
                                    <p:cond delay="0"/>
                                  </p:stCondLst>
                                  <p:childTnLst>
                                    <p:animEffect transition="out" filter="wedge">
                                      <p:cBhvr>
                                        <p:cTn id="21" dur="2000"/>
                                        <p:tgtEl>
                                          <p:spTgt spid="1594379"/>
                                        </p:tgtEl>
                                      </p:cBhvr>
                                    </p:animEffect>
                                    <p:set>
                                      <p:cBhvr>
                                        <p:cTn id="22" dur="1" fill="hold">
                                          <p:stCondLst>
                                            <p:cond delay="1999"/>
                                          </p:stCondLst>
                                        </p:cTn>
                                        <p:tgtEl>
                                          <p:spTgt spid="1594379"/>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594381"/>
                                        </p:tgtEl>
                                        <p:attrNameLst>
                                          <p:attrName>style.visibility</p:attrName>
                                        </p:attrNameLst>
                                      </p:cBhvr>
                                      <p:to>
                                        <p:strVal val="visible"/>
                                      </p:to>
                                    </p:set>
                                    <p:animEffect transition="in" filter="box(in)">
                                      <p:cBhvr>
                                        <p:cTn id="27" dur="3000"/>
                                        <p:tgtEl>
                                          <p:spTgt spid="159438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94372">
                                            <p:txEl>
                                              <p:pRg st="1" end="1"/>
                                            </p:txEl>
                                          </p:spTgt>
                                        </p:tgtEl>
                                        <p:attrNameLst>
                                          <p:attrName>style.visibility</p:attrName>
                                        </p:attrNameLst>
                                      </p:cBhvr>
                                      <p:to>
                                        <p:strVal val="visible"/>
                                      </p:to>
                                    </p:set>
                                    <p:animEffect transition="in" filter="blinds(horizontal)">
                                      <p:cBhvr>
                                        <p:cTn id="32" dur="500"/>
                                        <p:tgtEl>
                                          <p:spTgt spid="1594372">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xit" presetSubtype="16" fill="hold" nodeType="clickEffect">
                                  <p:stCondLst>
                                    <p:cond delay="0"/>
                                  </p:stCondLst>
                                  <p:childTnLst>
                                    <p:animEffect transition="out" filter="circle(in)">
                                      <p:cBhvr>
                                        <p:cTn id="36" dur="2000"/>
                                        <p:tgtEl>
                                          <p:spTgt spid="1594381"/>
                                        </p:tgtEl>
                                      </p:cBhvr>
                                    </p:animEffect>
                                    <p:set>
                                      <p:cBhvr>
                                        <p:cTn id="37" dur="1" fill="hold">
                                          <p:stCondLst>
                                            <p:cond delay="1999"/>
                                          </p:stCondLst>
                                        </p:cTn>
                                        <p:tgtEl>
                                          <p:spTgt spid="1594381"/>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3" presetClass="entr" presetSubtype="16" fill="hold" nodeType="clickEffect">
                                  <p:stCondLst>
                                    <p:cond delay="0"/>
                                  </p:stCondLst>
                                  <p:childTnLst>
                                    <p:set>
                                      <p:cBhvr>
                                        <p:cTn id="41" dur="1" fill="hold">
                                          <p:stCondLst>
                                            <p:cond delay="0"/>
                                          </p:stCondLst>
                                        </p:cTn>
                                        <p:tgtEl>
                                          <p:spTgt spid="1594383"/>
                                        </p:tgtEl>
                                        <p:attrNameLst>
                                          <p:attrName>style.visibility</p:attrName>
                                        </p:attrNameLst>
                                      </p:cBhvr>
                                      <p:to>
                                        <p:strVal val="visible"/>
                                      </p:to>
                                    </p:set>
                                    <p:animEffect transition="in" filter="plus(in)">
                                      <p:cBhvr>
                                        <p:cTn id="42" dur="2000"/>
                                        <p:tgtEl>
                                          <p:spTgt spid="159438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594372">
                                            <p:txEl>
                                              <p:pRg st="2" end="2"/>
                                            </p:txEl>
                                          </p:spTgt>
                                        </p:tgtEl>
                                        <p:attrNameLst>
                                          <p:attrName>style.visibility</p:attrName>
                                        </p:attrNameLst>
                                      </p:cBhvr>
                                      <p:to>
                                        <p:strVal val="visible"/>
                                      </p:to>
                                    </p:set>
                                    <p:animEffect transition="in" filter="blinds(horizontal)">
                                      <p:cBhvr>
                                        <p:cTn id="47" dur="500"/>
                                        <p:tgtEl>
                                          <p:spTgt spid="1594372">
                                            <p:txEl>
                                              <p:pRg st="2" end="2"/>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594372">
                                            <p:txEl>
                                              <p:pRg st="3" end="3"/>
                                            </p:txEl>
                                          </p:spTgt>
                                        </p:tgtEl>
                                        <p:attrNameLst>
                                          <p:attrName>style.visibility</p:attrName>
                                        </p:attrNameLst>
                                      </p:cBhvr>
                                      <p:to>
                                        <p:strVal val="visible"/>
                                      </p:to>
                                    </p:set>
                                    <p:animEffect transition="in" filter="blinds(horizontal)">
                                      <p:cBhvr>
                                        <p:cTn id="52" dur="500"/>
                                        <p:tgtEl>
                                          <p:spTgt spid="1594372">
                                            <p:txEl>
                                              <p:pRg st="3" end="3"/>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0" presetClass="exit" presetSubtype="0" fill="hold" nodeType="clickEffect">
                                  <p:stCondLst>
                                    <p:cond delay="0"/>
                                  </p:stCondLst>
                                  <p:childTnLst>
                                    <p:animEffect transition="out" filter="wedge">
                                      <p:cBhvr>
                                        <p:cTn id="56" dur="2000"/>
                                        <p:tgtEl>
                                          <p:spTgt spid="1594383"/>
                                        </p:tgtEl>
                                      </p:cBhvr>
                                    </p:animEffect>
                                    <p:set>
                                      <p:cBhvr>
                                        <p:cTn id="57" dur="1" fill="hold">
                                          <p:stCondLst>
                                            <p:cond delay="1999"/>
                                          </p:stCondLst>
                                        </p:cTn>
                                        <p:tgtEl>
                                          <p:spTgt spid="1594383"/>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1594385"/>
                                        </p:tgtEl>
                                        <p:attrNameLst>
                                          <p:attrName>style.visibility</p:attrName>
                                        </p:attrNameLst>
                                      </p:cBhvr>
                                      <p:to>
                                        <p:strVal val="visible"/>
                                      </p:to>
                                    </p:set>
                                    <p:animEffect transition="in" filter="fade">
                                      <p:cBhvr>
                                        <p:cTn id="62" dur="2000"/>
                                        <p:tgtEl>
                                          <p:spTgt spid="1594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4370" grpId="0"/>
      <p:bldP spid="1594372"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278538" name="Picture 10" descr="tools-APR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539" name="Text Box 11"/>
          <p:cNvSpPr txBox="1">
            <a:spLocks noChangeArrowheads="1"/>
          </p:cNvSpPr>
          <p:nvPr/>
        </p:nvSpPr>
        <p:spPr bwMode="auto">
          <a:xfrm>
            <a:off x="2514600" y="6110288"/>
            <a:ext cx="3968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El trabajo, esencia de la Masonería</a:t>
            </a:r>
            <a:endParaRPr lang="es-ES_tradnl" b="1">
              <a:solidFill>
                <a:schemeClr val="tx1"/>
              </a:solidFill>
            </a:endParaRPr>
          </a:p>
        </p:txBody>
      </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8538"/>
                                        </p:tgtEl>
                                        <p:attrNameLst>
                                          <p:attrName>style.visibility</p:attrName>
                                        </p:attrNameLst>
                                      </p:cBhvr>
                                      <p:to>
                                        <p:strVal val="visible"/>
                                      </p:to>
                                    </p:set>
                                    <p:animEffect transition="in" filter="box(out)">
                                      <p:cBhvr>
                                        <p:cTn id="7" dur="2000"/>
                                        <p:tgtEl>
                                          <p:spTgt spid="2785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8539"/>
                                        </p:tgtEl>
                                        <p:attrNameLst>
                                          <p:attrName>style.visibility</p:attrName>
                                        </p:attrNameLst>
                                      </p:cBhvr>
                                      <p:to>
                                        <p:strVal val="visible"/>
                                      </p:to>
                                    </p:set>
                                    <p:animEffect transition="in" filter="fade">
                                      <p:cBhvr>
                                        <p:cTn id="12" dur="2000"/>
                                        <p:tgtEl>
                                          <p:spTgt spid="278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9"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27490" name="Rectangle 2"/>
          <p:cNvSpPr>
            <a:spLocks noGrp="1" noChangeArrowheads="1"/>
          </p:cNvSpPr>
          <p:nvPr>
            <p:ph type="title"/>
          </p:nvPr>
        </p:nvSpPr>
        <p:spPr/>
        <p:txBody>
          <a:bodyPr/>
          <a:lstStyle/>
          <a:p>
            <a:pPr eaLnBrk="1" hangingPunct="1"/>
            <a:r>
              <a:rPr lang="es-AR" smtClean="0">
                <a:solidFill>
                  <a:schemeClr val="tx1"/>
                </a:solidFill>
              </a:rPr>
              <a:t>Los </a:t>
            </a:r>
            <a:r>
              <a:rPr lang="es-AR" i="1" smtClean="0">
                <a:solidFill>
                  <a:schemeClr val="tx1"/>
                </a:solidFill>
              </a:rPr>
              <a:t>“Nueve de la Fama”</a:t>
            </a:r>
            <a:endParaRPr lang="es-ES_tradnl" smtClean="0">
              <a:solidFill>
                <a:schemeClr val="tx1"/>
              </a:solidFill>
            </a:endParaRPr>
          </a:p>
        </p:txBody>
      </p:sp>
      <p:sp>
        <p:nvSpPr>
          <p:cNvPr id="1727491" name="Rectangle 3"/>
          <p:cNvSpPr>
            <a:spLocks noGrp="1" noChangeArrowheads="1"/>
          </p:cNvSpPr>
          <p:nvPr>
            <p:ph type="body" idx="1"/>
          </p:nvPr>
        </p:nvSpPr>
        <p:spPr/>
        <p:txBody>
          <a:bodyPr/>
          <a:lstStyle/>
          <a:p>
            <a:pPr eaLnBrk="1" hangingPunct="1">
              <a:lnSpc>
                <a:spcPct val="90000"/>
              </a:lnSpc>
            </a:pPr>
            <a:r>
              <a:rPr lang="es-ES_tradnl" sz="2400" smtClean="0"/>
              <a:t>Realmente, es difícil resolver cómo el simbolismo artúrico puede incorporarse en un grado que pretende remontar su origen a los tiempos bíblicos.</a:t>
            </a:r>
          </a:p>
          <a:p>
            <a:pPr eaLnBrk="1" hangingPunct="1">
              <a:lnSpc>
                <a:spcPct val="90000"/>
              </a:lnSpc>
            </a:pPr>
            <a:r>
              <a:rPr lang="es-AR" sz="2400" smtClean="0"/>
              <a:t>Sin embargo, en la Edad Media existió una forma de asociar a Arturo con “héroes” anteriores, conocida como los </a:t>
            </a:r>
            <a:r>
              <a:rPr lang="es-AR" sz="2400" i="1" smtClean="0"/>
              <a:t>“Nueve de la Fama”.</a:t>
            </a:r>
          </a:p>
          <a:p>
            <a:pPr eaLnBrk="1" hangingPunct="1">
              <a:lnSpc>
                <a:spcPct val="90000"/>
              </a:lnSpc>
            </a:pPr>
            <a:r>
              <a:rPr lang="es-AR" sz="2400" smtClean="0"/>
              <a:t>Estos eran los nueve representantes del más alto ideal de la Caballería.</a:t>
            </a:r>
          </a:p>
          <a:p>
            <a:pPr eaLnBrk="1" hangingPunct="1">
              <a:lnSpc>
                <a:spcPct val="90000"/>
              </a:lnSpc>
            </a:pPr>
            <a:r>
              <a:rPr lang="es-AR" sz="2400" smtClean="0"/>
              <a:t>Se los agrupó en tres tríadas, de forma tal que tres Caballeros eran paganos, tres judíos y tres cristianos.</a:t>
            </a:r>
          </a:p>
          <a:p>
            <a:pPr eaLnBrk="1" hangingPunct="1">
              <a:lnSpc>
                <a:spcPct val="90000"/>
              </a:lnSpc>
            </a:pPr>
            <a:r>
              <a:rPr lang="es-AR" sz="2400" smtClean="0"/>
              <a:t>Los </a:t>
            </a:r>
            <a:r>
              <a:rPr lang="es-AR" sz="2400" i="1" smtClean="0"/>
              <a:t>Nueve de la Fama </a:t>
            </a:r>
            <a:r>
              <a:rPr lang="es-AR" sz="2400" smtClean="0"/>
              <a:t>eran: Héctor de Troya, Alejandro Magno y Julio César (paganos), Josué, David y Judas Macabeo (judíos) y Arturo, Carlomagno y Godofredo de Bouillón (cristianos).</a:t>
            </a:r>
            <a:endParaRPr lang="es-ES_tradnl" sz="2400" smtClean="0"/>
          </a:p>
        </p:txBody>
      </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27490"/>
                                        </p:tgtEl>
                                        <p:attrNameLst>
                                          <p:attrName>style.visibility</p:attrName>
                                        </p:attrNameLst>
                                      </p:cBhvr>
                                      <p:to>
                                        <p:strVal val="visible"/>
                                      </p:to>
                                    </p:set>
                                    <p:animEffect transition="in" filter="blinds(horizontal)">
                                      <p:cBhvr>
                                        <p:cTn id="7" dur="500"/>
                                        <p:tgtEl>
                                          <p:spTgt spid="17274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27491">
                                            <p:txEl>
                                              <p:pRg st="0" end="0"/>
                                            </p:txEl>
                                          </p:spTgt>
                                        </p:tgtEl>
                                        <p:attrNameLst>
                                          <p:attrName>style.visibility</p:attrName>
                                        </p:attrNameLst>
                                      </p:cBhvr>
                                      <p:to>
                                        <p:strVal val="visible"/>
                                      </p:to>
                                    </p:set>
                                    <p:animEffect transition="in" filter="blinds(horizontal)">
                                      <p:cBhvr>
                                        <p:cTn id="12" dur="500"/>
                                        <p:tgtEl>
                                          <p:spTgt spid="17274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27491">
                                            <p:txEl>
                                              <p:pRg st="1" end="1"/>
                                            </p:txEl>
                                          </p:spTgt>
                                        </p:tgtEl>
                                        <p:attrNameLst>
                                          <p:attrName>style.visibility</p:attrName>
                                        </p:attrNameLst>
                                      </p:cBhvr>
                                      <p:to>
                                        <p:strVal val="visible"/>
                                      </p:to>
                                    </p:set>
                                    <p:animEffect transition="in" filter="blinds(horizontal)">
                                      <p:cBhvr>
                                        <p:cTn id="17" dur="500"/>
                                        <p:tgtEl>
                                          <p:spTgt spid="17274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27491">
                                            <p:txEl>
                                              <p:pRg st="2" end="2"/>
                                            </p:txEl>
                                          </p:spTgt>
                                        </p:tgtEl>
                                        <p:attrNameLst>
                                          <p:attrName>style.visibility</p:attrName>
                                        </p:attrNameLst>
                                      </p:cBhvr>
                                      <p:to>
                                        <p:strVal val="visible"/>
                                      </p:to>
                                    </p:set>
                                    <p:animEffect transition="in" filter="blinds(horizontal)">
                                      <p:cBhvr>
                                        <p:cTn id="22" dur="500"/>
                                        <p:tgtEl>
                                          <p:spTgt spid="17274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27491">
                                            <p:txEl>
                                              <p:pRg st="3" end="3"/>
                                            </p:txEl>
                                          </p:spTgt>
                                        </p:tgtEl>
                                        <p:attrNameLst>
                                          <p:attrName>style.visibility</p:attrName>
                                        </p:attrNameLst>
                                      </p:cBhvr>
                                      <p:to>
                                        <p:strVal val="visible"/>
                                      </p:to>
                                    </p:set>
                                    <p:animEffect transition="in" filter="blinds(horizontal)">
                                      <p:cBhvr>
                                        <p:cTn id="27" dur="500"/>
                                        <p:tgtEl>
                                          <p:spTgt spid="17274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27491">
                                            <p:txEl>
                                              <p:pRg st="4" end="4"/>
                                            </p:txEl>
                                          </p:spTgt>
                                        </p:tgtEl>
                                        <p:attrNameLst>
                                          <p:attrName>style.visibility</p:attrName>
                                        </p:attrNameLst>
                                      </p:cBhvr>
                                      <p:to>
                                        <p:strVal val="visible"/>
                                      </p:to>
                                    </p:set>
                                    <p:animEffect transition="in" filter="blinds(horizontal)">
                                      <p:cBhvr>
                                        <p:cTn id="32" dur="500"/>
                                        <p:tgtEl>
                                          <p:spTgt spid="17274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7490" grpId="0"/>
      <p:bldP spid="1727491"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31586" name="Rectangle 2"/>
          <p:cNvSpPr>
            <a:spLocks noGrp="1" noChangeArrowheads="1"/>
          </p:cNvSpPr>
          <p:nvPr>
            <p:ph type="title"/>
          </p:nvPr>
        </p:nvSpPr>
        <p:spPr/>
        <p:txBody>
          <a:bodyPr/>
          <a:lstStyle/>
          <a:p>
            <a:pPr eaLnBrk="1" hangingPunct="1"/>
            <a:r>
              <a:rPr lang="es-AR" smtClean="0">
                <a:solidFill>
                  <a:schemeClr val="tx1"/>
                </a:solidFill>
              </a:rPr>
              <a:t>Los </a:t>
            </a:r>
            <a:r>
              <a:rPr lang="es-AR" i="1" smtClean="0">
                <a:solidFill>
                  <a:schemeClr val="tx1"/>
                </a:solidFill>
              </a:rPr>
              <a:t>“Nueve de la Fama”</a:t>
            </a:r>
            <a:endParaRPr lang="es-ES_tradnl" smtClean="0">
              <a:solidFill>
                <a:schemeClr val="tx1"/>
              </a:solidFill>
            </a:endParaRPr>
          </a:p>
        </p:txBody>
      </p:sp>
      <p:pic>
        <p:nvPicPr>
          <p:cNvPr id="1731590" name="Picture 6" descr="550px-Neun_gute_helden_rathaus_koel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0"/>
            <a:ext cx="9144000" cy="395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1591" name="Text Box 7"/>
          <p:cNvSpPr txBox="1">
            <a:spLocks noChangeArrowheads="1"/>
          </p:cNvSpPr>
          <p:nvPr/>
        </p:nvSpPr>
        <p:spPr bwMode="auto">
          <a:xfrm>
            <a:off x="219075" y="5562600"/>
            <a:ext cx="8686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b="1">
                <a:solidFill>
                  <a:schemeClr val="tx1"/>
                </a:solidFill>
              </a:rPr>
              <a:t>Las</a:t>
            </a:r>
            <a:r>
              <a:rPr lang="es-ES_tradnl" b="1">
                <a:solidFill>
                  <a:schemeClr val="tx1"/>
                </a:solidFill>
              </a:rPr>
              <a:t> esculturas más antiguas conocidas de los </a:t>
            </a:r>
            <a:r>
              <a:rPr lang="es-ES_tradnl" b="1" i="1">
                <a:solidFill>
                  <a:schemeClr val="tx1"/>
                </a:solidFill>
              </a:rPr>
              <a:t>Nueve de la Fama</a:t>
            </a:r>
            <a:r>
              <a:rPr lang="es-ES_tradnl" b="1">
                <a:solidFill>
                  <a:schemeClr val="tx1"/>
                </a:solidFill>
              </a:rPr>
              <a:t> </a:t>
            </a:r>
          </a:p>
          <a:p>
            <a:pPr algn="ctr" eaLnBrk="1" hangingPunct="1"/>
            <a:r>
              <a:rPr lang="es-ES_tradnl" b="1">
                <a:solidFill>
                  <a:schemeClr val="tx1"/>
                </a:solidFill>
              </a:rPr>
              <a:t>en el antiguo ayuntamiento de Colonia, Alemania. La idea sería mostrar</a:t>
            </a:r>
          </a:p>
          <a:p>
            <a:pPr algn="ctr" eaLnBrk="1" hangingPunct="1"/>
            <a:r>
              <a:rPr lang="es-ES_tradnl" b="1">
                <a:solidFill>
                  <a:schemeClr val="tx1"/>
                </a:solidFill>
              </a:rPr>
              <a:t>que existe una continuidad en el ideal caballeresco, desde el mundo antiguo </a:t>
            </a:r>
          </a:p>
          <a:p>
            <a:pPr algn="ctr" eaLnBrk="1" hangingPunct="1"/>
            <a:r>
              <a:rPr lang="es-ES_tradnl" b="1">
                <a:solidFill>
                  <a:schemeClr val="tx1"/>
                </a:solidFill>
              </a:rPr>
              <a:t>hasta la época cristiana.</a:t>
            </a:r>
          </a:p>
        </p:txBody>
      </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31586"/>
                                        </p:tgtEl>
                                        <p:attrNameLst>
                                          <p:attrName>style.visibility</p:attrName>
                                        </p:attrNameLst>
                                      </p:cBhvr>
                                      <p:to>
                                        <p:strVal val="visible"/>
                                      </p:to>
                                    </p:set>
                                    <p:animEffect transition="in" filter="blinds(horizontal)">
                                      <p:cBhvr>
                                        <p:cTn id="7" dur="500"/>
                                        <p:tgtEl>
                                          <p:spTgt spid="17315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731590"/>
                                        </p:tgtEl>
                                        <p:attrNameLst>
                                          <p:attrName>style.visibility</p:attrName>
                                        </p:attrNameLst>
                                      </p:cBhvr>
                                      <p:to>
                                        <p:strVal val="visible"/>
                                      </p:to>
                                    </p:set>
                                    <p:animEffect transition="in" filter="diamond(in)">
                                      <p:cBhvr>
                                        <p:cTn id="12" dur="2000"/>
                                        <p:tgtEl>
                                          <p:spTgt spid="173159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31591"/>
                                        </p:tgtEl>
                                        <p:attrNameLst>
                                          <p:attrName>style.visibility</p:attrName>
                                        </p:attrNameLst>
                                      </p:cBhvr>
                                      <p:to>
                                        <p:strVal val="visible"/>
                                      </p:to>
                                    </p:set>
                                    <p:animEffect transition="in" filter="dissolve">
                                      <p:cBhvr>
                                        <p:cTn id="17" dur="500"/>
                                        <p:tgtEl>
                                          <p:spTgt spid="1731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1586" grpId="0"/>
      <p:bldP spid="1731591"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275462" name="Picture 6" descr="AN_0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5462"/>
                                        </p:tgtEl>
                                        <p:attrNameLst>
                                          <p:attrName>style.visibility</p:attrName>
                                        </p:attrNameLst>
                                      </p:cBhvr>
                                      <p:to>
                                        <p:strVal val="visible"/>
                                      </p:to>
                                    </p:set>
                                    <p:animEffect transition="in" filter="box(out)">
                                      <p:cBhvr>
                                        <p:cTn id="7" dur="2000"/>
                                        <p:tgtEl>
                                          <p:spTgt spid="275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32610" name="Rectangle 2"/>
          <p:cNvSpPr>
            <a:spLocks noGrp="1" noChangeArrowheads="1"/>
          </p:cNvSpPr>
          <p:nvPr>
            <p:ph type="title"/>
          </p:nvPr>
        </p:nvSpPr>
        <p:spPr/>
        <p:txBody>
          <a:bodyPr/>
          <a:lstStyle/>
          <a:p>
            <a:pPr eaLnBrk="1" hangingPunct="1"/>
            <a:r>
              <a:rPr lang="es-AR" smtClean="0">
                <a:solidFill>
                  <a:schemeClr val="tx1"/>
                </a:solidFill>
              </a:rPr>
              <a:t>La piedra y la espada</a:t>
            </a:r>
            <a:endParaRPr lang="es-ES_tradnl" smtClean="0">
              <a:solidFill>
                <a:schemeClr val="tx1"/>
              </a:solidFill>
            </a:endParaRPr>
          </a:p>
        </p:txBody>
      </p:sp>
      <p:sp>
        <p:nvSpPr>
          <p:cNvPr id="1732611" name="Rectangle 3"/>
          <p:cNvSpPr>
            <a:spLocks noGrp="1" noChangeArrowheads="1"/>
          </p:cNvSpPr>
          <p:nvPr>
            <p:ph type="body" sz="half" idx="1"/>
          </p:nvPr>
        </p:nvSpPr>
        <p:spPr>
          <a:xfrm>
            <a:off x="457200" y="1600200"/>
            <a:ext cx="4038600" cy="4876800"/>
          </a:xfrm>
        </p:spPr>
        <p:txBody>
          <a:bodyPr/>
          <a:lstStyle/>
          <a:p>
            <a:pPr eaLnBrk="1" hangingPunct="1">
              <a:lnSpc>
                <a:spcPct val="80000"/>
              </a:lnSpc>
            </a:pPr>
            <a:r>
              <a:rPr lang="es-AR" sz="2000" smtClean="0"/>
              <a:t>Nótese que, si en el Consejo de la Mesa Redonda se representase el conocido símbolo artúrico de la espada en la piedra, podría establecerse un interesante contraste entre ambas Cámaras.</a:t>
            </a:r>
          </a:p>
          <a:p>
            <a:pPr eaLnBrk="1" hangingPunct="1">
              <a:lnSpc>
                <a:spcPct val="80000"/>
              </a:lnSpc>
            </a:pPr>
            <a:r>
              <a:rPr lang="es-AR" sz="2000" smtClean="0"/>
              <a:t>En efecto, en el trabajo del leñador el hacha se clava en el árbol; mientras que Arturo arranca la espada de la piedra.</a:t>
            </a:r>
          </a:p>
          <a:p>
            <a:pPr eaLnBrk="1" hangingPunct="1">
              <a:lnSpc>
                <a:spcPct val="80000"/>
              </a:lnSpc>
            </a:pPr>
            <a:r>
              <a:rPr lang="es-AR" sz="2000" smtClean="0"/>
              <a:t>Son dos movimientos opuestos y complementarios, casi como un </a:t>
            </a:r>
            <a:r>
              <a:rPr lang="es-AR" sz="2000" i="1" smtClean="0"/>
              <a:t>solve et coagula</a:t>
            </a:r>
            <a:r>
              <a:rPr lang="es-AR" sz="2000" smtClean="0"/>
              <a:t>, que establecen coherencia entre el trabajo realizado en las dos Cámaras del Templo.</a:t>
            </a:r>
            <a:endParaRPr lang="es-ES_tradnl" sz="2000" smtClean="0"/>
          </a:p>
        </p:txBody>
      </p:sp>
      <p:sp>
        <p:nvSpPr>
          <p:cNvPr id="64516" name="Rectangle 6"/>
          <p:cNvSpPr>
            <a:spLocks noGrp="1" noChangeArrowheads="1"/>
          </p:cNvSpPr>
          <p:nvPr>
            <p:ph sz="half" idx="2"/>
          </p:nvPr>
        </p:nvSpPr>
        <p:spPr/>
        <p:txBody>
          <a:bodyPr/>
          <a:lstStyle/>
          <a:p>
            <a:pPr eaLnBrk="1" hangingPunct="1"/>
            <a:endParaRPr lang="es-AR" sz="2800" smtClean="0"/>
          </a:p>
        </p:txBody>
      </p:sp>
      <p:pic>
        <p:nvPicPr>
          <p:cNvPr id="1732616" name="Picture 8" descr="click to zo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295400"/>
            <a:ext cx="417195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32610"/>
                                        </p:tgtEl>
                                        <p:attrNameLst>
                                          <p:attrName>style.visibility</p:attrName>
                                        </p:attrNameLst>
                                      </p:cBhvr>
                                      <p:to>
                                        <p:strVal val="visible"/>
                                      </p:to>
                                    </p:set>
                                    <p:animEffect transition="in" filter="blinds(horizontal)">
                                      <p:cBhvr>
                                        <p:cTn id="7" dur="500"/>
                                        <p:tgtEl>
                                          <p:spTgt spid="1732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32611">
                                            <p:txEl>
                                              <p:pRg st="0" end="0"/>
                                            </p:txEl>
                                          </p:spTgt>
                                        </p:tgtEl>
                                        <p:attrNameLst>
                                          <p:attrName>style.visibility</p:attrName>
                                        </p:attrNameLst>
                                      </p:cBhvr>
                                      <p:to>
                                        <p:strVal val="visible"/>
                                      </p:to>
                                    </p:set>
                                    <p:animEffect transition="in" filter="blinds(horizontal)">
                                      <p:cBhvr>
                                        <p:cTn id="12" dur="500"/>
                                        <p:tgtEl>
                                          <p:spTgt spid="1732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32611">
                                            <p:txEl>
                                              <p:pRg st="1" end="1"/>
                                            </p:txEl>
                                          </p:spTgt>
                                        </p:tgtEl>
                                        <p:attrNameLst>
                                          <p:attrName>style.visibility</p:attrName>
                                        </p:attrNameLst>
                                      </p:cBhvr>
                                      <p:to>
                                        <p:strVal val="visible"/>
                                      </p:to>
                                    </p:set>
                                    <p:animEffect transition="in" filter="blinds(horizontal)">
                                      <p:cBhvr>
                                        <p:cTn id="17" dur="500"/>
                                        <p:tgtEl>
                                          <p:spTgt spid="1732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32611">
                                            <p:txEl>
                                              <p:pRg st="2" end="2"/>
                                            </p:txEl>
                                          </p:spTgt>
                                        </p:tgtEl>
                                        <p:attrNameLst>
                                          <p:attrName>style.visibility</p:attrName>
                                        </p:attrNameLst>
                                      </p:cBhvr>
                                      <p:to>
                                        <p:strVal val="visible"/>
                                      </p:to>
                                    </p:set>
                                    <p:animEffect transition="in" filter="blinds(horizontal)">
                                      <p:cBhvr>
                                        <p:cTn id="22" dur="500"/>
                                        <p:tgtEl>
                                          <p:spTgt spid="1732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732616"/>
                                        </p:tgtEl>
                                        <p:attrNameLst>
                                          <p:attrName>style.visibility</p:attrName>
                                        </p:attrNameLst>
                                      </p:cBhvr>
                                      <p:to>
                                        <p:strVal val="visible"/>
                                      </p:to>
                                    </p:set>
                                    <p:animEffect transition="in" filter="fade">
                                      <p:cBhvr>
                                        <p:cTn id="27" dur="2000"/>
                                        <p:tgtEl>
                                          <p:spTgt spid="17326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2610" grpId="0"/>
      <p:bldP spid="1732611"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276487" name="Picture 7" descr="excalib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6487"/>
                                        </p:tgtEl>
                                        <p:attrNameLst>
                                          <p:attrName>style.visibility</p:attrName>
                                        </p:attrNameLst>
                                      </p:cBhvr>
                                      <p:to>
                                        <p:strVal val="visible"/>
                                      </p:to>
                                    </p:set>
                                    <p:animEffect transition="in" filter="box(out)">
                                      <p:cBhvr>
                                        <p:cTn id="7" dur="2000"/>
                                        <p:tgtEl>
                                          <p:spTgt spid="276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1733639" name="Picture 7" descr="sword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4725" y="0"/>
            <a:ext cx="4359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3641" name="Picture 9" descr="le%C3%B1a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4791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3642" name="Text Box 10"/>
          <p:cNvSpPr txBox="1">
            <a:spLocks noChangeArrowheads="1"/>
          </p:cNvSpPr>
          <p:nvPr/>
        </p:nvSpPr>
        <p:spPr bwMode="auto">
          <a:xfrm>
            <a:off x="3200400" y="304800"/>
            <a:ext cx="2965450" cy="3667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rgbClr val="CC0000"/>
                </a:solidFill>
              </a:rPr>
              <a:t>EL HACHA Y LA ESPADA</a:t>
            </a:r>
            <a:endParaRPr lang="es-ES_tradnl" b="1">
              <a:solidFill>
                <a:srgbClr val="CC0000"/>
              </a:solidFill>
            </a:endParaRPr>
          </a:p>
        </p:txBody>
      </p:sp>
      <p:sp>
        <p:nvSpPr>
          <p:cNvPr id="1733643" name="Text Box 11"/>
          <p:cNvSpPr txBox="1">
            <a:spLocks noChangeArrowheads="1"/>
          </p:cNvSpPr>
          <p:nvPr/>
        </p:nvSpPr>
        <p:spPr bwMode="auto">
          <a:xfrm>
            <a:off x="2971800" y="304800"/>
            <a:ext cx="3740150" cy="3667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rgbClr val="CC0000"/>
                </a:solidFill>
              </a:rPr>
              <a:t>EL LEÑADOR Y EL CABALLERO</a:t>
            </a:r>
            <a:endParaRPr lang="es-ES_tradnl" b="1">
              <a:solidFill>
                <a:srgbClr val="CC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733641"/>
                                        </p:tgtEl>
                                        <p:attrNameLst>
                                          <p:attrName>style.visibility</p:attrName>
                                        </p:attrNameLst>
                                      </p:cBhvr>
                                      <p:to>
                                        <p:strVal val="visible"/>
                                      </p:to>
                                    </p:set>
                                    <p:animEffect transition="in" filter="diamond(in)">
                                      <p:cBhvr>
                                        <p:cTn id="7" dur="2000"/>
                                        <p:tgtEl>
                                          <p:spTgt spid="1733641"/>
                                        </p:tgtEl>
                                      </p:cBhvr>
                                    </p:animEffect>
                                  </p:childTnLst>
                                </p:cTn>
                              </p:par>
                              <p:par>
                                <p:cTn id="8" presetID="8" presetClass="entr" presetSubtype="16" fill="hold" nodeType="withEffect">
                                  <p:stCondLst>
                                    <p:cond delay="0"/>
                                  </p:stCondLst>
                                  <p:childTnLst>
                                    <p:set>
                                      <p:cBhvr>
                                        <p:cTn id="9" dur="1" fill="hold">
                                          <p:stCondLst>
                                            <p:cond delay="0"/>
                                          </p:stCondLst>
                                        </p:cTn>
                                        <p:tgtEl>
                                          <p:spTgt spid="1733639"/>
                                        </p:tgtEl>
                                        <p:attrNameLst>
                                          <p:attrName>style.visibility</p:attrName>
                                        </p:attrNameLst>
                                      </p:cBhvr>
                                      <p:to>
                                        <p:strVal val="visible"/>
                                      </p:to>
                                    </p:set>
                                    <p:animEffect transition="in" filter="diamond(in)">
                                      <p:cBhvr>
                                        <p:cTn id="10" dur="2000"/>
                                        <p:tgtEl>
                                          <p:spTgt spid="173363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733642"/>
                                        </p:tgtEl>
                                        <p:attrNameLst>
                                          <p:attrName>style.visibility</p:attrName>
                                        </p:attrNameLst>
                                      </p:cBhvr>
                                      <p:to>
                                        <p:strVal val="visible"/>
                                      </p:to>
                                    </p:set>
                                    <p:animEffect transition="in" filter="dissolve">
                                      <p:cBhvr>
                                        <p:cTn id="15" dur="500"/>
                                        <p:tgtEl>
                                          <p:spTgt spid="173364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xit" presetSubtype="16" fill="hold" grpId="1" nodeType="clickEffect">
                                  <p:stCondLst>
                                    <p:cond delay="0"/>
                                  </p:stCondLst>
                                  <p:childTnLst>
                                    <p:animEffect transition="out" filter="diamond(in)">
                                      <p:cBhvr>
                                        <p:cTn id="19" dur="2000"/>
                                        <p:tgtEl>
                                          <p:spTgt spid="1733642"/>
                                        </p:tgtEl>
                                      </p:cBhvr>
                                    </p:animEffect>
                                    <p:set>
                                      <p:cBhvr>
                                        <p:cTn id="20" dur="1" fill="hold">
                                          <p:stCondLst>
                                            <p:cond delay="1999"/>
                                          </p:stCondLst>
                                        </p:cTn>
                                        <p:tgtEl>
                                          <p:spTgt spid="1733642"/>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733643"/>
                                        </p:tgtEl>
                                        <p:attrNameLst>
                                          <p:attrName>style.visibility</p:attrName>
                                        </p:attrNameLst>
                                      </p:cBhvr>
                                      <p:to>
                                        <p:strVal val="visible"/>
                                      </p:to>
                                    </p:set>
                                    <p:animEffect transition="in" filter="dissolve">
                                      <p:cBhvr>
                                        <p:cTn id="25" dur="500"/>
                                        <p:tgtEl>
                                          <p:spTgt spid="1733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3642" grpId="0" animBg="1"/>
      <p:bldP spid="1733642" grpId="1" animBg="1"/>
      <p:bldP spid="173364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6" name="Picture 5" descr="ANd9GcQSpf9Gl3QKQmfPXcRxBnVDLjwYWsiD5LWXNGG7jXkLf--ZIKaA&amp;t=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4613" y="0"/>
            <a:ext cx="41671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67586" name="Picture 2" descr="http://www.carboneria.it/images/charpenti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3338"/>
            <a:ext cx="7315200" cy="68913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7587" name="Text Box 3"/>
          <p:cNvSpPr txBox="1">
            <a:spLocks noChangeArrowheads="1"/>
          </p:cNvSpPr>
          <p:nvPr/>
        </p:nvSpPr>
        <p:spPr bwMode="auto">
          <a:xfrm>
            <a:off x="212725" y="646113"/>
            <a:ext cx="2635250" cy="64135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Uno de los símbolos</a:t>
            </a:r>
          </a:p>
          <a:p>
            <a:pPr eaLnBrk="1" hangingPunct="1"/>
            <a:r>
              <a:rPr lang="es-AR" b="1">
                <a:solidFill>
                  <a:schemeClr val="tx1"/>
                </a:solidFill>
              </a:rPr>
              <a:t>de la Franc-carbonería</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box(out)">
                                      <p:cBhvr>
                                        <p:cTn id="7" dur="2000"/>
                                        <p:tgtEl>
                                          <p:spTgt spid="675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7587"/>
                                        </p:tgtEl>
                                        <p:attrNameLst>
                                          <p:attrName>style.visibility</p:attrName>
                                        </p:attrNameLst>
                                      </p:cBhvr>
                                      <p:to>
                                        <p:strVal val="visible"/>
                                      </p:to>
                                    </p:set>
                                    <p:animEffect transition="in" filter="fade">
                                      <p:cBhvr>
                                        <p:cTn id="12" dur="2000"/>
                                        <p:tgtEl>
                                          <p:spTgt spid="67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279557" name="Picture 5" descr="image0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0"/>
            <a:ext cx="459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558" name="Text Box 6"/>
          <p:cNvSpPr txBox="1">
            <a:spLocks noChangeArrowheads="1"/>
          </p:cNvSpPr>
          <p:nvPr/>
        </p:nvSpPr>
        <p:spPr bwMode="auto">
          <a:xfrm>
            <a:off x="212725" y="646113"/>
            <a:ext cx="3028950" cy="915987"/>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El instante del Juramento,</a:t>
            </a:r>
          </a:p>
          <a:p>
            <a:pPr eaLnBrk="1" hangingPunct="1"/>
            <a:r>
              <a:rPr lang="es-AR" b="1">
                <a:solidFill>
                  <a:schemeClr val="tx1"/>
                </a:solidFill>
              </a:rPr>
              <a:t>durante una Iniciación</a:t>
            </a:r>
          </a:p>
          <a:p>
            <a:pPr eaLnBrk="1" hangingPunct="1"/>
            <a:r>
              <a:rPr lang="es-AR" b="1">
                <a:solidFill>
                  <a:schemeClr val="tx1"/>
                </a:solidFill>
              </a:rPr>
              <a:t>carbonaria.</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9557"/>
                                        </p:tgtEl>
                                        <p:attrNameLst>
                                          <p:attrName>style.visibility</p:attrName>
                                        </p:attrNameLst>
                                      </p:cBhvr>
                                      <p:to>
                                        <p:strVal val="visible"/>
                                      </p:to>
                                    </p:set>
                                    <p:animEffect transition="in" filter="box(out)">
                                      <p:cBhvr>
                                        <p:cTn id="7" dur="2000"/>
                                        <p:tgtEl>
                                          <p:spTgt spid="2795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9558"/>
                                        </p:tgtEl>
                                        <p:attrNameLst>
                                          <p:attrName>style.visibility</p:attrName>
                                        </p:attrNameLst>
                                      </p:cBhvr>
                                      <p:to>
                                        <p:strVal val="visible"/>
                                      </p:to>
                                    </p:set>
                                    <p:animEffect transition="in" filter="fade">
                                      <p:cBhvr>
                                        <p:cTn id="12" dur="2000"/>
                                        <p:tgtEl>
                                          <p:spTgt spid="279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AR" sz="4000" smtClean="0">
                <a:solidFill>
                  <a:schemeClr val="tx1"/>
                </a:solidFill>
              </a:rPr>
              <a:t>3. Oficiales, títulos y decoraciones</a:t>
            </a:r>
            <a:endParaRPr lang="es-ES_tradnl" sz="4000" smtClean="0">
              <a:solidFill>
                <a:schemeClr val="tx1"/>
              </a:solidFill>
            </a:endParaRPr>
          </a:p>
        </p:txBody>
      </p:sp>
      <p:pic>
        <p:nvPicPr>
          <p:cNvPr id="650254" name="Picture 14" descr="22nd_degree_knight_royal_axe_or_prince_of_libanus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219200"/>
            <a:ext cx="5478463"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650254"/>
                                        </p:tgtEl>
                                        <p:attrNameLst>
                                          <p:attrName>style.visibility</p:attrName>
                                        </p:attrNameLst>
                                      </p:cBhvr>
                                      <p:to>
                                        <p:strVal val="visible"/>
                                      </p:to>
                                    </p:set>
                                    <p:animEffect transition="in" filter="plus(in)">
                                      <p:cBhvr>
                                        <p:cTn id="12" dur="2000"/>
                                        <p:tgtEl>
                                          <p:spTgt spid="650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p:txBody>
          <a:bodyPr/>
          <a:lstStyle/>
          <a:p>
            <a:pPr eaLnBrk="1" hangingPunct="1"/>
            <a:r>
              <a:rPr lang="es-ES" sz="3600" smtClean="0">
                <a:solidFill>
                  <a:schemeClr val="tx1"/>
                </a:solidFill>
              </a:rPr>
              <a:t>La Asamblea se denomina… </a:t>
            </a:r>
            <a:endParaRPr lang="es-ES_tradnl" sz="3600" i="1" smtClean="0">
              <a:solidFill>
                <a:schemeClr val="tx1"/>
              </a:solidFill>
            </a:endParaRPr>
          </a:p>
        </p:txBody>
      </p:sp>
      <p:sp>
        <p:nvSpPr>
          <p:cNvPr id="653317" name="Rectangle 5"/>
          <p:cNvSpPr>
            <a:spLocks noGrp="1" noChangeArrowheads="1"/>
          </p:cNvSpPr>
          <p:nvPr>
            <p:ph type="body" sz="half" idx="1"/>
          </p:nvPr>
        </p:nvSpPr>
        <p:spPr>
          <a:xfrm>
            <a:off x="533400" y="1600200"/>
            <a:ext cx="3733800" cy="5257800"/>
          </a:xfrm>
        </p:spPr>
        <p:txBody>
          <a:bodyPr/>
          <a:lstStyle/>
          <a:p>
            <a:pPr eaLnBrk="1" hangingPunct="1">
              <a:lnSpc>
                <a:spcPct val="90000"/>
              </a:lnSpc>
            </a:pPr>
            <a:r>
              <a:rPr lang="es-ES" sz="2400" i="1" smtClean="0"/>
              <a:t>Colegio </a:t>
            </a:r>
            <a:r>
              <a:rPr lang="es-ES" sz="2400" smtClean="0"/>
              <a:t>en el Taller del Monte Líbano y </a:t>
            </a:r>
            <a:r>
              <a:rPr lang="es-ES" sz="2400" i="1" smtClean="0"/>
              <a:t>Consejo</a:t>
            </a:r>
            <a:r>
              <a:rPr lang="es-ES" sz="2400" smtClean="0"/>
              <a:t> en la Tabla Redonda.</a:t>
            </a:r>
          </a:p>
          <a:p>
            <a:pPr eaLnBrk="1" hangingPunct="1">
              <a:lnSpc>
                <a:spcPct val="90000"/>
              </a:lnSpc>
            </a:pPr>
            <a:r>
              <a:rPr lang="es-ES" sz="2400" smtClean="0"/>
              <a:t>Todos los presentes llevan una hacha en la mano en el primer punto, y una espada en el segundo.</a:t>
            </a:r>
          </a:p>
          <a:p>
            <a:pPr eaLnBrk="1" hangingPunct="1">
              <a:lnSpc>
                <a:spcPct val="90000"/>
              </a:lnSpc>
            </a:pPr>
            <a:r>
              <a:rPr lang="es-ES" sz="2400" smtClean="0"/>
              <a:t>Es decir, son </a:t>
            </a:r>
            <a:r>
              <a:rPr lang="es-ES" sz="2400" i="1" smtClean="0"/>
              <a:t>Leñadores </a:t>
            </a:r>
            <a:r>
              <a:rPr lang="es-ES" sz="2400" smtClean="0"/>
              <a:t>en la primera Cámara, y </a:t>
            </a:r>
            <a:r>
              <a:rPr lang="es-ES" sz="2400" i="1" smtClean="0"/>
              <a:t>Caballeros </a:t>
            </a:r>
            <a:r>
              <a:rPr lang="es-ES" sz="2400" smtClean="0"/>
              <a:t>en la Segunda.</a:t>
            </a:r>
          </a:p>
        </p:txBody>
      </p:sp>
      <p:pic>
        <p:nvPicPr>
          <p:cNvPr id="653343" name="Picture 31" descr="hacha-y-esp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847850"/>
            <a:ext cx="440055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3345" name="Picture 33" descr="Escudo de armas de 2 espadas + hacha (26x12 c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752600"/>
            <a:ext cx="440055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3346" name="Text Box 34"/>
          <p:cNvSpPr txBox="1">
            <a:spLocks noChangeArrowheads="1"/>
          </p:cNvSpPr>
          <p:nvPr/>
        </p:nvSpPr>
        <p:spPr bwMode="auto">
          <a:xfrm>
            <a:off x="4038600" y="6172200"/>
            <a:ext cx="5086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a:solidFill>
                  <a:schemeClr val="tx1"/>
                </a:solidFill>
              </a:rPr>
              <a:t>Escudo de Armas con dos espadas cruzadas</a:t>
            </a:r>
          </a:p>
          <a:p>
            <a:pPr algn="ctr" eaLnBrk="1" hangingPunct="1"/>
            <a:r>
              <a:rPr lang="es-AR">
                <a:solidFill>
                  <a:schemeClr val="tx1"/>
                </a:solidFill>
              </a:rPr>
              <a:t>sobre un hacha, fabricado en Menorca (España)</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53314"/>
                                        </p:tgtEl>
                                        <p:attrNameLst>
                                          <p:attrName>style.visibility</p:attrName>
                                        </p:attrNameLst>
                                      </p:cBhvr>
                                      <p:to>
                                        <p:strVal val="visible"/>
                                      </p:to>
                                    </p:set>
                                    <p:anim calcmode="lin" valueType="num">
                                      <p:cBhvr>
                                        <p:cTn id="7" dur="1000" fill="hold"/>
                                        <p:tgtEl>
                                          <p:spTgt spid="653314"/>
                                        </p:tgtEl>
                                        <p:attrNameLst>
                                          <p:attrName>ppt_w</p:attrName>
                                        </p:attrNameLst>
                                      </p:cBhvr>
                                      <p:tavLst>
                                        <p:tav tm="0">
                                          <p:val>
                                            <p:fltVal val="0"/>
                                          </p:val>
                                        </p:tav>
                                        <p:tav tm="100000">
                                          <p:val>
                                            <p:strVal val="#ppt_w"/>
                                          </p:val>
                                        </p:tav>
                                      </p:tavLst>
                                    </p:anim>
                                    <p:anim calcmode="lin" valueType="num">
                                      <p:cBhvr>
                                        <p:cTn id="8" dur="1000" fill="hold"/>
                                        <p:tgtEl>
                                          <p:spTgt spid="653314"/>
                                        </p:tgtEl>
                                        <p:attrNameLst>
                                          <p:attrName>ppt_h</p:attrName>
                                        </p:attrNameLst>
                                      </p:cBhvr>
                                      <p:tavLst>
                                        <p:tav tm="0">
                                          <p:val>
                                            <p:fltVal val="0"/>
                                          </p:val>
                                        </p:tav>
                                        <p:tav tm="100000">
                                          <p:val>
                                            <p:strVal val="#ppt_h"/>
                                          </p:val>
                                        </p:tav>
                                      </p:tavLst>
                                    </p:anim>
                                    <p:anim calcmode="lin" valueType="num">
                                      <p:cBhvr>
                                        <p:cTn id="9" dur="1000" fill="hold"/>
                                        <p:tgtEl>
                                          <p:spTgt spid="6533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5331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53317">
                                            <p:txEl>
                                              <p:pRg st="0" end="0"/>
                                            </p:txEl>
                                          </p:spTgt>
                                        </p:tgtEl>
                                        <p:attrNameLst>
                                          <p:attrName>style.visibility</p:attrName>
                                        </p:attrNameLst>
                                      </p:cBhvr>
                                      <p:to>
                                        <p:strVal val="visible"/>
                                      </p:to>
                                    </p:set>
                                    <p:animEffect transition="in" filter="blinds(horizontal)">
                                      <p:cBhvr>
                                        <p:cTn id="15" dur="500"/>
                                        <p:tgtEl>
                                          <p:spTgt spid="653317">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653317">
                                            <p:txEl>
                                              <p:pRg st="1" end="1"/>
                                            </p:txEl>
                                          </p:spTgt>
                                        </p:tgtEl>
                                        <p:attrNameLst>
                                          <p:attrName>style.visibility</p:attrName>
                                        </p:attrNameLst>
                                      </p:cBhvr>
                                      <p:to>
                                        <p:strVal val="visible"/>
                                      </p:to>
                                    </p:set>
                                    <p:animEffect transition="in" filter="blinds(horizontal)">
                                      <p:cBhvr>
                                        <p:cTn id="20" dur="500"/>
                                        <p:tgtEl>
                                          <p:spTgt spid="653317">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653317">
                                            <p:txEl>
                                              <p:pRg st="2" end="2"/>
                                            </p:txEl>
                                          </p:spTgt>
                                        </p:tgtEl>
                                        <p:attrNameLst>
                                          <p:attrName>style.visibility</p:attrName>
                                        </p:attrNameLst>
                                      </p:cBhvr>
                                      <p:to>
                                        <p:strVal val="visible"/>
                                      </p:to>
                                    </p:set>
                                    <p:animEffect transition="in" filter="blinds(horizontal)">
                                      <p:cBhvr>
                                        <p:cTn id="25" dur="500"/>
                                        <p:tgtEl>
                                          <p:spTgt spid="653317">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ntr" presetSubtype="16" fill="hold" nodeType="clickEffect">
                                  <p:stCondLst>
                                    <p:cond delay="0"/>
                                  </p:stCondLst>
                                  <p:childTnLst>
                                    <p:set>
                                      <p:cBhvr>
                                        <p:cTn id="29" dur="1" fill="hold">
                                          <p:stCondLst>
                                            <p:cond delay="0"/>
                                          </p:stCondLst>
                                        </p:cTn>
                                        <p:tgtEl>
                                          <p:spTgt spid="653343"/>
                                        </p:tgtEl>
                                        <p:attrNameLst>
                                          <p:attrName>style.visibility</p:attrName>
                                        </p:attrNameLst>
                                      </p:cBhvr>
                                      <p:to>
                                        <p:strVal val="visible"/>
                                      </p:to>
                                    </p:set>
                                    <p:animEffect transition="in" filter="circle(in)">
                                      <p:cBhvr>
                                        <p:cTn id="30" dur="2000"/>
                                        <p:tgtEl>
                                          <p:spTgt spid="65334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xit" presetSubtype="16" fill="hold" nodeType="clickEffect">
                                  <p:stCondLst>
                                    <p:cond delay="0"/>
                                  </p:stCondLst>
                                  <p:childTnLst>
                                    <p:animEffect transition="out" filter="box(in)">
                                      <p:cBhvr>
                                        <p:cTn id="34" dur="1000"/>
                                        <p:tgtEl>
                                          <p:spTgt spid="653343"/>
                                        </p:tgtEl>
                                      </p:cBhvr>
                                    </p:animEffect>
                                    <p:set>
                                      <p:cBhvr>
                                        <p:cTn id="35" dur="1" fill="hold">
                                          <p:stCondLst>
                                            <p:cond delay="999"/>
                                          </p:stCondLst>
                                        </p:cTn>
                                        <p:tgtEl>
                                          <p:spTgt spid="653343"/>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6" presetClass="entr" presetSubtype="16" fill="hold" nodeType="clickEffect">
                                  <p:stCondLst>
                                    <p:cond delay="0"/>
                                  </p:stCondLst>
                                  <p:childTnLst>
                                    <p:set>
                                      <p:cBhvr>
                                        <p:cTn id="39" dur="1" fill="hold">
                                          <p:stCondLst>
                                            <p:cond delay="0"/>
                                          </p:stCondLst>
                                        </p:cTn>
                                        <p:tgtEl>
                                          <p:spTgt spid="653345"/>
                                        </p:tgtEl>
                                        <p:attrNameLst>
                                          <p:attrName>style.visibility</p:attrName>
                                        </p:attrNameLst>
                                      </p:cBhvr>
                                      <p:to>
                                        <p:strVal val="visible"/>
                                      </p:to>
                                    </p:set>
                                    <p:animEffect transition="in" filter="circle(in)">
                                      <p:cBhvr>
                                        <p:cTn id="40" dur="2000"/>
                                        <p:tgtEl>
                                          <p:spTgt spid="65334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653346"/>
                                        </p:tgtEl>
                                        <p:attrNameLst>
                                          <p:attrName>style.visibility</p:attrName>
                                        </p:attrNameLst>
                                      </p:cBhvr>
                                      <p:to>
                                        <p:strVal val="visible"/>
                                      </p:to>
                                    </p:set>
                                    <p:animEffect transition="in" filter="dissolve">
                                      <p:cBhvr>
                                        <p:cTn id="45" dur="500"/>
                                        <p:tgtEl>
                                          <p:spTgt spid="653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4" grpId="0"/>
      <p:bldP spid="653317" grpId="0" build="p"/>
      <p:bldP spid="65334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2"/>
          <p:cNvSpPr>
            <a:spLocks noGrp="1" noChangeArrowheads="1"/>
          </p:cNvSpPr>
          <p:nvPr>
            <p:ph type="title"/>
          </p:nvPr>
        </p:nvSpPr>
        <p:spPr/>
        <p:txBody>
          <a:bodyPr/>
          <a:lstStyle/>
          <a:p>
            <a:pPr eaLnBrk="1" hangingPunct="1"/>
            <a:r>
              <a:rPr lang="es-ES" smtClean="0">
                <a:solidFill>
                  <a:schemeClr val="tx1"/>
                </a:solidFill>
              </a:rPr>
              <a:t>En el 22° grado…</a:t>
            </a:r>
            <a:endParaRPr lang="es-ES_tradnl" smtClean="0">
              <a:solidFill>
                <a:schemeClr val="tx1"/>
              </a:solidFill>
            </a:endParaRPr>
          </a:p>
        </p:txBody>
      </p:sp>
      <p:sp>
        <p:nvSpPr>
          <p:cNvPr id="651267" name="Rectangle 3"/>
          <p:cNvSpPr>
            <a:spLocks noGrp="1" noChangeArrowheads="1"/>
          </p:cNvSpPr>
          <p:nvPr>
            <p:ph type="body" sz="half" idx="1"/>
          </p:nvPr>
        </p:nvSpPr>
        <p:spPr>
          <a:xfrm>
            <a:off x="304800" y="1676400"/>
            <a:ext cx="4114800" cy="5105400"/>
          </a:xfrm>
        </p:spPr>
        <p:txBody>
          <a:bodyPr/>
          <a:lstStyle/>
          <a:p>
            <a:pPr eaLnBrk="1" hangingPunct="1">
              <a:lnSpc>
                <a:spcPct val="90000"/>
              </a:lnSpc>
              <a:buFontTx/>
              <a:buNone/>
            </a:pPr>
            <a:endParaRPr lang="es-ES" sz="100" smtClean="0"/>
          </a:p>
          <a:p>
            <a:pPr eaLnBrk="1" hangingPunct="1">
              <a:lnSpc>
                <a:spcPct val="90000"/>
              </a:lnSpc>
            </a:pPr>
            <a:r>
              <a:rPr lang="es-ES" sz="2000" smtClean="0"/>
              <a:t>En el Taller de Príncipes del Líbano, el Maestro se titula </a:t>
            </a:r>
            <a:r>
              <a:rPr lang="es-ES" sz="2000" i="1" smtClean="0"/>
              <a:t>Muy Sabio </a:t>
            </a:r>
            <a:r>
              <a:rPr lang="es-ES" sz="2000" smtClean="0"/>
              <a:t>(lo que recuerda al Rosa-Cruz), y en la Segunda Cámara, </a:t>
            </a:r>
            <a:r>
              <a:rPr lang="es-ES" sz="2000" i="1" smtClean="0"/>
              <a:t>Gran Patriarca</a:t>
            </a:r>
            <a:r>
              <a:rPr lang="es-ES" sz="2000" smtClean="0"/>
              <a:t>.</a:t>
            </a:r>
          </a:p>
          <a:p>
            <a:pPr eaLnBrk="1" hangingPunct="1">
              <a:lnSpc>
                <a:spcPct val="90000"/>
              </a:lnSpc>
            </a:pPr>
            <a:r>
              <a:rPr lang="es-ES" sz="2000" smtClean="0"/>
              <a:t>Sin embargo, otros Rituales denominan al Maestro, en la Primera Cámara, </a:t>
            </a:r>
            <a:r>
              <a:rPr lang="es-ES" sz="2000" i="1" smtClean="0"/>
              <a:t>“Maestro Carpintero”</a:t>
            </a:r>
            <a:r>
              <a:rPr lang="es-ES" sz="2000" smtClean="0"/>
              <a:t>, lo que constituye una denominación muy significativa.</a:t>
            </a:r>
          </a:p>
          <a:p>
            <a:pPr eaLnBrk="1" hangingPunct="1">
              <a:lnSpc>
                <a:spcPct val="90000"/>
              </a:lnSpc>
            </a:pPr>
            <a:r>
              <a:rPr lang="es-ES" sz="2000" smtClean="0"/>
              <a:t>En tales casos, se prescribe para los miembros llevar mandiles grandes, calificados de </a:t>
            </a:r>
            <a:r>
              <a:rPr lang="es-ES" sz="2000" i="1" smtClean="0"/>
              <a:t>“vestidos” </a:t>
            </a:r>
            <a:r>
              <a:rPr lang="es-ES" sz="2000" smtClean="0"/>
              <a:t>o </a:t>
            </a:r>
            <a:r>
              <a:rPr lang="es-ES" sz="2000" i="1" smtClean="0"/>
              <a:t>“blusas”</a:t>
            </a:r>
            <a:r>
              <a:rPr lang="es-ES" sz="2000" smtClean="0"/>
              <a:t>.</a:t>
            </a:r>
          </a:p>
        </p:txBody>
      </p:sp>
      <p:sp>
        <p:nvSpPr>
          <p:cNvPr id="72708" name="Rectangle 4"/>
          <p:cNvSpPr>
            <a:spLocks noGrp="1" noChangeArrowheads="1"/>
          </p:cNvSpPr>
          <p:nvPr>
            <p:ph sz="half" idx="2"/>
          </p:nvPr>
        </p:nvSpPr>
        <p:spPr>
          <a:xfrm>
            <a:off x="4649788" y="1600200"/>
            <a:ext cx="4037012" cy="4525963"/>
          </a:xfrm>
        </p:spPr>
        <p:txBody>
          <a:bodyPr/>
          <a:lstStyle/>
          <a:p>
            <a:pPr eaLnBrk="1" hangingPunct="1">
              <a:lnSpc>
                <a:spcPct val="80000"/>
              </a:lnSpc>
            </a:pPr>
            <a:endParaRPr lang="es-AR" sz="100" smtClean="0"/>
          </a:p>
        </p:txBody>
      </p:sp>
      <p:pic>
        <p:nvPicPr>
          <p:cNvPr id="651284" name="Picture 20" descr="content_img_1543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1525" y="1733550"/>
            <a:ext cx="4257675"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51266"/>
                                        </p:tgtEl>
                                        <p:attrNameLst>
                                          <p:attrName>style.visibility</p:attrName>
                                        </p:attrNameLst>
                                      </p:cBhvr>
                                      <p:to>
                                        <p:strVal val="visible"/>
                                      </p:to>
                                    </p:set>
                                    <p:anim calcmode="lin" valueType="num">
                                      <p:cBhvr>
                                        <p:cTn id="7" dur="1000" fill="hold"/>
                                        <p:tgtEl>
                                          <p:spTgt spid="651266"/>
                                        </p:tgtEl>
                                        <p:attrNameLst>
                                          <p:attrName>ppt_w</p:attrName>
                                        </p:attrNameLst>
                                      </p:cBhvr>
                                      <p:tavLst>
                                        <p:tav tm="0">
                                          <p:val>
                                            <p:fltVal val="0"/>
                                          </p:val>
                                        </p:tav>
                                        <p:tav tm="100000">
                                          <p:val>
                                            <p:strVal val="#ppt_w"/>
                                          </p:val>
                                        </p:tav>
                                      </p:tavLst>
                                    </p:anim>
                                    <p:anim calcmode="lin" valueType="num">
                                      <p:cBhvr>
                                        <p:cTn id="8" dur="1000" fill="hold"/>
                                        <p:tgtEl>
                                          <p:spTgt spid="651266"/>
                                        </p:tgtEl>
                                        <p:attrNameLst>
                                          <p:attrName>ppt_h</p:attrName>
                                        </p:attrNameLst>
                                      </p:cBhvr>
                                      <p:tavLst>
                                        <p:tav tm="0">
                                          <p:val>
                                            <p:fltVal val="0"/>
                                          </p:val>
                                        </p:tav>
                                        <p:tav tm="100000">
                                          <p:val>
                                            <p:strVal val="#ppt_h"/>
                                          </p:val>
                                        </p:tav>
                                      </p:tavLst>
                                    </p:anim>
                                    <p:anim calcmode="lin" valueType="num">
                                      <p:cBhvr>
                                        <p:cTn id="9" dur="1000" fill="hold"/>
                                        <p:tgtEl>
                                          <p:spTgt spid="6512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5126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51267">
                                            <p:txEl>
                                              <p:pRg st="1" end="1"/>
                                            </p:txEl>
                                          </p:spTgt>
                                        </p:tgtEl>
                                        <p:attrNameLst>
                                          <p:attrName>style.visibility</p:attrName>
                                        </p:attrNameLst>
                                      </p:cBhvr>
                                      <p:to>
                                        <p:strVal val="visible"/>
                                      </p:to>
                                    </p:set>
                                    <p:animEffect transition="in" filter="blinds(horizontal)">
                                      <p:cBhvr>
                                        <p:cTn id="15" dur="500"/>
                                        <p:tgtEl>
                                          <p:spTgt spid="651267">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651267">
                                            <p:txEl>
                                              <p:pRg st="2" end="2"/>
                                            </p:txEl>
                                          </p:spTgt>
                                        </p:tgtEl>
                                        <p:attrNameLst>
                                          <p:attrName>style.visibility</p:attrName>
                                        </p:attrNameLst>
                                      </p:cBhvr>
                                      <p:to>
                                        <p:strVal val="visible"/>
                                      </p:to>
                                    </p:set>
                                    <p:animEffect transition="in" filter="blinds(horizontal)">
                                      <p:cBhvr>
                                        <p:cTn id="20" dur="500"/>
                                        <p:tgtEl>
                                          <p:spTgt spid="651267">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651267">
                                            <p:txEl>
                                              <p:pRg st="3" end="3"/>
                                            </p:txEl>
                                          </p:spTgt>
                                        </p:tgtEl>
                                        <p:attrNameLst>
                                          <p:attrName>style.visibility</p:attrName>
                                        </p:attrNameLst>
                                      </p:cBhvr>
                                      <p:to>
                                        <p:strVal val="visible"/>
                                      </p:to>
                                    </p:set>
                                    <p:animEffect transition="in" filter="blinds(horizontal)">
                                      <p:cBhvr>
                                        <p:cTn id="25" dur="500"/>
                                        <p:tgtEl>
                                          <p:spTgt spid="651267">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ntr" presetSubtype="16" fill="hold" nodeType="clickEffect">
                                  <p:stCondLst>
                                    <p:cond delay="0"/>
                                  </p:stCondLst>
                                  <p:childTnLst>
                                    <p:set>
                                      <p:cBhvr>
                                        <p:cTn id="29" dur="1" fill="hold">
                                          <p:stCondLst>
                                            <p:cond delay="0"/>
                                          </p:stCondLst>
                                        </p:cTn>
                                        <p:tgtEl>
                                          <p:spTgt spid="651284"/>
                                        </p:tgtEl>
                                        <p:attrNameLst>
                                          <p:attrName>style.visibility</p:attrName>
                                        </p:attrNameLst>
                                      </p:cBhvr>
                                      <p:to>
                                        <p:strVal val="visible"/>
                                      </p:to>
                                    </p:set>
                                    <p:animEffect transition="in" filter="circle(in)">
                                      <p:cBhvr>
                                        <p:cTn id="30" dur="2000"/>
                                        <p:tgtEl>
                                          <p:spTgt spid="651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1266" grpId="0"/>
      <p:bldP spid="651267"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Rectangle 2"/>
          <p:cNvSpPr>
            <a:spLocks noGrp="1" noChangeArrowheads="1"/>
          </p:cNvSpPr>
          <p:nvPr>
            <p:ph type="title"/>
          </p:nvPr>
        </p:nvSpPr>
        <p:spPr>
          <a:xfrm>
            <a:off x="457200" y="274638"/>
            <a:ext cx="8458200" cy="1143000"/>
          </a:xfrm>
        </p:spPr>
        <p:txBody>
          <a:bodyPr/>
          <a:lstStyle/>
          <a:p>
            <a:pPr eaLnBrk="1" hangingPunct="1"/>
            <a:r>
              <a:rPr lang="es-AR" sz="3700" smtClean="0">
                <a:solidFill>
                  <a:schemeClr val="tx1"/>
                </a:solidFill>
              </a:rPr>
              <a:t>Además del Maestro…</a:t>
            </a:r>
            <a:endParaRPr lang="es-ES_tradnl" sz="3700" smtClean="0">
              <a:solidFill>
                <a:schemeClr val="tx1"/>
              </a:solidFill>
            </a:endParaRPr>
          </a:p>
        </p:txBody>
      </p:sp>
      <p:sp>
        <p:nvSpPr>
          <p:cNvPr id="652291" name="Rectangle 3"/>
          <p:cNvSpPr>
            <a:spLocks noGrp="1" noChangeArrowheads="1"/>
          </p:cNvSpPr>
          <p:nvPr>
            <p:ph type="body" idx="1"/>
          </p:nvPr>
        </p:nvSpPr>
        <p:spPr>
          <a:xfrm>
            <a:off x="457200" y="1447800"/>
            <a:ext cx="8229600" cy="5029200"/>
          </a:xfrm>
        </p:spPr>
        <p:txBody>
          <a:bodyPr/>
          <a:lstStyle/>
          <a:p>
            <a:pPr eaLnBrk="1" hangingPunct="1">
              <a:buFontTx/>
              <a:buNone/>
            </a:pPr>
            <a:endParaRPr lang="es-ES" sz="1600" smtClean="0"/>
          </a:p>
          <a:p>
            <a:pPr eaLnBrk="1" hangingPunct="1"/>
            <a:r>
              <a:rPr lang="es-ES" sz="2400" smtClean="0"/>
              <a:t>Hay dos “Grandes Oficiales” (Primer y Segundo Vigilante), que algunos Rituales denominan </a:t>
            </a:r>
            <a:r>
              <a:rPr lang="es-ES" sz="2400" i="1" smtClean="0"/>
              <a:t>“Sabios Príncipes”</a:t>
            </a:r>
            <a:r>
              <a:rPr lang="es-ES" sz="2400" smtClean="0"/>
              <a:t>.</a:t>
            </a:r>
          </a:p>
          <a:p>
            <a:pPr eaLnBrk="1" hangingPunct="1"/>
            <a:r>
              <a:rPr lang="es-ES" sz="2400" smtClean="0"/>
              <a:t>Además, el Maestro de Ceremonias, el Orador y el Capitán de Guardias.</a:t>
            </a:r>
          </a:p>
          <a:p>
            <a:pPr eaLnBrk="1" hangingPunct="1"/>
            <a:r>
              <a:rPr lang="es-ES" sz="2400" smtClean="0"/>
              <a:t>En general, el número de Oficiales que los Rituales prescriben para este grado es reducido.</a:t>
            </a:r>
          </a:p>
          <a:p>
            <a:pPr eaLnBrk="1" hangingPunct="1"/>
            <a:r>
              <a:rPr lang="es-ES" sz="2400" smtClean="0"/>
              <a:t>Las denominaciones que reciben los miembros son muy variadas, pero generalmente se los llama </a:t>
            </a:r>
            <a:r>
              <a:rPr lang="es-ES" sz="2400" i="1" smtClean="0"/>
              <a:t>Sidonios </a:t>
            </a:r>
            <a:r>
              <a:rPr lang="es-ES" sz="2400" smtClean="0"/>
              <a:t>en la Primera Cámara y </a:t>
            </a:r>
            <a:r>
              <a:rPr lang="es-ES" sz="2400" i="1" smtClean="0"/>
              <a:t>Patriarcas </a:t>
            </a:r>
            <a:r>
              <a:rPr lang="es-ES" sz="2400" smtClean="0"/>
              <a:t>en la Segunda.</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2290"/>
                                        </p:tgtEl>
                                        <p:attrNameLst>
                                          <p:attrName>style.visibility</p:attrName>
                                        </p:attrNameLst>
                                      </p:cBhvr>
                                      <p:to>
                                        <p:strVal val="visible"/>
                                      </p:to>
                                    </p:set>
                                    <p:animEffect transition="in" filter="blinds(horizontal)">
                                      <p:cBhvr>
                                        <p:cTn id="7" dur="500"/>
                                        <p:tgtEl>
                                          <p:spTgt spid="652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2291">
                                            <p:txEl>
                                              <p:pRg st="1" end="1"/>
                                            </p:txEl>
                                          </p:spTgt>
                                        </p:tgtEl>
                                        <p:attrNameLst>
                                          <p:attrName>style.visibility</p:attrName>
                                        </p:attrNameLst>
                                      </p:cBhvr>
                                      <p:to>
                                        <p:strVal val="visible"/>
                                      </p:to>
                                    </p:set>
                                    <p:animEffect transition="in" filter="blinds(horizontal)">
                                      <p:cBhvr>
                                        <p:cTn id="12" dur="500"/>
                                        <p:tgtEl>
                                          <p:spTgt spid="65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2291">
                                            <p:txEl>
                                              <p:pRg st="2" end="2"/>
                                            </p:txEl>
                                          </p:spTgt>
                                        </p:tgtEl>
                                        <p:attrNameLst>
                                          <p:attrName>style.visibility</p:attrName>
                                        </p:attrNameLst>
                                      </p:cBhvr>
                                      <p:to>
                                        <p:strVal val="visible"/>
                                      </p:to>
                                    </p:set>
                                    <p:animEffect transition="in" filter="blinds(horizontal)">
                                      <p:cBhvr>
                                        <p:cTn id="17" dur="500"/>
                                        <p:tgtEl>
                                          <p:spTgt spid="6522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2291">
                                            <p:txEl>
                                              <p:pRg st="3" end="3"/>
                                            </p:txEl>
                                          </p:spTgt>
                                        </p:tgtEl>
                                        <p:attrNameLst>
                                          <p:attrName>style.visibility</p:attrName>
                                        </p:attrNameLst>
                                      </p:cBhvr>
                                      <p:to>
                                        <p:strVal val="visible"/>
                                      </p:to>
                                    </p:set>
                                    <p:animEffect transition="in" filter="blinds(horizontal)">
                                      <p:cBhvr>
                                        <p:cTn id="22" dur="500"/>
                                        <p:tgtEl>
                                          <p:spTgt spid="6522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2291">
                                            <p:txEl>
                                              <p:pRg st="4" end="4"/>
                                            </p:txEl>
                                          </p:spTgt>
                                        </p:tgtEl>
                                        <p:attrNameLst>
                                          <p:attrName>style.visibility</p:attrName>
                                        </p:attrNameLst>
                                      </p:cBhvr>
                                      <p:to>
                                        <p:strVal val="visible"/>
                                      </p:to>
                                    </p:set>
                                    <p:animEffect transition="in" filter="blinds(horizontal)">
                                      <p:cBhvr>
                                        <p:cTn id="27" dur="500"/>
                                        <p:tgtEl>
                                          <p:spTgt spid="65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0" grpId="0"/>
      <p:bldP spid="652291"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ctrTitle"/>
          </p:nvPr>
        </p:nvSpPr>
        <p:spPr/>
        <p:txBody>
          <a:bodyPr/>
          <a:lstStyle/>
          <a:p>
            <a:pPr eaLnBrk="1" hangingPunct="1"/>
            <a:r>
              <a:rPr lang="es-AR" smtClean="0">
                <a:solidFill>
                  <a:schemeClr val="tx1"/>
                </a:solidFill>
              </a:rPr>
              <a:t>El Mandil, el Cordón y la Joya</a:t>
            </a:r>
            <a:endParaRPr lang="es-ES_tradnl" smtClean="0">
              <a:solidFill>
                <a:schemeClr val="tx1"/>
              </a:solidFill>
            </a:endParaRPr>
          </a:p>
        </p:txBody>
      </p:sp>
      <p:sp>
        <p:nvSpPr>
          <p:cNvPr id="74755" name="Rectangle 3"/>
          <p:cNvSpPr>
            <a:spLocks noGrp="1" noChangeArrowheads="1"/>
          </p:cNvSpPr>
          <p:nvPr>
            <p:ph type="subTitle" idx="1"/>
          </p:nvPr>
        </p:nvSpPr>
        <p:spPr/>
        <p:txBody>
          <a:bodyPr/>
          <a:lstStyle/>
          <a:p>
            <a:pPr eaLnBrk="1" hangingPunct="1"/>
            <a:r>
              <a:rPr lang="en-US" smtClean="0">
                <a:cs typeface="Arial" charset="0"/>
              </a:rPr>
              <a:t>Ó</a:t>
            </a:r>
            <a:r>
              <a:rPr lang="es-AR" smtClean="0"/>
              <a:t>leo de Robert H. White, 32°</a:t>
            </a:r>
            <a:endParaRPr lang="es-ES_tradnl" smtClean="0"/>
          </a:p>
        </p:txBody>
      </p:sp>
    </p:spTree>
  </p:cSld>
  <p:clrMapOvr>
    <a:masterClrMapping/>
  </p:clrMapOvr>
  <p:transition spd="slow">
    <p:zoom/>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p:nvPr>
        </p:nvSpPr>
        <p:spPr/>
        <p:txBody>
          <a:bodyPr/>
          <a:lstStyle/>
          <a:p>
            <a:pPr eaLnBrk="1" hangingPunct="1"/>
            <a:endParaRPr lang="es-AR" smtClean="0"/>
          </a:p>
        </p:txBody>
      </p:sp>
      <p:pic>
        <p:nvPicPr>
          <p:cNvPr id="655373" name="Picture 13" descr="22aa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55373"/>
                                        </p:tgtEl>
                                        <p:attrNameLst>
                                          <p:attrName>style.visibility</p:attrName>
                                        </p:attrNameLst>
                                      </p:cBhvr>
                                      <p:to>
                                        <p:strVal val="visible"/>
                                      </p:to>
                                    </p:set>
                                    <p:animEffect transition="in" filter="fade">
                                      <p:cBhvr>
                                        <p:cTn id="7" dur="2000"/>
                                        <p:tgtEl>
                                          <p:spTgt spid="655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farm6.static.flickr.com/5097/5548823166_e5c47af7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0"/>
            <a:ext cx="9191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p:txBody>
          <a:bodyPr/>
          <a:lstStyle/>
          <a:p>
            <a:pPr eaLnBrk="1" hangingPunct="1"/>
            <a:r>
              <a:rPr lang="es-AR" smtClean="0">
                <a:solidFill>
                  <a:schemeClr val="tx1"/>
                </a:solidFill>
              </a:rPr>
              <a:t>El Mandil</a:t>
            </a:r>
            <a:endParaRPr lang="es-ES_tradnl" smtClean="0">
              <a:solidFill>
                <a:schemeClr val="tx1"/>
              </a:solidFill>
            </a:endParaRPr>
          </a:p>
        </p:txBody>
      </p:sp>
      <p:sp>
        <p:nvSpPr>
          <p:cNvPr id="656387" name="Rectangle 3"/>
          <p:cNvSpPr>
            <a:spLocks noGrp="1" noChangeArrowheads="1"/>
          </p:cNvSpPr>
          <p:nvPr>
            <p:ph type="body" sz="half" idx="1"/>
          </p:nvPr>
        </p:nvSpPr>
        <p:spPr>
          <a:xfrm>
            <a:off x="304800" y="1570038"/>
            <a:ext cx="4038600" cy="4830762"/>
          </a:xfrm>
        </p:spPr>
        <p:txBody>
          <a:bodyPr/>
          <a:lstStyle/>
          <a:p>
            <a:pPr eaLnBrk="1" hangingPunct="1">
              <a:lnSpc>
                <a:spcPct val="80000"/>
              </a:lnSpc>
            </a:pPr>
            <a:r>
              <a:rPr lang="es-AR" sz="1800" smtClean="0"/>
              <a:t>Es blanco, como el del Aprendiz, forrado y ribeteado en púrpura.</a:t>
            </a:r>
          </a:p>
          <a:p>
            <a:pPr eaLnBrk="1" hangingPunct="1">
              <a:lnSpc>
                <a:spcPct val="80000"/>
              </a:lnSpc>
            </a:pPr>
            <a:r>
              <a:rPr lang="es-AR" sz="1800" smtClean="0"/>
              <a:t>Según Vuillaume (1820), en algunas Logias se inscribe un ojo en el centro del mandil.</a:t>
            </a:r>
          </a:p>
          <a:p>
            <a:pPr eaLnBrk="1" hangingPunct="1">
              <a:lnSpc>
                <a:spcPct val="80000"/>
              </a:lnSpc>
            </a:pPr>
            <a:r>
              <a:rPr lang="es-AR" sz="1800" smtClean="0"/>
              <a:t>En lugar del ojo, generalmente hay una mesa redonda (un mandala), sobre la que descansan instrumentos de matemática y planos desenrollados de arquitectura (el despliegue del Sí-Mismo).</a:t>
            </a:r>
          </a:p>
          <a:p>
            <a:pPr eaLnBrk="1" hangingPunct="1">
              <a:lnSpc>
                <a:spcPct val="80000"/>
              </a:lnSpc>
            </a:pPr>
            <a:r>
              <a:rPr lang="es-AR" sz="1800" smtClean="0"/>
              <a:t>En la solapa del mandil hay una serpiente de tres cabezas, de la que los Rituales suelen dar interpretaciones triviales, relacionándola con algunos vicios que el Iniciado debe evitar, sin profundizar en un posible significado gnóstico.</a:t>
            </a:r>
            <a:endParaRPr lang="el-GR" sz="1800" smtClean="0"/>
          </a:p>
        </p:txBody>
      </p:sp>
      <p:sp>
        <p:nvSpPr>
          <p:cNvPr id="77828" name="Rectangle 13"/>
          <p:cNvSpPr>
            <a:spLocks noGrp="1" noChangeArrowheads="1"/>
          </p:cNvSpPr>
          <p:nvPr>
            <p:ph sz="half" idx="2"/>
          </p:nvPr>
        </p:nvSpPr>
        <p:spPr/>
        <p:txBody>
          <a:bodyPr/>
          <a:lstStyle/>
          <a:p>
            <a:pPr eaLnBrk="1" hangingPunct="1">
              <a:lnSpc>
                <a:spcPct val="80000"/>
              </a:lnSpc>
            </a:pPr>
            <a:endParaRPr lang="es-AR" sz="1400" smtClean="0"/>
          </a:p>
        </p:txBody>
      </p:sp>
      <p:pic>
        <p:nvPicPr>
          <p:cNvPr id="656401" name="Picture 17" descr="22ndApr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5350" y="1600200"/>
            <a:ext cx="39814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6386"/>
                                        </p:tgtEl>
                                        <p:attrNameLst>
                                          <p:attrName>style.visibility</p:attrName>
                                        </p:attrNameLst>
                                      </p:cBhvr>
                                      <p:to>
                                        <p:strVal val="visible"/>
                                      </p:to>
                                    </p:set>
                                    <p:animEffect transition="in" filter="blinds(horizontal)">
                                      <p:cBhvr>
                                        <p:cTn id="7" dur="500"/>
                                        <p:tgtEl>
                                          <p:spTgt spid="65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56401"/>
                                        </p:tgtEl>
                                        <p:attrNameLst>
                                          <p:attrName>style.visibility</p:attrName>
                                        </p:attrNameLst>
                                      </p:cBhvr>
                                      <p:to>
                                        <p:strVal val="visible"/>
                                      </p:to>
                                    </p:set>
                                    <p:animEffect transition="in" filter="fade">
                                      <p:cBhvr>
                                        <p:cTn id="12" dur="2000"/>
                                        <p:tgtEl>
                                          <p:spTgt spid="65640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6387">
                                            <p:txEl>
                                              <p:pRg st="0" end="0"/>
                                            </p:txEl>
                                          </p:spTgt>
                                        </p:tgtEl>
                                        <p:attrNameLst>
                                          <p:attrName>style.visibility</p:attrName>
                                        </p:attrNameLst>
                                      </p:cBhvr>
                                      <p:to>
                                        <p:strVal val="visible"/>
                                      </p:to>
                                    </p:set>
                                    <p:animEffect transition="in" filter="blinds(horizontal)">
                                      <p:cBhvr>
                                        <p:cTn id="17" dur="500"/>
                                        <p:tgtEl>
                                          <p:spTgt spid="65638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6387">
                                            <p:txEl>
                                              <p:pRg st="1" end="1"/>
                                            </p:txEl>
                                          </p:spTgt>
                                        </p:tgtEl>
                                        <p:attrNameLst>
                                          <p:attrName>style.visibility</p:attrName>
                                        </p:attrNameLst>
                                      </p:cBhvr>
                                      <p:to>
                                        <p:strVal val="visible"/>
                                      </p:to>
                                    </p:set>
                                    <p:animEffect transition="in" filter="blinds(horizontal)">
                                      <p:cBhvr>
                                        <p:cTn id="22" dur="500"/>
                                        <p:tgtEl>
                                          <p:spTgt spid="65638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6387">
                                            <p:txEl>
                                              <p:pRg st="2" end="2"/>
                                            </p:txEl>
                                          </p:spTgt>
                                        </p:tgtEl>
                                        <p:attrNameLst>
                                          <p:attrName>style.visibility</p:attrName>
                                        </p:attrNameLst>
                                      </p:cBhvr>
                                      <p:to>
                                        <p:strVal val="visible"/>
                                      </p:to>
                                    </p:set>
                                    <p:animEffect transition="in" filter="blinds(horizontal)">
                                      <p:cBhvr>
                                        <p:cTn id="27" dur="500"/>
                                        <p:tgtEl>
                                          <p:spTgt spid="656387">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6387">
                                            <p:txEl>
                                              <p:pRg st="3" end="3"/>
                                            </p:txEl>
                                          </p:spTgt>
                                        </p:tgtEl>
                                        <p:attrNameLst>
                                          <p:attrName>style.visibility</p:attrName>
                                        </p:attrNameLst>
                                      </p:cBhvr>
                                      <p:to>
                                        <p:strVal val="visible"/>
                                      </p:to>
                                    </p:set>
                                    <p:animEffect transition="in" filter="blinds(horizontal)">
                                      <p:cBhvr>
                                        <p:cTn id="32" dur="500"/>
                                        <p:tgtEl>
                                          <p:spTgt spid="65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6386" grpId="0"/>
      <p:bldP spid="656387"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7" name="Picture 3" descr="22° Degree Apr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2467"/>
                                        </p:tgtEl>
                                        <p:attrNameLst>
                                          <p:attrName>style.visibility</p:attrName>
                                        </p:attrNameLst>
                                      </p:cBhvr>
                                      <p:to>
                                        <p:strVal val="visible"/>
                                      </p:to>
                                    </p:set>
                                    <p:animEffect transition="in" filter="box(out)">
                                      <p:cBhvr>
                                        <p:cTn id="7" dur="2000"/>
                                        <p:tgtEl>
                                          <p:spTgt spid="6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1" name="Picture 3" descr="Avental%20maçônico%20-_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0"/>
            <a:ext cx="76962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3491"/>
                                        </p:tgtEl>
                                        <p:attrNameLst>
                                          <p:attrName>style.visibility</p:attrName>
                                        </p:attrNameLst>
                                      </p:cBhvr>
                                      <p:to>
                                        <p:strVal val="visible"/>
                                      </p:to>
                                    </p:set>
                                    <p:animEffect transition="in" filter="box(out)">
                                      <p:cBhvr>
                                        <p:cTn id="7" dur="2000"/>
                                        <p:tgtEl>
                                          <p:spTgt spid="63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p:txBody>
          <a:bodyPr/>
          <a:lstStyle/>
          <a:p>
            <a:pPr eaLnBrk="1" hangingPunct="1"/>
            <a:r>
              <a:rPr lang="es-AR" smtClean="0">
                <a:solidFill>
                  <a:schemeClr val="tx1"/>
                </a:solidFill>
              </a:rPr>
              <a:t>El Cordón</a:t>
            </a:r>
            <a:endParaRPr lang="es-ES_tradnl" smtClean="0">
              <a:solidFill>
                <a:schemeClr val="tx1"/>
              </a:solidFill>
            </a:endParaRPr>
          </a:p>
        </p:txBody>
      </p:sp>
      <p:sp>
        <p:nvSpPr>
          <p:cNvPr id="657411" name="Rectangle 3"/>
          <p:cNvSpPr>
            <a:spLocks noGrp="1" noChangeArrowheads="1"/>
          </p:cNvSpPr>
          <p:nvPr>
            <p:ph type="body" sz="half" idx="2"/>
          </p:nvPr>
        </p:nvSpPr>
        <p:spPr>
          <a:xfrm>
            <a:off x="4724400" y="1524000"/>
            <a:ext cx="4038600" cy="4759325"/>
          </a:xfrm>
        </p:spPr>
        <p:txBody>
          <a:bodyPr/>
          <a:lstStyle/>
          <a:p>
            <a:pPr eaLnBrk="1" hangingPunct="1">
              <a:lnSpc>
                <a:spcPct val="90000"/>
              </a:lnSpc>
            </a:pPr>
            <a:r>
              <a:rPr lang="es-ES" sz="2200" smtClean="0"/>
              <a:t>Es una banda con los colores del arco iris, forrada en seda de color púrpura (según otros, en color amapola).</a:t>
            </a:r>
          </a:p>
          <a:p>
            <a:pPr eaLnBrk="1" hangingPunct="1">
              <a:lnSpc>
                <a:spcPct val="90000"/>
              </a:lnSpc>
            </a:pPr>
            <a:r>
              <a:rPr lang="es-ES" sz="2200" smtClean="0"/>
              <a:t>Puede utilizarse en forma de collar, como aquí se muestra,</a:t>
            </a:r>
          </a:p>
          <a:p>
            <a:pPr eaLnBrk="1" hangingPunct="1">
              <a:lnSpc>
                <a:spcPct val="90000"/>
              </a:lnSpc>
            </a:pPr>
            <a:r>
              <a:rPr lang="es-ES" sz="2200" smtClean="0"/>
              <a:t>o en forma de banda propiamente dicha, colocada de derecha a izquierda.</a:t>
            </a:r>
          </a:p>
          <a:p>
            <a:pPr eaLnBrk="1" hangingPunct="1">
              <a:lnSpc>
                <a:spcPct val="90000"/>
              </a:lnSpc>
            </a:pPr>
            <a:r>
              <a:rPr lang="es-ES" sz="2200" smtClean="0"/>
              <a:t>Los guantes son negros, contrastando con la plenitud de colores del cordón.</a:t>
            </a:r>
          </a:p>
          <a:p>
            <a:pPr eaLnBrk="1" hangingPunct="1">
              <a:lnSpc>
                <a:spcPct val="90000"/>
              </a:lnSpc>
              <a:buFontTx/>
              <a:buNone/>
            </a:pPr>
            <a:endParaRPr lang="es-ES_tradnl" sz="2200" smtClean="0"/>
          </a:p>
        </p:txBody>
      </p:sp>
      <p:sp>
        <p:nvSpPr>
          <p:cNvPr id="80900" name="Rectangle 4"/>
          <p:cNvSpPr>
            <a:spLocks noGrp="1" noChangeArrowheads="1"/>
          </p:cNvSpPr>
          <p:nvPr>
            <p:ph sz="half" idx="1"/>
          </p:nvPr>
        </p:nvSpPr>
        <p:spPr>
          <a:xfrm>
            <a:off x="457200" y="1600200"/>
            <a:ext cx="4037013" cy="4525963"/>
          </a:xfrm>
        </p:spPr>
        <p:txBody>
          <a:bodyPr/>
          <a:lstStyle/>
          <a:p>
            <a:pPr eaLnBrk="1" hangingPunct="1">
              <a:lnSpc>
                <a:spcPct val="80000"/>
              </a:lnSpc>
            </a:pPr>
            <a:endParaRPr lang="es-AR" sz="200" smtClean="0"/>
          </a:p>
        </p:txBody>
      </p:sp>
      <p:pic>
        <p:nvPicPr>
          <p:cNvPr id="657424" name="Picture 16" descr="22ndOr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524000"/>
            <a:ext cx="2062163" cy="472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7426" name="Picture 18" descr="22ndS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40000"/>
            <a:ext cx="42672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7410"/>
                                        </p:tgtEl>
                                        <p:attrNameLst>
                                          <p:attrName>style.visibility</p:attrName>
                                        </p:attrNameLst>
                                      </p:cBhvr>
                                      <p:to>
                                        <p:strVal val="visible"/>
                                      </p:to>
                                    </p:set>
                                    <p:animEffect transition="in" filter="blinds(horizontal)">
                                      <p:cBhvr>
                                        <p:cTn id="7" dur="500"/>
                                        <p:tgtEl>
                                          <p:spTgt spid="6574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657424"/>
                                        </p:tgtEl>
                                        <p:attrNameLst>
                                          <p:attrName>style.visibility</p:attrName>
                                        </p:attrNameLst>
                                      </p:cBhvr>
                                      <p:to>
                                        <p:strVal val="visible"/>
                                      </p:to>
                                    </p:set>
                                    <p:animEffect transition="in" filter="plus(in)">
                                      <p:cBhvr>
                                        <p:cTn id="12" dur="2000"/>
                                        <p:tgtEl>
                                          <p:spTgt spid="6574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7411">
                                            <p:txEl>
                                              <p:pRg st="0" end="0"/>
                                            </p:txEl>
                                          </p:spTgt>
                                        </p:tgtEl>
                                        <p:attrNameLst>
                                          <p:attrName>style.visibility</p:attrName>
                                        </p:attrNameLst>
                                      </p:cBhvr>
                                      <p:to>
                                        <p:strVal val="visible"/>
                                      </p:to>
                                    </p:set>
                                    <p:animEffect transition="in" filter="blinds(horizontal)">
                                      <p:cBhvr>
                                        <p:cTn id="17" dur="500"/>
                                        <p:tgtEl>
                                          <p:spTgt spid="65741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7411">
                                            <p:txEl>
                                              <p:pRg st="1" end="1"/>
                                            </p:txEl>
                                          </p:spTgt>
                                        </p:tgtEl>
                                        <p:attrNameLst>
                                          <p:attrName>style.visibility</p:attrName>
                                        </p:attrNameLst>
                                      </p:cBhvr>
                                      <p:to>
                                        <p:strVal val="visible"/>
                                      </p:to>
                                    </p:set>
                                    <p:animEffect transition="in" filter="blinds(horizontal)">
                                      <p:cBhvr>
                                        <p:cTn id="22" dur="500"/>
                                        <p:tgtEl>
                                          <p:spTgt spid="65741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7411">
                                            <p:txEl>
                                              <p:pRg st="2" end="2"/>
                                            </p:txEl>
                                          </p:spTgt>
                                        </p:tgtEl>
                                        <p:attrNameLst>
                                          <p:attrName>style.visibility</p:attrName>
                                        </p:attrNameLst>
                                      </p:cBhvr>
                                      <p:to>
                                        <p:strVal val="visible"/>
                                      </p:to>
                                    </p:set>
                                    <p:animEffect transition="in" filter="blinds(horizontal)">
                                      <p:cBhvr>
                                        <p:cTn id="27" dur="500"/>
                                        <p:tgtEl>
                                          <p:spTgt spid="65741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3" presetClass="exit" presetSubtype="16" fill="hold" nodeType="clickEffect">
                                  <p:stCondLst>
                                    <p:cond delay="0"/>
                                  </p:stCondLst>
                                  <p:childTnLst>
                                    <p:animEffect transition="out" filter="plus(in)">
                                      <p:cBhvr>
                                        <p:cTn id="31" dur="2000"/>
                                        <p:tgtEl>
                                          <p:spTgt spid="657424"/>
                                        </p:tgtEl>
                                      </p:cBhvr>
                                    </p:animEffect>
                                    <p:set>
                                      <p:cBhvr>
                                        <p:cTn id="32" dur="1" fill="hold">
                                          <p:stCondLst>
                                            <p:cond delay="1999"/>
                                          </p:stCondLst>
                                        </p:cTn>
                                        <p:tgtEl>
                                          <p:spTgt spid="65742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0" presetClass="entr" presetSubtype="0" fill="hold" nodeType="clickEffect">
                                  <p:stCondLst>
                                    <p:cond delay="0"/>
                                  </p:stCondLst>
                                  <p:childTnLst>
                                    <p:set>
                                      <p:cBhvr>
                                        <p:cTn id="36" dur="1" fill="hold">
                                          <p:stCondLst>
                                            <p:cond delay="0"/>
                                          </p:stCondLst>
                                        </p:cTn>
                                        <p:tgtEl>
                                          <p:spTgt spid="657426"/>
                                        </p:tgtEl>
                                        <p:attrNameLst>
                                          <p:attrName>style.visibility</p:attrName>
                                        </p:attrNameLst>
                                      </p:cBhvr>
                                      <p:to>
                                        <p:strVal val="visible"/>
                                      </p:to>
                                    </p:set>
                                    <p:animEffect transition="in" filter="wedge">
                                      <p:cBhvr>
                                        <p:cTn id="37" dur="2000"/>
                                        <p:tgtEl>
                                          <p:spTgt spid="65742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57411">
                                            <p:txEl>
                                              <p:pRg st="3" end="3"/>
                                            </p:txEl>
                                          </p:spTgt>
                                        </p:tgtEl>
                                        <p:attrNameLst>
                                          <p:attrName>style.visibility</p:attrName>
                                        </p:attrNameLst>
                                      </p:cBhvr>
                                      <p:to>
                                        <p:strVal val="visible"/>
                                      </p:to>
                                    </p:set>
                                    <p:animEffect transition="in" filter="blinds(horizontal)">
                                      <p:cBhvr>
                                        <p:cTn id="42" dur="500"/>
                                        <p:tgtEl>
                                          <p:spTgt spid="657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0" grpId="0"/>
      <p:bldP spid="657411"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 descr="Colar%20Grau%20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9688"/>
            <a:ext cx="8077200" cy="6937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2227"/>
                                        </p:tgtEl>
                                        <p:attrNameLst>
                                          <p:attrName>style.visibility</p:attrName>
                                        </p:attrNameLst>
                                      </p:cBhvr>
                                      <p:to>
                                        <p:strVal val="visible"/>
                                      </p:to>
                                    </p:set>
                                    <p:animEffect transition="in" filter="box(out)">
                                      <p:cBhvr>
                                        <p:cTn id="7" dur="2000"/>
                                        <p:tgtEl>
                                          <p:spTgt spid="52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Picture 11" descr="22° Degree Coll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0"/>
            <a:ext cx="6583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0419"/>
                                        </p:tgtEl>
                                        <p:attrNameLst>
                                          <p:attrName>style.visibility</p:attrName>
                                        </p:attrNameLst>
                                      </p:cBhvr>
                                      <p:to>
                                        <p:strVal val="visible"/>
                                      </p:to>
                                    </p:set>
                                    <p:animEffect transition="in" filter="box(out)">
                                      <p:cBhvr>
                                        <p:cTn id="7" dur="2000"/>
                                        <p:tgtEl>
                                          <p:spTgt spid="6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descr="1237735207par0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9050"/>
            <a:ext cx="687705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9155"/>
                                        </p:tgtEl>
                                        <p:attrNameLst>
                                          <p:attrName>style.visibility</p:attrName>
                                        </p:attrNameLst>
                                      </p:cBhvr>
                                      <p:to>
                                        <p:strVal val="visible"/>
                                      </p:to>
                                    </p:set>
                                    <p:animEffect transition="in" filter="box(out)">
                                      <p:cBhvr>
                                        <p:cTn id="7" dur="20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descr="grau_22_G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box(out)">
                                      <p:cBhvr>
                                        <p:cTn id="7" dur="2000"/>
                                        <p:tgtEl>
                                          <p:spTgt spid="50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1" name="Picture 3" descr="117-500x5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3251"/>
                                        </p:tgtEl>
                                        <p:attrNameLst>
                                          <p:attrName>style.visibility</p:attrName>
                                        </p:attrNameLst>
                                      </p:cBhvr>
                                      <p:to>
                                        <p:strVal val="visible"/>
                                      </p:to>
                                    </p:set>
                                    <p:animEffect transition="in" filter="box(out)">
                                      <p:cBhvr>
                                        <p:cTn id="7" dur="20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3" descr="grau_22_reaa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1203"/>
                                        </p:tgtEl>
                                        <p:attrNameLst>
                                          <p:attrName>style.visibility</p:attrName>
                                        </p:attrNameLst>
                                      </p:cBhvr>
                                      <p:to>
                                        <p:strVal val="visible"/>
                                      </p:to>
                                    </p:set>
                                    <p:animEffect transition="in" filter="box(out)">
                                      <p:cBhvr>
                                        <p:cTn id="7" dur="2000"/>
                                        <p:tgtEl>
                                          <p:spTgt spid="51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0" name="Rectangle 2"/>
          <p:cNvSpPr>
            <a:spLocks noGrp="1" noChangeArrowheads="1"/>
          </p:cNvSpPr>
          <p:nvPr>
            <p:ph type="title"/>
          </p:nvPr>
        </p:nvSpPr>
        <p:spPr>
          <a:xfrm>
            <a:off x="457200" y="0"/>
            <a:ext cx="8229600" cy="1143000"/>
          </a:xfrm>
        </p:spPr>
        <p:txBody>
          <a:bodyPr/>
          <a:lstStyle/>
          <a:p>
            <a:pPr eaLnBrk="1" hangingPunct="1"/>
            <a:r>
              <a:rPr lang="es-AR" smtClean="0">
                <a:solidFill>
                  <a:schemeClr val="tx1"/>
                </a:solidFill>
              </a:rPr>
              <a:t>La Joya</a:t>
            </a:r>
            <a:endParaRPr lang="es-ES_tradnl" smtClean="0">
              <a:solidFill>
                <a:schemeClr val="tx1"/>
              </a:solidFill>
            </a:endParaRPr>
          </a:p>
        </p:txBody>
      </p:sp>
      <p:sp>
        <p:nvSpPr>
          <p:cNvPr id="662539" name="Text Box 11"/>
          <p:cNvSpPr txBox="1">
            <a:spLocks noChangeArrowheads="1"/>
          </p:cNvSpPr>
          <p:nvPr/>
        </p:nvSpPr>
        <p:spPr bwMode="auto">
          <a:xfrm>
            <a:off x="0" y="5715000"/>
            <a:ext cx="91440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ES" sz="1600" b="1">
                <a:solidFill>
                  <a:schemeClr val="tx1"/>
                </a:solidFill>
              </a:rPr>
              <a:t>Es un hacha de oro, con el mango del mismo metal. Algunos Rituales la presentan como </a:t>
            </a:r>
            <a:r>
              <a:rPr lang="es-ES" sz="1600" b="1" i="1">
                <a:solidFill>
                  <a:schemeClr val="tx1"/>
                </a:solidFill>
              </a:rPr>
              <a:t>“la civilización venciendo a la barbarie”</a:t>
            </a:r>
            <a:r>
              <a:rPr lang="es-ES" sz="1600" b="1">
                <a:solidFill>
                  <a:schemeClr val="tx1"/>
                </a:solidFill>
              </a:rPr>
              <a:t>, hecho representado en el hacha como el instrumento que permite talar bosques y establecer ciudades. Esta interpretación es algo pobre.</a:t>
            </a:r>
            <a:endParaRPr lang="es-ES_tradnl" sz="1600" b="1">
              <a:solidFill>
                <a:schemeClr val="tx1"/>
              </a:solidFill>
            </a:endParaRPr>
          </a:p>
        </p:txBody>
      </p:sp>
      <p:pic>
        <p:nvPicPr>
          <p:cNvPr id="662546" name="Picture 18" descr="22ndJew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57275"/>
            <a:ext cx="830580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2530"/>
                                        </p:tgtEl>
                                        <p:attrNameLst>
                                          <p:attrName>style.visibility</p:attrName>
                                        </p:attrNameLst>
                                      </p:cBhvr>
                                      <p:to>
                                        <p:strVal val="visible"/>
                                      </p:to>
                                    </p:set>
                                    <p:animEffect transition="in" filter="blinds(horizontal)">
                                      <p:cBhvr>
                                        <p:cTn id="7" dur="500"/>
                                        <p:tgtEl>
                                          <p:spTgt spid="662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662546"/>
                                        </p:tgtEl>
                                        <p:attrNameLst>
                                          <p:attrName>style.visibility</p:attrName>
                                        </p:attrNameLst>
                                      </p:cBhvr>
                                      <p:to>
                                        <p:strVal val="visible"/>
                                      </p:to>
                                    </p:set>
                                    <p:animEffect transition="in" filter="diamond(in)">
                                      <p:cBhvr>
                                        <p:cTn id="12" dur="2000"/>
                                        <p:tgtEl>
                                          <p:spTgt spid="6625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62539"/>
                                        </p:tgtEl>
                                        <p:attrNameLst>
                                          <p:attrName>style.visibility</p:attrName>
                                        </p:attrNameLst>
                                      </p:cBhvr>
                                      <p:to>
                                        <p:strVal val="visible"/>
                                      </p:to>
                                    </p:set>
                                    <p:animEffect transition="in" filter="blinds(horizontal)">
                                      <p:cBhvr>
                                        <p:cTn id="17" dur="500"/>
                                        <p:tgtEl>
                                          <p:spTgt spid="662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2530" grpId="0"/>
      <p:bldP spid="662539"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42" name="Rectangle 2"/>
          <p:cNvSpPr>
            <a:spLocks noGrp="1" noChangeArrowheads="1"/>
          </p:cNvSpPr>
          <p:nvPr>
            <p:ph type="title"/>
          </p:nvPr>
        </p:nvSpPr>
        <p:spPr>
          <a:xfrm>
            <a:off x="457200" y="0"/>
            <a:ext cx="8229600" cy="1143000"/>
          </a:xfrm>
        </p:spPr>
        <p:txBody>
          <a:bodyPr/>
          <a:lstStyle/>
          <a:p>
            <a:pPr eaLnBrk="1" hangingPunct="1"/>
            <a:r>
              <a:rPr lang="es-AR" smtClean="0">
                <a:solidFill>
                  <a:schemeClr val="tx1"/>
                </a:solidFill>
              </a:rPr>
              <a:t>La Joya</a:t>
            </a:r>
            <a:endParaRPr lang="es-ES_tradnl" smtClean="0">
              <a:solidFill>
                <a:schemeClr val="tx1"/>
              </a:solidFill>
            </a:endParaRPr>
          </a:p>
        </p:txBody>
      </p:sp>
      <p:sp>
        <p:nvSpPr>
          <p:cNvPr id="1648643" name="Text Box 3"/>
          <p:cNvSpPr txBox="1">
            <a:spLocks noChangeArrowheads="1"/>
          </p:cNvSpPr>
          <p:nvPr/>
        </p:nvSpPr>
        <p:spPr bwMode="auto">
          <a:xfrm>
            <a:off x="0" y="5715000"/>
            <a:ext cx="91440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ES" sz="1600" b="1">
                <a:solidFill>
                  <a:schemeClr val="tx1"/>
                </a:solidFill>
              </a:rPr>
              <a:t>Las letras en los extremos son las iniciales de Noé y Salomón, en el mango las de Líbano y Sidonios. De cada lado de la cuchilla, indican: Adonhiram, Ciro, Darío, Zorobabel, Nehemías y Ezra, y Sem, Cam, Japhet, Moisés, Ahooliab y Beseleel. Sin embargo, hay infinitas variaciones en estas iniciales, y en la forma de escribir los nombres que representan.</a:t>
            </a:r>
            <a:endParaRPr lang="es-ES_tradnl" sz="1600" b="1">
              <a:solidFill>
                <a:schemeClr val="tx1"/>
              </a:solidFill>
            </a:endParaRPr>
          </a:p>
        </p:txBody>
      </p:sp>
      <p:pic>
        <p:nvPicPr>
          <p:cNvPr id="1648644" name="Picture 4" descr="22ndJew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57275"/>
            <a:ext cx="830580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48642"/>
                                        </p:tgtEl>
                                        <p:attrNameLst>
                                          <p:attrName>style.visibility</p:attrName>
                                        </p:attrNameLst>
                                      </p:cBhvr>
                                      <p:to>
                                        <p:strVal val="visible"/>
                                      </p:to>
                                    </p:set>
                                    <p:animEffect transition="in" filter="blinds(horizontal)">
                                      <p:cBhvr>
                                        <p:cTn id="7" dur="500"/>
                                        <p:tgtEl>
                                          <p:spTgt spid="16486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648644"/>
                                        </p:tgtEl>
                                        <p:attrNameLst>
                                          <p:attrName>style.visibility</p:attrName>
                                        </p:attrNameLst>
                                      </p:cBhvr>
                                      <p:to>
                                        <p:strVal val="visible"/>
                                      </p:to>
                                    </p:set>
                                    <p:animEffect transition="in" filter="diamond(in)">
                                      <p:cBhvr>
                                        <p:cTn id="12" dur="2000"/>
                                        <p:tgtEl>
                                          <p:spTgt spid="16486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48643"/>
                                        </p:tgtEl>
                                        <p:attrNameLst>
                                          <p:attrName>style.visibility</p:attrName>
                                        </p:attrNameLst>
                                      </p:cBhvr>
                                      <p:to>
                                        <p:strVal val="visible"/>
                                      </p:to>
                                    </p:set>
                                    <p:animEffect transition="in" filter="blinds(horizontal)">
                                      <p:cBhvr>
                                        <p:cTn id="17" dur="500"/>
                                        <p:tgtEl>
                                          <p:spTgt spid="1648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42" grpId="0"/>
      <p:bldP spid="1648643"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9666" name="Rectangle 2"/>
          <p:cNvSpPr>
            <a:spLocks noGrp="1" noChangeArrowheads="1"/>
          </p:cNvSpPr>
          <p:nvPr>
            <p:ph type="title"/>
          </p:nvPr>
        </p:nvSpPr>
        <p:spPr/>
        <p:txBody>
          <a:bodyPr/>
          <a:lstStyle/>
          <a:p>
            <a:pPr eaLnBrk="1" hangingPunct="1"/>
            <a:r>
              <a:rPr lang="es-AR" smtClean="0">
                <a:solidFill>
                  <a:schemeClr val="tx1"/>
                </a:solidFill>
              </a:rPr>
              <a:t>La Joya</a:t>
            </a:r>
            <a:endParaRPr lang="es-ES_tradnl" smtClean="0">
              <a:solidFill>
                <a:schemeClr val="tx1"/>
              </a:solidFill>
            </a:endParaRPr>
          </a:p>
        </p:txBody>
      </p:sp>
      <p:sp>
        <p:nvSpPr>
          <p:cNvPr id="1649669" name="Rectangle 5"/>
          <p:cNvSpPr>
            <a:spLocks noGrp="1" noChangeArrowheads="1"/>
          </p:cNvSpPr>
          <p:nvPr>
            <p:ph type="body" sz="half" idx="1"/>
          </p:nvPr>
        </p:nvSpPr>
        <p:spPr>
          <a:xfrm>
            <a:off x="457200" y="2027238"/>
            <a:ext cx="4038600" cy="4525962"/>
          </a:xfrm>
        </p:spPr>
        <p:txBody>
          <a:bodyPr/>
          <a:lstStyle/>
          <a:p>
            <a:pPr eaLnBrk="1" hangingPunct="1"/>
            <a:r>
              <a:rPr lang="es-AR" sz="2800" smtClean="0"/>
              <a:t>Cassard agrega que el hacha </a:t>
            </a:r>
            <a:r>
              <a:rPr lang="es-AR" sz="2800" i="1" smtClean="0"/>
              <a:t>“lleva una corona de oro”.</a:t>
            </a:r>
          </a:p>
          <a:p>
            <a:pPr eaLnBrk="1" hangingPunct="1"/>
            <a:r>
              <a:rPr lang="es-AR" sz="2800" smtClean="0"/>
              <a:t>En la imagen, joya del grado 22°, en el Museo Virtual de la Gran Logia Nacional de Francia.</a:t>
            </a:r>
            <a:endParaRPr lang="es-ES_tradnl" sz="2800" smtClean="0"/>
          </a:p>
        </p:txBody>
      </p:sp>
      <p:sp>
        <p:nvSpPr>
          <p:cNvPr id="90116" name="Rectangle 6"/>
          <p:cNvSpPr>
            <a:spLocks noGrp="1" noChangeArrowheads="1"/>
          </p:cNvSpPr>
          <p:nvPr>
            <p:ph sz="half" idx="2"/>
          </p:nvPr>
        </p:nvSpPr>
        <p:spPr/>
        <p:txBody>
          <a:bodyPr/>
          <a:lstStyle/>
          <a:p>
            <a:pPr eaLnBrk="1" hangingPunct="1"/>
            <a:endParaRPr lang="es-AR" sz="2800" smtClean="0"/>
          </a:p>
        </p:txBody>
      </p:sp>
      <p:pic>
        <p:nvPicPr>
          <p:cNvPr id="1649672" name="Picture 8" descr="zoom_B2-9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3088" y="1371600"/>
            <a:ext cx="2271712"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49666"/>
                                        </p:tgtEl>
                                        <p:attrNameLst>
                                          <p:attrName>style.visibility</p:attrName>
                                        </p:attrNameLst>
                                      </p:cBhvr>
                                      <p:to>
                                        <p:strVal val="visible"/>
                                      </p:to>
                                    </p:set>
                                    <p:animEffect transition="in" filter="blinds(horizontal)">
                                      <p:cBhvr>
                                        <p:cTn id="7" dur="500"/>
                                        <p:tgtEl>
                                          <p:spTgt spid="16496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49672"/>
                                        </p:tgtEl>
                                        <p:attrNameLst>
                                          <p:attrName>style.visibility</p:attrName>
                                        </p:attrNameLst>
                                      </p:cBhvr>
                                      <p:to>
                                        <p:strVal val="visible"/>
                                      </p:to>
                                    </p:set>
                                    <p:animEffect transition="in" filter="fade">
                                      <p:cBhvr>
                                        <p:cTn id="12" dur="2000"/>
                                        <p:tgtEl>
                                          <p:spTgt spid="16496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49669">
                                            <p:txEl>
                                              <p:pRg st="0" end="0"/>
                                            </p:txEl>
                                          </p:spTgt>
                                        </p:tgtEl>
                                        <p:attrNameLst>
                                          <p:attrName>style.visibility</p:attrName>
                                        </p:attrNameLst>
                                      </p:cBhvr>
                                      <p:to>
                                        <p:strVal val="visible"/>
                                      </p:to>
                                    </p:set>
                                    <p:animEffect transition="in" filter="blinds(horizontal)">
                                      <p:cBhvr>
                                        <p:cTn id="17" dur="500"/>
                                        <p:tgtEl>
                                          <p:spTgt spid="164966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49669">
                                            <p:txEl>
                                              <p:pRg st="1" end="1"/>
                                            </p:txEl>
                                          </p:spTgt>
                                        </p:tgtEl>
                                        <p:attrNameLst>
                                          <p:attrName>style.visibility</p:attrName>
                                        </p:attrNameLst>
                                      </p:cBhvr>
                                      <p:to>
                                        <p:strVal val="visible"/>
                                      </p:to>
                                    </p:set>
                                    <p:animEffect transition="in" filter="blinds(horizontal)">
                                      <p:cBhvr>
                                        <p:cTn id="22" dur="500"/>
                                        <p:tgtEl>
                                          <p:spTgt spid="164966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9666" grpId="0"/>
      <p:bldP spid="1649669"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3.bp.blogspot.com/-uMLVbuXkfsY/TovC00kgWMI/AAAAAAAAAgQ/D0X2TRLcFec/s1600/22+-+Prince+of+Libanus+%255B22nd+degree%255D%255B1.5%255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3488" y="88900"/>
            <a:ext cx="6843712"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dcsr.org/images/degreeIcons/degree2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46200"/>
            <a:ext cx="8801100" cy="44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www.lasvegasscottishrite.info/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5" y="762000"/>
            <a:ext cx="8658225"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ak.scr.imgfarm.com/mobi/md/Illustration-Tre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505200"/>
            <a:ext cx="3860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2000"/>
                                        <p:tgtEl>
                                          <p:spTgt spid="4"/>
                                        </p:tgtEl>
                                      </p:cBhvr>
                                    </p:animEffect>
                                  </p:childTnLst>
                                </p:cTn>
                              </p:par>
                              <p:par>
                                <p:cTn id="8" presetID="8" presetClass="entr" presetSubtype="3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out)">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mg1.imagilive.com/0607/mac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313" y="31750"/>
            <a:ext cx="7177087"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img1.imagilive.com/0607/mac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39800"/>
            <a:ext cx="9144000" cy="515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4293" name="Text Box 5"/>
          <p:cNvSpPr txBox="1">
            <a:spLocks noChangeArrowheads="1"/>
          </p:cNvSpPr>
          <p:nvPr/>
        </p:nvSpPr>
        <p:spPr bwMode="auto">
          <a:xfrm>
            <a:off x="76200" y="838200"/>
            <a:ext cx="2216150"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Decoraciones</a:t>
            </a:r>
          </a:p>
          <a:p>
            <a:pPr eaLnBrk="1" hangingPunct="1"/>
            <a:r>
              <a:rPr lang="es-AR">
                <a:solidFill>
                  <a:schemeClr val="tx1"/>
                </a:solidFill>
              </a:rPr>
              <a:t>del Caballero del</a:t>
            </a:r>
          </a:p>
          <a:p>
            <a:pPr eaLnBrk="1" hangingPunct="1"/>
            <a:r>
              <a:rPr lang="es-AR">
                <a:solidFill>
                  <a:schemeClr val="tx1"/>
                </a:solidFill>
              </a:rPr>
              <a:t>Hacha Real o</a:t>
            </a:r>
          </a:p>
          <a:p>
            <a:pPr eaLnBrk="1" hangingPunct="1"/>
            <a:r>
              <a:rPr lang="es-AR">
                <a:solidFill>
                  <a:schemeClr val="tx1"/>
                </a:solidFill>
              </a:rPr>
              <a:t>Príncipe del Líbano,</a:t>
            </a:r>
          </a:p>
          <a:p>
            <a:pPr eaLnBrk="1" hangingPunct="1"/>
            <a:r>
              <a:rPr lang="es-AR">
                <a:solidFill>
                  <a:schemeClr val="tx1"/>
                </a:solidFill>
              </a:rPr>
              <a:t>Francia,</a:t>
            </a:r>
          </a:p>
          <a:p>
            <a:pPr eaLnBrk="1" hangingPunct="1"/>
            <a:r>
              <a:rPr lang="es-AR">
                <a:solidFill>
                  <a:schemeClr val="tx1"/>
                </a:solidFill>
              </a:rPr>
              <a:t>siglo XVIII.</a:t>
            </a:r>
          </a:p>
          <a:p>
            <a:pPr eaLnBrk="1" hangingPunct="1"/>
            <a:endParaRPr lang="es-ES_tradnl">
              <a:solidFill>
                <a:schemeClr val="tx1"/>
              </a:solidFill>
            </a:endParaRPr>
          </a:p>
        </p:txBody>
      </p:sp>
      <p:pic>
        <p:nvPicPr>
          <p:cNvPr id="1164300" name="Picture 12" descr="Pr%E9cis%20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8863" y="0"/>
            <a:ext cx="5568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64300"/>
                                        </p:tgtEl>
                                        <p:attrNameLst>
                                          <p:attrName>style.visibility</p:attrName>
                                        </p:attrNameLst>
                                      </p:cBhvr>
                                      <p:to>
                                        <p:strVal val="visible"/>
                                      </p:to>
                                    </p:set>
                                    <p:animEffect transition="in" filter="fade">
                                      <p:cBhvr>
                                        <p:cTn id="7" dur="2000"/>
                                        <p:tgtEl>
                                          <p:spTgt spid="11643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64293"/>
                                        </p:tgtEl>
                                        <p:attrNameLst>
                                          <p:attrName>style.visibility</p:attrName>
                                        </p:attrNameLst>
                                      </p:cBhvr>
                                      <p:to>
                                        <p:strVal val="visible"/>
                                      </p:to>
                                    </p:set>
                                    <p:animEffect transition="in" filter="dissolve">
                                      <p:cBhvr>
                                        <p:cTn id="12" dur="500"/>
                                        <p:tgtEl>
                                          <p:spTgt spid="1164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4293"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a:xfrm>
            <a:off x="457200" y="384175"/>
            <a:ext cx="8229600" cy="1139825"/>
          </a:xfrm>
        </p:spPr>
        <p:txBody>
          <a:bodyPr/>
          <a:lstStyle/>
          <a:p>
            <a:pPr eaLnBrk="1" hangingPunct="1"/>
            <a:r>
              <a:rPr lang="es-AR" sz="3400" smtClean="0">
                <a:solidFill>
                  <a:schemeClr val="tx1"/>
                </a:solidFill>
              </a:rPr>
              <a:t>Regalía del Supremo Consejo de Estados Unidos, Jurisdicción Norte, siglo XIX</a:t>
            </a:r>
            <a:endParaRPr lang="es-ES_tradnl" sz="3400" smtClean="0">
              <a:solidFill>
                <a:schemeClr val="tx1"/>
              </a:solidFill>
            </a:endParaRPr>
          </a:p>
        </p:txBody>
      </p:sp>
      <p:sp>
        <p:nvSpPr>
          <p:cNvPr id="97283" name="Rectangle 3"/>
          <p:cNvSpPr>
            <a:spLocks noGrp="1" noChangeArrowheads="1"/>
          </p:cNvSpPr>
          <p:nvPr>
            <p:ph sz="half" idx="1"/>
          </p:nvPr>
        </p:nvSpPr>
        <p:spPr>
          <a:xfrm>
            <a:off x="457200" y="1600200"/>
            <a:ext cx="4037013" cy="4525963"/>
          </a:xfrm>
        </p:spPr>
        <p:txBody>
          <a:bodyPr/>
          <a:lstStyle/>
          <a:p>
            <a:pPr eaLnBrk="1" hangingPunct="1"/>
            <a:endParaRPr lang="es-AR" smtClean="0"/>
          </a:p>
        </p:txBody>
      </p:sp>
      <p:sp>
        <p:nvSpPr>
          <p:cNvPr id="97284" name="Rectangle 4"/>
          <p:cNvSpPr>
            <a:spLocks noGrp="1" noChangeArrowheads="1"/>
          </p:cNvSpPr>
          <p:nvPr>
            <p:ph sz="half" idx="2"/>
          </p:nvPr>
        </p:nvSpPr>
        <p:spPr>
          <a:xfrm>
            <a:off x="4649788" y="1600200"/>
            <a:ext cx="4037012" cy="4525963"/>
          </a:xfrm>
        </p:spPr>
        <p:txBody>
          <a:bodyPr/>
          <a:lstStyle/>
          <a:p>
            <a:pPr eaLnBrk="1" hangingPunct="1"/>
            <a:endParaRPr lang="es-AR" smtClean="0"/>
          </a:p>
        </p:txBody>
      </p:sp>
      <p:sp>
        <p:nvSpPr>
          <p:cNvPr id="661509" name="Text Box 5"/>
          <p:cNvSpPr txBox="1">
            <a:spLocks noChangeArrowheads="1"/>
          </p:cNvSpPr>
          <p:nvPr/>
        </p:nvSpPr>
        <p:spPr bwMode="auto">
          <a:xfrm>
            <a:off x="1403350" y="5911850"/>
            <a:ext cx="6292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a:solidFill>
                  <a:schemeClr val="tx1"/>
                </a:solidFill>
              </a:rPr>
              <a:t>Si bien hay algunos cambios de estilo (por ejemplo, la forma</a:t>
            </a:r>
          </a:p>
          <a:p>
            <a:pPr algn="ctr" eaLnBrk="1" hangingPunct="1"/>
            <a:r>
              <a:rPr lang="es-AR">
                <a:solidFill>
                  <a:schemeClr val="tx1"/>
                </a:solidFill>
              </a:rPr>
              <a:t>triangular del mandil), es bastante similar a la actual</a:t>
            </a:r>
            <a:endParaRPr lang="es-ES_tradnl">
              <a:solidFill>
                <a:schemeClr val="tx1"/>
              </a:solidFill>
            </a:endParaRPr>
          </a:p>
        </p:txBody>
      </p:sp>
      <p:pic>
        <p:nvPicPr>
          <p:cNvPr id="661521" name="Picture 17" descr="ROYLAX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022475"/>
            <a:ext cx="8915400"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1506"/>
                                        </p:tgtEl>
                                        <p:attrNameLst>
                                          <p:attrName>style.visibility</p:attrName>
                                        </p:attrNameLst>
                                      </p:cBhvr>
                                      <p:to>
                                        <p:strVal val="visible"/>
                                      </p:to>
                                    </p:set>
                                    <p:anim calcmode="lin" valueType="num">
                                      <p:cBhvr additive="base">
                                        <p:cTn id="7" dur="2000" fill="hold"/>
                                        <p:tgtEl>
                                          <p:spTgt spid="661506"/>
                                        </p:tgtEl>
                                        <p:attrNameLst>
                                          <p:attrName>ppt_x</p:attrName>
                                        </p:attrNameLst>
                                      </p:cBhvr>
                                      <p:tavLst>
                                        <p:tav tm="0">
                                          <p:val>
                                            <p:strVal val="#ppt_x"/>
                                          </p:val>
                                        </p:tav>
                                        <p:tav tm="100000">
                                          <p:val>
                                            <p:strVal val="#ppt_x"/>
                                          </p:val>
                                        </p:tav>
                                      </p:tavLst>
                                    </p:anim>
                                    <p:anim calcmode="lin" valueType="num">
                                      <p:cBhvr additive="base">
                                        <p:cTn id="8" dur="2000" fill="hold"/>
                                        <p:tgtEl>
                                          <p:spTgt spid="66150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nodeType="clickEffect">
                                  <p:stCondLst>
                                    <p:cond delay="0"/>
                                  </p:stCondLst>
                                  <p:childTnLst>
                                    <p:set>
                                      <p:cBhvr>
                                        <p:cTn id="12" dur="1" fill="hold">
                                          <p:stCondLst>
                                            <p:cond delay="0"/>
                                          </p:stCondLst>
                                        </p:cTn>
                                        <p:tgtEl>
                                          <p:spTgt spid="661521"/>
                                        </p:tgtEl>
                                        <p:attrNameLst>
                                          <p:attrName>style.visibility</p:attrName>
                                        </p:attrNameLst>
                                      </p:cBhvr>
                                      <p:to>
                                        <p:strVal val="visible"/>
                                      </p:to>
                                    </p:set>
                                    <p:animEffect transition="in" filter="diamond(in)">
                                      <p:cBhvr>
                                        <p:cTn id="13" dur="2000"/>
                                        <p:tgtEl>
                                          <p:spTgt spid="66152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5" presetClass="entr" presetSubtype="0" fill="hold" grpId="0" nodeType="clickEffect">
                                  <p:stCondLst>
                                    <p:cond delay="0"/>
                                  </p:stCondLst>
                                  <p:childTnLst>
                                    <p:set>
                                      <p:cBhvr>
                                        <p:cTn id="17" dur="1" fill="hold">
                                          <p:stCondLst>
                                            <p:cond delay="0"/>
                                          </p:stCondLst>
                                        </p:cTn>
                                        <p:tgtEl>
                                          <p:spTgt spid="661509"/>
                                        </p:tgtEl>
                                        <p:attrNameLst>
                                          <p:attrName>style.visibility</p:attrName>
                                        </p:attrNameLst>
                                      </p:cBhvr>
                                      <p:to>
                                        <p:strVal val="visible"/>
                                      </p:to>
                                    </p:set>
                                    <p:anim calcmode="lin" valueType="num">
                                      <p:cBhvr>
                                        <p:cTn id="18" dur="1000" fill="hold"/>
                                        <p:tgtEl>
                                          <p:spTgt spid="661509"/>
                                        </p:tgtEl>
                                        <p:attrNameLst>
                                          <p:attrName>ppt_w</p:attrName>
                                        </p:attrNameLst>
                                      </p:cBhvr>
                                      <p:tavLst>
                                        <p:tav tm="0">
                                          <p:val>
                                            <p:fltVal val="0"/>
                                          </p:val>
                                        </p:tav>
                                        <p:tav tm="100000">
                                          <p:val>
                                            <p:strVal val="#ppt_w"/>
                                          </p:val>
                                        </p:tav>
                                      </p:tavLst>
                                    </p:anim>
                                    <p:anim calcmode="lin" valueType="num">
                                      <p:cBhvr>
                                        <p:cTn id="19" dur="1000" fill="hold"/>
                                        <p:tgtEl>
                                          <p:spTgt spid="661509"/>
                                        </p:tgtEl>
                                        <p:attrNameLst>
                                          <p:attrName>ppt_h</p:attrName>
                                        </p:attrNameLst>
                                      </p:cBhvr>
                                      <p:tavLst>
                                        <p:tav tm="0">
                                          <p:val>
                                            <p:fltVal val="0"/>
                                          </p:val>
                                        </p:tav>
                                        <p:tav tm="100000">
                                          <p:val>
                                            <p:strVal val="#ppt_h"/>
                                          </p:val>
                                        </p:tav>
                                      </p:tavLst>
                                    </p:anim>
                                    <p:anim calcmode="lin" valueType="num">
                                      <p:cBhvr>
                                        <p:cTn id="20" dur="1000" fill="hold"/>
                                        <p:tgtEl>
                                          <p:spTgt spid="661509"/>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66150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1506" grpId="0"/>
      <p:bldP spid="661509"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1" name="Text Box 11"/>
          <p:cNvSpPr txBox="1">
            <a:spLocks noChangeArrowheads="1"/>
          </p:cNvSpPr>
          <p:nvPr/>
        </p:nvSpPr>
        <p:spPr bwMode="auto">
          <a:xfrm>
            <a:off x="365125" y="1255713"/>
            <a:ext cx="18732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La regalía del</a:t>
            </a:r>
          </a:p>
          <a:p>
            <a:pPr eaLnBrk="1" hangingPunct="1"/>
            <a:r>
              <a:rPr lang="es-AR">
                <a:solidFill>
                  <a:schemeClr val="tx1"/>
                </a:solidFill>
              </a:rPr>
              <a:t>grado, tal como</a:t>
            </a:r>
          </a:p>
          <a:p>
            <a:pPr eaLnBrk="1" hangingPunct="1"/>
            <a:r>
              <a:rPr lang="es-AR">
                <a:solidFill>
                  <a:schemeClr val="tx1"/>
                </a:solidFill>
              </a:rPr>
              <a:t>figura en los</a:t>
            </a:r>
          </a:p>
          <a:p>
            <a:pPr eaLnBrk="1" hangingPunct="1"/>
            <a:r>
              <a:rPr lang="es-AR" i="1">
                <a:solidFill>
                  <a:schemeClr val="tx1"/>
                </a:solidFill>
              </a:rPr>
              <a:t>“Comentarios de</a:t>
            </a:r>
          </a:p>
          <a:p>
            <a:pPr eaLnBrk="1" hangingPunct="1"/>
            <a:r>
              <a:rPr lang="es-AR" i="1">
                <a:solidFill>
                  <a:schemeClr val="tx1"/>
                </a:solidFill>
              </a:rPr>
              <a:t>Clausen”</a:t>
            </a:r>
            <a:endParaRPr lang="es-ES_tradnl" i="1">
              <a:solidFill>
                <a:schemeClr val="tx1"/>
              </a:solidFill>
            </a:endParaRPr>
          </a:p>
        </p:txBody>
      </p:sp>
      <p:pic>
        <p:nvPicPr>
          <p:cNvPr id="778257" name="Picture 17" descr="22nd_degree_jewel_and_apron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1900" y="0"/>
            <a:ext cx="4584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78257"/>
                                        </p:tgtEl>
                                        <p:attrNameLst>
                                          <p:attrName>style.visibility</p:attrName>
                                        </p:attrNameLst>
                                      </p:cBhvr>
                                      <p:to>
                                        <p:strVal val="visible"/>
                                      </p:to>
                                    </p:set>
                                    <p:animEffect transition="in" filter="fade">
                                      <p:cBhvr>
                                        <p:cTn id="7" dur="2000"/>
                                        <p:tgtEl>
                                          <p:spTgt spid="7782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78251"/>
                                        </p:tgtEl>
                                        <p:attrNameLst>
                                          <p:attrName>style.visibility</p:attrName>
                                        </p:attrNameLst>
                                      </p:cBhvr>
                                      <p:to>
                                        <p:strVal val="visible"/>
                                      </p:to>
                                    </p:set>
                                    <p:animEffect transition="in" filter="dissolve">
                                      <p:cBhvr>
                                        <p:cTn id="12" dur="500"/>
                                        <p:tgtEl>
                                          <p:spTgt spid="778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5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2246" name="Text Box 6"/>
          <p:cNvSpPr txBox="1">
            <a:spLocks noChangeArrowheads="1"/>
          </p:cNvSpPr>
          <p:nvPr/>
        </p:nvSpPr>
        <p:spPr bwMode="auto">
          <a:xfrm>
            <a:off x="212725" y="950913"/>
            <a:ext cx="2838450" cy="366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El grado 22° y el grado</a:t>
            </a:r>
          </a:p>
          <a:p>
            <a:pPr eaLnBrk="1" hangingPunct="1"/>
            <a:r>
              <a:rPr lang="es-AR">
                <a:solidFill>
                  <a:schemeClr val="tx1"/>
                </a:solidFill>
              </a:rPr>
              <a:t>23°, Brasil,</a:t>
            </a:r>
          </a:p>
          <a:p>
            <a:pPr eaLnBrk="1" hangingPunct="1"/>
            <a:r>
              <a:rPr lang="es-AR">
                <a:solidFill>
                  <a:schemeClr val="tx1"/>
                </a:solidFill>
              </a:rPr>
              <a:t>siglo XIX. En el mandil del</a:t>
            </a:r>
          </a:p>
          <a:p>
            <a:pPr eaLnBrk="1" hangingPunct="1"/>
            <a:r>
              <a:rPr lang="es-AR">
                <a:solidFill>
                  <a:schemeClr val="tx1"/>
                </a:solidFill>
              </a:rPr>
              <a:t>Príncipe del Líbano hay</a:t>
            </a:r>
          </a:p>
          <a:p>
            <a:pPr eaLnBrk="1" hangingPunct="1"/>
            <a:r>
              <a:rPr lang="es-AR">
                <a:solidFill>
                  <a:schemeClr val="tx1"/>
                </a:solidFill>
              </a:rPr>
              <a:t>tres figuras:</a:t>
            </a:r>
          </a:p>
          <a:p>
            <a:pPr eaLnBrk="1" hangingPunct="1"/>
            <a:r>
              <a:rPr lang="es-AR">
                <a:solidFill>
                  <a:schemeClr val="tx1"/>
                </a:solidFill>
              </a:rPr>
              <a:t>una que derriba un</a:t>
            </a:r>
          </a:p>
          <a:p>
            <a:pPr eaLnBrk="1" hangingPunct="1"/>
            <a:r>
              <a:rPr lang="es-AR">
                <a:solidFill>
                  <a:schemeClr val="tx1"/>
                </a:solidFill>
              </a:rPr>
              <a:t>árbol, otra que corta sus</a:t>
            </a:r>
          </a:p>
          <a:p>
            <a:pPr eaLnBrk="1" hangingPunct="1"/>
            <a:r>
              <a:rPr lang="es-AR">
                <a:solidFill>
                  <a:schemeClr val="tx1"/>
                </a:solidFill>
              </a:rPr>
              <a:t>ramas y otra</a:t>
            </a:r>
          </a:p>
          <a:p>
            <a:pPr eaLnBrk="1" hangingPunct="1"/>
            <a:r>
              <a:rPr lang="es-AR">
                <a:solidFill>
                  <a:schemeClr val="tx1"/>
                </a:solidFill>
              </a:rPr>
              <a:t>que le quita la corteza.</a:t>
            </a:r>
          </a:p>
          <a:p>
            <a:pPr eaLnBrk="1" hangingPunct="1"/>
            <a:r>
              <a:rPr lang="es-AR">
                <a:solidFill>
                  <a:schemeClr val="tx1"/>
                </a:solidFill>
              </a:rPr>
              <a:t>Lamentablemente, estas</a:t>
            </a:r>
          </a:p>
          <a:p>
            <a:pPr eaLnBrk="1" hangingPunct="1"/>
            <a:r>
              <a:rPr lang="es-AR">
                <a:solidFill>
                  <a:schemeClr val="tx1"/>
                </a:solidFill>
              </a:rPr>
              <a:t>figuras no aparecen en</a:t>
            </a:r>
          </a:p>
          <a:p>
            <a:pPr eaLnBrk="1" hangingPunct="1"/>
            <a:r>
              <a:rPr lang="es-AR">
                <a:solidFill>
                  <a:schemeClr val="tx1"/>
                </a:solidFill>
              </a:rPr>
              <a:t>los mandiles actuales.</a:t>
            </a:r>
          </a:p>
          <a:p>
            <a:pPr eaLnBrk="1" hangingPunct="1"/>
            <a:endParaRPr lang="es-ES_tradnl">
              <a:solidFill>
                <a:schemeClr val="tx1"/>
              </a:solidFill>
            </a:endParaRPr>
          </a:p>
        </p:txBody>
      </p:sp>
      <p:pic>
        <p:nvPicPr>
          <p:cNvPr id="1162251" name="Picture 11" descr="e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0"/>
            <a:ext cx="5006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1162251"/>
                                        </p:tgtEl>
                                        <p:attrNameLst>
                                          <p:attrName>style.visibility</p:attrName>
                                        </p:attrNameLst>
                                      </p:cBhvr>
                                      <p:to>
                                        <p:strVal val="visible"/>
                                      </p:to>
                                    </p:set>
                                    <p:animEffect transition="in" filter="plus(in)">
                                      <p:cBhvr>
                                        <p:cTn id="7" dur="2000"/>
                                        <p:tgtEl>
                                          <p:spTgt spid="11622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62246"/>
                                        </p:tgtEl>
                                        <p:attrNameLst>
                                          <p:attrName>style.visibility</p:attrName>
                                        </p:attrNameLst>
                                      </p:cBhvr>
                                      <p:to>
                                        <p:strVal val="visible"/>
                                      </p:to>
                                    </p:set>
                                    <p:animEffect transition="in" filter="dissolve">
                                      <p:cBhvr>
                                        <p:cTn id="12" dur="500"/>
                                        <p:tgtEl>
                                          <p:spTgt spid="1162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224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6050" name="Rectangle 2"/>
          <p:cNvSpPr>
            <a:spLocks noGrp="1" noChangeArrowheads="1"/>
          </p:cNvSpPr>
          <p:nvPr>
            <p:ph type="title"/>
          </p:nvPr>
        </p:nvSpPr>
        <p:spPr/>
        <p:txBody>
          <a:bodyPr/>
          <a:lstStyle/>
          <a:p>
            <a:pPr eaLnBrk="1" hangingPunct="1"/>
            <a:r>
              <a:rPr lang="es-AR" sz="2700" smtClean="0">
                <a:solidFill>
                  <a:schemeClr val="tx1"/>
                </a:solidFill>
              </a:rPr>
              <a:t>Túnica, mandil y banda del </a:t>
            </a:r>
            <a:r>
              <a:rPr lang="es-AR" sz="2700" i="1" smtClean="0">
                <a:solidFill>
                  <a:schemeClr val="tx1"/>
                </a:solidFill>
              </a:rPr>
              <a:t>“Caballero Real Hacha o Príncipe del Líbano”</a:t>
            </a:r>
            <a:r>
              <a:rPr lang="es-AR" sz="2700" smtClean="0">
                <a:solidFill>
                  <a:schemeClr val="tx1"/>
                </a:solidFill>
              </a:rPr>
              <a:t>, Brasil, época actual</a:t>
            </a:r>
            <a:endParaRPr lang="es-ES_tradnl" sz="2700" smtClean="0">
              <a:solidFill>
                <a:schemeClr val="tx1"/>
              </a:solidFill>
            </a:endParaRPr>
          </a:p>
        </p:txBody>
      </p:sp>
      <p:pic>
        <p:nvPicPr>
          <p:cNvPr id="1666053" name="Picture 5" descr="esc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371600"/>
            <a:ext cx="406241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6050"/>
                                        </p:tgtEl>
                                        <p:attrNameLst>
                                          <p:attrName>style.visibility</p:attrName>
                                        </p:attrNameLst>
                                      </p:cBhvr>
                                      <p:to>
                                        <p:strVal val="visible"/>
                                      </p:to>
                                    </p:set>
                                    <p:animEffect transition="in" filter="blinds(horizontal)">
                                      <p:cBhvr>
                                        <p:cTn id="7" dur="500"/>
                                        <p:tgtEl>
                                          <p:spTgt spid="1666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66053"/>
                                        </p:tgtEl>
                                        <p:attrNameLst>
                                          <p:attrName>style.visibility</p:attrName>
                                        </p:attrNameLst>
                                      </p:cBhvr>
                                      <p:to>
                                        <p:strVal val="visible"/>
                                      </p:to>
                                    </p:set>
                                    <p:animEffect transition="in" filter="fade">
                                      <p:cBhvr>
                                        <p:cTn id="12" dur="2000"/>
                                        <p:tgtEl>
                                          <p:spTgt spid="1666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6050"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44" name="Rectangle 4"/>
          <p:cNvSpPr>
            <a:spLocks noGrp="1" noChangeArrowheads="1"/>
          </p:cNvSpPr>
          <p:nvPr>
            <p:ph type="title"/>
          </p:nvPr>
        </p:nvSpPr>
        <p:spPr/>
        <p:txBody>
          <a:bodyPr/>
          <a:lstStyle/>
          <a:p>
            <a:pPr eaLnBrk="1" hangingPunct="1"/>
            <a:r>
              <a:rPr lang="es-AR" sz="2700" smtClean="0">
                <a:solidFill>
                  <a:schemeClr val="tx1"/>
                </a:solidFill>
              </a:rPr>
              <a:t>Túnica, mandil y banda del </a:t>
            </a:r>
            <a:r>
              <a:rPr lang="es-AR" sz="2700" i="1" smtClean="0">
                <a:solidFill>
                  <a:schemeClr val="tx1"/>
                </a:solidFill>
              </a:rPr>
              <a:t>“Ministro de Economía”</a:t>
            </a:r>
            <a:r>
              <a:rPr lang="es-AR" sz="2700" smtClean="0">
                <a:solidFill>
                  <a:schemeClr val="tx1"/>
                </a:solidFill>
              </a:rPr>
              <a:t>, grado 22° del Rito Brasileño, época actual</a:t>
            </a:r>
            <a:endParaRPr lang="es-ES_tradnl" sz="2700" smtClean="0">
              <a:solidFill>
                <a:schemeClr val="tx1"/>
              </a:solidFill>
            </a:endParaRPr>
          </a:p>
        </p:txBody>
      </p:sp>
      <p:pic>
        <p:nvPicPr>
          <p:cNvPr id="1546249" name="Picture 9" descr="br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447800"/>
            <a:ext cx="389096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46244"/>
                                        </p:tgtEl>
                                        <p:attrNameLst>
                                          <p:attrName>style.visibility</p:attrName>
                                        </p:attrNameLst>
                                      </p:cBhvr>
                                      <p:to>
                                        <p:strVal val="visible"/>
                                      </p:to>
                                    </p:set>
                                    <p:animEffect transition="in" filter="blinds(horizontal)">
                                      <p:cBhvr>
                                        <p:cTn id="7" dur="500"/>
                                        <p:tgtEl>
                                          <p:spTgt spid="15462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546249"/>
                                        </p:tgtEl>
                                        <p:attrNameLst>
                                          <p:attrName>style.visibility</p:attrName>
                                        </p:attrNameLst>
                                      </p:cBhvr>
                                      <p:to>
                                        <p:strVal val="visible"/>
                                      </p:to>
                                    </p:set>
                                    <p:animEffect transition="in" filter="fade">
                                      <p:cBhvr>
                                        <p:cTn id="12" dur="2000"/>
                                        <p:tgtEl>
                                          <p:spTgt spid="1546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4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Rectangle 2"/>
          <p:cNvSpPr>
            <a:spLocks noGrp="1" noChangeArrowheads="1"/>
          </p:cNvSpPr>
          <p:nvPr>
            <p:ph type="title" sz="quarter"/>
          </p:nvPr>
        </p:nvSpPr>
        <p:spPr/>
        <p:txBody>
          <a:bodyPr/>
          <a:lstStyle/>
          <a:p>
            <a:pPr eaLnBrk="1" hangingPunct="1"/>
            <a:r>
              <a:rPr lang="es-AR" sz="2600" smtClean="0">
                <a:solidFill>
                  <a:schemeClr val="tx1"/>
                </a:solidFill>
              </a:rPr>
              <a:t>Regalía del Grado 22°, Rito de Memphis, época actual</a:t>
            </a:r>
            <a:endParaRPr lang="es-ES_tradnl" sz="2600" smtClean="0">
              <a:solidFill>
                <a:schemeClr val="tx1"/>
              </a:solidFill>
            </a:endParaRPr>
          </a:p>
        </p:txBody>
      </p:sp>
      <p:sp>
        <p:nvSpPr>
          <p:cNvPr id="665617" name="Text Box 17"/>
          <p:cNvSpPr txBox="1">
            <a:spLocks noChangeArrowheads="1"/>
          </p:cNvSpPr>
          <p:nvPr/>
        </p:nvSpPr>
        <p:spPr bwMode="auto">
          <a:xfrm>
            <a:off x="488950" y="1752600"/>
            <a:ext cx="1898650"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Los antiguos</a:t>
            </a:r>
          </a:p>
          <a:p>
            <a:pPr eaLnBrk="1" hangingPunct="1"/>
            <a:r>
              <a:rPr lang="es-AR">
                <a:solidFill>
                  <a:schemeClr val="tx1"/>
                </a:solidFill>
              </a:rPr>
              <a:t>Rituales de </a:t>
            </a:r>
          </a:p>
          <a:p>
            <a:pPr eaLnBrk="1" hangingPunct="1"/>
            <a:r>
              <a:rPr lang="es-AR">
                <a:solidFill>
                  <a:schemeClr val="tx1"/>
                </a:solidFill>
              </a:rPr>
              <a:t>este Rito </a:t>
            </a:r>
          </a:p>
          <a:p>
            <a:pPr eaLnBrk="1" hangingPunct="1"/>
            <a:r>
              <a:rPr lang="es-AR">
                <a:solidFill>
                  <a:schemeClr val="tx1"/>
                </a:solidFill>
              </a:rPr>
              <a:t>prescribían:</a:t>
            </a:r>
          </a:p>
          <a:p>
            <a:pPr eaLnBrk="1" hangingPunct="1"/>
            <a:r>
              <a:rPr lang="es-AR" i="1">
                <a:solidFill>
                  <a:schemeClr val="tx1"/>
                </a:solidFill>
              </a:rPr>
              <a:t>“túnica roja, </a:t>
            </a:r>
          </a:p>
          <a:p>
            <a:pPr eaLnBrk="1" hangingPunct="1"/>
            <a:r>
              <a:rPr lang="es-AR" i="1">
                <a:solidFill>
                  <a:schemeClr val="tx1"/>
                </a:solidFill>
              </a:rPr>
              <a:t>banda azul con </a:t>
            </a:r>
          </a:p>
          <a:p>
            <a:pPr eaLnBrk="1" hangingPunct="1"/>
            <a:r>
              <a:rPr lang="es-AR" i="1">
                <a:solidFill>
                  <a:schemeClr val="tx1"/>
                </a:solidFill>
              </a:rPr>
              <a:t>ribetes dorados,</a:t>
            </a:r>
          </a:p>
          <a:p>
            <a:pPr eaLnBrk="1" hangingPunct="1"/>
            <a:r>
              <a:rPr lang="es-AR" i="1">
                <a:solidFill>
                  <a:schemeClr val="tx1"/>
                </a:solidFill>
              </a:rPr>
              <a:t>una Gran Cruz,</a:t>
            </a:r>
          </a:p>
          <a:p>
            <a:pPr eaLnBrk="1" hangingPunct="1"/>
            <a:r>
              <a:rPr lang="es-AR" i="1">
                <a:solidFill>
                  <a:schemeClr val="tx1"/>
                </a:solidFill>
              </a:rPr>
              <a:t>el resto como en</a:t>
            </a:r>
          </a:p>
          <a:p>
            <a:pPr eaLnBrk="1" hangingPunct="1"/>
            <a:r>
              <a:rPr lang="es-AR" i="1">
                <a:solidFill>
                  <a:schemeClr val="tx1"/>
                </a:solidFill>
              </a:rPr>
              <a:t>el Rito Escocés”.</a:t>
            </a:r>
          </a:p>
          <a:p>
            <a:pPr eaLnBrk="1" hangingPunct="1"/>
            <a:endParaRPr lang="es-ES_tradnl">
              <a:solidFill>
                <a:schemeClr val="tx1"/>
              </a:solidFill>
            </a:endParaRPr>
          </a:p>
        </p:txBody>
      </p:sp>
      <p:pic>
        <p:nvPicPr>
          <p:cNvPr id="665621" name="Picture 21" descr="mm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219200"/>
            <a:ext cx="4316413"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5602"/>
                                        </p:tgtEl>
                                        <p:attrNameLst>
                                          <p:attrName>style.visibility</p:attrName>
                                        </p:attrNameLst>
                                      </p:cBhvr>
                                      <p:to>
                                        <p:strVal val="visible"/>
                                      </p:to>
                                    </p:set>
                                    <p:animEffect transition="in" filter="blinds(horizontal)">
                                      <p:cBhvr>
                                        <p:cTn id="7" dur="500"/>
                                        <p:tgtEl>
                                          <p:spTgt spid="6656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65621"/>
                                        </p:tgtEl>
                                        <p:attrNameLst>
                                          <p:attrName>style.visibility</p:attrName>
                                        </p:attrNameLst>
                                      </p:cBhvr>
                                      <p:to>
                                        <p:strVal val="visible"/>
                                      </p:to>
                                    </p:set>
                                    <p:animEffect transition="in" filter="fade">
                                      <p:cBhvr>
                                        <p:cTn id="12" dur="2000"/>
                                        <p:tgtEl>
                                          <p:spTgt spid="6656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65617"/>
                                        </p:tgtEl>
                                        <p:attrNameLst>
                                          <p:attrName>style.visibility</p:attrName>
                                        </p:attrNameLst>
                                      </p:cBhvr>
                                      <p:to>
                                        <p:strVal val="visible"/>
                                      </p:to>
                                    </p:set>
                                    <p:animEffect transition="in" filter="dissolve">
                                      <p:cBhvr>
                                        <p:cTn id="17" dur="500"/>
                                        <p:tgtEl>
                                          <p:spTgt spid="665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02" grpId="0"/>
      <p:bldP spid="665617"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317" name="Text Box 5"/>
          <p:cNvSpPr txBox="1">
            <a:spLocks noChangeArrowheads="1"/>
          </p:cNvSpPr>
          <p:nvPr/>
        </p:nvSpPr>
        <p:spPr bwMode="auto">
          <a:xfrm>
            <a:off x="212725" y="874713"/>
            <a:ext cx="2063750"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Estandarte del</a:t>
            </a:r>
          </a:p>
          <a:p>
            <a:pPr eaLnBrk="1" hangingPunct="1"/>
            <a:r>
              <a:rPr lang="es-AR">
                <a:solidFill>
                  <a:schemeClr val="tx1"/>
                </a:solidFill>
              </a:rPr>
              <a:t>Grado 22°,</a:t>
            </a:r>
          </a:p>
          <a:p>
            <a:pPr eaLnBrk="1" hangingPunct="1"/>
            <a:r>
              <a:rPr lang="es-AR">
                <a:solidFill>
                  <a:schemeClr val="tx1"/>
                </a:solidFill>
              </a:rPr>
              <a:t>empleado por el</a:t>
            </a:r>
          </a:p>
          <a:p>
            <a:pPr eaLnBrk="1" hangingPunct="1"/>
            <a:r>
              <a:rPr lang="es-AR">
                <a:solidFill>
                  <a:schemeClr val="tx1"/>
                </a:solidFill>
              </a:rPr>
              <a:t>Consejo Supremo</a:t>
            </a:r>
          </a:p>
          <a:p>
            <a:pPr eaLnBrk="1" hangingPunct="1"/>
            <a:r>
              <a:rPr lang="es-AR">
                <a:solidFill>
                  <a:schemeClr val="tx1"/>
                </a:solidFill>
              </a:rPr>
              <a:t>de los Estados </a:t>
            </a:r>
          </a:p>
          <a:p>
            <a:pPr eaLnBrk="1" hangingPunct="1"/>
            <a:r>
              <a:rPr lang="es-AR">
                <a:solidFill>
                  <a:schemeClr val="tx1"/>
                </a:solidFill>
              </a:rPr>
              <a:t>Unidos,</a:t>
            </a:r>
          </a:p>
          <a:p>
            <a:pPr eaLnBrk="1" hangingPunct="1"/>
            <a:r>
              <a:rPr lang="es-AR">
                <a:solidFill>
                  <a:schemeClr val="tx1"/>
                </a:solidFill>
              </a:rPr>
              <a:t>Jurisdicción Norte.</a:t>
            </a:r>
            <a:endParaRPr lang="es-ES_tradnl">
              <a:solidFill>
                <a:schemeClr val="tx1"/>
              </a:solidFill>
            </a:endParaRPr>
          </a:p>
        </p:txBody>
      </p:sp>
      <p:pic>
        <p:nvPicPr>
          <p:cNvPr id="1165324" name="Picture 12" descr="22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0"/>
            <a:ext cx="5276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65324"/>
                                        </p:tgtEl>
                                        <p:attrNameLst>
                                          <p:attrName>style.visibility</p:attrName>
                                        </p:attrNameLst>
                                      </p:cBhvr>
                                      <p:to>
                                        <p:strVal val="visible"/>
                                      </p:to>
                                    </p:set>
                                    <p:animEffect transition="in" filter="fade">
                                      <p:cBhvr>
                                        <p:cTn id="7" dur="2000"/>
                                        <p:tgtEl>
                                          <p:spTgt spid="11653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65317"/>
                                        </p:tgtEl>
                                        <p:attrNameLst>
                                          <p:attrName>style.visibility</p:attrName>
                                        </p:attrNameLst>
                                      </p:cBhvr>
                                      <p:to>
                                        <p:strVal val="visible"/>
                                      </p:to>
                                    </p:set>
                                    <p:animEffect transition="in" filter="dissolve">
                                      <p:cBhvr>
                                        <p:cTn id="12" dur="500"/>
                                        <p:tgtEl>
                                          <p:spTgt spid="1165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5317"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a:xfrm>
            <a:off x="533400" y="228600"/>
            <a:ext cx="8229600" cy="1139825"/>
          </a:xfrm>
        </p:spPr>
        <p:txBody>
          <a:bodyPr/>
          <a:lstStyle/>
          <a:p>
            <a:pPr eaLnBrk="1" hangingPunct="1"/>
            <a:r>
              <a:rPr lang="es-AR" smtClean="0">
                <a:solidFill>
                  <a:schemeClr val="tx1"/>
                </a:solidFill>
              </a:rPr>
              <a:t>4. Simbología</a:t>
            </a:r>
            <a:endParaRPr lang="es-ES_tradnl" smtClean="0">
              <a:solidFill>
                <a:schemeClr val="tx1"/>
              </a:solidFill>
            </a:endParaRPr>
          </a:p>
        </p:txBody>
      </p:sp>
      <p:sp>
        <p:nvSpPr>
          <p:cNvPr id="104451" name="Rectangle 3"/>
          <p:cNvSpPr>
            <a:spLocks noGrp="1" noChangeArrowheads="1"/>
          </p:cNvSpPr>
          <p:nvPr>
            <p:ph idx="1"/>
          </p:nvPr>
        </p:nvSpPr>
        <p:spPr/>
        <p:txBody>
          <a:bodyPr/>
          <a:lstStyle/>
          <a:p>
            <a:pPr eaLnBrk="1" hangingPunct="1"/>
            <a:endParaRPr lang="es-AR" smtClean="0"/>
          </a:p>
        </p:txBody>
      </p:sp>
      <p:pic>
        <p:nvPicPr>
          <p:cNvPr id="666641"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371600"/>
            <a:ext cx="6934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6626"/>
                                        </p:tgtEl>
                                        <p:attrNameLst>
                                          <p:attrName>style.visibility</p:attrName>
                                        </p:attrNameLst>
                                      </p:cBhvr>
                                      <p:to>
                                        <p:strVal val="visible"/>
                                      </p:to>
                                    </p:set>
                                    <p:animEffect transition="in" filter="blinds(horizontal)">
                                      <p:cBhvr>
                                        <p:cTn id="7" dur="500"/>
                                        <p:tgtEl>
                                          <p:spTgt spid="66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66641"/>
                                        </p:tgtEl>
                                        <p:attrNameLst>
                                          <p:attrName>style.visibility</p:attrName>
                                        </p:attrNameLst>
                                      </p:cBhvr>
                                      <p:to>
                                        <p:strVal val="visible"/>
                                      </p:to>
                                    </p:set>
                                    <p:animEffect transition="in" filter="fade">
                                      <p:cBhvr>
                                        <p:cTn id="12" dur="2000"/>
                                        <p:tgtEl>
                                          <p:spTgt spid="666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6"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Grp="1" noChangeArrowheads="1"/>
          </p:cNvSpPr>
          <p:nvPr>
            <p:ph type="title"/>
          </p:nvPr>
        </p:nvSpPr>
        <p:spPr>
          <a:xfrm>
            <a:off x="457200" y="612775"/>
            <a:ext cx="8229600" cy="1139825"/>
          </a:xfrm>
        </p:spPr>
        <p:txBody>
          <a:bodyPr/>
          <a:lstStyle/>
          <a:p>
            <a:pPr eaLnBrk="1" hangingPunct="1"/>
            <a:r>
              <a:rPr lang="es-AR" sz="4000" i="1" smtClean="0">
                <a:solidFill>
                  <a:schemeClr val="tx1"/>
                </a:solidFill>
              </a:rPr>
              <a:t>Entre los símbolos principales de este grado se encuentran…</a:t>
            </a:r>
            <a:endParaRPr lang="es-ES_tradnl" sz="4000" i="1" smtClean="0">
              <a:solidFill>
                <a:schemeClr val="tx1"/>
              </a:solidFill>
            </a:endParaRPr>
          </a:p>
        </p:txBody>
      </p:sp>
      <p:sp>
        <p:nvSpPr>
          <p:cNvPr id="667651" name="Rectangle 3"/>
          <p:cNvSpPr>
            <a:spLocks noGrp="1" noChangeArrowheads="1"/>
          </p:cNvSpPr>
          <p:nvPr>
            <p:ph type="body" idx="1"/>
          </p:nvPr>
        </p:nvSpPr>
        <p:spPr>
          <a:xfrm>
            <a:off x="457200" y="1752600"/>
            <a:ext cx="8229600" cy="4800600"/>
          </a:xfrm>
        </p:spPr>
        <p:txBody>
          <a:bodyPr/>
          <a:lstStyle/>
          <a:p>
            <a:pPr eaLnBrk="1" hangingPunct="1">
              <a:lnSpc>
                <a:spcPct val="90000"/>
              </a:lnSpc>
              <a:buFontTx/>
              <a:buNone/>
            </a:pPr>
            <a:endParaRPr lang="es-ES" sz="2400" smtClean="0"/>
          </a:p>
          <a:p>
            <a:pPr eaLnBrk="1" hangingPunct="1">
              <a:lnSpc>
                <a:spcPct val="90000"/>
              </a:lnSpc>
            </a:pPr>
            <a:r>
              <a:rPr lang="es-ES" sz="2400" smtClean="0"/>
              <a:t>El hacha</a:t>
            </a:r>
          </a:p>
          <a:p>
            <a:pPr eaLnBrk="1" hangingPunct="1">
              <a:lnSpc>
                <a:spcPct val="90000"/>
              </a:lnSpc>
            </a:pPr>
            <a:r>
              <a:rPr lang="es-ES" sz="2400" smtClean="0"/>
              <a:t>Los instrumentos del leñador en general (la sierra, etc.) Habitualmente, se consignan como herramientas del grado: la sierra, el plano y el hacha filosa</a:t>
            </a:r>
          </a:p>
          <a:p>
            <a:pPr eaLnBrk="1" hangingPunct="1">
              <a:lnSpc>
                <a:spcPct val="90000"/>
              </a:lnSpc>
            </a:pPr>
            <a:r>
              <a:rPr lang="es-ES" sz="2400" smtClean="0"/>
              <a:t>Los cedros del Líbano</a:t>
            </a:r>
          </a:p>
          <a:p>
            <a:pPr eaLnBrk="1" hangingPunct="1">
              <a:lnSpc>
                <a:spcPct val="90000"/>
              </a:lnSpc>
            </a:pPr>
            <a:r>
              <a:rPr lang="es-ES" sz="2400" smtClean="0"/>
              <a:t>El rodrigón</a:t>
            </a:r>
          </a:p>
          <a:p>
            <a:pPr eaLnBrk="1" hangingPunct="1">
              <a:lnSpc>
                <a:spcPct val="90000"/>
              </a:lnSpc>
            </a:pPr>
            <a:r>
              <a:rPr lang="es-ES" sz="2400" smtClean="0"/>
              <a:t>El color púrpura</a:t>
            </a:r>
          </a:p>
          <a:p>
            <a:pPr eaLnBrk="1" hangingPunct="1">
              <a:lnSpc>
                <a:spcPct val="90000"/>
              </a:lnSpc>
            </a:pPr>
            <a:r>
              <a:rPr lang="es-ES" sz="2400" smtClean="0"/>
              <a:t>El arco iris</a:t>
            </a:r>
          </a:p>
          <a:p>
            <a:pPr eaLnBrk="1" hangingPunct="1">
              <a:lnSpc>
                <a:spcPct val="90000"/>
              </a:lnSpc>
            </a:pPr>
            <a:r>
              <a:rPr lang="es-ES" sz="2400" smtClean="0"/>
              <a:t>La Mesa Redonda</a:t>
            </a:r>
          </a:p>
          <a:p>
            <a:pPr eaLnBrk="1" hangingPunct="1">
              <a:lnSpc>
                <a:spcPct val="90000"/>
              </a:lnSpc>
            </a:pPr>
            <a:r>
              <a:rPr lang="es-ES" sz="2400" smtClean="0"/>
              <a:t>La serpiente de tres cabezas</a:t>
            </a:r>
          </a:p>
          <a:p>
            <a:pPr eaLnBrk="1" hangingPunct="1">
              <a:lnSpc>
                <a:spcPct val="90000"/>
              </a:lnSpc>
              <a:buFontTx/>
              <a:buNone/>
            </a:pPr>
            <a:endParaRPr lang="es-ES" sz="2400" smtClean="0"/>
          </a:p>
          <a:p>
            <a:pPr eaLnBrk="1" hangingPunct="1">
              <a:lnSpc>
                <a:spcPct val="90000"/>
              </a:lnSpc>
            </a:pPr>
            <a:endParaRPr lang="es-ES" sz="1600" smtClean="0"/>
          </a:p>
          <a:p>
            <a:pPr eaLnBrk="1" hangingPunct="1">
              <a:lnSpc>
                <a:spcPct val="90000"/>
              </a:lnSpc>
              <a:buFontTx/>
              <a:buNone/>
            </a:pPr>
            <a:endParaRPr lang="es-ES" sz="16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7650"/>
                                        </p:tgtEl>
                                        <p:attrNameLst>
                                          <p:attrName>style.visibility</p:attrName>
                                        </p:attrNameLst>
                                      </p:cBhvr>
                                      <p:to>
                                        <p:strVal val="visible"/>
                                      </p:to>
                                    </p:set>
                                    <p:animEffect transition="in" filter="blinds(horizontal)">
                                      <p:cBhvr>
                                        <p:cTn id="7" dur="500"/>
                                        <p:tgtEl>
                                          <p:spTgt spid="66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67651">
                                            <p:txEl>
                                              <p:pRg st="1" end="1"/>
                                            </p:txEl>
                                          </p:spTgt>
                                        </p:tgtEl>
                                        <p:attrNameLst>
                                          <p:attrName>style.visibility</p:attrName>
                                        </p:attrNameLst>
                                      </p:cBhvr>
                                      <p:to>
                                        <p:strVal val="visible"/>
                                      </p:to>
                                    </p:set>
                                    <p:animEffect transition="in" filter="blinds(horizontal)">
                                      <p:cBhvr>
                                        <p:cTn id="12" dur="500"/>
                                        <p:tgtEl>
                                          <p:spTgt spid="6676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67651">
                                            <p:txEl>
                                              <p:pRg st="2" end="2"/>
                                            </p:txEl>
                                          </p:spTgt>
                                        </p:tgtEl>
                                        <p:attrNameLst>
                                          <p:attrName>style.visibility</p:attrName>
                                        </p:attrNameLst>
                                      </p:cBhvr>
                                      <p:to>
                                        <p:strVal val="visible"/>
                                      </p:to>
                                    </p:set>
                                    <p:animEffect transition="in" filter="blinds(horizontal)">
                                      <p:cBhvr>
                                        <p:cTn id="17" dur="500"/>
                                        <p:tgtEl>
                                          <p:spTgt spid="6676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67651">
                                            <p:txEl>
                                              <p:pRg st="3" end="3"/>
                                            </p:txEl>
                                          </p:spTgt>
                                        </p:tgtEl>
                                        <p:attrNameLst>
                                          <p:attrName>style.visibility</p:attrName>
                                        </p:attrNameLst>
                                      </p:cBhvr>
                                      <p:to>
                                        <p:strVal val="visible"/>
                                      </p:to>
                                    </p:set>
                                    <p:animEffect transition="in" filter="blinds(horizontal)">
                                      <p:cBhvr>
                                        <p:cTn id="22" dur="500"/>
                                        <p:tgtEl>
                                          <p:spTgt spid="6676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67651">
                                            <p:txEl>
                                              <p:pRg st="4" end="4"/>
                                            </p:txEl>
                                          </p:spTgt>
                                        </p:tgtEl>
                                        <p:attrNameLst>
                                          <p:attrName>style.visibility</p:attrName>
                                        </p:attrNameLst>
                                      </p:cBhvr>
                                      <p:to>
                                        <p:strVal val="visible"/>
                                      </p:to>
                                    </p:set>
                                    <p:animEffect transition="in" filter="blinds(horizontal)">
                                      <p:cBhvr>
                                        <p:cTn id="27" dur="500"/>
                                        <p:tgtEl>
                                          <p:spTgt spid="66765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67651">
                                            <p:txEl>
                                              <p:pRg st="5" end="5"/>
                                            </p:txEl>
                                          </p:spTgt>
                                        </p:tgtEl>
                                        <p:attrNameLst>
                                          <p:attrName>style.visibility</p:attrName>
                                        </p:attrNameLst>
                                      </p:cBhvr>
                                      <p:to>
                                        <p:strVal val="visible"/>
                                      </p:to>
                                    </p:set>
                                    <p:animEffect transition="in" filter="blinds(horizontal)">
                                      <p:cBhvr>
                                        <p:cTn id="32" dur="500"/>
                                        <p:tgtEl>
                                          <p:spTgt spid="66765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67651">
                                            <p:txEl>
                                              <p:pRg st="6" end="6"/>
                                            </p:txEl>
                                          </p:spTgt>
                                        </p:tgtEl>
                                        <p:attrNameLst>
                                          <p:attrName>style.visibility</p:attrName>
                                        </p:attrNameLst>
                                      </p:cBhvr>
                                      <p:to>
                                        <p:strVal val="visible"/>
                                      </p:to>
                                    </p:set>
                                    <p:animEffect transition="in" filter="blinds(horizontal)">
                                      <p:cBhvr>
                                        <p:cTn id="37" dur="500"/>
                                        <p:tgtEl>
                                          <p:spTgt spid="66765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67651">
                                            <p:txEl>
                                              <p:pRg st="7" end="7"/>
                                            </p:txEl>
                                          </p:spTgt>
                                        </p:tgtEl>
                                        <p:attrNameLst>
                                          <p:attrName>style.visibility</p:attrName>
                                        </p:attrNameLst>
                                      </p:cBhvr>
                                      <p:to>
                                        <p:strVal val="visible"/>
                                      </p:to>
                                    </p:set>
                                    <p:animEffect transition="in" filter="blinds(horizontal)">
                                      <p:cBhvr>
                                        <p:cTn id="42" dur="500"/>
                                        <p:tgtEl>
                                          <p:spTgt spid="667651">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67651">
                                            <p:txEl>
                                              <p:pRg st="8" end="8"/>
                                            </p:txEl>
                                          </p:spTgt>
                                        </p:tgtEl>
                                        <p:attrNameLst>
                                          <p:attrName>style.visibility</p:attrName>
                                        </p:attrNameLst>
                                      </p:cBhvr>
                                      <p:to>
                                        <p:strVal val="visible"/>
                                      </p:to>
                                    </p:set>
                                    <p:animEffect transition="in" filter="blinds(horizontal)">
                                      <p:cBhvr>
                                        <p:cTn id="47" dur="500"/>
                                        <p:tgtEl>
                                          <p:spTgt spid="6676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650" grpId="0"/>
      <p:bldP spid="667651"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Rectangle 2"/>
          <p:cNvSpPr>
            <a:spLocks noGrp="1" noChangeArrowheads="1"/>
          </p:cNvSpPr>
          <p:nvPr>
            <p:ph type="title"/>
          </p:nvPr>
        </p:nvSpPr>
        <p:spPr>
          <a:xfrm>
            <a:off x="228600" y="152400"/>
            <a:ext cx="8915400" cy="1143000"/>
          </a:xfrm>
        </p:spPr>
        <p:txBody>
          <a:bodyPr/>
          <a:lstStyle/>
          <a:p>
            <a:pPr eaLnBrk="1" hangingPunct="1"/>
            <a:r>
              <a:rPr lang="es-AR" sz="2500" smtClean="0">
                <a:solidFill>
                  <a:schemeClr val="tx1"/>
                </a:solidFill>
              </a:rPr>
              <a:t>El escudo del Príncipe del Líbano o Caballero del Hacha Real</a:t>
            </a:r>
            <a:endParaRPr lang="es-ES_tradnl" sz="2500" smtClean="0">
              <a:solidFill>
                <a:schemeClr val="tx1"/>
              </a:solidFill>
            </a:endParaRPr>
          </a:p>
        </p:txBody>
      </p:sp>
      <p:sp>
        <p:nvSpPr>
          <p:cNvPr id="106499" name="Rectangle 15"/>
          <p:cNvSpPr>
            <a:spLocks noGrp="1" noChangeArrowheads="1"/>
          </p:cNvSpPr>
          <p:nvPr>
            <p:ph idx="1"/>
          </p:nvPr>
        </p:nvSpPr>
        <p:spPr/>
        <p:txBody>
          <a:bodyPr/>
          <a:lstStyle/>
          <a:p>
            <a:pPr eaLnBrk="1" hangingPunct="1"/>
            <a:endParaRPr lang="es-AR" smtClean="0"/>
          </a:p>
        </p:txBody>
      </p:sp>
      <p:pic>
        <p:nvPicPr>
          <p:cNvPr id="668689" name="Picture 17" descr="re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219200"/>
            <a:ext cx="42052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8674"/>
                                        </p:tgtEl>
                                        <p:attrNameLst>
                                          <p:attrName>style.visibility</p:attrName>
                                        </p:attrNameLst>
                                      </p:cBhvr>
                                      <p:to>
                                        <p:strVal val="visible"/>
                                      </p:to>
                                    </p:set>
                                    <p:animEffect transition="in" filter="blinds(horizontal)">
                                      <p:cBhvr>
                                        <p:cTn id="7" dur="500"/>
                                        <p:tgtEl>
                                          <p:spTgt spid="6686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68689"/>
                                        </p:tgtEl>
                                        <p:attrNameLst>
                                          <p:attrName>style.visibility</p:attrName>
                                        </p:attrNameLst>
                                      </p:cBhvr>
                                      <p:to>
                                        <p:strVal val="visible"/>
                                      </p:to>
                                    </p:set>
                                    <p:animEffect transition="in" filter="fade">
                                      <p:cBhvr>
                                        <p:cTn id="12" dur="2000"/>
                                        <p:tgtEl>
                                          <p:spTgt spid="668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8674"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supremoconsigliocamea.com/images/2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575" y="41275"/>
            <a:ext cx="5178425"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hermetismoymasoneria.com/imags/reaa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6313" y="0"/>
            <a:ext cx="4611687"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656-848-thickb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7275" y="0"/>
            <a:ext cx="4759325" cy="680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7394"/>
                                        </p:tgtEl>
                                        <p:attrNameLst>
                                          <p:attrName>style.visibility</p:attrName>
                                        </p:attrNameLst>
                                      </p:cBhvr>
                                      <p:to>
                                        <p:strVal val="visible"/>
                                      </p:to>
                                    </p:set>
                                    <p:animEffect transition="in" filter="box(out)">
                                      <p:cBhvr>
                                        <p:cTn id="7" dur="2000"/>
                                        <p:tgtEl>
                                          <p:spTgt spid="187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images-01.delcampe-static.net/img_large/auction/000/241/067/028_001.jpg?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75" y="-19050"/>
            <a:ext cx="5191125" cy="695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Picture 2" descr="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0175" y="14288"/>
            <a:ext cx="4111625"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67266"/>
                                        </p:tgtEl>
                                        <p:attrNameLst>
                                          <p:attrName>style.visibility</p:attrName>
                                        </p:attrNameLst>
                                      </p:cBhvr>
                                      <p:to>
                                        <p:strVal val="visible"/>
                                      </p:to>
                                    </p:set>
                                    <p:animEffect transition="in" filter="box(out)">
                                      <p:cBhvr>
                                        <p:cTn id="7" dur="2000"/>
                                        <p:tgtEl>
                                          <p:spTgt spid="267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2" name="Picture 9" descr="scottishriteemblem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23" name="Text Box 3"/>
          <p:cNvSpPr txBox="1">
            <a:spLocks noChangeArrowheads="1"/>
          </p:cNvSpPr>
          <p:nvPr/>
        </p:nvSpPr>
        <p:spPr bwMode="auto">
          <a:xfrm>
            <a:off x="441325" y="925513"/>
            <a:ext cx="3406775" cy="13239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sz="2000" b="1"/>
              <a:t>“El hacha coronada”,</a:t>
            </a:r>
          </a:p>
          <a:p>
            <a:pPr eaLnBrk="1" hangingPunct="1"/>
            <a:r>
              <a:rPr lang="es-MX" sz="2000" b="1" i="1"/>
              <a:t>«real instrumento que</a:t>
            </a:r>
          </a:p>
          <a:p>
            <a:pPr eaLnBrk="1" hangingPunct="1"/>
            <a:r>
              <a:rPr lang="es-MX" sz="2000" b="1" i="1"/>
              <a:t>implica el cumplimiento</a:t>
            </a:r>
          </a:p>
          <a:p>
            <a:pPr eaLnBrk="1" hangingPunct="1"/>
            <a:r>
              <a:rPr lang="es-MX" sz="2000" b="1" i="1"/>
              <a:t>del Arte Real» </a:t>
            </a:r>
            <a:r>
              <a:rPr lang="es-MX" sz="2000" b="1"/>
              <a:t>(Sebastiani)</a:t>
            </a:r>
            <a:endParaRPr lang="es-ES_tradnl" sz="2000" b="1" i="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6722"/>
                                        </p:tgtEl>
                                        <p:attrNameLst>
                                          <p:attrName>style.visibility</p:attrName>
                                        </p:attrNameLst>
                                      </p:cBhvr>
                                      <p:to>
                                        <p:strVal val="visible"/>
                                      </p:to>
                                    </p:set>
                                    <p:animEffect transition="in" filter="box(out)">
                                      <p:cBhvr>
                                        <p:cTn id="7" dur="2000"/>
                                        <p:tgtEl>
                                          <p:spTgt spid="286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723"/>
                                        </p:tgtEl>
                                        <p:attrNameLst>
                                          <p:attrName>style.visibility</p:attrName>
                                        </p:attrNameLst>
                                      </p:cBhvr>
                                      <p:to>
                                        <p:strVal val="visible"/>
                                      </p:to>
                                    </p:set>
                                    <p:animEffect transition="in" filter="fade">
                                      <p:cBhvr>
                                        <p:cTn id="12" dur="2000"/>
                                        <p:tgtEl>
                                          <p:spTgt spid="286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23"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0034" name="Rectangle 2"/>
          <p:cNvSpPr>
            <a:spLocks noGrp="1" noChangeArrowheads="1"/>
          </p:cNvSpPr>
          <p:nvPr>
            <p:ph type="title"/>
          </p:nvPr>
        </p:nvSpPr>
        <p:spPr/>
        <p:txBody>
          <a:bodyPr/>
          <a:lstStyle/>
          <a:p>
            <a:pPr eaLnBrk="1" hangingPunct="1"/>
            <a:r>
              <a:rPr lang="es-AR" smtClean="0">
                <a:solidFill>
                  <a:schemeClr val="tx1"/>
                </a:solidFill>
              </a:rPr>
              <a:t>El hacha</a:t>
            </a:r>
            <a:endParaRPr lang="es-ES_tradnl" smtClean="0">
              <a:solidFill>
                <a:schemeClr val="tx1"/>
              </a:solidFill>
            </a:endParaRPr>
          </a:p>
        </p:txBody>
      </p:sp>
      <p:sp>
        <p:nvSpPr>
          <p:cNvPr id="1580035" name="Rectangle 3"/>
          <p:cNvSpPr>
            <a:spLocks noGrp="1" noChangeArrowheads="1"/>
          </p:cNvSpPr>
          <p:nvPr>
            <p:ph type="body" sz="half" idx="1"/>
          </p:nvPr>
        </p:nvSpPr>
        <p:spPr>
          <a:xfrm>
            <a:off x="152400" y="1295400"/>
            <a:ext cx="4038600" cy="4525963"/>
          </a:xfrm>
        </p:spPr>
        <p:txBody>
          <a:bodyPr/>
          <a:lstStyle/>
          <a:p>
            <a:pPr eaLnBrk="1" hangingPunct="1"/>
            <a:r>
              <a:rPr lang="es-ES_tradnl" sz="1800" i="1" smtClean="0"/>
              <a:t>El término egipcio para «dioses, divino» era Neteru, «Guardianes», que, a su vez, era el término que se utilizaba para designar a Sumer (en realidad, Shumer) «tierra de los guardianes»; y en las primeras traducciones de los textos bíblicos y pseudobíblicos al griego, el término </a:t>
            </a:r>
            <a:r>
              <a:rPr lang="es-ES_tradnl" sz="1800" b="1" i="1" smtClean="0"/>
              <a:t>Nefilim</a:t>
            </a:r>
            <a:r>
              <a:rPr lang="es-ES_tradnl" sz="1800" i="1" smtClean="0"/>
              <a:t> se tradujo por «guardianes». </a:t>
            </a:r>
          </a:p>
          <a:p>
            <a:pPr eaLnBrk="1" hangingPunct="1"/>
            <a:r>
              <a:rPr lang="es-ES_tradnl" sz="1800" i="1" smtClean="0"/>
              <a:t>El jeroglífico de esta palabra era un hacha. E. A. Wallis Budge, en un capítulo titulado «El hacha como símbolo de Dios», llegó a la conclusión de que estaba hecha de metal, y mencionó que el símbolo (como el término Neter) se había tomado prestado de los sumerios. </a:t>
            </a:r>
          </a:p>
        </p:txBody>
      </p:sp>
      <p:sp>
        <p:nvSpPr>
          <p:cNvPr id="114692" name="Rectangle 5"/>
          <p:cNvSpPr>
            <a:spLocks noGrp="1" noChangeArrowheads="1"/>
          </p:cNvSpPr>
          <p:nvPr>
            <p:ph sz="half" idx="2"/>
          </p:nvPr>
        </p:nvSpPr>
        <p:spPr/>
        <p:txBody>
          <a:bodyPr/>
          <a:lstStyle/>
          <a:p>
            <a:pPr eaLnBrk="1" hangingPunct="1"/>
            <a:endParaRPr lang="es-AR" sz="2800" smtClean="0"/>
          </a:p>
        </p:txBody>
      </p:sp>
      <p:pic>
        <p:nvPicPr>
          <p:cNvPr id="1580041" name="Picture 9" descr="reinos1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00200"/>
            <a:ext cx="4724400" cy="460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80034"/>
                                        </p:tgtEl>
                                        <p:attrNameLst>
                                          <p:attrName>style.visibility</p:attrName>
                                        </p:attrNameLst>
                                      </p:cBhvr>
                                      <p:to>
                                        <p:strVal val="visible"/>
                                      </p:to>
                                    </p:set>
                                    <p:animEffect transition="in" filter="blinds(horizontal)">
                                      <p:cBhvr>
                                        <p:cTn id="7" dur="500"/>
                                        <p:tgtEl>
                                          <p:spTgt spid="15800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580041"/>
                                        </p:tgtEl>
                                        <p:attrNameLst>
                                          <p:attrName>style.visibility</p:attrName>
                                        </p:attrNameLst>
                                      </p:cBhvr>
                                      <p:to>
                                        <p:strVal val="visible"/>
                                      </p:to>
                                    </p:set>
                                    <p:animEffect transition="in" filter="box(in)">
                                      <p:cBhvr>
                                        <p:cTn id="12" dur="3000"/>
                                        <p:tgtEl>
                                          <p:spTgt spid="15800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580035">
                                            <p:txEl>
                                              <p:pRg st="0" end="0"/>
                                            </p:txEl>
                                          </p:spTgt>
                                        </p:tgtEl>
                                        <p:attrNameLst>
                                          <p:attrName>style.visibility</p:attrName>
                                        </p:attrNameLst>
                                      </p:cBhvr>
                                      <p:to>
                                        <p:strVal val="visible"/>
                                      </p:to>
                                    </p:set>
                                    <p:animEffect transition="in" filter="diamond(in)">
                                      <p:cBhvr>
                                        <p:cTn id="17" dur="2000"/>
                                        <p:tgtEl>
                                          <p:spTgt spid="158003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580035">
                                            <p:txEl>
                                              <p:pRg st="1" end="1"/>
                                            </p:txEl>
                                          </p:spTgt>
                                        </p:tgtEl>
                                        <p:attrNameLst>
                                          <p:attrName>style.visibility</p:attrName>
                                        </p:attrNameLst>
                                      </p:cBhvr>
                                      <p:to>
                                        <p:strVal val="visible"/>
                                      </p:to>
                                    </p:set>
                                    <p:animEffect transition="in" filter="diamond(in)">
                                      <p:cBhvr>
                                        <p:cTn id="22" dur="2000"/>
                                        <p:tgtEl>
                                          <p:spTgt spid="15800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0034" grpId="0"/>
      <p:bldP spid="1580035"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3698" name="Rectangle 2"/>
          <p:cNvSpPr>
            <a:spLocks noGrp="1" noChangeArrowheads="1"/>
          </p:cNvSpPr>
          <p:nvPr>
            <p:ph type="title"/>
          </p:nvPr>
        </p:nvSpPr>
        <p:spPr/>
        <p:txBody>
          <a:bodyPr/>
          <a:lstStyle/>
          <a:p>
            <a:pPr eaLnBrk="1" hangingPunct="1"/>
            <a:r>
              <a:rPr lang="es-AR" smtClean="0">
                <a:solidFill>
                  <a:schemeClr val="tx1"/>
                </a:solidFill>
              </a:rPr>
              <a:t>El </a:t>
            </a:r>
            <a:r>
              <a:rPr lang="es-AR" i="1" smtClean="0">
                <a:solidFill>
                  <a:schemeClr val="tx1"/>
                </a:solidFill>
              </a:rPr>
              <a:t>“Hacha del Gnosticismo”</a:t>
            </a:r>
            <a:endParaRPr lang="es-ES_tradnl" i="1" smtClean="0">
              <a:solidFill>
                <a:schemeClr val="tx1"/>
              </a:solidFill>
            </a:endParaRPr>
          </a:p>
        </p:txBody>
      </p:sp>
      <p:sp>
        <p:nvSpPr>
          <p:cNvPr id="1693699" name="Rectangle 3"/>
          <p:cNvSpPr>
            <a:spLocks noGrp="1" noChangeArrowheads="1"/>
          </p:cNvSpPr>
          <p:nvPr>
            <p:ph type="body" sz="half" idx="1"/>
          </p:nvPr>
        </p:nvSpPr>
        <p:spPr>
          <a:xfrm>
            <a:off x="228600" y="1524000"/>
            <a:ext cx="4038600" cy="4906963"/>
          </a:xfrm>
        </p:spPr>
        <p:txBody>
          <a:bodyPr/>
          <a:lstStyle/>
          <a:p>
            <a:pPr eaLnBrk="1" hangingPunct="1"/>
            <a:r>
              <a:rPr lang="es-AR" sz="2300" smtClean="0"/>
              <a:t>Así denominan el hacha simbólica algunos Rituales.</a:t>
            </a:r>
          </a:p>
          <a:p>
            <a:pPr eaLnBrk="1" hangingPunct="1"/>
            <a:r>
              <a:rPr lang="es-AR" sz="2300" smtClean="0"/>
              <a:t>Aunque se agreguen algunas expresiones triviales, como que es el </a:t>
            </a:r>
            <a:r>
              <a:rPr lang="es-AR" sz="2300" i="1" smtClean="0"/>
              <a:t>“hacha que derriba el error y la opresión”</a:t>
            </a:r>
            <a:r>
              <a:rPr lang="es-AR" sz="2300" smtClean="0"/>
              <a:t>, la referencia al gnosticismo evidencia con claridad el origen real de este grado.</a:t>
            </a:r>
          </a:p>
          <a:p>
            <a:pPr eaLnBrk="1" hangingPunct="1"/>
            <a:r>
              <a:rPr lang="es-AR" sz="2300" smtClean="0"/>
              <a:t>En la imagen, Abraxas y otros símbolos gnósticos.</a:t>
            </a:r>
            <a:endParaRPr lang="es-ES_tradnl" sz="2300" smtClean="0"/>
          </a:p>
        </p:txBody>
      </p:sp>
      <p:sp>
        <p:nvSpPr>
          <p:cNvPr id="115716" name="Rectangle 4"/>
          <p:cNvSpPr>
            <a:spLocks noGrp="1" noChangeArrowheads="1"/>
          </p:cNvSpPr>
          <p:nvPr>
            <p:ph sz="half" idx="2"/>
          </p:nvPr>
        </p:nvSpPr>
        <p:spPr/>
        <p:txBody>
          <a:bodyPr/>
          <a:lstStyle/>
          <a:p>
            <a:pPr eaLnBrk="1" hangingPunct="1"/>
            <a:endParaRPr lang="es-AR" sz="2800" smtClean="0"/>
          </a:p>
        </p:txBody>
      </p:sp>
      <p:pic>
        <p:nvPicPr>
          <p:cNvPr id="1693703" name="Picture 7" descr="abrax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1075" y="1257300"/>
            <a:ext cx="374332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3698"/>
                                        </p:tgtEl>
                                        <p:attrNameLst>
                                          <p:attrName>style.visibility</p:attrName>
                                        </p:attrNameLst>
                                      </p:cBhvr>
                                      <p:to>
                                        <p:strVal val="visible"/>
                                      </p:to>
                                    </p:set>
                                    <p:animEffect transition="in" filter="blinds(horizontal)">
                                      <p:cBhvr>
                                        <p:cTn id="7" dur="500"/>
                                        <p:tgtEl>
                                          <p:spTgt spid="1693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693699">
                                            <p:txEl>
                                              <p:pRg st="0" end="0"/>
                                            </p:txEl>
                                          </p:spTgt>
                                        </p:tgtEl>
                                        <p:attrNameLst>
                                          <p:attrName>style.visibility</p:attrName>
                                        </p:attrNameLst>
                                      </p:cBhvr>
                                      <p:to>
                                        <p:strVal val="visible"/>
                                      </p:to>
                                    </p:set>
                                    <p:animEffect transition="in" filter="diamond(in)">
                                      <p:cBhvr>
                                        <p:cTn id="12" dur="2000"/>
                                        <p:tgtEl>
                                          <p:spTgt spid="16936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693699">
                                            <p:txEl>
                                              <p:pRg st="1" end="1"/>
                                            </p:txEl>
                                          </p:spTgt>
                                        </p:tgtEl>
                                        <p:attrNameLst>
                                          <p:attrName>style.visibility</p:attrName>
                                        </p:attrNameLst>
                                      </p:cBhvr>
                                      <p:to>
                                        <p:strVal val="visible"/>
                                      </p:to>
                                    </p:set>
                                    <p:animEffect transition="in" filter="diamond(in)">
                                      <p:cBhvr>
                                        <p:cTn id="17" dur="2000"/>
                                        <p:tgtEl>
                                          <p:spTgt spid="16936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693703"/>
                                        </p:tgtEl>
                                        <p:attrNameLst>
                                          <p:attrName>style.visibility</p:attrName>
                                        </p:attrNameLst>
                                      </p:cBhvr>
                                      <p:to>
                                        <p:strVal val="visible"/>
                                      </p:to>
                                    </p:set>
                                    <p:animEffect transition="in" filter="fade">
                                      <p:cBhvr>
                                        <p:cTn id="22" dur="2000"/>
                                        <p:tgtEl>
                                          <p:spTgt spid="169370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693699">
                                            <p:txEl>
                                              <p:pRg st="2" end="2"/>
                                            </p:txEl>
                                          </p:spTgt>
                                        </p:tgtEl>
                                        <p:attrNameLst>
                                          <p:attrName>style.visibility</p:attrName>
                                        </p:attrNameLst>
                                      </p:cBhvr>
                                      <p:to>
                                        <p:strVal val="visible"/>
                                      </p:to>
                                    </p:set>
                                    <p:animEffect transition="in" filter="diamond(in)">
                                      <p:cBhvr>
                                        <p:cTn id="27" dur="2000"/>
                                        <p:tgtEl>
                                          <p:spTgt spid="1693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3698" grpId="0"/>
      <p:bldP spid="1693699"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Abraxas, a Gnostic Deity. &quot;The bird fights its way out of the egg. The egg is the world. Who would be born must first destroy a world. The bird flies to God. The God’s name is Abraxas.&quot; - From &quot;Demian&quot; by Herman Hesse.  http://en.wikipedia.org/wiki/Abraxas http://en.wikipedia.org/wiki/Demi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14288"/>
            <a:ext cx="5559425"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out)">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brax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850" y="-9525"/>
            <a:ext cx="470535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igh Priestess - Tarot Undevigin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1575" y="34925"/>
            <a:ext cx="4264025"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0530" name="Rectangle 2"/>
          <p:cNvSpPr>
            <a:spLocks noGrp="1" noChangeArrowheads="1"/>
          </p:cNvSpPr>
          <p:nvPr>
            <p:ph type="title"/>
          </p:nvPr>
        </p:nvSpPr>
        <p:spPr/>
        <p:txBody>
          <a:bodyPr/>
          <a:lstStyle/>
          <a:p>
            <a:pPr eaLnBrk="1" hangingPunct="1"/>
            <a:r>
              <a:rPr lang="es-AR" smtClean="0">
                <a:solidFill>
                  <a:schemeClr val="tx1"/>
                </a:solidFill>
              </a:rPr>
              <a:t>Las letras</a:t>
            </a:r>
            <a:endParaRPr lang="es-ES_tradnl" smtClean="0">
              <a:solidFill>
                <a:schemeClr val="tx1"/>
              </a:solidFill>
            </a:endParaRPr>
          </a:p>
        </p:txBody>
      </p:sp>
      <p:sp>
        <p:nvSpPr>
          <p:cNvPr id="1430531" name="Rectangle 3"/>
          <p:cNvSpPr>
            <a:spLocks noGrp="1" noChangeArrowheads="1"/>
          </p:cNvSpPr>
          <p:nvPr>
            <p:ph type="body" idx="1"/>
          </p:nvPr>
        </p:nvSpPr>
        <p:spPr>
          <a:xfrm>
            <a:off x="609600" y="1524000"/>
            <a:ext cx="8229600" cy="4953000"/>
          </a:xfrm>
        </p:spPr>
        <p:txBody>
          <a:bodyPr/>
          <a:lstStyle/>
          <a:p>
            <a:pPr eaLnBrk="1" hangingPunct="1">
              <a:lnSpc>
                <a:spcPct val="90000"/>
              </a:lnSpc>
            </a:pPr>
            <a:r>
              <a:rPr lang="es-AR" sz="2400" smtClean="0"/>
              <a:t>Las letras inscriptas en el hacha varían mucho según los Rituales.</a:t>
            </a:r>
          </a:p>
          <a:p>
            <a:pPr eaLnBrk="1" hangingPunct="1">
              <a:lnSpc>
                <a:spcPct val="90000"/>
              </a:lnSpc>
            </a:pPr>
            <a:r>
              <a:rPr lang="es-AR" sz="2400" smtClean="0"/>
              <a:t>Algunos indican 14 letras (en dos grupos de 7).</a:t>
            </a:r>
          </a:p>
          <a:p>
            <a:pPr eaLnBrk="1" hangingPunct="1">
              <a:lnSpc>
                <a:spcPct val="90000"/>
              </a:lnSpc>
            </a:pPr>
            <a:r>
              <a:rPr lang="es-AR" sz="2400" smtClean="0"/>
              <a:t>Otros, 16. Y otros, más antiguos, 17.</a:t>
            </a:r>
          </a:p>
          <a:p>
            <a:pPr eaLnBrk="1" hangingPunct="1">
              <a:lnSpc>
                <a:spcPct val="90000"/>
              </a:lnSpc>
            </a:pPr>
            <a:r>
              <a:rPr lang="es-AR" sz="2400" smtClean="0"/>
              <a:t>La interpretación más habitual es que las iniciales significan: Noé, Salomón, Líbano, Sidonios, Adonhiram, Ciro, Darío, Zorobabel, Nehemías, Ezra, Sem, Cam, Japhet, Moisés, Beseleel y Ahooliab. </a:t>
            </a:r>
          </a:p>
          <a:p>
            <a:pPr eaLnBrk="1" hangingPunct="1">
              <a:lnSpc>
                <a:spcPct val="90000"/>
              </a:lnSpc>
            </a:pPr>
            <a:r>
              <a:rPr lang="es-AR" sz="2400" smtClean="0"/>
              <a:t>Estos son personajes (en el caso de los “sidonios” es todo un pueblo) importantes en las tres construcciones simbólicas que emplearon cedros del Líbano: el Arca de Noé, el Arca de la Alianza y el Templo de Salomón, reconstruido por Zorobabel.</a:t>
            </a:r>
            <a:endParaRPr lang="es-ES_tradnl" sz="24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0530"/>
                                        </p:tgtEl>
                                        <p:attrNameLst>
                                          <p:attrName>style.visibility</p:attrName>
                                        </p:attrNameLst>
                                      </p:cBhvr>
                                      <p:to>
                                        <p:strVal val="visible"/>
                                      </p:to>
                                    </p:set>
                                    <p:animEffect transition="in" filter="blinds(horizontal)">
                                      <p:cBhvr>
                                        <p:cTn id="7" dur="500"/>
                                        <p:tgtEl>
                                          <p:spTgt spid="1430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0531">
                                            <p:txEl>
                                              <p:pRg st="0" end="0"/>
                                            </p:txEl>
                                          </p:spTgt>
                                        </p:tgtEl>
                                        <p:attrNameLst>
                                          <p:attrName>style.visibility</p:attrName>
                                        </p:attrNameLst>
                                      </p:cBhvr>
                                      <p:to>
                                        <p:strVal val="visible"/>
                                      </p:to>
                                    </p:set>
                                    <p:animEffect transition="in" filter="blinds(horizontal)">
                                      <p:cBhvr>
                                        <p:cTn id="12" dur="500"/>
                                        <p:tgtEl>
                                          <p:spTgt spid="1430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0531">
                                            <p:txEl>
                                              <p:pRg st="1" end="1"/>
                                            </p:txEl>
                                          </p:spTgt>
                                        </p:tgtEl>
                                        <p:attrNameLst>
                                          <p:attrName>style.visibility</p:attrName>
                                        </p:attrNameLst>
                                      </p:cBhvr>
                                      <p:to>
                                        <p:strVal val="visible"/>
                                      </p:to>
                                    </p:set>
                                    <p:animEffect transition="in" filter="blinds(horizontal)">
                                      <p:cBhvr>
                                        <p:cTn id="17" dur="500"/>
                                        <p:tgtEl>
                                          <p:spTgt spid="1430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0531">
                                            <p:txEl>
                                              <p:pRg st="2" end="2"/>
                                            </p:txEl>
                                          </p:spTgt>
                                        </p:tgtEl>
                                        <p:attrNameLst>
                                          <p:attrName>style.visibility</p:attrName>
                                        </p:attrNameLst>
                                      </p:cBhvr>
                                      <p:to>
                                        <p:strVal val="visible"/>
                                      </p:to>
                                    </p:set>
                                    <p:animEffect transition="in" filter="blinds(horizontal)">
                                      <p:cBhvr>
                                        <p:cTn id="22" dur="500"/>
                                        <p:tgtEl>
                                          <p:spTgt spid="14305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0531">
                                            <p:txEl>
                                              <p:pRg st="3" end="3"/>
                                            </p:txEl>
                                          </p:spTgt>
                                        </p:tgtEl>
                                        <p:attrNameLst>
                                          <p:attrName>style.visibility</p:attrName>
                                        </p:attrNameLst>
                                      </p:cBhvr>
                                      <p:to>
                                        <p:strVal val="visible"/>
                                      </p:to>
                                    </p:set>
                                    <p:animEffect transition="in" filter="blinds(horizontal)">
                                      <p:cBhvr>
                                        <p:cTn id="27" dur="500"/>
                                        <p:tgtEl>
                                          <p:spTgt spid="143053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30531">
                                            <p:txEl>
                                              <p:pRg st="4" end="4"/>
                                            </p:txEl>
                                          </p:spTgt>
                                        </p:tgtEl>
                                        <p:attrNameLst>
                                          <p:attrName>style.visibility</p:attrName>
                                        </p:attrNameLst>
                                      </p:cBhvr>
                                      <p:to>
                                        <p:strVal val="visible"/>
                                      </p:to>
                                    </p:set>
                                    <p:animEffect transition="in" filter="blinds(horizontal)">
                                      <p:cBhvr>
                                        <p:cTn id="32" dur="500"/>
                                        <p:tgtEl>
                                          <p:spTgt spid="1430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0530" grpId="0"/>
      <p:bldP spid="1430531"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085" name="Picture 5" descr="est-e24a-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52400"/>
            <a:ext cx="314325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087" name="Picture 7" descr="image0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 y="3390900"/>
            <a:ext cx="33147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089" name="Picture 9" descr="Plane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352800"/>
            <a:ext cx="3352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090" name="Text Box 10"/>
          <p:cNvSpPr txBox="1">
            <a:spLocks noChangeArrowheads="1"/>
          </p:cNvSpPr>
          <p:nvPr/>
        </p:nvSpPr>
        <p:spPr bwMode="auto">
          <a:xfrm>
            <a:off x="3794125" y="3748088"/>
            <a:ext cx="1365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EL HACHA</a:t>
            </a:r>
            <a:endParaRPr lang="es-ES_tradnl" b="1">
              <a:solidFill>
                <a:schemeClr val="tx1"/>
              </a:solidFill>
            </a:endParaRPr>
          </a:p>
        </p:txBody>
      </p:sp>
      <p:sp>
        <p:nvSpPr>
          <p:cNvPr id="1710091" name="Text Box 11"/>
          <p:cNvSpPr txBox="1">
            <a:spLocks noChangeArrowheads="1"/>
          </p:cNvSpPr>
          <p:nvPr/>
        </p:nvSpPr>
        <p:spPr bwMode="auto">
          <a:xfrm>
            <a:off x="6940550" y="2605088"/>
            <a:ext cx="1339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EL PLANO</a:t>
            </a:r>
            <a:endParaRPr lang="es-ES_tradnl" b="1">
              <a:solidFill>
                <a:schemeClr val="tx1"/>
              </a:solidFill>
            </a:endParaRPr>
          </a:p>
        </p:txBody>
      </p:sp>
      <p:sp>
        <p:nvSpPr>
          <p:cNvPr id="1710092" name="Text Box 12"/>
          <p:cNvSpPr txBox="1">
            <a:spLocks noChangeArrowheads="1"/>
          </p:cNvSpPr>
          <p:nvPr/>
        </p:nvSpPr>
        <p:spPr bwMode="auto">
          <a:xfrm>
            <a:off x="692150" y="2590800"/>
            <a:ext cx="1416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LA SIERRA</a:t>
            </a:r>
            <a:endParaRPr lang="es-ES_tradnl" b="1">
              <a:solidFill>
                <a:schemeClr val="tx1"/>
              </a:solidFill>
            </a:endParaRPr>
          </a:p>
        </p:txBody>
      </p:sp>
      <p:sp>
        <p:nvSpPr>
          <p:cNvPr id="1710093" name="Text Box 13"/>
          <p:cNvSpPr txBox="1">
            <a:spLocks noChangeArrowheads="1"/>
          </p:cNvSpPr>
          <p:nvPr/>
        </p:nvSpPr>
        <p:spPr bwMode="auto">
          <a:xfrm>
            <a:off x="107950" y="417513"/>
            <a:ext cx="271145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b="1">
                <a:solidFill>
                  <a:schemeClr val="tx1"/>
                </a:solidFill>
              </a:rPr>
              <a:t>La sierra prolonga la</a:t>
            </a:r>
          </a:p>
          <a:p>
            <a:pPr algn="ctr" eaLnBrk="1" hangingPunct="1"/>
            <a:r>
              <a:rPr lang="es-AR" b="1">
                <a:solidFill>
                  <a:schemeClr val="tx1"/>
                </a:solidFill>
              </a:rPr>
              <a:t>mano del hombre,</a:t>
            </a:r>
          </a:p>
          <a:p>
            <a:pPr algn="ctr" eaLnBrk="1" hangingPunct="1"/>
            <a:r>
              <a:rPr lang="es-AR" b="1">
                <a:solidFill>
                  <a:schemeClr val="tx1"/>
                </a:solidFill>
              </a:rPr>
              <a:t>expande su fuerza, es</a:t>
            </a:r>
          </a:p>
          <a:p>
            <a:pPr algn="ctr" eaLnBrk="1" hangingPunct="1"/>
            <a:r>
              <a:rPr lang="es-AR" b="1">
                <a:solidFill>
                  <a:schemeClr val="tx1"/>
                </a:solidFill>
              </a:rPr>
              <a:t>la </a:t>
            </a:r>
            <a:r>
              <a:rPr lang="es-AR" b="1" i="1">
                <a:solidFill>
                  <a:schemeClr val="tx1"/>
                </a:solidFill>
              </a:rPr>
              <a:t>herramienta </a:t>
            </a:r>
            <a:r>
              <a:rPr lang="es-AR" b="1">
                <a:solidFill>
                  <a:schemeClr val="tx1"/>
                </a:solidFill>
              </a:rPr>
              <a:t>con la</a:t>
            </a:r>
          </a:p>
          <a:p>
            <a:pPr algn="ctr" eaLnBrk="1" hangingPunct="1"/>
            <a:r>
              <a:rPr lang="es-AR" b="1">
                <a:solidFill>
                  <a:schemeClr val="tx1"/>
                </a:solidFill>
              </a:rPr>
              <a:t>que se consigue </a:t>
            </a:r>
          </a:p>
          <a:p>
            <a:pPr algn="ctr" eaLnBrk="1" hangingPunct="1"/>
            <a:r>
              <a:rPr lang="es-AR" b="1">
                <a:solidFill>
                  <a:schemeClr val="tx1"/>
                </a:solidFill>
              </a:rPr>
              <a:t>transformar lo externo.</a:t>
            </a:r>
            <a:endParaRPr lang="es-ES_tradnl" b="1">
              <a:solidFill>
                <a:schemeClr val="tx1"/>
              </a:solidFill>
            </a:endParaRPr>
          </a:p>
        </p:txBody>
      </p:sp>
      <p:sp>
        <p:nvSpPr>
          <p:cNvPr id="1710094" name="Text Box 14"/>
          <p:cNvSpPr txBox="1">
            <a:spLocks noChangeArrowheads="1"/>
          </p:cNvSpPr>
          <p:nvPr/>
        </p:nvSpPr>
        <p:spPr bwMode="auto">
          <a:xfrm>
            <a:off x="6188075" y="457200"/>
            <a:ext cx="28638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b="1">
                <a:solidFill>
                  <a:schemeClr val="tx1"/>
                </a:solidFill>
              </a:rPr>
              <a:t>El plano quita la corteza,</a:t>
            </a:r>
          </a:p>
          <a:p>
            <a:pPr algn="ctr" eaLnBrk="1" hangingPunct="1"/>
            <a:r>
              <a:rPr lang="es-AR" b="1">
                <a:solidFill>
                  <a:schemeClr val="tx1"/>
                </a:solidFill>
              </a:rPr>
              <a:t>la “máscara” del árbol.</a:t>
            </a:r>
          </a:p>
          <a:p>
            <a:pPr algn="ctr" eaLnBrk="1" hangingPunct="1"/>
            <a:r>
              <a:rPr lang="es-AR" b="1">
                <a:solidFill>
                  <a:schemeClr val="tx1"/>
                </a:solidFill>
              </a:rPr>
              <a:t>Quitar la corteza es</a:t>
            </a:r>
          </a:p>
          <a:p>
            <a:pPr algn="ctr" eaLnBrk="1" hangingPunct="1"/>
            <a:r>
              <a:rPr lang="es-AR" b="1">
                <a:solidFill>
                  <a:schemeClr val="tx1"/>
                </a:solidFill>
              </a:rPr>
              <a:t>análogo a tallar la piedra</a:t>
            </a:r>
          </a:p>
          <a:p>
            <a:pPr algn="ctr" eaLnBrk="1" hangingPunct="1"/>
            <a:r>
              <a:rPr lang="es-AR" b="1">
                <a:solidFill>
                  <a:schemeClr val="tx1"/>
                </a:solidFill>
              </a:rPr>
              <a:t>bruta, a limar sus</a:t>
            </a:r>
          </a:p>
          <a:p>
            <a:pPr algn="ctr" eaLnBrk="1" hangingPunct="1"/>
            <a:r>
              <a:rPr lang="es-AR" b="1">
                <a:solidFill>
                  <a:schemeClr val="tx1"/>
                </a:solidFill>
              </a:rPr>
              <a:t>asperezas.</a:t>
            </a:r>
            <a:endParaRPr lang="es-ES_tradnl" b="1">
              <a:solidFill>
                <a:schemeClr val="tx1"/>
              </a:solidFill>
            </a:endParaRPr>
          </a:p>
        </p:txBody>
      </p:sp>
      <p:sp>
        <p:nvSpPr>
          <p:cNvPr id="1710095" name="Text Box 15"/>
          <p:cNvSpPr txBox="1">
            <a:spLocks noChangeArrowheads="1"/>
          </p:cNvSpPr>
          <p:nvPr/>
        </p:nvSpPr>
        <p:spPr bwMode="auto">
          <a:xfrm>
            <a:off x="3581400" y="4203700"/>
            <a:ext cx="19748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b="1">
                <a:solidFill>
                  <a:schemeClr val="tx1"/>
                </a:solidFill>
              </a:rPr>
              <a:t>El hacha, el</a:t>
            </a:r>
          </a:p>
          <a:p>
            <a:pPr algn="ctr" eaLnBrk="1" hangingPunct="1"/>
            <a:r>
              <a:rPr lang="es-AR" b="1">
                <a:solidFill>
                  <a:schemeClr val="tx1"/>
                </a:solidFill>
              </a:rPr>
              <a:t>instrumento que</a:t>
            </a:r>
          </a:p>
          <a:p>
            <a:pPr algn="ctr" eaLnBrk="1" hangingPunct="1"/>
            <a:r>
              <a:rPr lang="es-AR" b="1" i="1">
                <a:solidFill>
                  <a:schemeClr val="tx1"/>
                </a:solidFill>
              </a:rPr>
              <a:t>“parece hacer</a:t>
            </a:r>
          </a:p>
          <a:p>
            <a:pPr algn="ctr" eaLnBrk="1" hangingPunct="1"/>
            <a:r>
              <a:rPr lang="es-AR" b="1" i="1">
                <a:solidFill>
                  <a:schemeClr val="tx1"/>
                </a:solidFill>
              </a:rPr>
              <a:t>algo malo, pero</a:t>
            </a:r>
          </a:p>
          <a:p>
            <a:pPr algn="ctr" eaLnBrk="1" hangingPunct="1"/>
            <a:r>
              <a:rPr lang="es-AR" b="1" i="1">
                <a:solidFill>
                  <a:schemeClr val="tx1"/>
                </a:solidFill>
              </a:rPr>
              <a:t>en realidad hace</a:t>
            </a:r>
          </a:p>
          <a:p>
            <a:pPr algn="ctr" eaLnBrk="1" hangingPunct="1"/>
            <a:r>
              <a:rPr lang="es-AR" b="1" i="1">
                <a:solidFill>
                  <a:schemeClr val="tx1"/>
                </a:solidFill>
              </a:rPr>
              <a:t>algo bueno”.</a:t>
            </a:r>
            <a:endParaRPr lang="es-ES_tradnl" b="1" i="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710085"/>
                                        </p:tgtEl>
                                        <p:attrNameLst>
                                          <p:attrName>style.visibility</p:attrName>
                                        </p:attrNameLst>
                                      </p:cBhvr>
                                      <p:to>
                                        <p:strVal val="visible"/>
                                      </p:to>
                                    </p:set>
                                    <p:animEffect transition="in" filter="diamond(in)">
                                      <p:cBhvr>
                                        <p:cTn id="7" dur="2000"/>
                                        <p:tgtEl>
                                          <p:spTgt spid="1710085"/>
                                        </p:tgtEl>
                                      </p:cBhvr>
                                    </p:animEffect>
                                  </p:childTnLst>
                                </p:cTn>
                              </p:par>
                              <p:par>
                                <p:cTn id="8" presetID="8" presetClass="entr" presetSubtype="16" fill="hold" nodeType="withEffect">
                                  <p:stCondLst>
                                    <p:cond delay="0"/>
                                  </p:stCondLst>
                                  <p:childTnLst>
                                    <p:set>
                                      <p:cBhvr>
                                        <p:cTn id="9" dur="1" fill="hold">
                                          <p:stCondLst>
                                            <p:cond delay="0"/>
                                          </p:stCondLst>
                                        </p:cTn>
                                        <p:tgtEl>
                                          <p:spTgt spid="1710087"/>
                                        </p:tgtEl>
                                        <p:attrNameLst>
                                          <p:attrName>style.visibility</p:attrName>
                                        </p:attrNameLst>
                                      </p:cBhvr>
                                      <p:to>
                                        <p:strVal val="visible"/>
                                      </p:to>
                                    </p:set>
                                    <p:animEffect transition="in" filter="diamond(in)">
                                      <p:cBhvr>
                                        <p:cTn id="10" dur="2000"/>
                                        <p:tgtEl>
                                          <p:spTgt spid="1710087"/>
                                        </p:tgtEl>
                                      </p:cBhvr>
                                    </p:animEffect>
                                  </p:childTnLst>
                                </p:cTn>
                              </p:par>
                              <p:par>
                                <p:cTn id="11" presetID="8" presetClass="entr" presetSubtype="16" fill="hold" nodeType="withEffect">
                                  <p:stCondLst>
                                    <p:cond delay="0"/>
                                  </p:stCondLst>
                                  <p:childTnLst>
                                    <p:set>
                                      <p:cBhvr>
                                        <p:cTn id="12" dur="1" fill="hold">
                                          <p:stCondLst>
                                            <p:cond delay="0"/>
                                          </p:stCondLst>
                                        </p:cTn>
                                        <p:tgtEl>
                                          <p:spTgt spid="1710089"/>
                                        </p:tgtEl>
                                        <p:attrNameLst>
                                          <p:attrName>style.visibility</p:attrName>
                                        </p:attrNameLst>
                                      </p:cBhvr>
                                      <p:to>
                                        <p:strVal val="visible"/>
                                      </p:to>
                                    </p:set>
                                    <p:animEffect transition="in" filter="diamond(in)">
                                      <p:cBhvr>
                                        <p:cTn id="13" dur="2000"/>
                                        <p:tgtEl>
                                          <p:spTgt spid="171008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10091"/>
                                        </p:tgtEl>
                                        <p:attrNameLst>
                                          <p:attrName>style.visibility</p:attrName>
                                        </p:attrNameLst>
                                      </p:cBhvr>
                                      <p:to>
                                        <p:strVal val="visible"/>
                                      </p:to>
                                    </p:set>
                                    <p:animEffect transition="in" filter="fade">
                                      <p:cBhvr>
                                        <p:cTn id="18" dur="2000"/>
                                        <p:tgtEl>
                                          <p:spTgt spid="171009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10090"/>
                                        </p:tgtEl>
                                        <p:attrNameLst>
                                          <p:attrName>style.visibility</p:attrName>
                                        </p:attrNameLst>
                                      </p:cBhvr>
                                      <p:to>
                                        <p:strVal val="visible"/>
                                      </p:to>
                                    </p:set>
                                    <p:animEffect transition="in" filter="fade">
                                      <p:cBhvr>
                                        <p:cTn id="21" dur="2000"/>
                                        <p:tgtEl>
                                          <p:spTgt spid="171009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10092"/>
                                        </p:tgtEl>
                                        <p:attrNameLst>
                                          <p:attrName>style.visibility</p:attrName>
                                        </p:attrNameLst>
                                      </p:cBhvr>
                                      <p:to>
                                        <p:strVal val="visible"/>
                                      </p:to>
                                    </p:set>
                                    <p:animEffect transition="in" filter="fade">
                                      <p:cBhvr>
                                        <p:cTn id="24" dur="2000"/>
                                        <p:tgtEl>
                                          <p:spTgt spid="171009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710093"/>
                                        </p:tgtEl>
                                        <p:attrNameLst>
                                          <p:attrName>style.visibility</p:attrName>
                                        </p:attrNameLst>
                                      </p:cBhvr>
                                      <p:to>
                                        <p:strVal val="visible"/>
                                      </p:to>
                                    </p:set>
                                    <p:animEffect transition="in" filter="circle(in)">
                                      <p:cBhvr>
                                        <p:cTn id="29" dur="2000"/>
                                        <p:tgtEl>
                                          <p:spTgt spid="1710093"/>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710094"/>
                                        </p:tgtEl>
                                        <p:attrNameLst>
                                          <p:attrName>style.visibility</p:attrName>
                                        </p:attrNameLst>
                                      </p:cBhvr>
                                      <p:to>
                                        <p:strVal val="visible"/>
                                      </p:to>
                                    </p:set>
                                    <p:animEffect transition="in" filter="circle(in)">
                                      <p:cBhvr>
                                        <p:cTn id="32" dur="2000"/>
                                        <p:tgtEl>
                                          <p:spTgt spid="1710094"/>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710095"/>
                                        </p:tgtEl>
                                        <p:attrNameLst>
                                          <p:attrName>style.visibility</p:attrName>
                                        </p:attrNameLst>
                                      </p:cBhvr>
                                      <p:to>
                                        <p:strVal val="visible"/>
                                      </p:to>
                                    </p:set>
                                    <p:animEffect transition="in" filter="circle(in)">
                                      <p:cBhvr>
                                        <p:cTn id="35" dur="2000"/>
                                        <p:tgtEl>
                                          <p:spTgt spid="1710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090" grpId="0"/>
      <p:bldP spid="1710091" grpId="0"/>
      <p:bldP spid="1710092" grpId="0"/>
      <p:bldP spid="1710093" grpId="0"/>
      <p:bldP spid="1710094" grpId="0"/>
      <p:bldP spid="1710095"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1109" name="Picture 5" descr="hac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225"/>
            <a:ext cx="9144000" cy="710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11109"/>
                                        </p:tgtEl>
                                        <p:attrNameLst>
                                          <p:attrName>style.visibility</p:attrName>
                                        </p:attrNameLst>
                                      </p:cBhvr>
                                      <p:to>
                                        <p:strVal val="visible"/>
                                      </p:to>
                                    </p:set>
                                    <p:animEffect transition="in" filter="fade">
                                      <p:cBhvr>
                                        <p:cTn id="7" dur="2000"/>
                                        <p:tgtEl>
                                          <p:spTgt spid="1711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8277" name="Rectangle 5"/>
          <p:cNvSpPr>
            <a:spLocks noGrp="1" noChangeArrowheads="1"/>
          </p:cNvSpPr>
          <p:nvPr>
            <p:ph type="title"/>
          </p:nvPr>
        </p:nvSpPr>
        <p:spPr/>
        <p:txBody>
          <a:bodyPr/>
          <a:lstStyle/>
          <a:p>
            <a:pPr eaLnBrk="1" hangingPunct="1"/>
            <a:r>
              <a:rPr lang="es-AR" smtClean="0">
                <a:solidFill>
                  <a:schemeClr val="tx1"/>
                </a:solidFill>
              </a:rPr>
              <a:t>El plano</a:t>
            </a:r>
            <a:endParaRPr lang="es-ES_tradnl" smtClean="0">
              <a:solidFill>
                <a:schemeClr val="tx1"/>
              </a:solidFill>
            </a:endParaRPr>
          </a:p>
        </p:txBody>
      </p:sp>
      <p:sp>
        <p:nvSpPr>
          <p:cNvPr id="1718278" name="Rectangle 6"/>
          <p:cNvSpPr>
            <a:spLocks noGrp="1" noChangeArrowheads="1"/>
          </p:cNvSpPr>
          <p:nvPr>
            <p:ph type="body" sz="half" idx="1"/>
          </p:nvPr>
        </p:nvSpPr>
        <p:spPr>
          <a:xfrm>
            <a:off x="457200" y="1646238"/>
            <a:ext cx="4038600" cy="4525962"/>
          </a:xfrm>
        </p:spPr>
        <p:txBody>
          <a:bodyPr/>
          <a:lstStyle/>
          <a:p>
            <a:pPr eaLnBrk="1" hangingPunct="1">
              <a:lnSpc>
                <a:spcPct val="80000"/>
              </a:lnSpc>
            </a:pPr>
            <a:r>
              <a:rPr lang="es-AR" sz="2400" smtClean="0"/>
              <a:t>P.: </a:t>
            </a:r>
            <a:r>
              <a:rPr lang="es-AR" sz="2400" i="1" smtClean="0"/>
              <a:t>“¿Dónde te han encontrado?”</a:t>
            </a:r>
          </a:p>
          <a:p>
            <a:pPr eaLnBrk="1" hangingPunct="1">
              <a:lnSpc>
                <a:spcPct val="80000"/>
              </a:lnSpc>
            </a:pPr>
            <a:r>
              <a:rPr lang="es-AR" sz="2400" smtClean="0"/>
              <a:t>R.: </a:t>
            </a:r>
            <a:r>
              <a:rPr lang="es-AR" sz="2400" i="1" smtClean="0"/>
              <a:t>“En el bosque”</a:t>
            </a:r>
            <a:r>
              <a:rPr lang="es-AR" sz="2400" smtClean="0"/>
              <a:t>.</a:t>
            </a:r>
          </a:p>
          <a:p>
            <a:pPr eaLnBrk="1" hangingPunct="1">
              <a:lnSpc>
                <a:spcPct val="80000"/>
              </a:lnSpc>
            </a:pPr>
            <a:r>
              <a:rPr lang="es-AR" sz="2400" smtClean="0"/>
              <a:t>P.: </a:t>
            </a:r>
            <a:r>
              <a:rPr lang="es-AR" sz="2400" i="1" smtClean="0"/>
              <a:t>“¿Qué te han hecho?”</a:t>
            </a:r>
          </a:p>
          <a:p>
            <a:pPr eaLnBrk="1" hangingPunct="1">
              <a:lnSpc>
                <a:spcPct val="80000"/>
              </a:lnSpc>
            </a:pPr>
            <a:r>
              <a:rPr lang="es-AR" sz="2400" smtClean="0"/>
              <a:t>R.: </a:t>
            </a:r>
            <a:r>
              <a:rPr lang="es-AR" sz="2400" i="1" smtClean="0"/>
              <a:t>“Me desnudaron casi por completo”</a:t>
            </a:r>
            <a:r>
              <a:rPr lang="es-AR" sz="2400" smtClean="0"/>
              <a:t>.</a:t>
            </a:r>
          </a:p>
          <a:p>
            <a:pPr eaLnBrk="1" hangingPunct="1">
              <a:lnSpc>
                <a:spcPct val="80000"/>
              </a:lnSpc>
            </a:pPr>
            <a:r>
              <a:rPr lang="es-AR" sz="2400" smtClean="0"/>
              <a:t>Es decir, el Candidato es un árbol (encontrado en el bosque) al que le han quitado la corteza (lo han desnudado).</a:t>
            </a:r>
          </a:p>
          <a:p>
            <a:pPr eaLnBrk="1" hangingPunct="1">
              <a:lnSpc>
                <a:spcPct val="80000"/>
              </a:lnSpc>
            </a:pPr>
            <a:r>
              <a:rPr lang="es-AR" sz="2400" smtClean="0"/>
              <a:t>Y el instrumento para esto es el </a:t>
            </a:r>
            <a:r>
              <a:rPr lang="es-AR" sz="2400" i="1" smtClean="0"/>
              <a:t>plano</a:t>
            </a:r>
            <a:r>
              <a:rPr lang="es-AR" sz="2400" smtClean="0"/>
              <a:t>.</a:t>
            </a:r>
            <a:endParaRPr lang="es-ES_tradnl" sz="2400" smtClean="0"/>
          </a:p>
        </p:txBody>
      </p:sp>
      <p:sp>
        <p:nvSpPr>
          <p:cNvPr id="122884" name="Rectangle 7"/>
          <p:cNvSpPr>
            <a:spLocks noGrp="1" noChangeArrowheads="1"/>
          </p:cNvSpPr>
          <p:nvPr>
            <p:ph sz="half" idx="2"/>
          </p:nvPr>
        </p:nvSpPr>
        <p:spPr/>
        <p:txBody>
          <a:bodyPr/>
          <a:lstStyle/>
          <a:p>
            <a:pPr eaLnBrk="1" hangingPunct="1">
              <a:lnSpc>
                <a:spcPct val="80000"/>
              </a:lnSpc>
            </a:pPr>
            <a:endParaRPr lang="es-AR" sz="2400" smtClean="0"/>
          </a:p>
        </p:txBody>
      </p:sp>
      <p:pic>
        <p:nvPicPr>
          <p:cNvPr id="1718281" name="Picture 9" descr="Plan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600200"/>
            <a:ext cx="441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18277"/>
                                        </p:tgtEl>
                                        <p:attrNameLst>
                                          <p:attrName>style.visibility</p:attrName>
                                        </p:attrNameLst>
                                      </p:cBhvr>
                                      <p:to>
                                        <p:strVal val="visible"/>
                                      </p:to>
                                    </p:set>
                                    <p:animEffect transition="in" filter="blinds(horizontal)">
                                      <p:cBhvr>
                                        <p:cTn id="7" dur="500"/>
                                        <p:tgtEl>
                                          <p:spTgt spid="17182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18278">
                                            <p:txEl>
                                              <p:pRg st="0" end="0"/>
                                            </p:txEl>
                                          </p:spTgt>
                                        </p:tgtEl>
                                        <p:attrNameLst>
                                          <p:attrName>style.visibility</p:attrName>
                                        </p:attrNameLst>
                                      </p:cBhvr>
                                      <p:to>
                                        <p:strVal val="visible"/>
                                      </p:to>
                                    </p:set>
                                    <p:animEffect transition="in" filter="blinds(horizontal)">
                                      <p:cBhvr>
                                        <p:cTn id="12" dur="500"/>
                                        <p:tgtEl>
                                          <p:spTgt spid="171827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18278">
                                            <p:txEl>
                                              <p:pRg st="1" end="1"/>
                                            </p:txEl>
                                          </p:spTgt>
                                        </p:tgtEl>
                                        <p:attrNameLst>
                                          <p:attrName>style.visibility</p:attrName>
                                        </p:attrNameLst>
                                      </p:cBhvr>
                                      <p:to>
                                        <p:strVal val="visible"/>
                                      </p:to>
                                    </p:set>
                                    <p:animEffect transition="in" filter="blinds(horizontal)">
                                      <p:cBhvr>
                                        <p:cTn id="17" dur="500"/>
                                        <p:tgtEl>
                                          <p:spTgt spid="171827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18278">
                                            <p:txEl>
                                              <p:pRg st="2" end="2"/>
                                            </p:txEl>
                                          </p:spTgt>
                                        </p:tgtEl>
                                        <p:attrNameLst>
                                          <p:attrName>style.visibility</p:attrName>
                                        </p:attrNameLst>
                                      </p:cBhvr>
                                      <p:to>
                                        <p:strVal val="visible"/>
                                      </p:to>
                                    </p:set>
                                    <p:animEffect transition="in" filter="blinds(horizontal)">
                                      <p:cBhvr>
                                        <p:cTn id="22" dur="500"/>
                                        <p:tgtEl>
                                          <p:spTgt spid="171827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18278">
                                            <p:txEl>
                                              <p:pRg st="3" end="3"/>
                                            </p:txEl>
                                          </p:spTgt>
                                        </p:tgtEl>
                                        <p:attrNameLst>
                                          <p:attrName>style.visibility</p:attrName>
                                        </p:attrNameLst>
                                      </p:cBhvr>
                                      <p:to>
                                        <p:strVal val="visible"/>
                                      </p:to>
                                    </p:set>
                                    <p:animEffect transition="in" filter="blinds(horizontal)">
                                      <p:cBhvr>
                                        <p:cTn id="27" dur="500"/>
                                        <p:tgtEl>
                                          <p:spTgt spid="1718278">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18278">
                                            <p:txEl>
                                              <p:pRg st="4" end="4"/>
                                            </p:txEl>
                                          </p:spTgt>
                                        </p:tgtEl>
                                        <p:attrNameLst>
                                          <p:attrName>style.visibility</p:attrName>
                                        </p:attrNameLst>
                                      </p:cBhvr>
                                      <p:to>
                                        <p:strVal val="visible"/>
                                      </p:to>
                                    </p:set>
                                    <p:animEffect transition="in" filter="blinds(horizontal)">
                                      <p:cBhvr>
                                        <p:cTn id="32" dur="500"/>
                                        <p:tgtEl>
                                          <p:spTgt spid="1718278">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18278">
                                            <p:txEl>
                                              <p:pRg st="5" end="5"/>
                                            </p:txEl>
                                          </p:spTgt>
                                        </p:tgtEl>
                                        <p:attrNameLst>
                                          <p:attrName>style.visibility</p:attrName>
                                        </p:attrNameLst>
                                      </p:cBhvr>
                                      <p:to>
                                        <p:strVal val="visible"/>
                                      </p:to>
                                    </p:set>
                                    <p:animEffect transition="in" filter="blinds(horizontal)">
                                      <p:cBhvr>
                                        <p:cTn id="37" dur="500"/>
                                        <p:tgtEl>
                                          <p:spTgt spid="1718278">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1718281"/>
                                        </p:tgtEl>
                                        <p:attrNameLst>
                                          <p:attrName>style.visibility</p:attrName>
                                        </p:attrNameLst>
                                      </p:cBhvr>
                                      <p:to>
                                        <p:strVal val="visible"/>
                                      </p:to>
                                    </p:set>
                                    <p:animEffect transition="in" filter="box(in)">
                                      <p:cBhvr>
                                        <p:cTn id="42" dur="3000"/>
                                        <p:tgtEl>
                                          <p:spTgt spid="1718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8277" grpId="0"/>
      <p:bldP spid="1718278"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3586" name="Rectangle 2"/>
          <p:cNvSpPr>
            <a:spLocks noGrp="1" noChangeArrowheads="1"/>
          </p:cNvSpPr>
          <p:nvPr>
            <p:ph type="title"/>
          </p:nvPr>
        </p:nvSpPr>
        <p:spPr/>
        <p:txBody>
          <a:bodyPr/>
          <a:lstStyle/>
          <a:p>
            <a:pPr eaLnBrk="1" hangingPunct="1"/>
            <a:r>
              <a:rPr lang="es-AR" smtClean="0">
                <a:solidFill>
                  <a:schemeClr val="tx1"/>
                </a:solidFill>
              </a:rPr>
              <a:t>Los cedros del Líbano</a:t>
            </a:r>
            <a:endParaRPr lang="es-ES_tradnl" smtClean="0">
              <a:solidFill>
                <a:schemeClr val="tx1"/>
              </a:solidFill>
            </a:endParaRPr>
          </a:p>
        </p:txBody>
      </p:sp>
      <p:pic>
        <p:nvPicPr>
          <p:cNvPr id="1603591" name="Picture 7" descr="00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414463"/>
            <a:ext cx="5943600" cy="52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3592" name="Text Box 8"/>
          <p:cNvSpPr txBox="1">
            <a:spLocks noChangeArrowheads="1"/>
          </p:cNvSpPr>
          <p:nvPr/>
        </p:nvSpPr>
        <p:spPr bwMode="auto">
          <a:xfrm>
            <a:off x="136525" y="2170113"/>
            <a:ext cx="13144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Los cedros</a:t>
            </a:r>
          </a:p>
          <a:p>
            <a:pPr eaLnBrk="1" hangingPunct="1"/>
            <a:r>
              <a:rPr lang="es-AR">
                <a:solidFill>
                  <a:schemeClr val="tx1"/>
                </a:solidFill>
              </a:rPr>
              <a:t>del Líbano,</a:t>
            </a:r>
          </a:p>
          <a:p>
            <a:pPr eaLnBrk="1" hangingPunct="1"/>
            <a:r>
              <a:rPr lang="es-AR">
                <a:solidFill>
                  <a:schemeClr val="tx1"/>
                </a:solidFill>
              </a:rPr>
              <a:t>un antiguo</a:t>
            </a:r>
          </a:p>
          <a:p>
            <a:pPr eaLnBrk="1" hangingPunct="1"/>
            <a:r>
              <a:rPr lang="es-AR">
                <a:solidFill>
                  <a:schemeClr val="tx1"/>
                </a:solidFill>
              </a:rPr>
              <a:t>símbolo de</a:t>
            </a:r>
          </a:p>
          <a:p>
            <a:pPr eaLnBrk="1" hangingPunct="1"/>
            <a:r>
              <a:rPr lang="es-AR">
                <a:solidFill>
                  <a:schemeClr val="tx1"/>
                </a:solidFill>
              </a:rPr>
              <a:t>gloria y</a:t>
            </a:r>
          </a:p>
          <a:p>
            <a:pPr eaLnBrk="1" hangingPunct="1"/>
            <a:r>
              <a:rPr lang="es-AR">
                <a:solidFill>
                  <a:schemeClr val="tx1"/>
                </a:solidFill>
              </a:rPr>
              <a:t>esplendor.</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03586"/>
                                        </p:tgtEl>
                                        <p:attrNameLst>
                                          <p:attrName>style.visibility</p:attrName>
                                        </p:attrNameLst>
                                      </p:cBhvr>
                                      <p:to>
                                        <p:strVal val="visible"/>
                                      </p:to>
                                    </p:set>
                                    <p:animEffect transition="in" filter="blinds(horizontal)">
                                      <p:cBhvr>
                                        <p:cTn id="7" dur="500"/>
                                        <p:tgtEl>
                                          <p:spTgt spid="16035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03591"/>
                                        </p:tgtEl>
                                        <p:attrNameLst>
                                          <p:attrName>style.visibility</p:attrName>
                                        </p:attrNameLst>
                                      </p:cBhvr>
                                      <p:to>
                                        <p:strVal val="visible"/>
                                      </p:to>
                                    </p:set>
                                    <p:animEffect transition="in" filter="fade">
                                      <p:cBhvr>
                                        <p:cTn id="12" dur="2000"/>
                                        <p:tgtEl>
                                          <p:spTgt spid="16035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603592"/>
                                        </p:tgtEl>
                                        <p:attrNameLst>
                                          <p:attrName>style.visibility</p:attrName>
                                        </p:attrNameLst>
                                      </p:cBhvr>
                                      <p:to>
                                        <p:strVal val="visible"/>
                                      </p:to>
                                    </p:set>
                                    <p:animEffect transition="in" filter="dissolve">
                                      <p:cBhvr>
                                        <p:cTn id="17" dur="500"/>
                                        <p:tgtEl>
                                          <p:spTgt spid="1603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3586" grpId="0"/>
      <p:bldP spid="1603592"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1554" name="Rectangle 2"/>
          <p:cNvSpPr>
            <a:spLocks noGrp="1" noChangeArrowheads="1"/>
          </p:cNvSpPr>
          <p:nvPr>
            <p:ph type="title"/>
          </p:nvPr>
        </p:nvSpPr>
        <p:spPr/>
        <p:txBody>
          <a:bodyPr/>
          <a:lstStyle/>
          <a:p>
            <a:pPr eaLnBrk="1" hangingPunct="1"/>
            <a:r>
              <a:rPr lang="es-AR" smtClean="0">
                <a:solidFill>
                  <a:schemeClr val="tx1"/>
                </a:solidFill>
              </a:rPr>
              <a:t>Los cedros del Líbano</a:t>
            </a:r>
            <a:endParaRPr lang="es-ES_tradnl" smtClean="0">
              <a:solidFill>
                <a:schemeClr val="tx1"/>
              </a:solidFill>
            </a:endParaRPr>
          </a:p>
        </p:txBody>
      </p:sp>
      <p:sp>
        <p:nvSpPr>
          <p:cNvPr id="1431555" name="Rectangle 3"/>
          <p:cNvSpPr>
            <a:spLocks noGrp="1" noChangeArrowheads="1"/>
          </p:cNvSpPr>
          <p:nvPr>
            <p:ph type="body" idx="1"/>
          </p:nvPr>
        </p:nvSpPr>
        <p:spPr>
          <a:xfrm>
            <a:off x="228600" y="1447800"/>
            <a:ext cx="8686800" cy="5029200"/>
          </a:xfrm>
        </p:spPr>
        <p:txBody>
          <a:bodyPr/>
          <a:lstStyle/>
          <a:p>
            <a:pPr eaLnBrk="1" hangingPunct="1">
              <a:lnSpc>
                <a:spcPct val="80000"/>
              </a:lnSpc>
            </a:pPr>
            <a:r>
              <a:rPr lang="es-ES_tradnl" sz="1900" i="1" smtClean="0"/>
              <a:t>«Nadie podría mirar al cedro y no reparar que presenta una arquitectura: un dibujo comparable a una inmóvil "coreografía" de hojas. </a:t>
            </a:r>
          </a:p>
          <a:p>
            <a:pPr eaLnBrk="1" hangingPunct="1">
              <a:lnSpc>
                <a:spcPct val="80000"/>
              </a:lnSpc>
            </a:pPr>
            <a:r>
              <a:rPr lang="es-ES_tradnl" sz="1900" i="1" smtClean="0"/>
              <a:t> Lo caracteriza una elegancia, una distinción, una clase, en fin, una superioridad que, elevándose desde el suelo hacia el cielo, él da la impresión de decir: </a:t>
            </a:r>
          </a:p>
          <a:p>
            <a:pPr eaLnBrk="1" hangingPunct="1">
              <a:lnSpc>
                <a:spcPct val="80000"/>
              </a:lnSpc>
            </a:pPr>
            <a:r>
              <a:rPr lang="es-ES_tradnl" sz="1900" i="1" smtClean="0"/>
              <a:t>Me elevé tan magnífico por los aires, que pasé a ser una belleza integrante del cielo - yo, cuya obscura semilla nació y germinó en las profundidades también obscuras de la tierra. </a:t>
            </a:r>
          </a:p>
          <a:p>
            <a:pPr eaLnBrk="1" hangingPunct="1">
              <a:lnSpc>
                <a:spcPct val="80000"/>
              </a:lnSpc>
            </a:pPr>
            <a:r>
              <a:rPr lang="es-ES_tradnl" sz="1900" i="1" smtClean="0"/>
              <a:t>Mirad mi base: es una columna. Mirad esta columna y veréis que ella penetra  tierra adentro. No reniego de mi pasado. Si es verdad que enfrento tantas tempestades, tantas ráfagas; que soy resistente al sol más brillante; que desafío a los hombres y vivo más que ellos; y, en mi longevidad mayor a la del siglo, puedo decirle al hombre que me acaba de plantar: 'duraré más que tí'; es verdad también que todo esto estaba concentrado en una primera semilla, en un primer brote que fue fijado en tierra. </a:t>
            </a:r>
          </a:p>
          <a:p>
            <a:pPr eaLnBrk="1" hangingPunct="1">
              <a:lnSpc>
                <a:spcPct val="80000"/>
              </a:lnSpc>
            </a:pPr>
            <a:r>
              <a:rPr lang="es-ES_tradnl" sz="1900" i="1" smtClean="0"/>
              <a:t>Ese elemento contenía dentro de si toda mi belleza, contenía toda mi longevidad, contenía toda mi dignidad. Todo lo que en mí está hecho para la luz, germinó en las obscuridades del suelo, y es que aquí me yergo, más alto que las construcciones que me rodean, más venerando que el pasado de todos los hombres que descansan bajo mi sombra…»</a:t>
            </a:r>
          </a:p>
          <a:p>
            <a:pPr eaLnBrk="1" hangingPunct="1">
              <a:lnSpc>
                <a:spcPct val="80000"/>
              </a:lnSpc>
            </a:pPr>
            <a:endParaRPr lang="es-ES_tradnl" sz="1900" i="1"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1554"/>
                                        </p:tgtEl>
                                        <p:attrNameLst>
                                          <p:attrName>style.visibility</p:attrName>
                                        </p:attrNameLst>
                                      </p:cBhvr>
                                      <p:to>
                                        <p:strVal val="visible"/>
                                      </p:to>
                                    </p:set>
                                    <p:animEffect transition="in" filter="blinds(horizontal)">
                                      <p:cBhvr>
                                        <p:cTn id="7" dur="500"/>
                                        <p:tgtEl>
                                          <p:spTgt spid="1431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1555">
                                            <p:txEl>
                                              <p:pRg st="0" end="0"/>
                                            </p:txEl>
                                          </p:spTgt>
                                        </p:tgtEl>
                                        <p:attrNameLst>
                                          <p:attrName>style.visibility</p:attrName>
                                        </p:attrNameLst>
                                      </p:cBhvr>
                                      <p:to>
                                        <p:strVal val="visible"/>
                                      </p:to>
                                    </p:set>
                                    <p:animEffect transition="in" filter="blinds(horizontal)">
                                      <p:cBhvr>
                                        <p:cTn id="12" dur="500"/>
                                        <p:tgtEl>
                                          <p:spTgt spid="1431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1555">
                                            <p:txEl>
                                              <p:pRg st="1" end="1"/>
                                            </p:txEl>
                                          </p:spTgt>
                                        </p:tgtEl>
                                        <p:attrNameLst>
                                          <p:attrName>style.visibility</p:attrName>
                                        </p:attrNameLst>
                                      </p:cBhvr>
                                      <p:to>
                                        <p:strVal val="visible"/>
                                      </p:to>
                                    </p:set>
                                    <p:animEffect transition="in" filter="blinds(horizontal)">
                                      <p:cBhvr>
                                        <p:cTn id="17" dur="500"/>
                                        <p:tgtEl>
                                          <p:spTgt spid="14315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1555">
                                            <p:txEl>
                                              <p:pRg st="2" end="2"/>
                                            </p:txEl>
                                          </p:spTgt>
                                        </p:tgtEl>
                                        <p:attrNameLst>
                                          <p:attrName>style.visibility</p:attrName>
                                        </p:attrNameLst>
                                      </p:cBhvr>
                                      <p:to>
                                        <p:strVal val="visible"/>
                                      </p:to>
                                    </p:set>
                                    <p:animEffect transition="in" filter="blinds(horizontal)">
                                      <p:cBhvr>
                                        <p:cTn id="22" dur="500"/>
                                        <p:tgtEl>
                                          <p:spTgt spid="14315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1555">
                                            <p:txEl>
                                              <p:pRg st="3" end="3"/>
                                            </p:txEl>
                                          </p:spTgt>
                                        </p:tgtEl>
                                        <p:attrNameLst>
                                          <p:attrName>style.visibility</p:attrName>
                                        </p:attrNameLst>
                                      </p:cBhvr>
                                      <p:to>
                                        <p:strVal val="visible"/>
                                      </p:to>
                                    </p:set>
                                    <p:animEffect transition="in" filter="blinds(horizontal)">
                                      <p:cBhvr>
                                        <p:cTn id="27" dur="500"/>
                                        <p:tgtEl>
                                          <p:spTgt spid="143155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31555">
                                            <p:txEl>
                                              <p:pRg st="4" end="4"/>
                                            </p:txEl>
                                          </p:spTgt>
                                        </p:tgtEl>
                                        <p:attrNameLst>
                                          <p:attrName>style.visibility</p:attrName>
                                        </p:attrNameLst>
                                      </p:cBhvr>
                                      <p:to>
                                        <p:strVal val="visible"/>
                                      </p:to>
                                    </p:set>
                                    <p:animEffect transition="in" filter="blinds(horizontal)">
                                      <p:cBhvr>
                                        <p:cTn id="32" dur="500"/>
                                        <p:tgtEl>
                                          <p:spTgt spid="1431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1554" grpId="0"/>
      <p:bldP spid="1431555"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4786" name="Rectangle 2"/>
          <p:cNvSpPr>
            <a:spLocks noGrp="1" noChangeArrowheads="1"/>
          </p:cNvSpPr>
          <p:nvPr>
            <p:ph type="title"/>
          </p:nvPr>
        </p:nvSpPr>
        <p:spPr/>
        <p:txBody>
          <a:bodyPr/>
          <a:lstStyle/>
          <a:p>
            <a:pPr eaLnBrk="1" hangingPunct="1"/>
            <a:r>
              <a:rPr lang="es-AR" smtClean="0">
                <a:solidFill>
                  <a:schemeClr val="tx1"/>
                </a:solidFill>
              </a:rPr>
              <a:t>Los cedros del Líbano</a:t>
            </a:r>
            <a:endParaRPr lang="es-ES_tradnl" smtClean="0">
              <a:solidFill>
                <a:schemeClr val="tx1"/>
              </a:solidFill>
            </a:endParaRPr>
          </a:p>
        </p:txBody>
      </p:sp>
      <p:sp>
        <p:nvSpPr>
          <p:cNvPr id="1654787" name="Rectangle 3"/>
          <p:cNvSpPr>
            <a:spLocks noGrp="1" noChangeArrowheads="1"/>
          </p:cNvSpPr>
          <p:nvPr>
            <p:ph type="body" idx="1"/>
          </p:nvPr>
        </p:nvSpPr>
        <p:spPr>
          <a:xfrm>
            <a:off x="457200" y="1600200"/>
            <a:ext cx="8229600" cy="5029200"/>
          </a:xfrm>
        </p:spPr>
        <p:txBody>
          <a:bodyPr/>
          <a:lstStyle/>
          <a:p>
            <a:pPr eaLnBrk="1" hangingPunct="1">
              <a:lnSpc>
                <a:spcPct val="80000"/>
              </a:lnSpc>
            </a:pPr>
            <a:r>
              <a:rPr lang="es-ES_tradnl" sz="1900" i="1" smtClean="0"/>
              <a:t>«Si imaginásemos un cedro de esos que fuera capaz de pensar y de hablar, y que en determinado momento un experimentado agricultor introdujese la pala al lado de la raíz de ese árbol y fuese hasta aquel bulbo inicial, lo separase sin daño del propio vegetal, y se lo presentase, espontáneamente el cedro se inclinaría hasta el suelo y diría ´!Oh Patriarca, tú eres mi causa!´» </a:t>
            </a:r>
          </a:p>
          <a:p>
            <a:pPr eaLnBrk="1" hangingPunct="1">
              <a:lnSpc>
                <a:spcPct val="80000"/>
              </a:lnSpc>
            </a:pPr>
            <a:r>
              <a:rPr lang="es-ES_tradnl" sz="1900" i="1" smtClean="0"/>
              <a:t>«Tu contenías en ti mismo todo aquello de que yo soy la explicitación. Hay en ti una ciencia, una sabiduría de la cual yo nací. Hay una forma de conocimiento en ti que yo llevaré decenas de años, o aún siglos para adquirir.»</a:t>
            </a:r>
          </a:p>
          <a:p>
            <a:pPr eaLnBrk="1" hangingPunct="1">
              <a:lnSpc>
                <a:spcPct val="80000"/>
              </a:lnSpc>
            </a:pPr>
            <a:r>
              <a:rPr lang="es-ES_tradnl" sz="1900" i="1" smtClean="0"/>
              <a:t>«Si bello es el pensamiento explícito cuan también bello es el pensamiento en tanto rueda dentro del espíritu, aún sin explicitación, mas ya conteniendo toda su riqueza a la búsqueda de la luz. Si es bello el efecto que se desarrolla como bello es también ese efecto cuando obscuramente duerme en la causa.»</a:t>
            </a:r>
          </a:p>
          <a:p>
            <a:pPr eaLnBrk="1" hangingPunct="1">
              <a:lnSpc>
                <a:spcPct val="80000"/>
              </a:lnSpc>
            </a:pPr>
            <a:r>
              <a:rPr lang="es-ES_tradnl" sz="1900" i="1" smtClean="0"/>
              <a:t>«Si bello es ser cedro del Líbano qué gloria ser un bulbo así pequeño pero que dentro de sí contiene todo su futuro. Aconséjame ¡oh Bulbo!, yo te reverencio.»</a:t>
            </a:r>
          </a:p>
          <a:p>
            <a:pPr eaLnBrk="1" hangingPunct="1">
              <a:lnSpc>
                <a:spcPct val="80000"/>
              </a:lnSpc>
            </a:pPr>
            <a:r>
              <a:rPr lang="es-ES_tradnl" sz="1900" smtClean="0"/>
              <a:t>Plinio Corrêa de Oliveira </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54786"/>
                                        </p:tgtEl>
                                        <p:attrNameLst>
                                          <p:attrName>style.visibility</p:attrName>
                                        </p:attrNameLst>
                                      </p:cBhvr>
                                      <p:to>
                                        <p:strVal val="visible"/>
                                      </p:to>
                                    </p:set>
                                    <p:animEffect transition="in" filter="blinds(horizontal)">
                                      <p:cBhvr>
                                        <p:cTn id="7" dur="500"/>
                                        <p:tgtEl>
                                          <p:spTgt spid="1654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54787">
                                            <p:txEl>
                                              <p:pRg st="0" end="0"/>
                                            </p:txEl>
                                          </p:spTgt>
                                        </p:tgtEl>
                                        <p:attrNameLst>
                                          <p:attrName>style.visibility</p:attrName>
                                        </p:attrNameLst>
                                      </p:cBhvr>
                                      <p:to>
                                        <p:strVal val="visible"/>
                                      </p:to>
                                    </p:set>
                                    <p:animEffect transition="in" filter="blinds(horizontal)">
                                      <p:cBhvr>
                                        <p:cTn id="12" dur="500"/>
                                        <p:tgtEl>
                                          <p:spTgt spid="16547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54787">
                                            <p:txEl>
                                              <p:pRg st="1" end="1"/>
                                            </p:txEl>
                                          </p:spTgt>
                                        </p:tgtEl>
                                        <p:attrNameLst>
                                          <p:attrName>style.visibility</p:attrName>
                                        </p:attrNameLst>
                                      </p:cBhvr>
                                      <p:to>
                                        <p:strVal val="visible"/>
                                      </p:to>
                                    </p:set>
                                    <p:animEffect transition="in" filter="blinds(horizontal)">
                                      <p:cBhvr>
                                        <p:cTn id="17" dur="500"/>
                                        <p:tgtEl>
                                          <p:spTgt spid="16547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54787">
                                            <p:txEl>
                                              <p:pRg st="2" end="2"/>
                                            </p:txEl>
                                          </p:spTgt>
                                        </p:tgtEl>
                                        <p:attrNameLst>
                                          <p:attrName>style.visibility</p:attrName>
                                        </p:attrNameLst>
                                      </p:cBhvr>
                                      <p:to>
                                        <p:strVal val="visible"/>
                                      </p:to>
                                    </p:set>
                                    <p:animEffect transition="in" filter="blinds(horizontal)">
                                      <p:cBhvr>
                                        <p:cTn id="22" dur="500"/>
                                        <p:tgtEl>
                                          <p:spTgt spid="165478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54787">
                                            <p:txEl>
                                              <p:pRg st="3" end="3"/>
                                            </p:txEl>
                                          </p:spTgt>
                                        </p:tgtEl>
                                        <p:attrNameLst>
                                          <p:attrName>style.visibility</p:attrName>
                                        </p:attrNameLst>
                                      </p:cBhvr>
                                      <p:to>
                                        <p:strVal val="visible"/>
                                      </p:to>
                                    </p:set>
                                    <p:animEffect transition="in" filter="blinds(horizontal)">
                                      <p:cBhvr>
                                        <p:cTn id="27" dur="500"/>
                                        <p:tgtEl>
                                          <p:spTgt spid="165478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54787">
                                            <p:txEl>
                                              <p:pRg st="4" end="4"/>
                                            </p:txEl>
                                          </p:spTgt>
                                        </p:tgtEl>
                                        <p:attrNameLst>
                                          <p:attrName>style.visibility</p:attrName>
                                        </p:attrNameLst>
                                      </p:cBhvr>
                                      <p:to>
                                        <p:strVal val="visible"/>
                                      </p:to>
                                    </p:set>
                                    <p:animEffect transition="in" filter="blinds(horizontal)">
                                      <p:cBhvr>
                                        <p:cTn id="32" dur="500"/>
                                        <p:tgtEl>
                                          <p:spTgt spid="16547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4786" grpId="0"/>
      <p:bldP spid="1654787"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4789" name="Picture 5" descr="cedros-del-liba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925"/>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54789"/>
                                        </p:tgtEl>
                                        <p:attrNameLst>
                                          <p:attrName>style.visibility</p:attrName>
                                        </p:attrNameLst>
                                      </p:cBhvr>
                                      <p:to>
                                        <p:strVal val="visible"/>
                                      </p:to>
                                    </p:set>
                                    <p:animEffect transition="in" filter="fade">
                                      <p:cBhvr>
                                        <p:cTn id="7" dur="2000"/>
                                        <p:tgtEl>
                                          <p:spTgt spid="1654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1410" name="Rectangle 2"/>
          <p:cNvSpPr>
            <a:spLocks noGrp="1" noChangeArrowheads="1"/>
          </p:cNvSpPr>
          <p:nvPr>
            <p:ph type="title"/>
          </p:nvPr>
        </p:nvSpPr>
        <p:spPr/>
        <p:txBody>
          <a:bodyPr/>
          <a:lstStyle/>
          <a:p>
            <a:pPr eaLnBrk="1" hangingPunct="1"/>
            <a:r>
              <a:rPr lang="es-AR" smtClean="0">
                <a:solidFill>
                  <a:schemeClr val="tx1"/>
                </a:solidFill>
              </a:rPr>
              <a:t>El color púrpura</a:t>
            </a:r>
            <a:endParaRPr lang="es-ES_tradnl" smtClean="0">
              <a:solidFill>
                <a:schemeClr val="tx1"/>
              </a:solidFill>
            </a:endParaRPr>
          </a:p>
        </p:txBody>
      </p:sp>
      <p:sp>
        <p:nvSpPr>
          <p:cNvPr id="1681411" name="Rectangle 3"/>
          <p:cNvSpPr>
            <a:spLocks noGrp="1" noChangeArrowheads="1"/>
          </p:cNvSpPr>
          <p:nvPr>
            <p:ph type="body" idx="1"/>
          </p:nvPr>
        </p:nvSpPr>
        <p:spPr/>
        <p:txBody>
          <a:bodyPr/>
          <a:lstStyle/>
          <a:p>
            <a:pPr eaLnBrk="1" hangingPunct="1">
              <a:lnSpc>
                <a:spcPct val="80000"/>
              </a:lnSpc>
            </a:pPr>
            <a:r>
              <a:rPr lang="es-AR" sz="2400" smtClean="0"/>
              <a:t>Es la segunda vez que aparece como un color fundamental del Rito.</a:t>
            </a:r>
          </a:p>
          <a:p>
            <a:pPr eaLnBrk="1" hangingPunct="1">
              <a:lnSpc>
                <a:spcPct val="80000"/>
              </a:lnSpc>
            </a:pPr>
            <a:r>
              <a:rPr lang="es-AR" sz="2400" smtClean="0"/>
              <a:t>La anterior fue en los grados 13° y 14°: </a:t>
            </a:r>
            <a:r>
              <a:rPr lang="es-AR" sz="2400" i="1" smtClean="0"/>
              <a:t>Arco Real  </a:t>
            </a:r>
            <a:r>
              <a:rPr lang="es-AR" sz="2400" smtClean="0"/>
              <a:t>y </a:t>
            </a:r>
            <a:r>
              <a:rPr lang="es-AR" sz="2400" i="1" smtClean="0"/>
              <a:t>Gran Elegido, Perfecto </a:t>
            </a:r>
            <a:r>
              <a:rPr lang="es-AR" sz="2400" smtClean="0"/>
              <a:t>y </a:t>
            </a:r>
            <a:r>
              <a:rPr lang="es-AR" sz="2400" i="1" smtClean="0"/>
              <a:t>Sublime Masón</a:t>
            </a:r>
            <a:r>
              <a:rPr lang="es-AR" sz="2400" smtClean="0"/>
              <a:t>, que coronan la Logia de Perfección.</a:t>
            </a:r>
          </a:p>
          <a:p>
            <a:pPr eaLnBrk="1" hangingPunct="1">
              <a:lnSpc>
                <a:spcPct val="80000"/>
              </a:lnSpc>
            </a:pPr>
            <a:r>
              <a:rPr lang="es-AR" sz="2400" smtClean="0"/>
              <a:t>Esto otorga al Príncipe del Líbano un rango que debería ser ciertamente elevado dentro del Rito.</a:t>
            </a:r>
          </a:p>
          <a:p>
            <a:pPr eaLnBrk="1" hangingPunct="1">
              <a:lnSpc>
                <a:spcPct val="80000"/>
              </a:lnSpc>
            </a:pPr>
            <a:r>
              <a:rPr lang="es-AR" sz="2400" smtClean="0"/>
              <a:t>Recordemos que el púrpura resulta de una mezcla entre el azul (los grados Simbólicos, el trabajo manual) y el rojo (los grados Escoceses, el trabajo intelectual o filosófico).</a:t>
            </a:r>
          </a:p>
          <a:p>
            <a:pPr eaLnBrk="1" hangingPunct="1">
              <a:lnSpc>
                <a:spcPct val="80000"/>
              </a:lnSpc>
            </a:pPr>
            <a:r>
              <a:rPr lang="es-AR" sz="2400" smtClean="0"/>
              <a:t>Y todo eso se hace patente en los colores de las dos Cámaras que conforman el Templo de este grado.</a:t>
            </a:r>
            <a:endParaRPr lang="es-ES_tradnl" sz="24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1410"/>
                                        </p:tgtEl>
                                        <p:attrNameLst>
                                          <p:attrName>style.visibility</p:attrName>
                                        </p:attrNameLst>
                                      </p:cBhvr>
                                      <p:to>
                                        <p:strVal val="visible"/>
                                      </p:to>
                                    </p:set>
                                    <p:animEffect transition="in" filter="blinds(horizontal)">
                                      <p:cBhvr>
                                        <p:cTn id="7" dur="500"/>
                                        <p:tgtEl>
                                          <p:spTgt spid="16814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81411">
                                            <p:txEl>
                                              <p:pRg st="0" end="0"/>
                                            </p:txEl>
                                          </p:spTgt>
                                        </p:tgtEl>
                                        <p:attrNameLst>
                                          <p:attrName>style.visibility</p:attrName>
                                        </p:attrNameLst>
                                      </p:cBhvr>
                                      <p:to>
                                        <p:strVal val="visible"/>
                                      </p:to>
                                    </p:set>
                                    <p:animEffect transition="in" filter="blinds(horizontal)">
                                      <p:cBhvr>
                                        <p:cTn id="12" dur="500"/>
                                        <p:tgtEl>
                                          <p:spTgt spid="16814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1411">
                                            <p:txEl>
                                              <p:pRg st="1" end="1"/>
                                            </p:txEl>
                                          </p:spTgt>
                                        </p:tgtEl>
                                        <p:attrNameLst>
                                          <p:attrName>style.visibility</p:attrName>
                                        </p:attrNameLst>
                                      </p:cBhvr>
                                      <p:to>
                                        <p:strVal val="visible"/>
                                      </p:to>
                                    </p:set>
                                    <p:animEffect transition="in" filter="blinds(horizontal)">
                                      <p:cBhvr>
                                        <p:cTn id="17" dur="500"/>
                                        <p:tgtEl>
                                          <p:spTgt spid="16814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81411">
                                            <p:txEl>
                                              <p:pRg st="2" end="2"/>
                                            </p:txEl>
                                          </p:spTgt>
                                        </p:tgtEl>
                                        <p:attrNameLst>
                                          <p:attrName>style.visibility</p:attrName>
                                        </p:attrNameLst>
                                      </p:cBhvr>
                                      <p:to>
                                        <p:strVal val="visible"/>
                                      </p:to>
                                    </p:set>
                                    <p:animEffect transition="in" filter="blinds(horizontal)">
                                      <p:cBhvr>
                                        <p:cTn id="22" dur="500"/>
                                        <p:tgtEl>
                                          <p:spTgt spid="16814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81411">
                                            <p:txEl>
                                              <p:pRg st="3" end="3"/>
                                            </p:txEl>
                                          </p:spTgt>
                                        </p:tgtEl>
                                        <p:attrNameLst>
                                          <p:attrName>style.visibility</p:attrName>
                                        </p:attrNameLst>
                                      </p:cBhvr>
                                      <p:to>
                                        <p:strVal val="visible"/>
                                      </p:to>
                                    </p:set>
                                    <p:animEffect transition="in" filter="blinds(horizontal)">
                                      <p:cBhvr>
                                        <p:cTn id="27" dur="500"/>
                                        <p:tgtEl>
                                          <p:spTgt spid="16814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81411">
                                            <p:txEl>
                                              <p:pRg st="4" end="4"/>
                                            </p:txEl>
                                          </p:spTgt>
                                        </p:tgtEl>
                                        <p:attrNameLst>
                                          <p:attrName>style.visibility</p:attrName>
                                        </p:attrNameLst>
                                      </p:cBhvr>
                                      <p:to>
                                        <p:strVal val="visible"/>
                                      </p:to>
                                    </p:set>
                                    <p:animEffect transition="in" filter="blinds(horizontal)">
                                      <p:cBhvr>
                                        <p:cTn id="32" dur="500"/>
                                        <p:tgtEl>
                                          <p:spTgt spid="1681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1410" grpId="0"/>
      <p:bldP spid="1681411"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1413" name="Picture 5" descr="san-jose-obre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0"/>
            <a:ext cx="430530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1415" name="Picture 7" descr="ribera-filosofo-o-platon-los-ange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0"/>
            <a:ext cx="34655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1417" name="Picture 9" descr="rojo-purpura-azul_~u150129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2300" y="4191000"/>
            <a:ext cx="2857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1418" name="Text Box 10"/>
          <p:cNvSpPr txBox="1">
            <a:spLocks noChangeArrowheads="1"/>
          </p:cNvSpPr>
          <p:nvPr/>
        </p:nvSpPr>
        <p:spPr bwMode="auto">
          <a:xfrm>
            <a:off x="1212850" y="112713"/>
            <a:ext cx="2698750" cy="3667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EL TRABAJO MANUAL</a:t>
            </a:r>
            <a:endParaRPr lang="es-ES_tradnl" b="1">
              <a:solidFill>
                <a:schemeClr val="tx1"/>
              </a:solidFill>
            </a:endParaRPr>
          </a:p>
        </p:txBody>
      </p:sp>
      <p:sp>
        <p:nvSpPr>
          <p:cNvPr id="1681419" name="Text Box 11"/>
          <p:cNvSpPr txBox="1">
            <a:spLocks noChangeArrowheads="1"/>
          </p:cNvSpPr>
          <p:nvPr/>
        </p:nvSpPr>
        <p:spPr bwMode="auto">
          <a:xfrm>
            <a:off x="4876800" y="76200"/>
            <a:ext cx="3295650" cy="3667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EL TRABAJO INTELECTUAL</a:t>
            </a:r>
            <a:endParaRPr lang="es-ES_tradnl" b="1">
              <a:solidFill>
                <a:schemeClr val="tx1"/>
              </a:solidFill>
            </a:endParaRPr>
          </a:p>
        </p:txBody>
      </p:sp>
      <p:sp>
        <p:nvSpPr>
          <p:cNvPr id="1681420" name="Text Box 12"/>
          <p:cNvSpPr txBox="1">
            <a:spLocks noChangeArrowheads="1"/>
          </p:cNvSpPr>
          <p:nvPr/>
        </p:nvSpPr>
        <p:spPr bwMode="auto">
          <a:xfrm>
            <a:off x="3048000" y="6415088"/>
            <a:ext cx="3100388" cy="3698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P</a:t>
            </a:r>
            <a:r>
              <a:rPr lang="en-US" b="1">
                <a:solidFill>
                  <a:schemeClr val="tx1"/>
                </a:solidFill>
                <a:cs typeface="Arial" charset="0"/>
              </a:rPr>
              <a:t>ÚRPURA = AZUL + ROJO</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681413"/>
                                        </p:tgtEl>
                                        <p:attrNameLst>
                                          <p:attrName>style.visibility</p:attrName>
                                        </p:attrNameLst>
                                      </p:cBhvr>
                                      <p:to>
                                        <p:strVal val="visible"/>
                                      </p:to>
                                    </p:set>
                                    <p:animEffect transition="in" filter="circle(in)">
                                      <p:cBhvr>
                                        <p:cTn id="7" dur="2000"/>
                                        <p:tgtEl>
                                          <p:spTgt spid="16814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681415"/>
                                        </p:tgtEl>
                                        <p:attrNameLst>
                                          <p:attrName>style.visibility</p:attrName>
                                        </p:attrNameLst>
                                      </p:cBhvr>
                                      <p:to>
                                        <p:strVal val="visible"/>
                                      </p:to>
                                    </p:set>
                                    <p:animEffect transition="in" filter="diamond(in)">
                                      <p:cBhvr>
                                        <p:cTn id="12" dur="2000"/>
                                        <p:tgtEl>
                                          <p:spTgt spid="16814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nodeType="clickEffect">
                                  <p:stCondLst>
                                    <p:cond delay="0"/>
                                  </p:stCondLst>
                                  <p:childTnLst>
                                    <p:set>
                                      <p:cBhvr>
                                        <p:cTn id="16" dur="1" fill="hold">
                                          <p:stCondLst>
                                            <p:cond delay="0"/>
                                          </p:stCondLst>
                                        </p:cTn>
                                        <p:tgtEl>
                                          <p:spTgt spid="1681417"/>
                                        </p:tgtEl>
                                        <p:attrNameLst>
                                          <p:attrName>style.visibility</p:attrName>
                                        </p:attrNameLst>
                                      </p:cBhvr>
                                      <p:to>
                                        <p:strVal val="visible"/>
                                      </p:to>
                                    </p:set>
                                    <p:animEffect transition="in" filter="plus(in)">
                                      <p:cBhvr>
                                        <p:cTn id="17" dur="2000"/>
                                        <p:tgtEl>
                                          <p:spTgt spid="16814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681418"/>
                                        </p:tgtEl>
                                        <p:attrNameLst>
                                          <p:attrName>style.visibility</p:attrName>
                                        </p:attrNameLst>
                                      </p:cBhvr>
                                      <p:to>
                                        <p:strVal val="visible"/>
                                      </p:to>
                                    </p:set>
                                    <p:animEffect transition="in" filter="dissolve">
                                      <p:cBhvr>
                                        <p:cTn id="22" dur="500"/>
                                        <p:tgtEl>
                                          <p:spTgt spid="16814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681419"/>
                                        </p:tgtEl>
                                        <p:attrNameLst>
                                          <p:attrName>style.visibility</p:attrName>
                                        </p:attrNameLst>
                                      </p:cBhvr>
                                      <p:to>
                                        <p:strVal val="visible"/>
                                      </p:to>
                                    </p:set>
                                    <p:animEffect transition="in" filter="dissolve">
                                      <p:cBhvr>
                                        <p:cTn id="27" dur="500"/>
                                        <p:tgtEl>
                                          <p:spTgt spid="168141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681420"/>
                                        </p:tgtEl>
                                        <p:attrNameLst>
                                          <p:attrName>style.visibility</p:attrName>
                                        </p:attrNameLst>
                                      </p:cBhvr>
                                      <p:to>
                                        <p:strVal val="visible"/>
                                      </p:to>
                                    </p:set>
                                    <p:animEffect transition="in" filter="dissolve">
                                      <p:cBhvr>
                                        <p:cTn id="32" dur="500"/>
                                        <p:tgtEl>
                                          <p:spTgt spid="1681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1418" grpId="0" animBg="1"/>
      <p:bldP spid="1681419" grpId="0" animBg="1"/>
      <p:bldP spid="1681420"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3394" name="Rectangle 2"/>
          <p:cNvSpPr>
            <a:spLocks noGrp="1" noChangeArrowheads="1"/>
          </p:cNvSpPr>
          <p:nvPr>
            <p:ph type="title"/>
          </p:nvPr>
        </p:nvSpPr>
        <p:spPr/>
        <p:txBody>
          <a:bodyPr/>
          <a:lstStyle/>
          <a:p>
            <a:pPr eaLnBrk="1" hangingPunct="1"/>
            <a:r>
              <a:rPr lang="es-AR" smtClean="0">
                <a:solidFill>
                  <a:schemeClr val="tx1"/>
                </a:solidFill>
              </a:rPr>
              <a:t>El rodrigón</a:t>
            </a:r>
            <a:endParaRPr lang="es-ES_tradnl" smtClean="0">
              <a:solidFill>
                <a:schemeClr val="tx1"/>
              </a:solidFill>
            </a:endParaRPr>
          </a:p>
        </p:txBody>
      </p:sp>
      <p:sp>
        <p:nvSpPr>
          <p:cNvPr id="1723395" name="Rectangle 3"/>
          <p:cNvSpPr>
            <a:spLocks noGrp="1" noChangeArrowheads="1"/>
          </p:cNvSpPr>
          <p:nvPr>
            <p:ph type="body" sz="half" idx="1"/>
          </p:nvPr>
        </p:nvSpPr>
        <p:spPr>
          <a:xfrm>
            <a:off x="457200" y="1524000"/>
            <a:ext cx="4038600" cy="4724400"/>
          </a:xfrm>
        </p:spPr>
        <p:txBody>
          <a:bodyPr/>
          <a:lstStyle/>
          <a:p>
            <a:pPr eaLnBrk="1" hangingPunct="1"/>
            <a:r>
              <a:rPr lang="es-AR" sz="2400" smtClean="0"/>
              <a:t>Se define como </a:t>
            </a:r>
            <a:r>
              <a:rPr lang="es-AR" sz="2400" i="1" smtClean="0"/>
              <a:t>“la vara que se clava al pie de una planta para sujetarla”</a:t>
            </a:r>
            <a:r>
              <a:rPr lang="es-AR" sz="2400" smtClean="0"/>
              <a:t>.</a:t>
            </a:r>
          </a:p>
          <a:p>
            <a:pPr eaLnBrk="1" hangingPunct="1"/>
            <a:r>
              <a:rPr lang="es-AR" sz="2400" smtClean="0"/>
              <a:t>El Ritual compara al Candidato con la planta y al Maestro con el rodrigón, que sostiene y sujeta al Candidato hasta que este alcanza su independencia material e intelectual.</a:t>
            </a:r>
            <a:endParaRPr lang="es-ES_tradnl" sz="2400" smtClean="0"/>
          </a:p>
        </p:txBody>
      </p:sp>
      <p:sp>
        <p:nvSpPr>
          <p:cNvPr id="130052" name="Rectangle 7"/>
          <p:cNvSpPr>
            <a:spLocks noGrp="1" noChangeArrowheads="1"/>
          </p:cNvSpPr>
          <p:nvPr>
            <p:ph sz="half" idx="2"/>
          </p:nvPr>
        </p:nvSpPr>
        <p:spPr/>
        <p:txBody>
          <a:bodyPr/>
          <a:lstStyle/>
          <a:p>
            <a:pPr eaLnBrk="1" hangingPunct="1"/>
            <a:endParaRPr lang="es-AR" sz="2400" smtClean="0"/>
          </a:p>
        </p:txBody>
      </p:sp>
      <p:pic>
        <p:nvPicPr>
          <p:cNvPr id="1723401" name="Picture 9" descr="HORTICOLOR-0128%20c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9663" y="1371600"/>
            <a:ext cx="3386137" cy="5029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23394"/>
                                        </p:tgtEl>
                                        <p:attrNameLst>
                                          <p:attrName>style.visibility</p:attrName>
                                        </p:attrNameLst>
                                      </p:cBhvr>
                                      <p:to>
                                        <p:strVal val="visible"/>
                                      </p:to>
                                    </p:set>
                                    <p:animEffect transition="in" filter="blinds(horizontal)">
                                      <p:cBhvr>
                                        <p:cTn id="7" dur="500"/>
                                        <p:tgtEl>
                                          <p:spTgt spid="1723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23395">
                                            <p:txEl>
                                              <p:pRg st="0" end="0"/>
                                            </p:txEl>
                                          </p:spTgt>
                                        </p:tgtEl>
                                        <p:attrNameLst>
                                          <p:attrName>style.visibility</p:attrName>
                                        </p:attrNameLst>
                                      </p:cBhvr>
                                      <p:to>
                                        <p:strVal val="visible"/>
                                      </p:to>
                                    </p:set>
                                    <p:animEffect transition="in" filter="blinds(horizontal)">
                                      <p:cBhvr>
                                        <p:cTn id="12" dur="500"/>
                                        <p:tgtEl>
                                          <p:spTgt spid="17233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723401"/>
                                        </p:tgtEl>
                                        <p:attrNameLst>
                                          <p:attrName>style.visibility</p:attrName>
                                        </p:attrNameLst>
                                      </p:cBhvr>
                                      <p:to>
                                        <p:strVal val="visible"/>
                                      </p:to>
                                    </p:set>
                                    <p:animEffect transition="in" filter="fade">
                                      <p:cBhvr>
                                        <p:cTn id="17" dur="2000"/>
                                        <p:tgtEl>
                                          <p:spTgt spid="17234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23395">
                                            <p:txEl>
                                              <p:pRg st="1" end="1"/>
                                            </p:txEl>
                                          </p:spTgt>
                                        </p:tgtEl>
                                        <p:attrNameLst>
                                          <p:attrName>style.visibility</p:attrName>
                                        </p:attrNameLst>
                                      </p:cBhvr>
                                      <p:to>
                                        <p:strVal val="visible"/>
                                      </p:to>
                                    </p:set>
                                    <p:animEffect transition="in" filter="blinds(horizontal)">
                                      <p:cBhvr>
                                        <p:cTn id="22" dur="500"/>
                                        <p:tgtEl>
                                          <p:spTgt spid="17233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3394" grpId="0"/>
      <p:bldP spid="1723395"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4482" name="Rectangle 2"/>
          <p:cNvSpPr>
            <a:spLocks noGrp="1" noChangeArrowheads="1"/>
          </p:cNvSpPr>
          <p:nvPr>
            <p:ph type="title"/>
          </p:nvPr>
        </p:nvSpPr>
        <p:spPr/>
        <p:txBody>
          <a:bodyPr/>
          <a:lstStyle/>
          <a:p>
            <a:pPr eaLnBrk="1" hangingPunct="1"/>
            <a:r>
              <a:rPr lang="es-AR" smtClean="0">
                <a:solidFill>
                  <a:schemeClr val="tx1"/>
                </a:solidFill>
              </a:rPr>
              <a:t>El arco iris</a:t>
            </a:r>
            <a:endParaRPr lang="es-ES_tradnl" smtClean="0">
              <a:solidFill>
                <a:schemeClr val="tx1"/>
              </a:solidFill>
            </a:endParaRPr>
          </a:p>
        </p:txBody>
      </p:sp>
      <p:sp>
        <p:nvSpPr>
          <p:cNvPr id="131075" name="Rectangle 3"/>
          <p:cNvSpPr>
            <a:spLocks noGrp="1" noChangeArrowheads="1"/>
          </p:cNvSpPr>
          <p:nvPr>
            <p:ph type="body" idx="1"/>
          </p:nvPr>
        </p:nvSpPr>
        <p:spPr/>
        <p:txBody>
          <a:bodyPr/>
          <a:lstStyle/>
          <a:p>
            <a:pPr eaLnBrk="1" hangingPunct="1">
              <a:lnSpc>
                <a:spcPct val="80000"/>
              </a:lnSpc>
            </a:pPr>
            <a:endParaRPr lang="es-AR" sz="2400" smtClean="0"/>
          </a:p>
        </p:txBody>
      </p:sp>
      <p:pic>
        <p:nvPicPr>
          <p:cNvPr id="1684488" name="Picture 8" descr="Archivo:TakakkawFalls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52575"/>
            <a:ext cx="7620000"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4489" name="Text Box 9"/>
          <p:cNvSpPr txBox="1">
            <a:spLocks noChangeArrowheads="1"/>
          </p:cNvSpPr>
          <p:nvPr/>
        </p:nvSpPr>
        <p:spPr bwMode="auto">
          <a:xfrm>
            <a:off x="5699125" y="1636713"/>
            <a:ext cx="25971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Sus siete colores son la</a:t>
            </a:r>
          </a:p>
          <a:p>
            <a:pPr eaLnBrk="1" hangingPunct="1"/>
            <a:r>
              <a:rPr lang="es-AR">
                <a:solidFill>
                  <a:schemeClr val="tx1"/>
                </a:solidFill>
              </a:rPr>
              <a:t>expresión del </a:t>
            </a:r>
            <a:r>
              <a:rPr lang="es-AR" i="1">
                <a:solidFill>
                  <a:schemeClr val="tx1"/>
                </a:solidFill>
              </a:rPr>
              <a:t>blanco</a:t>
            </a:r>
          </a:p>
          <a:p>
            <a:pPr eaLnBrk="1" hangingPunct="1"/>
            <a:r>
              <a:rPr lang="es-AR">
                <a:solidFill>
                  <a:schemeClr val="tx1"/>
                </a:solidFill>
              </a:rPr>
              <a:t>(Líbano = Blanco)</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4482"/>
                                        </p:tgtEl>
                                        <p:attrNameLst>
                                          <p:attrName>style.visibility</p:attrName>
                                        </p:attrNameLst>
                                      </p:cBhvr>
                                      <p:to>
                                        <p:strVal val="visible"/>
                                      </p:to>
                                    </p:set>
                                    <p:animEffect transition="in" filter="blinds(horizontal)">
                                      <p:cBhvr>
                                        <p:cTn id="7" dur="500"/>
                                        <p:tgtEl>
                                          <p:spTgt spid="1684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84488"/>
                                        </p:tgtEl>
                                        <p:attrNameLst>
                                          <p:attrName>style.visibility</p:attrName>
                                        </p:attrNameLst>
                                      </p:cBhvr>
                                      <p:to>
                                        <p:strVal val="visible"/>
                                      </p:to>
                                    </p:set>
                                    <p:animEffect transition="in" filter="fade">
                                      <p:cBhvr>
                                        <p:cTn id="12" dur="2000"/>
                                        <p:tgtEl>
                                          <p:spTgt spid="16844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684489"/>
                                        </p:tgtEl>
                                        <p:attrNameLst>
                                          <p:attrName>style.visibility</p:attrName>
                                        </p:attrNameLst>
                                      </p:cBhvr>
                                      <p:to>
                                        <p:strVal val="visible"/>
                                      </p:to>
                                    </p:set>
                                    <p:animEffect transition="in" filter="dissolve">
                                      <p:cBhvr>
                                        <p:cTn id="17" dur="500"/>
                                        <p:tgtEl>
                                          <p:spTgt spid="1684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4482" grpId="0"/>
      <p:bldP spid="1684489"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703" name="Picture 7" descr="B00008CLO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9342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5703"/>
                                        </p:tgtEl>
                                        <p:attrNameLst>
                                          <p:attrName>style.visibility</p:attrName>
                                        </p:attrNameLst>
                                      </p:cBhvr>
                                      <p:to>
                                        <p:strVal val="visible"/>
                                      </p:to>
                                    </p:set>
                                    <p:animEffect transition="in" filter="box(out)">
                                      <p:cBhvr>
                                        <p:cTn id="7" dur="2000"/>
                                        <p:tgtEl>
                                          <p:spTgt spid="2857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31" name="Picture 7" descr="COLLARIN-ARCO-IRIS-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6988"/>
            <a:ext cx="7467600" cy="691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2632" name="Text Box 8"/>
          <p:cNvSpPr txBox="1">
            <a:spLocks noChangeArrowheads="1"/>
          </p:cNvSpPr>
          <p:nvPr/>
        </p:nvSpPr>
        <p:spPr bwMode="auto">
          <a:xfrm>
            <a:off x="212725" y="4684713"/>
            <a:ext cx="4173538"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El arco iris o símbolos</a:t>
            </a:r>
          </a:p>
          <a:p>
            <a:pPr eaLnBrk="1" hangingPunct="1"/>
            <a:r>
              <a:rPr lang="es-AR" b="1">
                <a:solidFill>
                  <a:schemeClr val="tx1"/>
                </a:solidFill>
              </a:rPr>
              <a:t>parecidos están presentes</a:t>
            </a:r>
          </a:p>
          <a:p>
            <a:pPr eaLnBrk="1" hangingPunct="1"/>
            <a:r>
              <a:rPr lang="es-AR" b="1">
                <a:solidFill>
                  <a:schemeClr val="tx1"/>
                </a:solidFill>
              </a:rPr>
              <a:t>en distintos Ritos y</a:t>
            </a:r>
          </a:p>
          <a:p>
            <a:pPr eaLnBrk="1" hangingPunct="1"/>
            <a:r>
              <a:rPr lang="es-AR" b="1">
                <a:solidFill>
                  <a:schemeClr val="tx1"/>
                </a:solidFill>
              </a:rPr>
              <a:t>grados masónicos.</a:t>
            </a:r>
          </a:p>
          <a:p>
            <a:pPr eaLnBrk="1" hangingPunct="1"/>
            <a:r>
              <a:rPr lang="es-AR" b="1">
                <a:solidFill>
                  <a:schemeClr val="tx1"/>
                </a:solidFill>
              </a:rPr>
              <a:t>Este collar multicolor </a:t>
            </a:r>
          </a:p>
          <a:p>
            <a:pPr eaLnBrk="1" hangingPunct="1"/>
            <a:r>
              <a:rPr lang="es-AR" b="1">
                <a:solidFill>
                  <a:schemeClr val="tx1"/>
                </a:solidFill>
              </a:rPr>
              <a:t>corresponde probablemente a algún</a:t>
            </a:r>
          </a:p>
          <a:p>
            <a:pPr eaLnBrk="1" hangingPunct="1"/>
            <a:r>
              <a:rPr lang="es-AR" b="1">
                <a:solidFill>
                  <a:schemeClr val="tx1"/>
                </a:solidFill>
              </a:rPr>
              <a:t>grado templario.</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2631"/>
                                        </p:tgtEl>
                                        <p:attrNameLst>
                                          <p:attrName>style.visibility</p:attrName>
                                        </p:attrNameLst>
                                      </p:cBhvr>
                                      <p:to>
                                        <p:strVal val="visible"/>
                                      </p:to>
                                    </p:set>
                                    <p:animEffect transition="in" filter="box(out)">
                                      <p:cBhvr>
                                        <p:cTn id="7" dur="2000"/>
                                        <p:tgtEl>
                                          <p:spTgt spid="2826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2632"/>
                                        </p:tgtEl>
                                        <p:attrNameLst>
                                          <p:attrName>style.visibility</p:attrName>
                                        </p:attrNameLst>
                                      </p:cBhvr>
                                      <p:to>
                                        <p:strVal val="visible"/>
                                      </p:to>
                                    </p:set>
                                    <p:animEffect transition="in" filter="fade">
                                      <p:cBhvr>
                                        <p:cTn id="12" dur="2000"/>
                                        <p:tgtEl>
                                          <p:spTgt spid="2826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32"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2434" name="Rectangle 2"/>
          <p:cNvSpPr>
            <a:spLocks noGrp="1" noChangeArrowheads="1"/>
          </p:cNvSpPr>
          <p:nvPr>
            <p:ph type="title"/>
          </p:nvPr>
        </p:nvSpPr>
        <p:spPr/>
        <p:txBody>
          <a:bodyPr/>
          <a:lstStyle/>
          <a:p>
            <a:pPr eaLnBrk="1" hangingPunct="1"/>
            <a:r>
              <a:rPr lang="es-AR" smtClean="0">
                <a:solidFill>
                  <a:schemeClr val="tx1"/>
                </a:solidFill>
              </a:rPr>
              <a:t>La Mesa Redonda</a:t>
            </a:r>
            <a:endParaRPr lang="es-ES_tradnl" smtClean="0">
              <a:solidFill>
                <a:schemeClr val="tx1"/>
              </a:solidFill>
            </a:endParaRPr>
          </a:p>
        </p:txBody>
      </p:sp>
      <p:sp>
        <p:nvSpPr>
          <p:cNvPr id="1682435" name="Rectangle 3"/>
          <p:cNvSpPr>
            <a:spLocks noGrp="1" noChangeArrowheads="1"/>
          </p:cNvSpPr>
          <p:nvPr>
            <p:ph type="body" sz="half" idx="1"/>
          </p:nvPr>
        </p:nvSpPr>
        <p:spPr>
          <a:xfrm>
            <a:off x="152400" y="1874838"/>
            <a:ext cx="3505200" cy="4449762"/>
          </a:xfrm>
        </p:spPr>
        <p:txBody>
          <a:bodyPr/>
          <a:lstStyle/>
          <a:p>
            <a:pPr eaLnBrk="1" hangingPunct="1"/>
            <a:r>
              <a:rPr lang="es-AR" sz="2400" smtClean="0"/>
              <a:t>Exotéricamente, es un símbolo de igualdad.</a:t>
            </a:r>
          </a:p>
          <a:p>
            <a:pPr eaLnBrk="1" hangingPunct="1"/>
            <a:r>
              <a:rPr lang="es-AR" sz="2400" smtClean="0"/>
              <a:t>Esotéricamente, es la egrégora de los Iniciados que, libres e iguales, son la representación viviente del Círculo, del Ouroboros.</a:t>
            </a:r>
            <a:endParaRPr lang="es-ES_tradnl" sz="2400" smtClean="0"/>
          </a:p>
        </p:txBody>
      </p:sp>
      <p:sp>
        <p:nvSpPr>
          <p:cNvPr id="134148" name="Rectangle 4"/>
          <p:cNvSpPr>
            <a:spLocks noGrp="1" noChangeArrowheads="1"/>
          </p:cNvSpPr>
          <p:nvPr>
            <p:ph sz="half" idx="2"/>
          </p:nvPr>
        </p:nvSpPr>
        <p:spPr/>
        <p:txBody>
          <a:bodyPr/>
          <a:lstStyle/>
          <a:p>
            <a:pPr eaLnBrk="1" hangingPunct="1"/>
            <a:endParaRPr lang="es-AR" sz="2400" smtClean="0"/>
          </a:p>
        </p:txBody>
      </p:sp>
      <p:pic>
        <p:nvPicPr>
          <p:cNvPr id="1682438" name="Picture 6" descr="lg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143000"/>
            <a:ext cx="557212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2434"/>
                                        </p:tgtEl>
                                        <p:attrNameLst>
                                          <p:attrName>style.visibility</p:attrName>
                                        </p:attrNameLst>
                                      </p:cBhvr>
                                      <p:to>
                                        <p:strVal val="visible"/>
                                      </p:to>
                                    </p:set>
                                    <p:animEffect transition="in" filter="blinds(horizontal)">
                                      <p:cBhvr>
                                        <p:cTn id="7" dur="500"/>
                                        <p:tgtEl>
                                          <p:spTgt spid="1682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82435">
                                            <p:txEl>
                                              <p:pRg st="0" end="0"/>
                                            </p:txEl>
                                          </p:spTgt>
                                        </p:tgtEl>
                                        <p:attrNameLst>
                                          <p:attrName>style.visibility</p:attrName>
                                        </p:attrNameLst>
                                      </p:cBhvr>
                                      <p:to>
                                        <p:strVal val="visible"/>
                                      </p:to>
                                    </p:set>
                                    <p:animEffect transition="in" filter="blinds(horizontal)">
                                      <p:cBhvr>
                                        <p:cTn id="12" dur="500"/>
                                        <p:tgtEl>
                                          <p:spTgt spid="1682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2435">
                                            <p:txEl>
                                              <p:pRg st="1" end="1"/>
                                            </p:txEl>
                                          </p:spTgt>
                                        </p:tgtEl>
                                        <p:attrNameLst>
                                          <p:attrName>style.visibility</p:attrName>
                                        </p:attrNameLst>
                                      </p:cBhvr>
                                      <p:to>
                                        <p:strVal val="visible"/>
                                      </p:to>
                                    </p:set>
                                    <p:animEffect transition="in" filter="blinds(horizontal)">
                                      <p:cBhvr>
                                        <p:cTn id="17" dur="500"/>
                                        <p:tgtEl>
                                          <p:spTgt spid="1682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32" fill="hold" nodeType="clickEffect">
                                  <p:stCondLst>
                                    <p:cond delay="0"/>
                                  </p:stCondLst>
                                  <p:childTnLst>
                                    <p:set>
                                      <p:cBhvr>
                                        <p:cTn id="21" dur="1" fill="hold">
                                          <p:stCondLst>
                                            <p:cond delay="0"/>
                                          </p:stCondLst>
                                        </p:cTn>
                                        <p:tgtEl>
                                          <p:spTgt spid="1682438"/>
                                        </p:tgtEl>
                                        <p:attrNameLst>
                                          <p:attrName>style.visibility</p:attrName>
                                        </p:attrNameLst>
                                      </p:cBhvr>
                                      <p:to>
                                        <p:strVal val="visible"/>
                                      </p:to>
                                    </p:set>
                                    <p:animEffect transition="in" filter="circle(out)">
                                      <p:cBhvr>
                                        <p:cTn id="22" dur="2000"/>
                                        <p:tgtEl>
                                          <p:spTgt spid="1682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2434" grpId="0"/>
      <p:bldP spid="1682435"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7" name="Picture 7" descr="king-arthur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1607"/>
                                        </p:tgtEl>
                                        <p:attrNameLst>
                                          <p:attrName>style.visibility</p:attrName>
                                        </p:attrNameLst>
                                      </p:cBhvr>
                                      <p:to>
                                        <p:strVal val="visible"/>
                                      </p:to>
                                    </p:set>
                                    <p:animEffect transition="in" filter="box(out)">
                                      <p:cBhvr>
                                        <p:cTn id="7" dur="2000"/>
                                        <p:tgtEl>
                                          <p:spTgt spid="281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5506" name="Rectangle 2"/>
          <p:cNvSpPr>
            <a:spLocks noGrp="1" noChangeArrowheads="1"/>
          </p:cNvSpPr>
          <p:nvPr>
            <p:ph type="title"/>
          </p:nvPr>
        </p:nvSpPr>
        <p:spPr/>
        <p:txBody>
          <a:bodyPr/>
          <a:lstStyle/>
          <a:p>
            <a:pPr eaLnBrk="1" hangingPunct="1"/>
            <a:r>
              <a:rPr lang="es-AR" smtClean="0">
                <a:solidFill>
                  <a:schemeClr val="tx1"/>
                </a:solidFill>
              </a:rPr>
              <a:t>La serpiente de tres cabezas</a:t>
            </a:r>
            <a:endParaRPr lang="es-ES_tradnl" smtClean="0">
              <a:solidFill>
                <a:schemeClr val="tx1"/>
              </a:solidFill>
            </a:endParaRPr>
          </a:p>
        </p:txBody>
      </p:sp>
      <p:sp>
        <p:nvSpPr>
          <p:cNvPr id="1685508" name="Rectangle 4"/>
          <p:cNvSpPr>
            <a:spLocks noGrp="1" noChangeArrowheads="1"/>
          </p:cNvSpPr>
          <p:nvPr>
            <p:ph type="body" sz="half" idx="1"/>
          </p:nvPr>
        </p:nvSpPr>
        <p:spPr>
          <a:xfrm>
            <a:off x="457200" y="1646238"/>
            <a:ext cx="4038600" cy="4525962"/>
          </a:xfrm>
        </p:spPr>
        <p:txBody>
          <a:bodyPr/>
          <a:lstStyle/>
          <a:p>
            <a:pPr eaLnBrk="1" hangingPunct="1">
              <a:lnSpc>
                <a:spcPct val="90000"/>
              </a:lnSpc>
            </a:pPr>
            <a:r>
              <a:rPr lang="es-AR" sz="2400" smtClean="0"/>
              <a:t>Este ser mitológico era unos de los tantos monstruos que poblaban el inframundo de la mitología etrusca (la imagen que aquí se muestra es de la gruta Lupercal, en Roma).</a:t>
            </a:r>
          </a:p>
          <a:p>
            <a:pPr eaLnBrk="1" hangingPunct="1">
              <a:lnSpc>
                <a:spcPct val="90000"/>
              </a:lnSpc>
            </a:pPr>
            <a:r>
              <a:rPr lang="es-AR" sz="2400" smtClean="0"/>
              <a:t>Podemos pensarla como una especie de diosa triple del inframundo, una especie de Diana de tres cabezas.</a:t>
            </a:r>
            <a:endParaRPr lang="es-ES_tradnl" sz="2400" smtClean="0"/>
          </a:p>
        </p:txBody>
      </p:sp>
      <p:sp>
        <p:nvSpPr>
          <p:cNvPr id="136196" name="Rectangle 5"/>
          <p:cNvSpPr>
            <a:spLocks noGrp="1" noChangeArrowheads="1"/>
          </p:cNvSpPr>
          <p:nvPr>
            <p:ph sz="half" idx="2"/>
          </p:nvPr>
        </p:nvSpPr>
        <p:spPr/>
        <p:txBody>
          <a:bodyPr/>
          <a:lstStyle/>
          <a:p>
            <a:pPr eaLnBrk="1" hangingPunct="1">
              <a:lnSpc>
                <a:spcPct val="90000"/>
              </a:lnSpc>
            </a:pPr>
            <a:endParaRPr lang="es-AR" sz="2400" smtClean="0"/>
          </a:p>
        </p:txBody>
      </p:sp>
      <p:pic>
        <p:nvPicPr>
          <p:cNvPr id="1685511" name="Picture 7" descr="tumba-de-la-cuadriga-infernal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2011363"/>
            <a:ext cx="426720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5506"/>
                                        </p:tgtEl>
                                        <p:attrNameLst>
                                          <p:attrName>style.visibility</p:attrName>
                                        </p:attrNameLst>
                                      </p:cBhvr>
                                      <p:to>
                                        <p:strVal val="visible"/>
                                      </p:to>
                                    </p:set>
                                    <p:animEffect transition="in" filter="blinds(horizontal)">
                                      <p:cBhvr>
                                        <p:cTn id="7" dur="500"/>
                                        <p:tgtEl>
                                          <p:spTgt spid="1685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85511"/>
                                        </p:tgtEl>
                                        <p:attrNameLst>
                                          <p:attrName>style.visibility</p:attrName>
                                        </p:attrNameLst>
                                      </p:cBhvr>
                                      <p:to>
                                        <p:strVal val="visible"/>
                                      </p:to>
                                    </p:set>
                                    <p:animEffect transition="in" filter="fade">
                                      <p:cBhvr>
                                        <p:cTn id="12" dur="2000"/>
                                        <p:tgtEl>
                                          <p:spTgt spid="16855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5508">
                                            <p:txEl>
                                              <p:pRg st="0" end="0"/>
                                            </p:txEl>
                                          </p:spTgt>
                                        </p:tgtEl>
                                        <p:attrNameLst>
                                          <p:attrName>style.visibility</p:attrName>
                                        </p:attrNameLst>
                                      </p:cBhvr>
                                      <p:to>
                                        <p:strVal val="visible"/>
                                      </p:to>
                                    </p:set>
                                    <p:animEffect transition="in" filter="blinds(horizontal)">
                                      <p:cBhvr>
                                        <p:cTn id="17" dur="500"/>
                                        <p:tgtEl>
                                          <p:spTgt spid="168550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85508">
                                            <p:txEl>
                                              <p:pRg st="1" end="1"/>
                                            </p:txEl>
                                          </p:spTgt>
                                        </p:tgtEl>
                                        <p:attrNameLst>
                                          <p:attrName>style.visibility</p:attrName>
                                        </p:attrNameLst>
                                      </p:cBhvr>
                                      <p:to>
                                        <p:strVal val="visible"/>
                                      </p:to>
                                    </p:set>
                                    <p:animEffect transition="in" filter="blinds(horizontal)">
                                      <p:cBhvr>
                                        <p:cTn id="22" dur="500"/>
                                        <p:tgtEl>
                                          <p:spTgt spid="168550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5506" grpId="0"/>
      <p:bldP spid="1685508"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5506" name="Rectangle 2"/>
          <p:cNvSpPr>
            <a:spLocks noGrp="1" noChangeArrowheads="1"/>
          </p:cNvSpPr>
          <p:nvPr>
            <p:ph type="title"/>
          </p:nvPr>
        </p:nvSpPr>
        <p:spPr/>
        <p:txBody>
          <a:bodyPr/>
          <a:lstStyle/>
          <a:p>
            <a:pPr eaLnBrk="1" hangingPunct="1"/>
            <a:r>
              <a:rPr lang="es-AR" smtClean="0">
                <a:solidFill>
                  <a:schemeClr val="tx1"/>
                </a:solidFill>
              </a:rPr>
              <a:t>La serpiente de tres cabezas</a:t>
            </a:r>
            <a:endParaRPr lang="es-ES_tradnl" smtClean="0">
              <a:solidFill>
                <a:schemeClr val="tx1"/>
              </a:solidFill>
            </a:endParaRPr>
          </a:p>
        </p:txBody>
      </p:sp>
      <p:sp>
        <p:nvSpPr>
          <p:cNvPr id="1685508" name="Rectangle 4"/>
          <p:cNvSpPr>
            <a:spLocks noGrp="1" noChangeArrowheads="1"/>
          </p:cNvSpPr>
          <p:nvPr>
            <p:ph type="body" sz="half" idx="1"/>
          </p:nvPr>
        </p:nvSpPr>
        <p:spPr>
          <a:xfrm>
            <a:off x="533400" y="1798638"/>
            <a:ext cx="3810000" cy="4525962"/>
          </a:xfrm>
        </p:spPr>
        <p:txBody>
          <a:bodyPr/>
          <a:lstStyle/>
          <a:p>
            <a:pPr eaLnBrk="1" hangingPunct="1">
              <a:lnSpc>
                <a:spcPct val="90000"/>
              </a:lnSpc>
            </a:pPr>
            <a:r>
              <a:rPr lang="es-MX" sz="2400" smtClean="0"/>
              <a:t>El mercurio alquímico, en algunas oportunidades, se ha representado como  una serpiente tricéfala.</a:t>
            </a:r>
          </a:p>
          <a:p>
            <a:pPr eaLnBrk="1" hangingPunct="1">
              <a:lnSpc>
                <a:spcPct val="90000"/>
              </a:lnSpc>
            </a:pPr>
            <a:r>
              <a:rPr lang="es-MX" sz="2400" smtClean="0"/>
              <a:t>O bien como una especie de “quimera” de cuya espalda nacen tres protuberancias que recuerdan a tres serpientes.</a:t>
            </a:r>
            <a:endParaRPr lang="es-ES_tradnl" sz="2400" smtClean="0"/>
          </a:p>
        </p:txBody>
      </p:sp>
      <p:pic>
        <p:nvPicPr>
          <p:cNvPr id="129031" name="Picture 7" descr="mat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0888" y="1600200"/>
            <a:ext cx="4354512"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5506"/>
                                        </p:tgtEl>
                                        <p:attrNameLst>
                                          <p:attrName>style.visibility</p:attrName>
                                        </p:attrNameLst>
                                      </p:cBhvr>
                                      <p:to>
                                        <p:strVal val="visible"/>
                                      </p:to>
                                    </p:set>
                                    <p:animEffect transition="in" filter="blinds(horizontal)">
                                      <p:cBhvr>
                                        <p:cTn id="7" dur="500"/>
                                        <p:tgtEl>
                                          <p:spTgt spid="1685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85508">
                                            <p:txEl>
                                              <p:pRg st="0" end="0"/>
                                            </p:txEl>
                                          </p:spTgt>
                                        </p:tgtEl>
                                        <p:attrNameLst>
                                          <p:attrName>style.visibility</p:attrName>
                                        </p:attrNameLst>
                                      </p:cBhvr>
                                      <p:to>
                                        <p:strVal val="visible"/>
                                      </p:to>
                                    </p:set>
                                    <p:animEffect transition="in" filter="blinds(horizontal)">
                                      <p:cBhvr>
                                        <p:cTn id="12" dur="500"/>
                                        <p:tgtEl>
                                          <p:spTgt spid="168550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5508">
                                            <p:txEl>
                                              <p:pRg st="1" end="1"/>
                                            </p:txEl>
                                          </p:spTgt>
                                        </p:tgtEl>
                                        <p:attrNameLst>
                                          <p:attrName>style.visibility</p:attrName>
                                        </p:attrNameLst>
                                      </p:cBhvr>
                                      <p:to>
                                        <p:strVal val="visible"/>
                                      </p:to>
                                    </p:set>
                                    <p:animEffect transition="in" filter="blinds(horizontal)">
                                      <p:cBhvr>
                                        <p:cTn id="17" dur="500"/>
                                        <p:tgtEl>
                                          <p:spTgt spid="168550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29031"/>
                                        </p:tgtEl>
                                        <p:attrNameLst>
                                          <p:attrName>style.visibility</p:attrName>
                                        </p:attrNameLst>
                                      </p:cBhvr>
                                      <p:to>
                                        <p:strVal val="visible"/>
                                      </p:to>
                                    </p:set>
                                    <p:animEffect transition="in" filter="box(out)">
                                      <p:cBhvr>
                                        <p:cTn id="22" dur="2000"/>
                                        <p:tgtEl>
                                          <p:spTgt spid="129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5506" grpId="0"/>
      <p:bldP spid="1685508" grpId="0"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666" name="Rectangle 2"/>
          <p:cNvSpPr>
            <a:spLocks noGrp="1" noChangeArrowheads="1"/>
          </p:cNvSpPr>
          <p:nvPr>
            <p:ph type="title"/>
          </p:nvPr>
        </p:nvSpPr>
        <p:spPr>
          <a:xfrm>
            <a:off x="533400" y="228600"/>
            <a:ext cx="8229600" cy="1139825"/>
          </a:xfrm>
        </p:spPr>
        <p:txBody>
          <a:bodyPr/>
          <a:lstStyle/>
          <a:p>
            <a:pPr eaLnBrk="1" hangingPunct="1"/>
            <a:r>
              <a:rPr lang="es-AR" smtClean="0">
                <a:solidFill>
                  <a:schemeClr val="tx1"/>
                </a:solidFill>
              </a:rPr>
              <a:t>5. Signos, toques y palabras (I)</a:t>
            </a:r>
            <a:endParaRPr lang="es-ES_tradnl" smtClean="0">
              <a:solidFill>
                <a:schemeClr val="tx1"/>
              </a:solidFill>
            </a:endParaRPr>
          </a:p>
        </p:txBody>
      </p:sp>
      <p:pic>
        <p:nvPicPr>
          <p:cNvPr id="1009675" name="Picture 11" descr="Image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 y="1447800"/>
            <a:ext cx="8867775" cy="463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9666"/>
                                        </p:tgtEl>
                                        <p:attrNameLst>
                                          <p:attrName>style.visibility</p:attrName>
                                        </p:attrNameLst>
                                      </p:cBhvr>
                                      <p:to>
                                        <p:strVal val="visible"/>
                                      </p:to>
                                    </p:set>
                                    <p:animEffect transition="in" filter="blinds(horizontal)">
                                      <p:cBhvr>
                                        <p:cTn id="7" dur="500"/>
                                        <p:tgtEl>
                                          <p:spTgt spid="10096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09675"/>
                                        </p:tgtEl>
                                        <p:attrNameLst>
                                          <p:attrName>style.visibility</p:attrName>
                                        </p:attrNameLst>
                                      </p:cBhvr>
                                      <p:to>
                                        <p:strVal val="visible"/>
                                      </p:to>
                                    </p:set>
                                    <p:animEffect transition="in" filter="fade">
                                      <p:cBhvr>
                                        <p:cTn id="12" dur="2000"/>
                                        <p:tgtEl>
                                          <p:spTgt spid="1009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9666"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690" name="Rectangle 2"/>
          <p:cNvSpPr>
            <a:spLocks noGrp="1" noChangeArrowheads="1"/>
          </p:cNvSpPr>
          <p:nvPr>
            <p:ph type="title"/>
          </p:nvPr>
        </p:nvSpPr>
        <p:spPr/>
        <p:txBody>
          <a:bodyPr/>
          <a:lstStyle/>
          <a:p>
            <a:pPr eaLnBrk="1" hangingPunct="1"/>
            <a:r>
              <a:rPr lang="es-AR" sz="4000" smtClean="0">
                <a:solidFill>
                  <a:schemeClr val="tx1"/>
                </a:solidFill>
              </a:rPr>
              <a:t>El Signo </a:t>
            </a:r>
            <a:endParaRPr lang="es-ES_tradnl" sz="4000" smtClean="0">
              <a:solidFill>
                <a:schemeClr val="tx1"/>
              </a:solidFill>
            </a:endParaRPr>
          </a:p>
        </p:txBody>
      </p:sp>
      <p:sp>
        <p:nvSpPr>
          <p:cNvPr id="1010691" name="Rectangle 3"/>
          <p:cNvSpPr>
            <a:spLocks noGrp="1" noChangeArrowheads="1"/>
          </p:cNvSpPr>
          <p:nvPr>
            <p:ph type="body" sz="half" idx="1"/>
          </p:nvPr>
        </p:nvSpPr>
        <p:spPr>
          <a:xfrm>
            <a:off x="228600" y="1600200"/>
            <a:ext cx="4038600" cy="4876800"/>
          </a:xfrm>
        </p:spPr>
        <p:txBody>
          <a:bodyPr/>
          <a:lstStyle/>
          <a:p>
            <a:pPr algn="just" eaLnBrk="1" hangingPunct="1">
              <a:lnSpc>
                <a:spcPct val="80000"/>
              </a:lnSpc>
            </a:pPr>
            <a:r>
              <a:rPr lang="es-ES" sz="2000" smtClean="0"/>
              <a:t>Efectuar el movimiento de levantar un hacha con las dos manos, a la altura del hombro derecho (este es el Orden del grado), y descargar el golpe hacia la izquierda, como para cortar un árbol a la altura del pié del mismo. </a:t>
            </a:r>
          </a:p>
          <a:p>
            <a:pPr algn="just" eaLnBrk="1" hangingPunct="1">
              <a:lnSpc>
                <a:spcPct val="80000"/>
              </a:lnSpc>
            </a:pPr>
            <a:r>
              <a:rPr lang="es-ES" sz="2000" smtClean="0"/>
              <a:t>Este signo a veces se denomina </a:t>
            </a:r>
            <a:r>
              <a:rPr lang="es-ES" sz="2000" i="1" smtClean="0"/>
              <a:t>Signo de Pregunta</a:t>
            </a:r>
            <a:r>
              <a:rPr lang="es-ES" sz="2000" smtClean="0"/>
              <a:t>.</a:t>
            </a:r>
          </a:p>
          <a:p>
            <a:pPr algn="just" eaLnBrk="1" hangingPunct="1">
              <a:lnSpc>
                <a:spcPct val="80000"/>
              </a:lnSpc>
            </a:pPr>
            <a:r>
              <a:rPr lang="es-ES" sz="2000" smtClean="0"/>
              <a:t>Por respuesta se alzan las manos a la altura de la frente con los dedos extendidos y luego se dejan caer </a:t>
            </a:r>
            <a:r>
              <a:rPr lang="es-ES" sz="2000" i="1" smtClean="0"/>
              <a:t>(los brazos simbolizan las ramas de un árbol, y el dejarlos caer, que estas han sido cortadas).</a:t>
            </a:r>
          </a:p>
          <a:p>
            <a:pPr algn="just" eaLnBrk="1" hangingPunct="1">
              <a:lnSpc>
                <a:spcPct val="80000"/>
              </a:lnSpc>
            </a:pPr>
            <a:endParaRPr lang="es-ES" sz="2000" smtClean="0"/>
          </a:p>
          <a:p>
            <a:pPr algn="just" eaLnBrk="1" hangingPunct="1">
              <a:lnSpc>
                <a:spcPct val="80000"/>
              </a:lnSpc>
            </a:pPr>
            <a:endParaRPr lang="es-ES_tradnl" sz="3700" smtClean="0"/>
          </a:p>
        </p:txBody>
      </p:sp>
      <p:sp>
        <p:nvSpPr>
          <p:cNvPr id="139268" name="Rectangle 12"/>
          <p:cNvSpPr>
            <a:spLocks noGrp="1" noChangeArrowheads="1"/>
          </p:cNvSpPr>
          <p:nvPr>
            <p:ph sz="half" idx="2"/>
          </p:nvPr>
        </p:nvSpPr>
        <p:spPr/>
        <p:txBody>
          <a:bodyPr/>
          <a:lstStyle/>
          <a:p>
            <a:pPr eaLnBrk="1" hangingPunct="1">
              <a:lnSpc>
                <a:spcPct val="80000"/>
              </a:lnSpc>
            </a:pPr>
            <a:endParaRPr lang="es-AR" sz="1400" smtClean="0"/>
          </a:p>
        </p:txBody>
      </p:sp>
      <p:pic>
        <p:nvPicPr>
          <p:cNvPr id="1010702" name="Picture 14" descr="lenad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1713" y="1524000"/>
            <a:ext cx="364648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0704" name="Picture 16" descr="phoradendron_californic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3425" y="1181100"/>
            <a:ext cx="41433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0690"/>
                                        </p:tgtEl>
                                        <p:attrNameLst>
                                          <p:attrName>style.visibility</p:attrName>
                                        </p:attrNameLst>
                                      </p:cBhvr>
                                      <p:to>
                                        <p:strVal val="visible"/>
                                      </p:to>
                                    </p:set>
                                    <p:animEffect transition="in" filter="blinds(horizontal)">
                                      <p:cBhvr>
                                        <p:cTn id="7" dur="500"/>
                                        <p:tgtEl>
                                          <p:spTgt spid="1010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10691">
                                            <p:txEl>
                                              <p:pRg st="0" end="0"/>
                                            </p:txEl>
                                          </p:spTgt>
                                        </p:tgtEl>
                                        <p:attrNameLst>
                                          <p:attrName>style.visibility</p:attrName>
                                        </p:attrNameLst>
                                      </p:cBhvr>
                                      <p:to>
                                        <p:strVal val="visible"/>
                                      </p:to>
                                    </p:set>
                                    <p:animEffect transition="in" filter="blinds(horizontal)">
                                      <p:cBhvr>
                                        <p:cTn id="12" dur="500"/>
                                        <p:tgtEl>
                                          <p:spTgt spid="1010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10691">
                                            <p:txEl>
                                              <p:pRg st="1" end="1"/>
                                            </p:txEl>
                                          </p:spTgt>
                                        </p:tgtEl>
                                        <p:attrNameLst>
                                          <p:attrName>style.visibility</p:attrName>
                                        </p:attrNameLst>
                                      </p:cBhvr>
                                      <p:to>
                                        <p:strVal val="visible"/>
                                      </p:to>
                                    </p:set>
                                    <p:animEffect transition="in" filter="blinds(horizontal)">
                                      <p:cBhvr>
                                        <p:cTn id="17" dur="500"/>
                                        <p:tgtEl>
                                          <p:spTgt spid="1010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10702"/>
                                        </p:tgtEl>
                                        <p:attrNameLst>
                                          <p:attrName>style.visibility</p:attrName>
                                        </p:attrNameLst>
                                      </p:cBhvr>
                                      <p:to>
                                        <p:strVal val="visible"/>
                                      </p:to>
                                    </p:set>
                                    <p:animEffect transition="in" filter="fade">
                                      <p:cBhvr>
                                        <p:cTn id="22" dur="2000"/>
                                        <p:tgtEl>
                                          <p:spTgt spid="101070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10691">
                                            <p:txEl>
                                              <p:pRg st="2" end="2"/>
                                            </p:txEl>
                                          </p:spTgt>
                                        </p:tgtEl>
                                        <p:attrNameLst>
                                          <p:attrName>style.visibility</p:attrName>
                                        </p:attrNameLst>
                                      </p:cBhvr>
                                      <p:to>
                                        <p:strVal val="visible"/>
                                      </p:to>
                                    </p:set>
                                    <p:animEffect transition="in" filter="blinds(horizontal)">
                                      <p:cBhvr>
                                        <p:cTn id="27" dur="500"/>
                                        <p:tgtEl>
                                          <p:spTgt spid="101069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xit" presetSubtype="16" fill="hold" nodeType="clickEffect">
                                  <p:stCondLst>
                                    <p:cond delay="0"/>
                                  </p:stCondLst>
                                  <p:childTnLst>
                                    <p:animEffect transition="out" filter="circle(in)">
                                      <p:cBhvr>
                                        <p:cTn id="31" dur="2000"/>
                                        <p:tgtEl>
                                          <p:spTgt spid="1010702"/>
                                        </p:tgtEl>
                                      </p:cBhvr>
                                    </p:animEffect>
                                    <p:set>
                                      <p:cBhvr>
                                        <p:cTn id="32" dur="1" fill="hold">
                                          <p:stCondLst>
                                            <p:cond delay="1999"/>
                                          </p:stCondLst>
                                        </p:cTn>
                                        <p:tgtEl>
                                          <p:spTgt spid="1010702"/>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0" presetClass="entr" presetSubtype="0" fill="hold" nodeType="clickEffect">
                                  <p:stCondLst>
                                    <p:cond delay="0"/>
                                  </p:stCondLst>
                                  <p:childTnLst>
                                    <p:set>
                                      <p:cBhvr>
                                        <p:cTn id="36" dur="1" fill="hold">
                                          <p:stCondLst>
                                            <p:cond delay="0"/>
                                          </p:stCondLst>
                                        </p:cTn>
                                        <p:tgtEl>
                                          <p:spTgt spid="1010704"/>
                                        </p:tgtEl>
                                        <p:attrNameLst>
                                          <p:attrName>style.visibility</p:attrName>
                                        </p:attrNameLst>
                                      </p:cBhvr>
                                      <p:to>
                                        <p:strVal val="visible"/>
                                      </p:to>
                                    </p:set>
                                    <p:animEffect transition="in" filter="wedge">
                                      <p:cBhvr>
                                        <p:cTn id="37" dur="2000"/>
                                        <p:tgtEl>
                                          <p:spTgt spid="1010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0690" grpId="0"/>
      <p:bldP spid="1010691"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www.flaszkarty.home.pl/reaa/znaki/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8100"/>
            <a:ext cx="48768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81000" y="1447800"/>
            <a:ext cx="15049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MX">
                <a:solidFill>
                  <a:schemeClr val="tx1"/>
                </a:solidFill>
              </a:rPr>
              <a:t>El signo más</a:t>
            </a:r>
          </a:p>
          <a:p>
            <a:pPr algn="ctr" eaLnBrk="1" hangingPunct="1"/>
            <a:r>
              <a:rPr lang="es-MX">
                <a:solidFill>
                  <a:schemeClr val="tx1"/>
                </a:solidFill>
              </a:rPr>
              <a:t>importante</a:t>
            </a:r>
          </a:p>
          <a:p>
            <a:pPr algn="ctr" eaLnBrk="1" hangingPunct="1"/>
            <a:r>
              <a:rPr lang="es-MX">
                <a:solidFill>
                  <a:schemeClr val="tx1"/>
                </a:solidFill>
              </a:rPr>
              <a:t>del grado</a:t>
            </a:r>
            <a:endParaRPr lang="es-AR">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3175" y="1447800"/>
            <a:ext cx="3730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MX">
                <a:solidFill>
                  <a:schemeClr val="tx1"/>
                </a:solidFill>
              </a:rPr>
              <a:t>El signo más importante</a:t>
            </a:r>
          </a:p>
          <a:p>
            <a:pPr algn="ctr" eaLnBrk="1" hangingPunct="1"/>
            <a:r>
              <a:rPr lang="es-MX">
                <a:solidFill>
                  <a:schemeClr val="tx1"/>
                </a:solidFill>
              </a:rPr>
              <a:t>del grado, en un </a:t>
            </a:r>
          </a:p>
          <a:p>
            <a:pPr algn="ctr" eaLnBrk="1" hangingPunct="1"/>
            <a:r>
              <a:rPr lang="es-MX">
                <a:solidFill>
                  <a:schemeClr val="tx1"/>
                </a:solidFill>
              </a:rPr>
              <a:t>antiguo Ritual francés</a:t>
            </a:r>
          </a:p>
        </p:txBody>
      </p:sp>
      <p:pic>
        <p:nvPicPr>
          <p:cNvPr id="189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6500" y="0"/>
            <a:ext cx="3949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9442"/>
                                        </p:tgtEl>
                                        <p:attrNameLst>
                                          <p:attrName>style.visibility</p:attrName>
                                        </p:attrNameLst>
                                      </p:cBhvr>
                                      <p:to>
                                        <p:strVal val="visible"/>
                                      </p:to>
                                    </p:set>
                                    <p:animEffect transition="in" filter="box(out)">
                                      <p:cBhvr>
                                        <p:cTn id="7" dur="2000"/>
                                        <p:tgtEl>
                                          <p:spTgt spid="189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0700" y="0"/>
            <a:ext cx="2959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191490"/>
                                        </p:tgtEl>
                                        <p:attrNameLst>
                                          <p:attrName>style.visibility</p:attrName>
                                        </p:attrNameLst>
                                      </p:cBhvr>
                                      <p:to>
                                        <p:strVal val="visible"/>
                                      </p:to>
                                    </p:set>
                                    <p:animEffect transition="in" filter="circle(out)">
                                      <p:cBhvr>
                                        <p:cTn id="7" dur="2000"/>
                                        <p:tgtEl>
                                          <p:spTgt spid="191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5026" name="Rectangle 2"/>
          <p:cNvSpPr>
            <a:spLocks noGrp="1" noChangeArrowheads="1"/>
          </p:cNvSpPr>
          <p:nvPr>
            <p:ph type="title"/>
          </p:nvPr>
        </p:nvSpPr>
        <p:spPr/>
        <p:txBody>
          <a:bodyPr/>
          <a:lstStyle/>
          <a:p>
            <a:pPr eaLnBrk="1" hangingPunct="1"/>
            <a:r>
              <a:rPr lang="es-AR" smtClean="0">
                <a:solidFill>
                  <a:schemeClr val="tx1"/>
                </a:solidFill>
              </a:rPr>
              <a:t>Algunas variantes</a:t>
            </a:r>
            <a:endParaRPr lang="es-ES_tradnl" smtClean="0">
              <a:solidFill>
                <a:schemeClr val="tx1"/>
              </a:solidFill>
            </a:endParaRPr>
          </a:p>
        </p:txBody>
      </p:sp>
      <p:sp>
        <p:nvSpPr>
          <p:cNvPr id="1665027" name="Rectangle 3"/>
          <p:cNvSpPr>
            <a:spLocks noGrp="1" noChangeArrowheads="1"/>
          </p:cNvSpPr>
          <p:nvPr>
            <p:ph type="body" sz="half" idx="1"/>
          </p:nvPr>
        </p:nvSpPr>
        <p:spPr/>
        <p:txBody>
          <a:bodyPr/>
          <a:lstStyle/>
          <a:p>
            <a:pPr eaLnBrk="1" hangingPunct="1"/>
            <a:r>
              <a:rPr lang="es-AR" sz="2300" smtClean="0"/>
              <a:t>El Ritual del Supremo Consejo de Italia (1923) agrega al anterior signo: colocar las dos manos a la altura de la frente, como sosteniendo un hacha, y luego hacer el movimiento de clavar el hacha perpendicularmente en un tronco.</a:t>
            </a:r>
          </a:p>
          <a:p>
            <a:pPr eaLnBrk="1" hangingPunct="1"/>
            <a:r>
              <a:rPr lang="es-AR" sz="2300" smtClean="0"/>
              <a:t>Existen además, por supuesto, una multitud de variaciones menores.</a:t>
            </a:r>
            <a:endParaRPr lang="es-ES_tradnl" sz="2300" smtClean="0"/>
          </a:p>
        </p:txBody>
      </p:sp>
      <p:sp>
        <p:nvSpPr>
          <p:cNvPr id="143364" name="Rectangle 4"/>
          <p:cNvSpPr>
            <a:spLocks noGrp="1" noChangeArrowheads="1"/>
          </p:cNvSpPr>
          <p:nvPr>
            <p:ph sz="half" idx="2"/>
          </p:nvPr>
        </p:nvSpPr>
        <p:spPr/>
        <p:txBody>
          <a:bodyPr/>
          <a:lstStyle/>
          <a:p>
            <a:pPr eaLnBrk="1" hangingPunct="1"/>
            <a:endParaRPr lang="es-AR" sz="2800" smtClean="0"/>
          </a:p>
        </p:txBody>
      </p:sp>
      <p:pic>
        <p:nvPicPr>
          <p:cNvPr id="1665030" name="Picture 6" descr="ope_planoinclinado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828800"/>
            <a:ext cx="4443413" cy="4241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5026"/>
                                        </p:tgtEl>
                                        <p:attrNameLst>
                                          <p:attrName>style.visibility</p:attrName>
                                        </p:attrNameLst>
                                      </p:cBhvr>
                                      <p:to>
                                        <p:strVal val="visible"/>
                                      </p:to>
                                    </p:set>
                                    <p:animEffect transition="in" filter="blinds(horizontal)">
                                      <p:cBhvr>
                                        <p:cTn id="7" dur="500"/>
                                        <p:tgtEl>
                                          <p:spTgt spid="1665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65027">
                                            <p:txEl>
                                              <p:pRg st="0" end="0"/>
                                            </p:txEl>
                                          </p:spTgt>
                                        </p:tgtEl>
                                        <p:attrNameLst>
                                          <p:attrName>style.visibility</p:attrName>
                                        </p:attrNameLst>
                                      </p:cBhvr>
                                      <p:to>
                                        <p:strVal val="visible"/>
                                      </p:to>
                                    </p:set>
                                    <p:animEffect transition="in" filter="blinds(horizontal)">
                                      <p:cBhvr>
                                        <p:cTn id="12" dur="500"/>
                                        <p:tgtEl>
                                          <p:spTgt spid="16650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665030"/>
                                        </p:tgtEl>
                                        <p:attrNameLst>
                                          <p:attrName>style.visibility</p:attrName>
                                        </p:attrNameLst>
                                      </p:cBhvr>
                                      <p:to>
                                        <p:strVal val="visible"/>
                                      </p:to>
                                    </p:set>
                                    <p:animEffect transition="in" filter="fade">
                                      <p:cBhvr>
                                        <p:cTn id="17" dur="2000"/>
                                        <p:tgtEl>
                                          <p:spTgt spid="166503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65027">
                                            <p:txEl>
                                              <p:pRg st="1" end="1"/>
                                            </p:txEl>
                                          </p:spTgt>
                                        </p:tgtEl>
                                        <p:attrNameLst>
                                          <p:attrName>style.visibility</p:attrName>
                                        </p:attrNameLst>
                                      </p:cBhvr>
                                      <p:to>
                                        <p:strVal val="visible"/>
                                      </p:to>
                                    </p:set>
                                    <p:animEffect transition="in" filter="blinds(horizontal)">
                                      <p:cBhvr>
                                        <p:cTn id="22" dur="500"/>
                                        <p:tgtEl>
                                          <p:spTgt spid="16650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5026" grpId="0"/>
      <p:bldP spid="1665027"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738" name="Rectangle 2"/>
          <p:cNvSpPr>
            <a:spLocks noGrp="1" noChangeArrowheads="1"/>
          </p:cNvSpPr>
          <p:nvPr>
            <p:ph type="title"/>
          </p:nvPr>
        </p:nvSpPr>
        <p:spPr/>
        <p:txBody>
          <a:bodyPr/>
          <a:lstStyle/>
          <a:p>
            <a:pPr eaLnBrk="1" hangingPunct="1"/>
            <a:r>
              <a:rPr lang="es-AR" smtClean="0">
                <a:solidFill>
                  <a:schemeClr val="tx1"/>
                </a:solidFill>
              </a:rPr>
              <a:t>El Toque</a:t>
            </a:r>
            <a:endParaRPr lang="es-ES_tradnl" smtClean="0">
              <a:solidFill>
                <a:schemeClr val="tx1"/>
              </a:solidFill>
            </a:endParaRPr>
          </a:p>
        </p:txBody>
      </p:sp>
      <p:sp>
        <p:nvSpPr>
          <p:cNvPr id="1012739" name="Rectangle 3"/>
          <p:cNvSpPr>
            <a:spLocks noGrp="1" noChangeArrowheads="1"/>
          </p:cNvSpPr>
          <p:nvPr>
            <p:ph type="body" sz="half" idx="1"/>
          </p:nvPr>
        </p:nvSpPr>
        <p:spPr>
          <a:xfrm>
            <a:off x="228600" y="1722438"/>
            <a:ext cx="4038600" cy="4525962"/>
          </a:xfrm>
        </p:spPr>
        <p:txBody>
          <a:bodyPr/>
          <a:lstStyle/>
          <a:p>
            <a:pPr eaLnBrk="1" hangingPunct="1">
              <a:lnSpc>
                <a:spcPct val="90000"/>
              </a:lnSpc>
            </a:pPr>
            <a:r>
              <a:rPr lang="es-AR" sz="2800" smtClean="0"/>
              <a:t>Darse las manos, los dedos cruzados, según el Ritual </a:t>
            </a:r>
            <a:r>
              <a:rPr lang="es-AR" sz="2800" i="1" smtClean="0"/>
              <a:t>“en señal de buena fe”</a:t>
            </a:r>
            <a:r>
              <a:rPr lang="es-AR" sz="2800" smtClean="0"/>
              <a:t>.</a:t>
            </a:r>
          </a:p>
          <a:p>
            <a:pPr eaLnBrk="1" hangingPunct="1">
              <a:lnSpc>
                <a:spcPct val="90000"/>
              </a:lnSpc>
            </a:pPr>
            <a:r>
              <a:rPr lang="es-AR" sz="2800" smtClean="0"/>
              <a:t>El toque, sin embargo, alude claramente a ramas entrelazadas, correspondiendo los dedos a las referidas ramas.</a:t>
            </a:r>
            <a:endParaRPr lang="es-ES_tradnl" sz="2800" smtClean="0"/>
          </a:p>
        </p:txBody>
      </p:sp>
      <p:sp>
        <p:nvSpPr>
          <p:cNvPr id="144388" name="Rectangle 7"/>
          <p:cNvSpPr>
            <a:spLocks noGrp="1" noChangeArrowheads="1"/>
          </p:cNvSpPr>
          <p:nvPr>
            <p:ph sz="half" idx="2"/>
          </p:nvPr>
        </p:nvSpPr>
        <p:spPr/>
        <p:txBody>
          <a:bodyPr/>
          <a:lstStyle/>
          <a:p>
            <a:pPr eaLnBrk="1" hangingPunct="1">
              <a:lnSpc>
                <a:spcPct val="90000"/>
              </a:lnSpc>
            </a:pPr>
            <a:endParaRPr lang="es-AR" sz="2800" smtClean="0"/>
          </a:p>
        </p:txBody>
      </p:sp>
      <p:pic>
        <p:nvPicPr>
          <p:cNvPr id="1012747" name="Picture 11" descr="Macetero-de-ramas-entrelazad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75" y="1743075"/>
            <a:ext cx="3895725"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2738"/>
                                        </p:tgtEl>
                                        <p:attrNameLst>
                                          <p:attrName>style.visibility</p:attrName>
                                        </p:attrNameLst>
                                      </p:cBhvr>
                                      <p:to>
                                        <p:strVal val="visible"/>
                                      </p:to>
                                    </p:set>
                                    <p:animEffect transition="in" filter="blinds(horizontal)">
                                      <p:cBhvr>
                                        <p:cTn id="7" dur="500"/>
                                        <p:tgtEl>
                                          <p:spTgt spid="1012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12739">
                                            <p:txEl>
                                              <p:pRg st="0" end="0"/>
                                            </p:txEl>
                                          </p:spTgt>
                                        </p:tgtEl>
                                        <p:attrNameLst>
                                          <p:attrName>style.visibility</p:attrName>
                                        </p:attrNameLst>
                                      </p:cBhvr>
                                      <p:to>
                                        <p:strVal val="visible"/>
                                      </p:to>
                                    </p:set>
                                    <p:animEffect transition="in" filter="blinds(horizontal)">
                                      <p:cBhvr>
                                        <p:cTn id="12" dur="500"/>
                                        <p:tgtEl>
                                          <p:spTgt spid="10127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12739">
                                            <p:txEl>
                                              <p:pRg st="1" end="1"/>
                                            </p:txEl>
                                          </p:spTgt>
                                        </p:tgtEl>
                                        <p:attrNameLst>
                                          <p:attrName>style.visibility</p:attrName>
                                        </p:attrNameLst>
                                      </p:cBhvr>
                                      <p:to>
                                        <p:strVal val="visible"/>
                                      </p:to>
                                    </p:set>
                                    <p:animEffect transition="in" filter="blinds(horizontal)">
                                      <p:cBhvr>
                                        <p:cTn id="17" dur="500"/>
                                        <p:tgtEl>
                                          <p:spTgt spid="10127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12747"/>
                                        </p:tgtEl>
                                        <p:attrNameLst>
                                          <p:attrName>style.visibility</p:attrName>
                                        </p:attrNameLst>
                                      </p:cBhvr>
                                      <p:to>
                                        <p:strVal val="visible"/>
                                      </p:to>
                                    </p:set>
                                    <p:animEffect transition="in" filter="fade">
                                      <p:cBhvr>
                                        <p:cTn id="22" dur="2000"/>
                                        <p:tgtEl>
                                          <p:spTgt spid="1012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2738" grpId="0"/>
      <p:bldP spid="1012739"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0886" name="Text Box 6"/>
          <p:cNvSpPr txBox="1">
            <a:spLocks noChangeArrowheads="1"/>
          </p:cNvSpPr>
          <p:nvPr/>
        </p:nvSpPr>
        <p:spPr bwMode="auto">
          <a:xfrm>
            <a:off x="136525" y="1066800"/>
            <a:ext cx="2178050"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El Signo de</a:t>
            </a:r>
          </a:p>
          <a:p>
            <a:pPr eaLnBrk="1" hangingPunct="1"/>
            <a:r>
              <a:rPr lang="es-AR">
                <a:solidFill>
                  <a:schemeClr val="tx1"/>
                </a:solidFill>
              </a:rPr>
              <a:t>Pregunta y el Signo</a:t>
            </a:r>
          </a:p>
          <a:p>
            <a:pPr eaLnBrk="1" hangingPunct="1"/>
            <a:r>
              <a:rPr lang="es-AR">
                <a:solidFill>
                  <a:schemeClr val="tx1"/>
                </a:solidFill>
              </a:rPr>
              <a:t>de Respuesta,</a:t>
            </a:r>
          </a:p>
          <a:p>
            <a:pPr eaLnBrk="1" hangingPunct="1"/>
            <a:r>
              <a:rPr lang="es-AR">
                <a:solidFill>
                  <a:schemeClr val="tx1"/>
                </a:solidFill>
              </a:rPr>
              <a:t>según Blanchard</a:t>
            </a:r>
          </a:p>
          <a:p>
            <a:pPr eaLnBrk="1" hangingPunct="1"/>
            <a:r>
              <a:rPr lang="es-AR">
                <a:solidFill>
                  <a:schemeClr val="tx1"/>
                </a:solidFill>
              </a:rPr>
              <a:t>(2002).</a:t>
            </a:r>
          </a:p>
          <a:p>
            <a:pPr eaLnBrk="1" hangingPunct="1"/>
            <a:r>
              <a:rPr lang="es-AR">
                <a:solidFill>
                  <a:schemeClr val="tx1"/>
                </a:solidFill>
              </a:rPr>
              <a:t>Según este autor,</a:t>
            </a:r>
          </a:p>
          <a:p>
            <a:pPr eaLnBrk="1" hangingPunct="1"/>
            <a:r>
              <a:rPr lang="es-AR">
                <a:solidFill>
                  <a:schemeClr val="tx1"/>
                </a:solidFill>
              </a:rPr>
              <a:t>el Signo de</a:t>
            </a:r>
          </a:p>
          <a:p>
            <a:pPr eaLnBrk="1" hangingPunct="1"/>
            <a:r>
              <a:rPr lang="es-AR">
                <a:solidFill>
                  <a:schemeClr val="tx1"/>
                </a:solidFill>
              </a:rPr>
              <a:t>Respuesta</a:t>
            </a:r>
          </a:p>
          <a:p>
            <a:pPr eaLnBrk="1" hangingPunct="1"/>
            <a:r>
              <a:rPr lang="es-AR">
                <a:solidFill>
                  <a:schemeClr val="tx1"/>
                </a:solidFill>
              </a:rPr>
              <a:t>simboliza la caída</a:t>
            </a:r>
          </a:p>
          <a:p>
            <a:pPr eaLnBrk="1" hangingPunct="1"/>
            <a:r>
              <a:rPr lang="es-AR">
                <a:solidFill>
                  <a:schemeClr val="tx1"/>
                </a:solidFill>
              </a:rPr>
              <a:t>de un árbol.</a:t>
            </a:r>
          </a:p>
          <a:p>
            <a:pPr eaLnBrk="1" hangingPunct="1"/>
            <a:endParaRPr lang="es-ES_tradnl">
              <a:solidFill>
                <a:schemeClr val="tx1"/>
              </a:solidFill>
            </a:endParaRPr>
          </a:p>
        </p:txBody>
      </p:sp>
      <p:pic>
        <p:nvPicPr>
          <p:cNvPr id="1530887" name="Picture 7" descr="books?id=Jr87WcTqXmkC&amp;pg=PA93&amp;img=1&amp;zoom=3&amp;hl=es&amp;sig=ACfU3U1EWAg1I0dIeB-kyQ8EOxm1xkwujg&amp;w=6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113" y="-66675"/>
            <a:ext cx="5348287" cy="692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0888" name="Text Box 8"/>
          <p:cNvSpPr txBox="1">
            <a:spLocks noChangeArrowheads="1"/>
          </p:cNvSpPr>
          <p:nvPr/>
        </p:nvSpPr>
        <p:spPr bwMode="auto">
          <a:xfrm>
            <a:off x="5715000" y="6415088"/>
            <a:ext cx="1997075" cy="3667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solidFill>
                <a:schemeClr val="tx1"/>
              </a:solidFill>
            </a:endParaRPr>
          </a:p>
        </p:txBody>
      </p:sp>
    </p:spTree>
  </p:cSld>
  <p:clrMapOvr>
    <a:masterClrMapping/>
  </p:clrMapOvr>
  <p:transition spd="slow">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30887"/>
                                        </p:tgtEl>
                                        <p:attrNameLst>
                                          <p:attrName>style.visibility</p:attrName>
                                        </p:attrNameLst>
                                      </p:cBhvr>
                                      <p:to>
                                        <p:strVal val="visible"/>
                                      </p:to>
                                    </p:set>
                                    <p:animEffect transition="in" filter="fade">
                                      <p:cBhvr>
                                        <p:cTn id="7" dur="2000"/>
                                        <p:tgtEl>
                                          <p:spTgt spid="153088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30888"/>
                                        </p:tgtEl>
                                        <p:attrNameLst>
                                          <p:attrName>style.visibility</p:attrName>
                                        </p:attrNameLst>
                                      </p:cBhvr>
                                      <p:to>
                                        <p:strVal val="visible"/>
                                      </p:to>
                                    </p:set>
                                    <p:animEffect transition="in" filter="fade">
                                      <p:cBhvr>
                                        <p:cTn id="10" dur="2000"/>
                                        <p:tgtEl>
                                          <p:spTgt spid="153088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530886"/>
                                        </p:tgtEl>
                                        <p:attrNameLst>
                                          <p:attrName>style.visibility</p:attrName>
                                        </p:attrNameLst>
                                      </p:cBhvr>
                                      <p:to>
                                        <p:strVal val="visible"/>
                                      </p:to>
                                    </p:set>
                                    <p:animEffect transition="in" filter="dissolve">
                                      <p:cBhvr>
                                        <p:cTn id="15" dur="500"/>
                                        <p:tgtEl>
                                          <p:spTgt spid="1530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0886" grpId="0"/>
      <p:bldP spid="1530888"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1908" name="Text Box 4"/>
          <p:cNvSpPr txBox="1">
            <a:spLocks noChangeArrowheads="1"/>
          </p:cNvSpPr>
          <p:nvPr/>
        </p:nvSpPr>
        <p:spPr bwMode="auto">
          <a:xfrm>
            <a:off x="463550" y="1560513"/>
            <a:ext cx="12128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El Toque,</a:t>
            </a:r>
          </a:p>
          <a:p>
            <a:pPr eaLnBrk="1" hangingPunct="1"/>
            <a:r>
              <a:rPr lang="es-AR">
                <a:solidFill>
                  <a:schemeClr val="tx1"/>
                </a:solidFill>
              </a:rPr>
              <a:t>según</a:t>
            </a:r>
          </a:p>
          <a:p>
            <a:pPr eaLnBrk="1" hangingPunct="1"/>
            <a:r>
              <a:rPr lang="es-AR">
                <a:solidFill>
                  <a:schemeClr val="tx1"/>
                </a:solidFill>
              </a:rPr>
              <a:t>Blanchard</a:t>
            </a:r>
          </a:p>
          <a:p>
            <a:pPr eaLnBrk="1" hangingPunct="1"/>
            <a:r>
              <a:rPr lang="es-AR">
                <a:solidFill>
                  <a:schemeClr val="tx1"/>
                </a:solidFill>
              </a:rPr>
              <a:t>(2002)</a:t>
            </a:r>
            <a:endParaRPr lang="es-ES_tradnl">
              <a:solidFill>
                <a:schemeClr val="tx1"/>
              </a:solidFill>
            </a:endParaRPr>
          </a:p>
        </p:txBody>
      </p:sp>
      <p:pic>
        <p:nvPicPr>
          <p:cNvPr id="1531911" name="Picture 7" descr="books?id=Jr87WcTqXmkC&amp;pg=PA94&amp;img=1&amp;zoom=3&amp;hl=es&amp;sig=ACfU3U2XK7gZCAY8sZgOA1wQKU-n9EpA7g&amp;w=6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0"/>
            <a:ext cx="528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1912" name="Text Box 8"/>
          <p:cNvSpPr txBox="1">
            <a:spLocks noChangeArrowheads="1"/>
          </p:cNvSpPr>
          <p:nvPr/>
        </p:nvSpPr>
        <p:spPr bwMode="auto">
          <a:xfrm>
            <a:off x="5394325" y="6415088"/>
            <a:ext cx="1844675" cy="3667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solidFill>
                <a:schemeClr val="tx1"/>
              </a:solidFill>
            </a:endParaRPr>
          </a:p>
        </p:txBody>
      </p:sp>
    </p:spTree>
  </p:cSld>
  <p:clrMapOvr>
    <a:masterClrMapping/>
  </p:clrMapOvr>
  <p:transition spd="slow">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31911"/>
                                        </p:tgtEl>
                                        <p:attrNameLst>
                                          <p:attrName>style.visibility</p:attrName>
                                        </p:attrNameLst>
                                      </p:cBhvr>
                                      <p:to>
                                        <p:strVal val="visible"/>
                                      </p:to>
                                    </p:set>
                                    <p:animEffect transition="in" filter="fade">
                                      <p:cBhvr>
                                        <p:cTn id="7" dur="2000"/>
                                        <p:tgtEl>
                                          <p:spTgt spid="15319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31912"/>
                                        </p:tgtEl>
                                        <p:attrNameLst>
                                          <p:attrName>style.visibility</p:attrName>
                                        </p:attrNameLst>
                                      </p:cBhvr>
                                      <p:to>
                                        <p:strVal val="visible"/>
                                      </p:to>
                                    </p:set>
                                    <p:animEffect transition="in" filter="fade">
                                      <p:cBhvr>
                                        <p:cTn id="10" dur="2000"/>
                                        <p:tgtEl>
                                          <p:spTgt spid="153191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531908"/>
                                        </p:tgtEl>
                                        <p:attrNameLst>
                                          <p:attrName>style.visibility</p:attrName>
                                        </p:attrNameLst>
                                      </p:cBhvr>
                                      <p:to>
                                        <p:strVal val="visible"/>
                                      </p:to>
                                    </p:set>
                                    <p:animEffect transition="in" filter="dissolve">
                                      <p:cBhvr>
                                        <p:cTn id="15" dur="500"/>
                                        <p:tgtEl>
                                          <p:spTgt spid="15319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1908" grpId="0"/>
      <p:bldP spid="1531912"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2770" name="Rectangle 2"/>
          <p:cNvSpPr>
            <a:spLocks noGrp="1" noChangeArrowheads="1"/>
          </p:cNvSpPr>
          <p:nvPr>
            <p:ph type="title"/>
          </p:nvPr>
        </p:nvSpPr>
        <p:spPr/>
        <p:txBody>
          <a:bodyPr/>
          <a:lstStyle/>
          <a:p>
            <a:pPr eaLnBrk="1" hangingPunct="1"/>
            <a:r>
              <a:rPr lang="es-AR" smtClean="0">
                <a:solidFill>
                  <a:schemeClr val="tx1"/>
                </a:solidFill>
              </a:rPr>
              <a:t>Las Palabras</a:t>
            </a:r>
            <a:endParaRPr lang="es-ES_tradnl" smtClean="0">
              <a:solidFill>
                <a:schemeClr val="tx1"/>
              </a:solidFill>
            </a:endParaRPr>
          </a:p>
        </p:txBody>
      </p:sp>
      <p:sp>
        <p:nvSpPr>
          <p:cNvPr id="1312771" name="Rectangle 3"/>
          <p:cNvSpPr>
            <a:spLocks noGrp="1" noChangeArrowheads="1"/>
          </p:cNvSpPr>
          <p:nvPr>
            <p:ph type="body" idx="1"/>
          </p:nvPr>
        </p:nvSpPr>
        <p:spPr/>
        <p:txBody>
          <a:bodyPr/>
          <a:lstStyle/>
          <a:p>
            <a:pPr eaLnBrk="1" hangingPunct="1">
              <a:lnSpc>
                <a:spcPct val="90000"/>
              </a:lnSpc>
            </a:pPr>
            <a:r>
              <a:rPr lang="es-AR" sz="2500" smtClean="0"/>
              <a:t>Como ya dijimos, las Palabras del grado corresponden a las iniciales inscriptas en el mango del hacha simbólica. </a:t>
            </a:r>
          </a:p>
          <a:p>
            <a:pPr eaLnBrk="1" hangingPunct="1">
              <a:lnSpc>
                <a:spcPct val="90000"/>
              </a:lnSpc>
            </a:pPr>
            <a:r>
              <a:rPr lang="es-AR" sz="2500" smtClean="0"/>
              <a:t>Pero hay muchas variaciones. Por ejemplo, según Cassard, las iniciales son: L</a:t>
            </a:r>
            <a:r>
              <a:rPr lang="es-AR" sz="2500" smtClean="0">
                <a:sym typeface="Symbol" pitchFamily="18" charset="2"/>
              </a:rPr>
              <a:t>S en el filo, y de cada lado del mango, respectivamente: AACDJZA y NSCJMOB</a:t>
            </a:r>
          </a:p>
          <a:p>
            <a:pPr eaLnBrk="1" hangingPunct="1">
              <a:lnSpc>
                <a:spcPct val="90000"/>
              </a:lnSpc>
            </a:pPr>
            <a:r>
              <a:rPr lang="es-AR" sz="2500" smtClean="0">
                <a:sym typeface="Symbol" pitchFamily="18" charset="2"/>
              </a:rPr>
              <a:t>Que significan: </a:t>
            </a:r>
            <a:r>
              <a:rPr lang="es-AR" sz="2500" i="1" smtClean="0">
                <a:sym typeface="Symbol" pitchFamily="18" charset="2"/>
              </a:rPr>
              <a:t>Libano, Salomón, Abda, Adonhiram, Ciro, Darío, Jerjes, Zorobabel, Ananías, Noé, Sem, Cam, Japhet, Moisés, Ooliab y Beseleel.</a:t>
            </a:r>
          </a:p>
          <a:p>
            <a:pPr eaLnBrk="1" hangingPunct="1">
              <a:lnSpc>
                <a:spcPct val="90000"/>
              </a:lnSpc>
            </a:pPr>
            <a:r>
              <a:rPr lang="es-AR" sz="2500" smtClean="0">
                <a:sym typeface="Symbol" pitchFamily="18" charset="2"/>
              </a:rPr>
              <a:t>Algunos Rituales toman como Palabras de Pase: </a:t>
            </a:r>
            <a:r>
              <a:rPr lang="es-AR" sz="2500" i="1" smtClean="0">
                <a:sym typeface="Symbol" pitchFamily="18" charset="2"/>
              </a:rPr>
              <a:t>Japhet, Ooliab </a:t>
            </a:r>
            <a:r>
              <a:rPr lang="es-AR" sz="2500" smtClean="0">
                <a:sym typeface="Symbol" pitchFamily="18" charset="2"/>
              </a:rPr>
              <a:t>y</a:t>
            </a:r>
            <a:r>
              <a:rPr lang="es-AR" sz="2500" i="1" smtClean="0">
                <a:sym typeface="Symbol" pitchFamily="18" charset="2"/>
              </a:rPr>
              <a:t> Líbano</a:t>
            </a:r>
            <a:r>
              <a:rPr lang="es-AR" sz="2500" smtClean="0">
                <a:sym typeface="Symbol" pitchFamily="18" charset="2"/>
              </a:rPr>
              <a:t>; y como Palabras Sagradas: </a:t>
            </a:r>
            <a:r>
              <a:rPr lang="es-AR" sz="2500" i="1" smtClean="0">
                <a:sym typeface="Symbol" pitchFamily="18" charset="2"/>
              </a:rPr>
              <a:t>Noé, Beseleel </a:t>
            </a:r>
            <a:r>
              <a:rPr lang="es-AR" sz="2500" smtClean="0">
                <a:sym typeface="Symbol" pitchFamily="18" charset="2"/>
              </a:rPr>
              <a:t>y </a:t>
            </a:r>
            <a:r>
              <a:rPr lang="es-AR" sz="2500" i="1" smtClean="0">
                <a:sym typeface="Symbol" pitchFamily="18" charset="2"/>
              </a:rPr>
              <a:t>Sidonius</a:t>
            </a:r>
            <a:r>
              <a:rPr lang="es-AR" sz="2500" smtClean="0">
                <a:sym typeface="Symbol" pitchFamily="18" charset="2"/>
              </a:rPr>
              <a:t>.</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2770"/>
                                        </p:tgtEl>
                                        <p:attrNameLst>
                                          <p:attrName>style.visibility</p:attrName>
                                        </p:attrNameLst>
                                      </p:cBhvr>
                                      <p:to>
                                        <p:strVal val="visible"/>
                                      </p:to>
                                    </p:set>
                                    <p:animEffect transition="in" filter="blinds(horizontal)">
                                      <p:cBhvr>
                                        <p:cTn id="7" dur="500"/>
                                        <p:tgtEl>
                                          <p:spTgt spid="13127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2771">
                                            <p:txEl>
                                              <p:pRg st="0" end="0"/>
                                            </p:txEl>
                                          </p:spTgt>
                                        </p:tgtEl>
                                        <p:attrNameLst>
                                          <p:attrName>style.visibility</p:attrName>
                                        </p:attrNameLst>
                                      </p:cBhvr>
                                      <p:to>
                                        <p:strVal val="visible"/>
                                      </p:to>
                                    </p:set>
                                    <p:animEffect transition="in" filter="blinds(horizontal)">
                                      <p:cBhvr>
                                        <p:cTn id="12" dur="500"/>
                                        <p:tgtEl>
                                          <p:spTgt spid="13127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2771">
                                            <p:txEl>
                                              <p:pRg st="1" end="1"/>
                                            </p:txEl>
                                          </p:spTgt>
                                        </p:tgtEl>
                                        <p:attrNameLst>
                                          <p:attrName>style.visibility</p:attrName>
                                        </p:attrNameLst>
                                      </p:cBhvr>
                                      <p:to>
                                        <p:strVal val="visible"/>
                                      </p:to>
                                    </p:set>
                                    <p:animEffect transition="in" filter="blinds(horizontal)">
                                      <p:cBhvr>
                                        <p:cTn id="17" dur="500"/>
                                        <p:tgtEl>
                                          <p:spTgt spid="13127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2771">
                                            <p:txEl>
                                              <p:pRg st="2" end="2"/>
                                            </p:txEl>
                                          </p:spTgt>
                                        </p:tgtEl>
                                        <p:attrNameLst>
                                          <p:attrName>style.visibility</p:attrName>
                                        </p:attrNameLst>
                                      </p:cBhvr>
                                      <p:to>
                                        <p:strVal val="visible"/>
                                      </p:to>
                                    </p:set>
                                    <p:animEffect transition="in" filter="blinds(horizontal)">
                                      <p:cBhvr>
                                        <p:cTn id="22" dur="500"/>
                                        <p:tgtEl>
                                          <p:spTgt spid="13127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12771">
                                            <p:txEl>
                                              <p:pRg st="3" end="3"/>
                                            </p:txEl>
                                          </p:spTgt>
                                        </p:tgtEl>
                                        <p:attrNameLst>
                                          <p:attrName>style.visibility</p:attrName>
                                        </p:attrNameLst>
                                      </p:cBhvr>
                                      <p:to>
                                        <p:strVal val="visible"/>
                                      </p:to>
                                    </p:set>
                                    <p:animEffect transition="in" filter="blinds(horizontal)">
                                      <p:cBhvr>
                                        <p:cTn id="27" dur="500"/>
                                        <p:tgtEl>
                                          <p:spTgt spid="13127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2770" grpId="0"/>
      <p:bldP spid="1312771"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7317" name="Picture 5" descr="326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1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7318" name="Text Box 6"/>
          <p:cNvSpPr txBox="1">
            <a:spLocks noChangeArrowheads="1"/>
          </p:cNvSpPr>
          <p:nvPr/>
        </p:nvSpPr>
        <p:spPr bwMode="auto">
          <a:xfrm>
            <a:off x="136525" y="1408113"/>
            <a:ext cx="2127250"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Página del texto </a:t>
            </a:r>
          </a:p>
          <a:p>
            <a:pPr eaLnBrk="1" hangingPunct="1"/>
            <a:r>
              <a:rPr lang="es-AR">
                <a:solidFill>
                  <a:schemeClr val="tx1"/>
                </a:solidFill>
              </a:rPr>
              <a:t>de Mc Clenechan</a:t>
            </a:r>
          </a:p>
          <a:p>
            <a:pPr eaLnBrk="1" hangingPunct="1"/>
            <a:r>
              <a:rPr lang="es-AR">
                <a:solidFill>
                  <a:schemeClr val="tx1"/>
                </a:solidFill>
              </a:rPr>
              <a:t>(siglo XIX), en la</a:t>
            </a:r>
          </a:p>
          <a:p>
            <a:pPr eaLnBrk="1" hangingPunct="1"/>
            <a:r>
              <a:rPr lang="es-AR">
                <a:solidFill>
                  <a:schemeClr val="tx1"/>
                </a:solidFill>
              </a:rPr>
              <a:t>que se aprecian</a:t>
            </a:r>
          </a:p>
          <a:p>
            <a:pPr eaLnBrk="1" hangingPunct="1"/>
            <a:r>
              <a:rPr lang="es-AR">
                <a:solidFill>
                  <a:schemeClr val="tx1"/>
                </a:solidFill>
              </a:rPr>
              <a:t>las iniciales</a:t>
            </a:r>
          </a:p>
          <a:p>
            <a:pPr eaLnBrk="1" hangingPunct="1"/>
            <a:r>
              <a:rPr lang="es-AR">
                <a:solidFill>
                  <a:schemeClr val="tx1"/>
                </a:solidFill>
              </a:rPr>
              <a:t>simbólicas, </a:t>
            </a:r>
          </a:p>
          <a:p>
            <a:pPr eaLnBrk="1" hangingPunct="1"/>
            <a:r>
              <a:rPr lang="es-AR">
                <a:solidFill>
                  <a:schemeClr val="tx1"/>
                </a:solidFill>
              </a:rPr>
              <a:t>escritas en hebreo.</a:t>
            </a:r>
            <a:endParaRPr lang="es-ES_tradnl">
              <a:solidFill>
                <a:schemeClr val="tx1"/>
              </a:solidFill>
            </a:endParaRPr>
          </a:p>
        </p:txBody>
      </p:sp>
    </p:spTree>
  </p:cSld>
  <p:clrMapOvr>
    <a:masterClrMapping/>
  </p:clrMapOvr>
  <p:transition spd="slow">
    <p:cover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77317"/>
                                        </p:tgtEl>
                                        <p:attrNameLst>
                                          <p:attrName>style.visibility</p:attrName>
                                        </p:attrNameLst>
                                      </p:cBhvr>
                                      <p:to>
                                        <p:strVal val="visible"/>
                                      </p:to>
                                    </p:set>
                                    <p:animEffect transition="in" filter="fade">
                                      <p:cBhvr>
                                        <p:cTn id="7" dur="2000"/>
                                        <p:tgtEl>
                                          <p:spTgt spid="16773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77318"/>
                                        </p:tgtEl>
                                        <p:attrNameLst>
                                          <p:attrName>style.visibility</p:attrName>
                                        </p:attrNameLst>
                                      </p:cBhvr>
                                      <p:to>
                                        <p:strVal val="visible"/>
                                      </p:to>
                                    </p:set>
                                    <p:animEffect transition="in" filter="dissolve">
                                      <p:cBhvr>
                                        <p:cTn id="12" dur="500"/>
                                        <p:tgtEl>
                                          <p:spTgt spid="1677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7318"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7858" name="Rectangle 2"/>
          <p:cNvSpPr>
            <a:spLocks noGrp="1" noChangeArrowheads="1"/>
          </p:cNvSpPr>
          <p:nvPr>
            <p:ph type="title"/>
          </p:nvPr>
        </p:nvSpPr>
        <p:spPr/>
        <p:txBody>
          <a:bodyPr/>
          <a:lstStyle/>
          <a:p>
            <a:pPr eaLnBrk="1" hangingPunct="1"/>
            <a:r>
              <a:rPr lang="es-AR" smtClean="0">
                <a:solidFill>
                  <a:schemeClr val="tx1"/>
                </a:solidFill>
              </a:rPr>
              <a:t>Ooliab</a:t>
            </a:r>
            <a:endParaRPr lang="es-ES_tradnl" smtClean="0">
              <a:solidFill>
                <a:schemeClr val="tx1"/>
              </a:solidFill>
            </a:endParaRPr>
          </a:p>
        </p:txBody>
      </p:sp>
      <p:sp>
        <p:nvSpPr>
          <p:cNvPr id="1657860" name="Rectangle 4"/>
          <p:cNvSpPr>
            <a:spLocks noGrp="1" noChangeArrowheads="1"/>
          </p:cNvSpPr>
          <p:nvPr>
            <p:ph type="body" sz="half" idx="1"/>
          </p:nvPr>
        </p:nvSpPr>
        <p:spPr>
          <a:xfrm>
            <a:off x="457200" y="1600200"/>
            <a:ext cx="8229600" cy="2438400"/>
          </a:xfrm>
        </p:spPr>
        <p:txBody>
          <a:bodyPr/>
          <a:lstStyle/>
          <a:p>
            <a:pPr eaLnBrk="1" hangingPunct="1">
              <a:lnSpc>
                <a:spcPct val="80000"/>
              </a:lnSpc>
            </a:pPr>
            <a:r>
              <a:rPr lang="es-AR" sz="2400" smtClean="0"/>
              <a:t>Según la Biblia, fue uno de los dos obreros empleados por Moisés en la construcción del Tabernáculo.</a:t>
            </a:r>
          </a:p>
          <a:p>
            <a:pPr eaLnBrk="1" hangingPunct="1">
              <a:lnSpc>
                <a:spcPct val="80000"/>
              </a:lnSpc>
            </a:pPr>
            <a:r>
              <a:rPr lang="es-AR" sz="2400" smtClean="0"/>
              <a:t>Es descripto como maestro de carpintería, tejido y bordado.</a:t>
            </a:r>
          </a:p>
          <a:p>
            <a:pPr eaLnBrk="1" hangingPunct="1">
              <a:lnSpc>
                <a:spcPct val="80000"/>
              </a:lnSpc>
            </a:pPr>
            <a:r>
              <a:rPr lang="es-AR" sz="2400" smtClean="0"/>
              <a:t>Proviene del hebreo Aholiab, </a:t>
            </a:r>
            <a:r>
              <a:rPr lang="es-AR" sz="2400" i="1" smtClean="0"/>
              <a:t>“padre del tabernáculo”</a:t>
            </a:r>
            <a:r>
              <a:rPr lang="es-AR" sz="2400" smtClean="0"/>
              <a:t>, pero profundizaremos más en este nombre en los grados subsiguientes.</a:t>
            </a:r>
            <a:endParaRPr lang="es-ES_tradnl" sz="2400" smtClean="0"/>
          </a:p>
        </p:txBody>
      </p:sp>
      <p:sp>
        <p:nvSpPr>
          <p:cNvPr id="149508" name="Rectangle 5"/>
          <p:cNvSpPr>
            <a:spLocks noGrp="1" noChangeArrowheads="1"/>
          </p:cNvSpPr>
          <p:nvPr>
            <p:ph sz="half" idx="2"/>
          </p:nvPr>
        </p:nvSpPr>
        <p:spPr/>
        <p:txBody>
          <a:bodyPr/>
          <a:lstStyle/>
          <a:p>
            <a:pPr eaLnBrk="1" hangingPunct="1"/>
            <a:endParaRPr lang="es-AR" sz="2800" smtClean="0"/>
          </a:p>
        </p:txBody>
      </p:sp>
      <p:pic>
        <p:nvPicPr>
          <p:cNvPr id="165786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130675"/>
            <a:ext cx="8915400"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57858"/>
                                        </p:tgtEl>
                                        <p:attrNameLst>
                                          <p:attrName>style.visibility</p:attrName>
                                        </p:attrNameLst>
                                      </p:cBhvr>
                                      <p:to>
                                        <p:strVal val="visible"/>
                                      </p:to>
                                    </p:set>
                                    <p:animEffect transition="in" filter="blinds(horizontal)">
                                      <p:cBhvr>
                                        <p:cTn id="7" dur="500"/>
                                        <p:tgtEl>
                                          <p:spTgt spid="1657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57860">
                                            <p:txEl>
                                              <p:pRg st="0" end="0"/>
                                            </p:txEl>
                                          </p:spTgt>
                                        </p:tgtEl>
                                        <p:attrNameLst>
                                          <p:attrName>style.visibility</p:attrName>
                                        </p:attrNameLst>
                                      </p:cBhvr>
                                      <p:to>
                                        <p:strVal val="visible"/>
                                      </p:to>
                                    </p:set>
                                    <p:animEffect transition="in" filter="blinds(horizontal)">
                                      <p:cBhvr>
                                        <p:cTn id="12" dur="500"/>
                                        <p:tgtEl>
                                          <p:spTgt spid="165786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57860">
                                            <p:txEl>
                                              <p:pRg st="1" end="1"/>
                                            </p:txEl>
                                          </p:spTgt>
                                        </p:tgtEl>
                                        <p:attrNameLst>
                                          <p:attrName>style.visibility</p:attrName>
                                        </p:attrNameLst>
                                      </p:cBhvr>
                                      <p:to>
                                        <p:strVal val="visible"/>
                                      </p:to>
                                    </p:set>
                                    <p:animEffect transition="in" filter="blinds(horizontal)">
                                      <p:cBhvr>
                                        <p:cTn id="17" dur="500"/>
                                        <p:tgtEl>
                                          <p:spTgt spid="165786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57860">
                                            <p:txEl>
                                              <p:pRg st="2" end="2"/>
                                            </p:txEl>
                                          </p:spTgt>
                                        </p:tgtEl>
                                        <p:attrNameLst>
                                          <p:attrName>style.visibility</p:attrName>
                                        </p:attrNameLst>
                                      </p:cBhvr>
                                      <p:to>
                                        <p:strVal val="visible"/>
                                      </p:to>
                                    </p:set>
                                    <p:animEffect transition="in" filter="blinds(horizontal)">
                                      <p:cBhvr>
                                        <p:cTn id="22" dur="500"/>
                                        <p:tgtEl>
                                          <p:spTgt spid="1657860">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nodeType="clickEffect">
                                  <p:stCondLst>
                                    <p:cond delay="0"/>
                                  </p:stCondLst>
                                  <p:childTnLst>
                                    <p:set>
                                      <p:cBhvr>
                                        <p:cTn id="26" dur="1" fill="hold">
                                          <p:stCondLst>
                                            <p:cond delay="0"/>
                                          </p:stCondLst>
                                        </p:cTn>
                                        <p:tgtEl>
                                          <p:spTgt spid="1657863"/>
                                        </p:tgtEl>
                                        <p:attrNameLst>
                                          <p:attrName>style.visibility</p:attrName>
                                        </p:attrNameLst>
                                      </p:cBhvr>
                                      <p:to>
                                        <p:strVal val="visible"/>
                                      </p:to>
                                    </p:set>
                                    <p:animEffect transition="in" filter="diamond(in)">
                                      <p:cBhvr>
                                        <p:cTn id="27" dur="2000"/>
                                        <p:tgtEl>
                                          <p:spTgt spid="16578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7858" grpId="0"/>
      <p:bldP spid="1657860"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082" name="Picture 2" descr="solomons Ancient Symbols | Mosaic Tabernacle as an Aaronic Temple – Temple Study - LDS Templ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6013" y="0"/>
            <a:ext cx="48529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246063" y="2144713"/>
            <a:ext cx="2079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b="1">
                <a:solidFill>
                  <a:schemeClr val="tx1"/>
                </a:solidFill>
              </a:rPr>
              <a:t>«El Tabernáculo»</a:t>
            </a:r>
            <a:endParaRPr lang="es-AR" b="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2082"/>
                                        </p:tgtEl>
                                        <p:attrNameLst>
                                          <p:attrName>style.visibility</p:attrName>
                                        </p:attrNameLst>
                                      </p:cBhvr>
                                      <p:to>
                                        <p:strVal val="visible"/>
                                      </p:to>
                                    </p:set>
                                    <p:animEffect transition="in" filter="box(out)">
                                      <p:cBhvr>
                                        <p:cTn id="7" dur="2000"/>
                                        <p:tgtEl>
                                          <p:spTgt spid="3020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9906" name="Rectangle 2"/>
          <p:cNvSpPr>
            <a:spLocks noGrp="1" noChangeArrowheads="1"/>
          </p:cNvSpPr>
          <p:nvPr>
            <p:ph type="title"/>
          </p:nvPr>
        </p:nvSpPr>
        <p:spPr/>
        <p:txBody>
          <a:bodyPr/>
          <a:lstStyle/>
          <a:p>
            <a:pPr eaLnBrk="1" hangingPunct="1"/>
            <a:r>
              <a:rPr lang="es-AR" smtClean="0">
                <a:solidFill>
                  <a:schemeClr val="tx1"/>
                </a:solidFill>
              </a:rPr>
              <a:t>Beseleel</a:t>
            </a:r>
            <a:endParaRPr lang="es-ES_tradnl" smtClean="0">
              <a:solidFill>
                <a:schemeClr val="tx1"/>
              </a:solidFill>
            </a:endParaRPr>
          </a:p>
        </p:txBody>
      </p:sp>
      <p:sp>
        <p:nvSpPr>
          <p:cNvPr id="1659907" name="Rectangle 3"/>
          <p:cNvSpPr>
            <a:spLocks noGrp="1" noChangeArrowheads="1"/>
          </p:cNvSpPr>
          <p:nvPr>
            <p:ph type="body" sz="half" idx="1"/>
          </p:nvPr>
        </p:nvSpPr>
        <p:spPr>
          <a:xfrm>
            <a:off x="457200" y="1600200"/>
            <a:ext cx="8229600" cy="2743200"/>
          </a:xfrm>
        </p:spPr>
        <p:txBody>
          <a:bodyPr/>
          <a:lstStyle/>
          <a:p>
            <a:pPr eaLnBrk="1" hangingPunct="1"/>
            <a:r>
              <a:rPr lang="es-AR" sz="2800" smtClean="0"/>
              <a:t>Fue el compañero de Ooliab en la construcción del Tabernáculo.</a:t>
            </a:r>
          </a:p>
          <a:p>
            <a:pPr eaLnBrk="1" hangingPunct="1"/>
            <a:r>
              <a:rPr lang="es-AR" sz="2800" smtClean="0"/>
              <a:t>Su nombre significa </a:t>
            </a:r>
            <a:r>
              <a:rPr lang="es-AR" sz="2800" i="1" smtClean="0"/>
              <a:t>“a la sombra de Dios”</a:t>
            </a:r>
            <a:r>
              <a:rPr lang="es-AR" sz="2800" smtClean="0"/>
              <a:t>, y la aparición de la </a:t>
            </a:r>
            <a:r>
              <a:rPr lang="es-AR" sz="2800" i="1" smtClean="0"/>
              <a:t>sombra </a:t>
            </a:r>
            <a:r>
              <a:rPr lang="es-AR" sz="2800" smtClean="0"/>
              <a:t>nos dará material para muy interesantes lecturas, que realizaremos en los próximos dos grados.</a:t>
            </a:r>
            <a:endParaRPr lang="es-ES_tradnl" sz="2800" smtClean="0"/>
          </a:p>
        </p:txBody>
      </p:sp>
      <p:sp>
        <p:nvSpPr>
          <p:cNvPr id="151556" name="Rectangle 4"/>
          <p:cNvSpPr>
            <a:spLocks noGrp="1" noChangeArrowheads="1"/>
          </p:cNvSpPr>
          <p:nvPr>
            <p:ph sz="half" idx="2"/>
          </p:nvPr>
        </p:nvSpPr>
        <p:spPr/>
        <p:txBody>
          <a:bodyPr/>
          <a:lstStyle/>
          <a:p>
            <a:pPr eaLnBrk="1" hangingPunct="1"/>
            <a:endParaRPr lang="es-AR" sz="2800" smtClean="0"/>
          </a:p>
        </p:txBody>
      </p:sp>
      <p:pic>
        <p:nvPicPr>
          <p:cNvPr id="165991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572000"/>
            <a:ext cx="88392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59906"/>
                                        </p:tgtEl>
                                        <p:attrNameLst>
                                          <p:attrName>style.visibility</p:attrName>
                                        </p:attrNameLst>
                                      </p:cBhvr>
                                      <p:to>
                                        <p:strVal val="visible"/>
                                      </p:to>
                                    </p:set>
                                    <p:animEffect transition="in" filter="blinds(horizontal)">
                                      <p:cBhvr>
                                        <p:cTn id="7" dur="500"/>
                                        <p:tgtEl>
                                          <p:spTgt spid="1659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59907">
                                            <p:txEl>
                                              <p:pRg st="0" end="0"/>
                                            </p:txEl>
                                          </p:spTgt>
                                        </p:tgtEl>
                                        <p:attrNameLst>
                                          <p:attrName>style.visibility</p:attrName>
                                        </p:attrNameLst>
                                      </p:cBhvr>
                                      <p:to>
                                        <p:strVal val="visible"/>
                                      </p:to>
                                    </p:set>
                                    <p:animEffect transition="in" filter="blinds(horizontal)">
                                      <p:cBhvr>
                                        <p:cTn id="12" dur="500"/>
                                        <p:tgtEl>
                                          <p:spTgt spid="16599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59907">
                                            <p:txEl>
                                              <p:pRg st="1" end="1"/>
                                            </p:txEl>
                                          </p:spTgt>
                                        </p:tgtEl>
                                        <p:attrNameLst>
                                          <p:attrName>style.visibility</p:attrName>
                                        </p:attrNameLst>
                                      </p:cBhvr>
                                      <p:to>
                                        <p:strVal val="visible"/>
                                      </p:to>
                                    </p:set>
                                    <p:animEffect transition="in" filter="blinds(horizontal)">
                                      <p:cBhvr>
                                        <p:cTn id="17" dur="500"/>
                                        <p:tgtEl>
                                          <p:spTgt spid="16599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1659910"/>
                                        </p:tgtEl>
                                        <p:attrNameLst>
                                          <p:attrName>style.visibility</p:attrName>
                                        </p:attrNameLst>
                                      </p:cBhvr>
                                      <p:to>
                                        <p:strVal val="visible"/>
                                      </p:to>
                                    </p:set>
                                    <p:animEffect transition="in" filter="diamond(in)">
                                      <p:cBhvr>
                                        <p:cTn id="22" dur="2000"/>
                                        <p:tgtEl>
                                          <p:spTgt spid="16599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906" grpId="0"/>
      <p:bldP spid="1659907" grpId="0" build="p"/>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51" name="Picture 7" descr="Exodus31_BezalelOholia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6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7752" name="Text Box 8"/>
          <p:cNvSpPr txBox="1">
            <a:spLocks noChangeArrowheads="1"/>
          </p:cNvSpPr>
          <p:nvPr/>
        </p:nvSpPr>
        <p:spPr bwMode="auto">
          <a:xfrm>
            <a:off x="1771650" y="6110288"/>
            <a:ext cx="5924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Ooliab y Beseleel construyendo el Arca de la Alianza</a:t>
            </a:r>
            <a:endParaRPr lang="es-ES_tradnl" b="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7751"/>
                                        </p:tgtEl>
                                        <p:attrNameLst>
                                          <p:attrName>style.visibility</p:attrName>
                                        </p:attrNameLst>
                                      </p:cBhvr>
                                      <p:to>
                                        <p:strVal val="visible"/>
                                      </p:to>
                                    </p:set>
                                    <p:animEffect transition="in" filter="box(out)">
                                      <p:cBhvr>
                                        <p:cTn id="7" dur="2000"/>
                                        <p:tgtEl>
                                          <p:spTgt spid="2877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7752"/>
                                        </p:tgtEl>
                                        <p:attrNameLst>
                                          <p:attrName>style.visibility</p:attrName>
                                        </p:attrNameLst>
                                      </p:cBhvr>
                                      <p:to>
                                        <p:strVal val="visible"/>
                                      </p:to>
                                    </p:set>
                                    <p:animEffect transition="in" filter="fade">
                                      <p:cBhvr>
                                        <p:cTn id="12" dur="2000"/>
                                        <p:tgtEl>
                                          <p:spTgt spid="287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52"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solidFill>
                  <a:schemeClr val="tx1"/>
                </a:solidFill>
              </a:rPr>
              <a:t>Hiram y Beseleel</a:t>
            </a:r>
            <a:endParaRPr lang="es-AR" smtClean="0">
              <a:solidFill>
                <a:schemeClr val="tx1"/>
              </a:solidFill>
            </a:endParaRPr>
          </a:p>
        </p:txBody>
      </p:sp>
      <p:sp>
        <p:nvSpPr>
          <p:cNvPr id="3" name="2 Marcador de contenido"/>
          <p:cNvSpPr>
            <a:spLocks noGrp="1"/>
          </p:cNvSpPr>
          <p:nvPr>
            <p:ph idx="1"/>
          </p:nvPr>
        </p:nvSpPr>
        <p:spPr>
          <a:xfrm>
            <a:off x="228600" y="1524000"/>
            <a:ext cx="8763000" cy="4525963"/>
          </a:xfrm>
        </p:spPr>
        <p:txBody>
          <a:bodyPr/>
          <a:lstStyle/>
          <a:p>
            <a:r>
              <a:rPr lang="es-MX" sz="3100" smtClean="0"/>
              <a:t>Los caracteres de Beseleel, quien es mencionado en este grado, parecen prefigurar los de Hiram Abiff (por ejemplo, el padre de ambos se llamaba Ur).</a:t>
            </a:r>
          </a:p>
          <a:p>
            <a:r>
              <a:rPr lang="es-MX" sz="3100" smtClean="0"/>
              <a:t>Tal relación se hace más evidente aún en algunos documentos de la Masonería Operativa.</a:t>
            </a:r>
          </a:p>
          <a:p>
            <a:r>
              <a:rPr lang="es-MX" sz="3100" smtClean="0"/>
              <a:t>O bien la figura de Hiram fue construida a partir de la de Beseleel, o es un arquetipo que se repite en diversas historias míticas.</a:t>
            </a:r>
            <a:endParaRPr lang="es-AR" sz="31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bendicionescristianaspr.com/wp-content/uploads/2010/06/exodo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6538"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3525838" y="223838"/>
            <a:ext cx="18081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sz="2400" b="1">
                <a:solidFill>
                  <a:schemeClr val="bg2"/>
                </a:solidFill>
              </a:rPr>
              <a:t>BESELEEL</a:t>
            </a:r>
            <a:endParaRPr lang="es-AR" sz="2400" b="1">
              <a:solidFill>
                <a:schemeClr val="bg2"/>
              </a:solidFill>
            </a:endParaRPr>
          </a:p>
        </p:txBody>
      </p:sp>
      <p:pic>
        <p:nvPicPr>
          <p:cNvPr id="4" name="Picture 2" descr="http://t1.gstatic.com/images?q=tbn:ANd9GcRcUz4JcAXhVY4bqfU0cUmHmkOWaDpyHF96fFDTahqI21Ljbb6stX0QhKI6j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97388" cy="684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http://www.masonicdictionary.com/images/hira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39688"/>
            <a:ext cx="4630738" cy="681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a:spLocks noChangeArrowheads="1"/>
          </p:cNvSpPr>
          <p:nvPr/>
        </p:nvSpPr>
        <p:spPr bwMode="auto">
          <a:xfrm>
            <a:off x="3389313" y="228600"/>
            <a:ext cx="2173287"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sz="2400" b="1">
                <a:solidFill>
                  <a:schemeClr val="bg2"/>
                </a:solidFill>
              </a:rPr>
              <a:t>HIRAM ABIFF</a:t>
            </a:r>
            <a:endParaRPr lang="es-AR" sz="2400" b="1">
              <a:solidFill>
                <a:schemeClr val="bg2"/>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xit" presetSubtype="32" fill="hold" nodeType="clickEffect">
                                  <p:stCondLst>
                                    <p:cond delay="0"/>
                                  </p:stCondLst>
                                  <p:childTnLst>
                                    <p:animEffect transition="out" filter="diamond(out)">
                                      <p:cBhvr>
                                        <p:cTn id="16" dur="2000"/>
                                        <p:tgtEl>
                                          <p:spTgt spid="2"/>
                                        </p:tgtEl>
                                      </p:cBhvr>
                                    </p:animEffect>
                                    <p:set>
                                      <p:cBhvr>
                                        <p:cTn id="17" dur="1" fill="hold">
                                          <p:stCondLst>
                                            <p:cond delay="1999"/>
                                          </p:stCondLst>
                                        </p:cTn>
                                        <p:tgtEl>
                                          <p:spTgt spid="2"/>
                                        </p:tgtEl>
                                        <p:attrNameLst>
                                          <p:attrName>style.visibility</p:attrName>
                                        </p:attrNameLst>
                                      </p:cBhvr>
                                      <p:to>
                                        <p:strVal val="hidden"/>
                                      </p:to>
                                    </p:set>
                                  </p:childTnLst>
                                </p:cTn>
                              </p:par>
                              <p:par>
                                <p:cTn id="18" presetID="8" presetClass="exit" presetSubtype="32" fill="hold" grpId="1" nodeType="withEffect">
                                  <p:stCondLst>
                                    <p:cond delay="0"/>
                                  </p:stCondLst>
                                  <p:childTnLst>
                                    <p:animEffect transition="out" filter="diamond(out)">
                                      <p:cBhvr>
                                        <p:cTn id="19" dur="2000"/>
                                        <p:tgtEl>
                                          <p:spTgt spid="3"/>
                                        </p:tgtEl>
                                      </p:cBhvr>
                                    </p:animEffect>
                                    <p:set>
                                      <p:cBhvr>
                                        <p:cTn id="20" dur="1" fill="hold">
                                          <p:stCondLst>
                                            <p:cond delay="1999"/>
                                          </p:stCondLst>
                                        </p:cTn>
                                        <p:tgtEl>
                                          <p:spTgt spid="3"/>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32"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out)">
                                      <p:cBhvr>
                                        <p:cTn id="25" dur="2000"/>
                                        <p:tgtEl>
                                          <p:spTgt spid="4"/>
                                        </p:tgtEl>
                                      </p:cBhvr>
                                    </p:animEffect>
                                  </p:childTnLst>
                                </p:cTn>
                              </p:par>
                              <p:par>
                                <p:cTn id="26" presetID="6" presetClass="entr" presetSubtype="32"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out)">
                                      <p:cBhvr>
                                        <p:cTn id="28" dur="2000"/>
                                        <p:tgtEl>
                                          <p:spTgt spid="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a:spLocks noChangeArrowheads="1"/>
          </p:cNvSpPr>
          <p:nvPr/>
        </p:nvSpPr>
        <p:spPr bwMode="auto">
          <a:xfrm>
            <a:off x="587375" y="152400"/>
            <a:ext cx="7947025" cy="8302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MX" sz="2400" b="1">
                <a:solidFill>
                  <a:schemeClr val="bg2"/>
                </a:solidFill>
              </a:rPr>
              <a:t>HIRAM ABIFF, aquí representado como un jovencito, </a:t>
            </a:r>
          </a:p>
          <a:p>
            <a:pPr algn="ctr" eaLnBrk="1" hangingPunct="1"/>
            <a:r>
              <a:rPr lang="es-MX" sz="2400" b="1">
                <a:solidFill>
                  <a:schemeClr val="bg2"/>
                </a:solidFill>
              </a:rPr>
              <a:t>presentando los planos del Templo al Rey Salomón</a:t>
            </a:r>
            <a:endParaRPr lang="es-AR" sz="2400" b="1">
              <a:solidFill>
                <a:schemeClr val="bg2"/>
              </a:solidFill>
            </a:endParaRPr>
          </a:p>
        </p:txBody>
      </p:sp>
      <p:pic>
        <p:nvPicPr>
          <p:cNvPr id="7" name="Picture 2" descr="http://3.bp.blogspot.com/-Ed76KIBeW58/TZv0KyE6dCI/AAAAAAAAApY/0CXMU9PQIqs/s400/1cro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6313" y="1060450"/>
            <a:ext cx="4764087" cy="572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0930" name="Rectangle 2"/>
          <p:cNvSpPr>
            <a:spLocks noGrp="1" noChangeArrowheads="1"/>
          </p:cNvSpPr>
          <p:nvPr>
            <p:ph type="title"/>
          </p:nvPr>
        </p:nvSpPr>
        <p:spPr/>
        <p:txBody>
          <a:bodyPr/>
          <a:lstStyle/>
          <a:p>
            <a:pPr eaLnBrk="1" hangingPunct="1"/>
            <a:r>
              <a:rPr lang="es-AR" smtClean="0">
                <a:solidFill>
                  <a:schemeClr val="tx1"/>
                </a:solidFill>
              </a:rPr>
              <a:t>Sidonius</a:t>
            </a:r>
            <a:endParaRPr lang="es-ES_tradnl" smtClean="0">
              <a:solidFill>
                <a:schemeClr val="tx1"/>
              </a:solidFill>
            </a:endParaRPr>
          </a:p>
        </p:txBody>
      </p:sp>
      <p:sp>
        <p:nvSpPr>
          <p:cNvPr id="1660931" name="Rectangle 3"/>
          <p:cNvSpPr>
            <a:spLocks noGrp="1" noChangeArrowheads="1"/>
          </p:cNvSpPr>
          <p:nvPr>
            <p:ph type="body" sz="half" idx="1"/>
          </p:nvPr>
        </p:nvSpPr>
        <p:spPr>
          <a:xfrm>
            <a:off x="457200" y="1600200"/>
            <a:ext cx="8229600" cy="2743200"/>
          </a:xfrm>
        </p:spPr>
        <p:txBody>
          <a:bodyPr/>
          <a:lstStyle/>
          <a:p>
            <a:pPr eaLnBrk="1" hangingPunct="1"/>
            <a:r>
              <a:rPr lang="es-AR" sz="2800" smtClean="0"/>
              <a:t>Sidonius o Sidonios fue el apelativo general del pueblo de Sidón.</a:t>
            </a:r>
          </a:p>
          <a:p>
            <a:pPr eaLnBrk="1" hangingPunct="1"/>
            <a:r>
              <a:rPr lang="es-AR" sz="2800" smtClean="0"/>
              <a:t>Según Vuillaume, esto significa </a:t>
            </a:r>
            <a:r>
              <a:rPr lang="es-AR" sz="2800" i="1" smtClean="0"/>
              <a:t>“cazador”</a:t>
            </a:r>
            <a:r>
              <a:rPr lang="es-AR" sz="2800" smtClean="0"/>
              <a:t>, y al respecto podemos recordar lo dicho a propósito de Nemrod en el grado anterior.</a:t>
            </a:r>
            <a:endParaRPr lang="es-ES_tradnl" sz="2800" smtClean="0"/>
          </a:p>
        </p:txBody>
      </p:sp>
      <p:pic>
        <p:nvPicPr>
          <p:cNvPr id="166093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267200"/>
            <a:ext cx="8915400"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0930"/>
                                        </p:tgtEl>
                                        <p:attrNameLst>
                                          <p:attrName>style.visibility</p:attrName>
                                        </p:attrNameLst>
                                      </p:cBhvr>
                                      <p:to>
                                        <p:strVal val="visible"/>
                                      </p:to>
                                    </p:set>
                                    <p:animEffect transition="in" filter="blinds(horizontal)">
                                      <p:cBhvr>
                                        <p:cTn id="7" dur="500"/>
                                        <p:tgtEl>
                                          <p:spTgt spid="1660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60931">
                                            <p:txEl>
                                              <p:pRg st="0" end="0"/>
                                            </p:txEl>
                                          </p:spTgt>
                                        </p:tgtEl>
                                        <p:attrNameLst>
                                          <p:attrName>style.visibility</p:attrName>
                                        </p:attrNameLst>
                                      </p:cBhvr>
                                      <p:to>
                                        <p:strVal val="visible"/>
                                      </p:to>
                                    </p:set>
                                    <p:animEffect transition="in" filter="blinds(horizontal)">
                                      <p:cBhvr>
                                        <p:cTn id="12" dur="500"/>
                                        <p:tgtEl>
                                          <p:spTgt spid="16609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60931">
                                            <p:txEl>
                                              <p:pRg st="1" end="1"/>
                                            </p:txEl>
                                          </p:spTgt>
                                        </p:tgtEl>
                                        <p:attrNameLst>
                                          <p:attrName>style.visibility</p:attrName>
                                        </p:attrNameLst>
                                      </p:cBhvr>
                                      <p:to>
                                        <p:strVal val="visible"/>
                                      </p:to>
                                    </p:set>
                                    <p:animEffect transition="in" filter="blinds(horizontal)">
                                      <p:cBhvr>
                                        <p:cTn id="17" dur="500"/>
                                        <p:tgtEl>
                                          <p:spTgt spid="16609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1660934"/>
                                        </p:tgtEl>
                                        <p:attrNameLst>
                                          <p:attrName>style.visibility</p:attrName>
                                        </p:attrNameLst>
                                      </p:cBhvr>
                                      <p:to>
                                        <p:strVal val="visible"/>
                                      </p:to>
                                    </p:set>
                                    <p:animEffect transition="in" filter="diamond(in)">
                                      <p:cBhvr>
                                        <p:cTn id="22" dur="2000"/>
                                        <p:tgtEl>
                                          <p:spTgt spid="1660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0930" grpId="0"/>
      <p:bldP spid="1660931" grpId="0"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1954" name="Rectangle 2"/>
          <p:cNvSpPr>
            <a:spLocks noGrp="1" noChangeArrowheads="1"/>
          </p:cNvSpPr>
          <p:nvPr>
            <p:ph type="title"/>
          </p:nvPr>
        </p:nvSpPr>
        <p:spPr/>
        <p:txBody>
          <a:bodyPr/>
          <a:lstStyle/>
          <a:p>
            <a:pPr eaLnBrk="1" hangingPunct="1"/>
            <a:r>
              <a:rPr lang="es-AR" smtClean="0">
                <a:solidFill>
                  <a:schemeClr val="tx1"/>
                </a:solidFill>
              </a:rPr>
              <a:t>Líbano</a:t>
            </a:r>
            <a:endParaRPr lang="es-ES_tradnl" smtClean="0">
              <a:solidFill>
                <a:schemeClr val="tx1"/>
              </a:solidFill>
            </a:endParaRPr>
          </a:p>
        </p:txBody>
      </p:sp>
      <p:sp>
        <p:nvSpPr>
          <p:cNvPr id="1661955" name="Rectangle 3"/>
          <p:cNvSpPr>
            <a:spLocks noGrp="1" noChangeArrowheads="1"/>
          </p:cNvSpPr>
          <p:nvPr>
            <p:ph type="body" sz="half" idx="1"/>
          </p:nvPr>
        </p:nvSpPr>
        <p:spPr>
          <a:xfrm>
            <a:off x="457200" y="1600200"/>
            <a:ext cx="8229600" cy="2743200"/>
          </a:xfrm>
        </p:spPr>
        <p:txBody>
          <a:bodyPr/>
          <a:lstStyle/>
          <a:p>
            <a:pPr eaLnBrk="1" hangingPunct="1">
              <a:lnSpc>
                <a:spcPct val="80000"/>
              </a:lnSpc>
            </a:pPr>
            <a:r>
              <a:rPr lang="es-AR" sz="2400" smtClean="0"/>
              <a:t>Esta palabra proviene del hebreo, donde significa tanto </a:t>
            </a:r>
            <a:r>
              <a:rPr lang="es-AR" sz="2400" i="1" smtClean="0"/>
              <a:t>blanco </a:t>
            </a:r>
            <a:r>
              <a:rPr lang="es-AR" sz="2400" smtClean="0"/>
              <a:t>como </a:t>
            </a:r>
            <a:r>
              <a:rPr lang="es-AR" sz="2400" i="1" smtClean="0"/>
              <a:t>incienso</a:t>
            </a:r>
            <a:r>
              <a:rPr lang="es-AR" sz="2400" smtClean="0"/>
              <a:t>.</a:t>
            </a:r>
          </a:p>
          <a:p>
            <a:pPr eaLnBrk="1" hangingPunct="1">
              <a:lnSpc>
                <a:spcPct val="80000"/>
              </a:lnSpc>
            </a:pPr>
            <a:r>
              <a:rPr lang="es-AR" sz="2400" smtClean="0"/>
              <a:t>En el contexto de este grado, la palabra </a:t>
            </a:r>
            <a:r>
              <a:rPr lang="es-AR" sz="2400" i="1" smtClean="0"/>
              <a:t>blanco </a:t>
            </a:r>
            <a:r>
              <a:rPr lang="es-AR" sz="2400" smtClean="0"/>
              <a:t>se relaciona con el catarismo y la referencia a los </a:t>
            </a:r>
            <a:r>
              <a:rPr lang="es-AR" sz="2400" i="1" smtClean="0"/>
              <a:t>“puros” </a:t>
            </a:r>
            <a:r>
              <a:rPr lang="es-AR" sz="2400" smtClean="0"/>
              <a:t>en el sentido esotérico del término.</a:t>
            </a:r>
          </a:p>
          <a:p>
            <a:pPr eaLnBrk="1" hangingPunct="1">
              <a:lnSpc>
                <a:spcPct val="80000"/>
              </a:lnSpc>
            </a:pPr>
            <a:r>
              <a:rPr lang="es-AR" sz="2400" smtClean="0"/>
              <a:t>El </a:t>
            </a:r>
            <a:r>
              <a:rPr lang="es-AR" sz="2400" i="1" smtClean="0"/>
              <a:t>incienso </a:t>
            </a:r>
            <a:r>
              <a:rPr lang="es-AR" sz="2400" smtClean="0"/>
              <a:t>puede aludir al </a:t>
            </a:r>
            <a:r>
              <a:rPr lang="es-AR" sz="2400" i="1" smtClean="0"/>
              <a:t>humo blanco </a:t>
            </a:r>
            <a:r>
              <a:rPr lang="es-AR" sz="2400" smtClean="0"/>
              <a:t>que, según la tradición alquímica, se desprendía en una de las fases de la Obra.</a:t>
            </a:r>
            <a:endParaRPr lang="es-ES_tradnl" sz="2400" smtClean="0"/>
          </a:p>
        </p:txBody>
      </p:sp>
      <p:pic>
        <p:nvPicPr>
          <p:cNvPr id="166195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465638"/>
            <a:ext cx="8915400" cy="140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1954"/>
                                        </p:tgtEl>
                                        <p:attrNameLst>
                                          <p:attrName>style.visibility</p:attrName>
                                        </p:attrNameLst>
                                      </p:cBhvr>
                                      <p:to>
                                        <p:strVal val="visible"/>
                                      </p:to>
                                    </p:set>
                                    <p:animEffect transition="in" filter="blinds(horizontal)">
                                      <p:cBhvr>
                                        <p:cTn id="7" dur="500"/>
                                        <p:tgtEl>
                                          <p:spTgt spid="1661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61955">
                                            <p:txEl>
                                              <p:pRg st="0" end="0"/>
                                            </p:txEl>
                                          </p:spTgt>
                                        </p:tgtEl>
                                        <p:attrNameLst>
                                          <p:attrName>style.visibility</p:attrName>
                                        </p:attrNameLst>
                                      </p:cBhvr>
                                      <p:to>
                                        <p:strVal val="visible"/>
                                      </p:to>
                                    </p:set>
                                    <p:animEffect transition="in" filter="blinds(horizontal)">
                                      <p:cBhvr>
                                        <p:cTn id="12" dur="500"/>
                                        <p:tgtEl>
                                          <p:spTgt spid="16619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61955">
                                            <p:txEl>
                                              <p:pRg st="1" end="1"/>
                                            </p:txEl>
                                          </p:spTgt>
                                        </p:tgtEl>
                                        <p:attrNameLst>
                                          <p:attrName>style.visibility</p:attrName>
                                        </p:attrNameLst>
                                      </p:cBhvr>
                                      <p:to>
                                        <p:strVal val="visible"/>
                                      </p:to>
                                    </p:set>
                                    <p:animEffect transition="in" filter="blinds(horizontal)">
                                      <p:cBhvr>
                                        <p:cTn id="17" dur="500"/>
                                        <p:tgtEl>
                                          <p:spTgt spid="16619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61955">
                                            <p:txEl>
                                              <p:pRg st="2" end="2"/>
                                            </p:txEl>
                                          </p:spTgt>
                                        </p:tgtEl>
                                        <p:attrNameLst>
                                          <p:attrName>style.visibility</p:attrName>
                                        </p:attrNameLst>
                                      </p:cBhvr>
                                      <p:to>
                                        <p:strVal val="visible"/>
                                      </p:to>
                                    </p:set>
                                    <p:animEffect transition="in" filter="blinds(horizontal)">
                                      <p:cBhvr>
                                        <p:cTn id="22" dur="500"/>
                                        <p:tgtEl>
                                          <p:spTgt spid="16619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nodeType="clickEffect">
                                  <p:stCondLst>
                                    <p:cond delay="0"/>
                                  </p:stCondLst>
                                  <p:childTnLst>
                                    <p:set>
                                      <p:cBhvr>
                                        <p:cTn id="26" dur="1" fill="hold">
                                          <p:stCondLst>
                                            <p:cond delay="0"/>
                                          </p:stCondLst>
                                        </p:cTn>
                                        <p:tgtEl>
                                          <p:spTgt spid="1661958"/>
                                        </p:tgtEl>
                                        <p:attrNameLst>
                                          <p:attrName>style.visibility</p:attrName>
                                        </p:attrNameLst>
                                      </p:cBhvr>
                                      <p:to>
                                        <p:strVal val="visible"/>
                                      </p:to>
                                    </p:set>
                                    <p:animEffect transition="in" filter="diamond(in)">
                                      <p:cBhvr>
                                        <p:cTn id="27" dur="2000"/>
                                        <p:tgtEl>
                                          <p:spTgt spid="1661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1954" grpId="0"/>
      <p:bldP spid="1661955" grpId="0" build="p"/>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0866" name="Rectangle 2"/>
          <p:cNvSpPr>
            <a:spLocks noGrp="1" noChangeArrowheads="1"/>
          </p:cNvSpPr>
          <p:nvPr>
            <p:ph type="title"/>
          </p:nvPr>
        </p:nvSpPr>
        <p:spPr/>
        <p:txBody>
          <a:bodyPr/>
          <a:lstStyle/>
          <a:p>
            <a:pPr eaLnBrk="1" hangingPunct="1"/>
            <a:r>
              <a:rPr lang="es-AR" smtClean="0">
                <a:solidFill>
                  <a:schemeClr val="tx1"/>
                </a:solidFill>
              </a:rPr>
              <a:t>El-Shaddai</a:t>
            </a:r>
            <a:endParaRPr lang="es-ES_tradnl" smtClean="0">
              <a:solidFill>
                <a:schemeClr val="tx1"/>
              </a:solidFill>
            </a:endParaRPr>
          </a:p>
        </p:txBody>
      </p:sp>
      <p:pic>
        <p:nvPicPr>
          <p:cNvPr id="1700871" name="Picture 7" descr="el-shadda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524000"/>
            <a:ext cx="60960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0872" name="Text Box 8"/>
          <p:cNvSpPr txBox="1">
            <a:spLocks noChangeArrowheads="1"/>
          </p:cNvSpPr>
          <p:nvPr/>
        </p:nvSpPr>
        <p:spPr bwMode="auto">
          <a:xfrm>
            <a:off x="685800" y="4572000"/>
            <a:ext cx="80581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a:solidFill>
                  <a:schemeClr val="tx1"/>
                </a:solidFill>
              </a:rPr>
              <a:t>Pike da esta Palabra como “la” Palabra Sagrada del grado, por excelencia.</a:t>
            </a:r>
          </a:p>
          <a:p>
            <a:pPr algn="ctr" eaLnBrk="1" hangingPunct="1"/>
            <a:r>
              <a:rPr lang="es-AR">
                <a:solidFill>
                  <a:schemeClr val="tx1"/>
                </a:solidFill>
              </a:rPr>
              <a:t>Esto es muy apropiado, porque esta Palabra ya se usaba en la Masonería</a:t>
            </a:r>
          </a:p>
          <a:p>
            <a:pPr algn="ctr" eaLnBrk="1" hangingPunct="1"/>
            <a:r>
              <a:rPr lang="es-AR">
                <a:solidFill>
                  <a:schemeClr val="tx1"/>
                </a:solidFill>
              </a:rPr>
              <a:t>Operativa, de la que el Príncipe del Líbano conserva algunos elementos.</a:t>
            </a:r>
          </a:p>
          <a:p>
            <a:pPr algn="ctr" eaLnBrk="1" hangingPunct="1"/>
            <a:r>
              <a:rPr lang="es-AR">
                <a:solidFill>
                  <a:schemeClr val="tx1"/>
                </a:solidFill>
              </a:rPr>
              <a:t>Pike dice que corresponde al nombre del Dios-Sol fenicio (sidonio), y encierra</a:t>
            </a:r>
          </a:p>
          <a:p>
            <a:pPr algn="ctr" eaLnBrk="1" hangingPunct="1"/>
            <a:r>
              <a:rPr lang="es-AR">
                <a:solidFill>
                  <a:schemeClr val="tx1"/>
                </a:solidFill>
              </a:rPr>
              <a:t>significados tales como </a:t>
            </a:r>
            <a:r>
              <a:rPr lang="es-AR" i="1">
                <a:solidFill>
                  <a:schemeClr val="tx1"/>
                </a:solidFill>
              </a:rPr>
              <a:t>destructor </a:t>
            </a:r>
            <a:r>
              <a:rPr lang="es-AR">
                <a:solidFill>
                  <a:schemeClr val="tx1"/>
                </a:solidFill>
              </a:rPr>
              <a:t>o </a:t>
            </a:r>
            <a:r>
              <a:rPr lang="es-AR" i="1">
                <a:solidFill>
                  <a:schemeClr val="tx1"/>
                </a:solidFill>
              </a:rPr>
              <a:t>conquistador</a:t>
            </a:r>
            <a:r>
              <a:rPr lang="es-AR">
                <a:solidFill>
                  <a:schemeClr val="tx1"/>
                </a:solidFill>
              </a:rPr>
              <a:t>. Si embargo, el mismo Pike</a:t>
            </a:r>
          </a:p>
          <a:p>
            <a:pPr algn="ctr" eaLnBrk="1" hangingPunct="1"/>
            <a:r>
              <a:rPr lang="es-AR">
                <a:solidFill>
                  <a:schemeClr val="tx1"/>
                </a:solidFill>
              </a:rPr>
              <a:t>agrega una interpretación que nos parece superior…</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00866"/>
                                        </p:tgtEl>
                                        <p:attrNameLst>
                                          <p:attrName>style.visibility</p:attrName>
                                        </p:attrNameLst>
                                      </p:cBhvr>
                                      <p:to>
                                        <p:strVal val="visible"/>
                                      </p:to>
                                    </p:set>
                                    <p:animEffect transition="in" filter="blinds(horizontal)">
                                      <p:cBhvr>
                                        <p:cTn id="7" dur="500"/>
                                        <p:tgtEl>
                                          <p:spTgt spid="17008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700871"/>
                                        </p:tgtEl>
                                        <p:attrNameLst>
                                          <p:attrName>style.visibility</p:attrName>
                                        </p:attrNameLst>
                                      </p:cBhvr>
                                      <p:to>
                                        <p:strVal val="visible"/>
                                      </p:to>
                                    </p:set>
                                    <p:animEffect transition="in" filter="diamond(in)">
                                      <p:cBhvr>
                                        <p:cTn id="12" dur="2000"/>
                                        <p:tgtEl>
                                          <p:spTgt spid="17008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00872"/>
                                        </p:tgtEl>
                                        <p:attrNameLst>
                                          <p:attrName>style.visibility</p:attrName>
                                        </p:attrNameLst>
                                      </p:cBhvr>
                                      <p:to>
                                        <p:strVal val="visible"/>
                                      </p:to>
                                    </p:set>
                                    <p:animEffect transition="in" filter="fade">
                                      <p:cBhvr>
                                        <p:cTn id="17" dur="2000"/>
                                        <p:tgtEl>
                                          <p:spTgt spid="17008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0866" grpId="0"/>
      <p:bldP spid="1700872"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1890" name="Rectangle 2"/>
          <p:cNvSpPr>
            <a:spLocks noGrp="1" noChangeArrowheads="1"/>
          </p:cNvSpPr>
          <p:nvPr>
            <p:ph type="title"/>
          </p:nvPr>
        </p:nvSpPr>
        <p:spPr/>
        <p:txBody>
          <a:bodyPr/>
          <a:lstStyle/>
          <a:p>
            <a:pPr eaLnBrk="1" hangingPunct="1"/>
            <a:r>
              <a:rPr lang="es-AR" smtClean="0">
                <a:solidFill>
                  <a:schemeClr val="tx1"/>
                </a:solidFill>
              </a:rPr>
              <a:t>El-Shaddai</a:t>
            </a:r>
            <a:endParaRPr lang="es-ES_tradnl" smtClean="0">
              <a:solidFill>
                <a:schemeClr val="tx1"/>
              </a:solidFill>
            </a:endParaRPr>
          </a:p>
        </p:txBody>
      </p:sp>
      <p:sp>
        <p:nvSpPr>
          <p:cNvPr id="1701892" name="Text Box 4"/>
          <p:cNvSpPr txBox="1">
            <a:spLocks noChangeArrowheads="1"/>
          </p:cNvSpPr>
          <p:nvPr/>
        </p:nvSpPr>
        <p:spPr bwMode="auto">
          <a:xfrm>
            <a:off x="381000" y="4783138"/>
            <a:ext cx="83502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a:solidFill>
                  <a:schemeClr val="tx1"/>
                </a:solidFill>
              </a:rPr>
              <a:t>…Aunque parezca extraño, esta palabra se parece bastante a la que designa el</a:t>
            </a:r>
          </a:p>
          <a:p>
            <a:pPr algn="ctr" eaLnBrk="1" hangingPunct="1"/>
            <a:r>
              <a:rPr lang="es-AR">
                <a:solidFill>
                  <a:schemeClr val="tx1"/>
                </a:solidFill>
              </a:rPr>
              <a:t>pecho femenino. De ahí Pike deduce que </a:t>
            </a:r>
            <a:r>
              <a:rPr lang="es-AR" i="1">
                <a:solidFill>
                  <a:schemeClr val="tx1"/>
                </a:solidFill>
              </a:rPr>
              <a:t>“El Shaddai” </a:t>
            </a:r>
            <a:r>
              <a:rPr lang="es-AR">
                <a:solidFill>
                  <a:schemeClr val="tx1"/>
                </a:solidFill>
              </a:rPr>
              <a:t>es la forma masculina de</a:t>
            </a:r>
          </a:p>
          <a:p>
            <a:pPr algn="ctr" eaLnBrk="1" hangingPunct="1"/>
            <a:r>
              <a:rPr lang="es-AR">
                <a:solidFill>
                  <a:schemeClr val="tx1"/>
                </a:solidFill>
              </a:rPr>
              <a:t>la Naturaleza productora, el gran Dios-Naturaleza, el impersonal Poder Creativo </a:t>
            </a:r>
          </a:p>
          <a:p>
            <a:pPr algn="ctr" eaLnBrk="1" hangingPunct="1"/>
            <a:r>
              <a:rPr lang="es-AR">
                <a:solidFill>
                  <a:schemeClr val="tx1"/>
                </a:solidFill>
              </a:rPr>
              <a:t>del Todo. De donde el significado real de este término es definidamente de</a:t>
            </a:r>
          </a:p>
          <a:p>
            <a:pPr algn="ctr" eaLnBrk="1" hangingPunct="1"/>
            <a:r>
              <a:rPr lang="es-AR">
                <a:solidFill>
                  <a:schemeClr val="tx1"/>
                </a:solidFill>
              </a:rPr>
              <a:t>naturaleza panteísta.</a:t>
            </a:r>
            <a:endParaRPr lang="es-ES_tradnl">
              <a:solidFill>
                <a:schemeClr val="tx1"/>
              </a:solidFill>
            </a:endParaRPr>
          </a:p>
        </p:txBody>
      </p:sp>
      <p:pic>
        <p:nvPicPr>
          <p:cNvPr id="1701894" name="Picture 6" descr="el_shadda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76375"/>
            <a:ext cx="716280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01890"/>
                                        </p:tgtEl>
                                        <p:attrNameLst>
                                          <p:attrName>style.visibility</p:attrName>
                                        </p:attrNameLst>
                                      </p:cBhvr>
                                      <p:to>
                                        <p:strVal val="visible"/>
                                      </p:to>
                                    </p:set>
                                    <p:animEffect transition="in" filter="blinds(horizontal)">
                                      <p:cBhvr>
                                        <p:cTn id="7" dur="500"/>
                                        <p:tgtEl>
                                          <p:spTgt spid="17018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701894"/>
                                        </p:tgtEl>
                                        <p:attrNameLst>
                                          <p:attrName>style.visibility</p:attrName>
                                        </p:attrNameLst>
                                      </p:cBhvr>
                                      <p:to>
                                        <p:strVal val="visible"/>
                                      </p:to>
                                    </p:set>
                                    <p:animEffect transition="in" filter="diamond(in)">
                                      <p:cBhvr>
                                        <p:cTn id="12" dur="2000"/>
                                        <p:tgtEl>
                                          <p:spTgt spid="17018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01892"/>
                                        </p:tgtEl>
                                        <p:attrNameLst>
                                          <p:attrName>style.visibility</p:attrName>
                                        </p:attrNameLst>
                                      </p:cBhvr>
                                      <p:to>
                                        <p:strVal val="visible"/>
                                      </p:to>
                                    </p:set>
                                    <p:animEffect transition="in" filter="fade">
                                      <p:cBhvr>
                                        <p:cTn id="17" dur="2000"/>
                                        <p:tgtEl>
                                          <p:spTgt spid="1701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1890" grpId="0"/>
      <p:bldP spid="1701892"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4" name="Picture 6" descr="af5a7f22539c030fc835388ca61742f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8774"/>
                                        </p:tgtEl>
                                        <p:attrNameLst>
                                          <p:attrName>style.visibility</p:attrName>
                                        </p:attrNameLst>
                                      </p:cBhvr>
                                      <p:to>
                                        <p:strVal val="visible"/>
                                      </p:to>
                                    </p:set>
                                    <p:animEffect transition="in" filter="box(out)">
                                      <p:cBhvr>
                                        <p:cTn id="7" dur="2000"/>
                                        <p:tgtEl>
                                          <p:spTgt spid="288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562" name="Picture 2" descr="Toledo Mezuzah, Frank Meis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2575" y="-1588"/>
            <a:ext cx="3502025"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22562"/>
                                        </p:tgtEl>
                                        <p:attrNameLst>
                                          <p:attrName>style.visibility</p:attrName>
                                        </p:attrNameLst>
                                      </p:cBhvr>
                                      <p:to>
                                        <p:strVal val="visible"/>
                                      </p:to>
                                    </p:set>
                                    <p:animEffect transition="in" filter="box(out)">
                                      <p:cBhvr>
                                        <p:cTn id="7" dur="2000"/>
                                        <p:tgtEl>
                                          <p:spTgt spid="322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4" name="Rectangle 2"/>
          <p:cNvSpPr>
            <a:spLocks noGrp="1" noChangeArrowheads="1"/>
          </p:cNvSpPr>
          <p:nvPr>
            <p:ph type="title"/>
          </p:nvPr>
        </p:nvSpPr>
        <p:spPr/>
        <p:txBody>
          <a:bodyPr/>
          <a:lstStyle/>
          <a:p>
            <a:pPr eaLnBrk="1" hangingPunct="1"/>
            <a:r>
              <a:rPr lang="es-AR" smtClean="0">
                <a:solidFill>
                  <a:schemeClr val="tx1"/>
                </a:solidFill>
              </a:rPr>
              <a:t>La Batería</a:t>
            </a:r>
            <a:endParaRPr lang="es-ES_tradnl" smtClean="0">
              <a:solidFill>
                <a:schemeClr val="tx1"/>
              </a:solidFill>
            </a:endParaRPr>
          </a:p>
        </p:txBody>
      </p:sp>
      <p:sp>
        <p:nvSpPr>
          <p:cNvPr id="1016835" name="Rectangle 3"/>
          <p:cNvSpPr>
            <a:spLocks noGrp="1" noChangeArrowheads="1"/>
          </p:cNvSpPr>
          <p:nvPr>
            <p:ph type="body" sz="half" idx="1"/>
          </p:nvPr>
        </p:nvSpPr>
        <p:spPr>
          <a:xfrm>
            <a:off x="381000" y="1447800"/>
            <a:ext cx="3886200" cy="5105400"/>
          </a:xfrm>
        </p:spPr>
        <p:txBody>
          <a:bodyPr/>
          <a:lstStyle/>
          <a:p>
            <a:pPr eaLnBrk="1" hangingPunct="1"/>
            <a:r>
              <a:rPr lang="es-ES" sz="3000" i="1" smtClean="0"/>
              <a:t>Según Cassard, consta de dos golpes iguales.</a:t>
            </a:r>
          </a:p>
          <a:p>
            <a:pPr eaLnBrk="1" hangingPunct="1"/>
            <a:r>
              <a:rPr lang="es-ES" sz="3000" i="1" smtClean="0"/>
              <a:t>Otros indican 6 golpes, en tres grupos de dos, lo que se relaciona con el número de luces en la Mesa Redonda.</a:t>
            </a:r>
            <a:endParaRPr lang="es-ES_tradnl" sz="3000" i="1" smtClean="0"/>
          </a:p>
        </p:txBody>
      </p:sp>
      <p:sp>
        <p:nvSpPr>
          <p:cNvPr id="162820" name="Rectangle 12"/>
          <p:cNvSpPr>
            <a:spLocks noGrp="1" noChangeArrowheads="1" noTextEdit="1"/>
          </p:cNvSpPr>
          <p:nvPr>
            <p:ph type="clipArt" sz="half" idx="2"/>
          </p:nvPr>
        </p:nvSpPr>
        <p:spPr/>
      </p:sp>
      <p:pic>
        <p:nvPicPr>
          <p:cNvPr id="1016853" name="Picture 21" descr="450_1572_e047902a7a9ea7fecfe9d4a94666934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828800"/>
            <a:ext cx="4286250"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6834"/>
                                        </p:tgtEl>
                                        <p:attrNameLst>
                                          <p:attrName>style.visibility</p:attrName>
                                        </p:attrNameLst>
                                      </p:cBhvr>
                                      <p:to>
                                        <p:strVal val="visible"/>
                                      </p:to>
                                    </p:set>
                                    <p:animEffect transition="in" filter="blinds(horizontal)">
                                      <p:cBhvr>
                                        <p:cTn id="7" dur="500"/>
                                        <p:tgtEl>
                                          <p:spTgt spid="10168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16835">
                                            <p:txEl>
                                              <p:pRg st="0" end="0"/>
                                            </p:txEl>
                                          </p:spTgt>
                                        </p:tgtEl>
                                        <p:attrNameLst>
                                          <p:attrName>style.visibility</p:attrName>
                                        </p:attrNameLst>
                                      </p:cBhvr>
                                      <p:to>
                                        <p:strVal val="visible"/>
                                      </p:to>
                                    </p:set>
                                    <p:animEffect transition="in" filter="blinds(horizontal)">
                                      <p:cBhvr>
                                        <p:cTn id="12" dur="500"/>
                                        <p:tgtEl>
                                          <p:spTgt spid="10168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16835">
                                            <p:txEl>
                                              <p:pRg st="1" end="1"/>
                                            </p:txEl>
                                          </p:spTgt>
                                        </p:tgtEl>
                                        <p:attrNameLst>
                                          <p:attrName>style.visibility</p:attrName>
                                        </p:attrNameLst>
                                      </p:cBhvr>
                                      <p:to>
                                        <p:strVal val="visible"/>
                                      </p:to>
                                    </p:set>
                                    <p:animEffect transition="in" filter="blinds(horizontal)">
                                      <p:cBhvr>
                                        <p:cTn id="17" dur="500"/>
                                        <p:tgtEl>
                                          <p:spTgt spid="10168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16853"/>
                                        </p:tgtEl>
                                        <p:attrNameLst>
                                          <p:attrName>style.visibility</p:attrName>
                                        </p:attrNameLst>
                                      </p:cBhvr>
                                      <p:to>
                                        <p:strVal val="visible"/>
                                      </p:to>
                                    </p:set>
                                    <p:animEffect transition="in" filter="fade">
                                      <p:cBhvr>
                                        <p:cTn id="22" dur="2000"/>
                                        <p:tgtEl>
                                          <p:spTgt spid="1016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6834" grpId="0"/>
      <p:bldP spid="1016835" grpId="0"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1570" name="Rectangle 2"/>
          <p:cNvSpPr>
            <a:spLocks noGrp="1" noChangeArrowheads="1"/>
          </p:cNvSpPr>
          <p:nvPr>
            <p:ph type="title"/>
          </p:nvPr>
        </p:nvSpPr>
        <p:spPr/>
        <p:txBody>
          <a:bodyPr/>
          <a:lstStyle/>
          <a:p>
            <a:pPr eaLnBrk="1" hangingPunct="1"/>
            <a:r>
              <a:rPr lang="es-AR" smtClean="0">
                <a:solidFill>
                  <a:schemeClr val="tx1"/>
                </a:solidFill>
              </a:rPr>
              <a:t>La Marcha</a:t>
            </a:r>
            <a:endParaRPr lang="es-ES_tradnl" smtClean="0">
              <a:solidFill>
                <a:schemeClr val="tx1"/>
              </a:solidFill>
            </a:endParaRPr>
          </a:p>
        </p:txBody>
      </p:sp>
      <p:sp>
        <p:nvSpPr>
          <p:cNvPr id="1261571" name="Rectangle 3"/>
          <p:cNvSpPr>
            <a:spLocks noGrp="1" noChangeArrowheads="1"/>
          </p:cNvSpPr>
          <p:nvPr>
            <p:ph type="body" sz="half" idx="1"/>
          </p:nvPr>
        </p:nvSpPr>
        <p:spPr>
          <a:xfrm>
            <a:off x="228600" y="1600200"/>
            <a:ext cx="4038600" cy="4953000"/>
          </a:xfrm>
        </p:spPr>
        <p:txBody>
          <a:bodyPr/>
          <a:lstStyle/>
          <a:p>
            <a:pPr eaLnBrk="1" hangingPunct="1">
              <a:lnSpc>
                <a:spcPct val="80000"/>
              </a:lnSpc>
            </a:pPr>
            <a:r>
              <a:rPr lang="es-ES" sz="2000" smtClean="0"/>
              <a:t>Cassard (siglo XIX) indica </a:t>
            </a:r>
            <a:r>
              <a:rPr lang="es-ES" sz="2000" i="1" smtClean="0"/>
              <a:t>“tres pasos cruzados”</a:t>
            </a:r>
            <a:r>
              <a:rPr lang="es-ES" sz="2000" smtClean="0"/>
              <a:t>, correspondientes a los tres viajes que el Candidato realiza durante la Iniciación.</a:t>
            </a:r>
          </a:p>
          <a:p>
            <a:pPr eaLnBrk="1" hangingPunct="1">
              <a:lnSpc>
                <a:spcPct val="80000"/>
              </a:lnSpc>
            </a:pPr>
            <a:r>
              <a:rPr lang="es-ES" sz="2000" smtClean="0"/>
              <a:t>Algunos Rituales explican estos </a:t>
            </a:r>
            <a:r>
              <a:rPr lang="es-ES" sz="2000" i="1" smtClean="0"/>
              <a:t>“tres pasos cruzados”</a:t>
            </a:r>
            <a:r>
              <a:rPr lang="es-ES" sz="2000" smtClean="0"/>
              <a:t> como tres pasos dados en zig-zag, partiendo del pie derecho, y otros como 3 pasos dados cruzando una pierna sobre la otra.</a:t>
            </a:r>
          </a:p>
          <a:p>
            <a:pPr eaLnBrk="1" hangingPunct="1">
              <a:lnSpc>
                <a:spcPct val="80000"/>
              </a:lnSpc>
            </a:pPr>
            <a:r>
              <a:rPr lang="es-AR" sz="2000" smtClean="0"/>
              <a:t>Esto se corresponde con una de las preguntas del Ritual de Leñador: </a:t>
            </a:r>
            <a:r>
              <a:rPr lang="es-AR" sz="2000" i="1" smtClean="0"/>
              <a:t>“¿Cuál es el árbol torcido?”</a:t>
            </a:r>
          </a:p>
          <a:p>
            <a:pPr eaLnBrk="1" hangingPunct="1">
              <a:lnSpc>
                <a:spcPct val="80000"/>
              </a:lnSpc>
            </a:pPr>
            <a:r>
              <a:rPr lang="es-AR" sz="2000" smtClean="0"/>
              <a:t>A lo que se responde torciendo la pierna derecha.</a:t>
            </a:r>
            <a:endParaRPr lang="es-ES_tradnl" sz="2000" smtClean="0"/>
          </a:p>
        </p:txBody>
      </p:sp>
      <p:sp>
        <p:nvSpPr>
          <p:cNvPr id="163844" name="Rectangle 9"/>
          <p:cNvSpPr>
            <a:spLocks noGrp="1" noChangeArrowheads="1" noTextEdit="1"/>
          </p:cNvSpPr>
          <p:nvPr>
            <p:ph type="clipArt" sz="half" idx="2"/>
          </p:nvPr>
        </p:nvSpPr>
        <p:spPr/>
      </p:sp>
      <p:pic>
        <p:nvPicPr>
          <p:cNvPr id="1261580" name="Picture 12" descr="silla_zig_zag_de_super_stud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600200"/>
            <a:ext cx="4705350"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61570"/>
                                        </p:tgtEl>
                                        <p:attrNameLst>
                                          <p:attrName>style.visibility</p:attrName>
                                        </p:attrNameLst>
                                      </p:cBhvr>
                                      <p:to>
                                        <p:strVal val="visible"/>
                                      </p:to>
                                    </p:set>
                                    <p:animEffect transition="in" filter="blinds(horizontal)">
                                      <p:cBhvr>
                                        <p:cTn id="7" dur="500"/>
                                        <p:tgtEl>
                                          <p:spTgt spid="12615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61571">
                                            <p:txEl>
                                              <p:pRg st="0" end="0"/>
                                            </p:txEl>
                                          </p:spTgt>
                                        </p:tgtEl>
                                        <p:attrNameLst>
                                          <p:attrName>style.visibility</p:attrName>
                                        </p:attrNameLst>
                                      </p:cBhvr>
                                      <p:to>
                                        <p:strVal val="visible"/>
                                      </p:to>
                                    </p:set>
                                    <p:animEffect transition="in" filter="blinds(horizontal)">
                                      <p:cBhvr>
                                        <p:cTn id="12" dur="500"/>
                                        <p:tgtEl>
                                          <p:spTgt spid="12615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61571">
                                            <p:txEl>
                                              <p:pRg st="1" end="1"/>
                                            </p:txEl>
                                          </p:spTgt>
                                        </p:tgtEl>
                                        <p:attrNameLst>
                                          <p:attrName>style.visibility</p:attrName>
                                        </p:attrNameLst>
                                      </p:cBhvr>
                                      <p:to>
                                        <p:strVal val="visible"/>
                                      </p:to>
                                    </p:set>
                                    <p:animEffect transition="in" filter="blinds(horizontal)">
                                      <p:cBhvr>
                                        <p:cTn id="17" dur="500"/>
                                        <p:tgtEl>
                                          <p:spTgt spid="12615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61571">
                                            <p:txEl>
                                              <p:pRg st="2" end="2"/>
                                            </p:txEl>
                                          </p:spTgt>
                                        </p:tgtEl>
                                        <p:attrNameLst>
                                          <p:attrName>style.visibility</p:attrName>
                                        </p:attrNameLst>
                                      </p:cBhvr>
                                      <p:to>
                                        <p:strVal val="visible"/>
                                      </p:to>
                                    </p:set>
                                    <p:animEffect transition="in" filter="blinds(horizontal)">
                                      <p:cBhvr>
                                        <p:cTn id="22" dur="500"/>
                                        <p:tgtEl>
                                          <p:spTgt spid="12615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61571">
                                            <p:txEl>
                                              <p:pRg st="3" end="3"/>
                                            </p:txEl>
                                          </p:spTgt>
                                        </p:tgtEl>
                                        <p:attrNameLst>
                                          <p:attrName>style.visibility</p:attrName>
                                        </p:attrNameLst>
                                      </p:cBhvr>
                                      <p:to>
                                        <p:strVal val="visible"/>
                                      </p:to>
                                    </p:set>
                                    <p:animEffect transition="in" filter="blinds(horizontal)">
                                      <p:cBhvr>
                                        <p:cTn id="27" dur="500"/>
                                        <p:tgtEl>
                                          <p:spTgt spid="126157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1261580"/>
                                        </p:tgtEl>
                                        <p:attrNameLst>
                                          <p:attrName>style.visibility</p:attrName>
                                        </p:attrNameLst>
                                      </p:cBhvr>
                                      <p:to>
                                        <p:strVal val="visible"/>
                                      </p:to>
                                    </p:set>
                                    <p:animEffect transition="in" filter="circle(in)">
                                      <p:cBhvr>
                                        <p:cTn id="32" dur="2000"/>
                                        <p:tgtEl>
                                          <p:spTgt spid="1261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1570" grpId="0"/>
      <p:bldP spid="1261571" grpId="0" build="p"/>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58" name="Rectangle 2"/>
          <p:cNvSpPr>
            <a:spLocks noGrp="1" noChangeArrowheads="1"/>
          </p:cNvSpPr>
          <p:nvPr>
            <p:ph type="title"/>
          </p:nvPr>
        </p:nvSpPr>
        <p:spPr/>
        <p:txBody>
          <a:bodyPr/>
          <a:lstStyle/>
          <a:p>
            <a:pPr eaLnBrk="1" hangingPunct="1"/>
            <a:r>
              <a:rPr lang="es-AR" smtClean="0">
                <a:solidFill>
                  <a:schemeClr val="tx1"/>
                </a:solidFill>
              </a:rPr>
              <a:t>La edad </a:t>
            </a:r>
            <a:endParaRPr lang="es-ES_tradnl" i="1" smtClean="0">
              <a:solidFill>
                <a:schemeClr val="tx1"/>
              </a:solidFill>
            </a:endParaRPr>
          </a:p>
        </p:txBody>
      </p:sp>
      <p:sp>
        <p:nvSpPr>
          <p:cNvPr id="1017859" name="Rectangle 3"/>
          <p:cNvSpPr>
            <a:spLocks noGrp="1" noChangeArrowheads="1"/>
          </p:cNvSpPr>
          <p:nvPr>
            <p:ph type="body" sz="half" idx="1"/>
          </p:nvPr>
        </p:nvSpPr>
        <p:spPr>
          <a:xfrm>
            <a:off x="457200" y="1600200"/>
            <a:ext cx="4038600" cy="4953000"/>
          </a:xfrm>
        </p:spPr>
        <p:txBody>
          <a:bodyPr/>
          <a:lstStyle/>
          <a:p>
            <a:pPr eaLnBrk="1" hangingPunct="1">
              <a:lnSpc>
                <a:spcPct val="90000"/>
              </a:lnSpc>
            </a:pPr>
            <a:r>
              <a:rPr lang="es-AR" sz="2800" smtClean="0"/>
              <a:t>La mayoría de los Rituales no la consigna.</a:t>
            </a:r>
          </a:p>
          <a:p>
            <a:pPr eaLnBrk="1" hangingPunct="1">
              <a:lnSpc>
                <a:spcPct val="90000"/>
              </a:lnSpc>
            </a:pPr>
            <a:r>
              <a:rPr lang="es-AR" sz="2800" smtClean="0"/>
              <a:t>Nosotros creemos que podría mantenerse el </a:t>
            </a:r>
            <a:r>
              <a:rPr lang="es-AR" sz="2800" i="1" smtClean="0"/>
              <a:t>“soy ya muy viejo”</a:t>
            </a:r>
            <a:r>
              <a:rPr lang="es-AR" sz="2800" smtClean="0"/>
              <a:t>, comparando al Iniciado con un árbol perenne del estilo de la secoya, cuya imagen mostramos.</a:t>
            </a:r>
            <a:endParaRPr lang="es-ES_tradnl" sz="2800" smtClean="0"/>
          </a:p>
        </p:txBody>
      </p:sp>
      <p:sp>
        <p:nvSpPr>
          <p:cNvPr id="164868" name="Rectangle 11"/>
          <p:cNvSpPr>
            <a:spLocks noGrp="1" noChangeArrowheads="1" noTextEdit="1"/>
          </p:cNvSpPr>
          <p:nvPr>
            <p:ph type="clipArt" sz="half" idx="2"/>
          </p:nvPr>
        </p:nvSpPr>
        <p:spPr/>
      </p:sp>
      <p:pic>
        <p:nvPicPr>
          <p:cNvPr id="1017871" name="Picture 15" descr="Metasequoia_Glyptostroboide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9625" y="1219200"/>
            <a:ext cx="41433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7858"/>
                                        </p:tgtEl>
                                        <p:attrNameLst>
                                          <p:attrName>style.visibility</p:attrName>
                                        </p:attrNameLst>
                                      </p:cBhvr>
                                      <p:to>
                                        <p:strVal val="visible"/>
                                      </p:to>
                                    </p:set>
                                    <p:animEffect transition="in" filter="blinds(horizontal)">
                                      <p:cBhvr>
                                        <p:cTn id="7" dur="500"/>
                                        <p:tgtEl>
                                          <p:spTgt spid="1017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17859">
                                            <p:txEl>
                                              <p:pRg st="0" end="0"/>
                                            </p:txEl>
                                          </p:spTgt>
                                        </p:tgtEl>
                                        <p:attrNameLst>
                                          <p:attrName>style.visibility</p:attrName>
                                        </p:attrNameLst>
                                      </p:cBhvr>
                                      <p:to>
                                        <p:strVal val="visible"/>
                                      </p:to>
                                    </p:set>
                                    <p:animEffect transition="in" filter="blinds(horizontal)">
                                      <p:cBhvr>
                                        <p:cTn id="12" dur="500"/>
                                        <p:tgtEl>
                                          <p:spTgt spid="10178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17859">
                                            <p:txEl>
                                              <p:pRg st="1" end="1"/>
                                            </p:txEl>
                                          </p:spTgt>
                                        </p:tgtEl>
                                        <p:attrNameLst>
                                          <p:attrName>style.visibility</p:attrName>
                                        </p:attrNameLst>
                                      </p:cBhvr>
                                      <p:to>
                                        <p:strVal val="visible"/>
                                      </p:to>
                                    </p:set>
                                    <p:animEffect transition="in" filter="blinds(horizontal)">
                                      <p:cBhvr>
                                        <p:cTn id="17" dur="500"/>
                                        <p:tgtEl>
                                          <p:spTgt spid="10178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17871"/>
                                        </p:tgtEl>
                                        <p:attrNameLst>
                                          <p:attrName>style.visibility</p:attrName>
                                        </p:attrNameLst>
                                      </p:cBhvr>
                                      <p:to>
                                        <p:strVal val="visible"/>
                                      </p:to>
                                    </p:set>
                                    <p:animEffect transition="in" filter="fade">
                                      <p:cBhvr>
                                        <p:cTn id="22" dur="2000"/>
                                        <p:tgtEl>
                                          <p:spTgt spid="1017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7858" grpId="0"/>
      <p:bldP spid="1017859" grpId="0" build="p"/>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42" name="Rectangle 2"/>
          <p:cNvSpPr>
            <a:spLocks noGrp="1" noChangeArrowheads="1"/>
          </p:cNvSpPr>
          <p:nvPr>
            <p:ph type="title"/>
          </p:nvPr>
        </p:nvSpPr>
        <p:spPr/>
        <p:txBody>
          <a:bodyPr/>
          <a:lstStyle/>
          <a:p>
            <a:pPr eaLnBrk="1" hangingPunct="1"/>
            <a:r>
              <a:rPr lang="es-AR" smtClean="0">
                <a:solidFill>
                  <a:schemeClr val="tx1"/>
                </a:solidFill>
              </a:rPr>
              <a:t>La edad </a:t>
            </a:r>
            <a:endParaRPr lang="es-ES_tradnl" i="1" smtClean="0">
              <a:solidFill>
                <a:schemeClr val="tx1"/>
              </a:solidFill>
            </a:endParaRPr>
          </a:p>
        </p:txBody>
      </p:sp>
      <p:sp>
        <p:nvSpPr>
          <p:cNvPr id="1751043" name="Rectangle 3"/>
          <p:cNvSpPr>
            <a:spLocks noGrp="1" noChangeArrowheads="1"/>
          </p:cNvSpPr>
          <p:nvPr>
            <p:ph type="body" sz="half" idx="1"/>
          </p:nvPr>
        </p:nvSpPr>
        <p:spPr>
          <a:xfrm>
            <a:off x="457200" y="1524000"/>
            <a:ext cx="4038600" cy="4953000"/>
          </a:xfrm>
        </p:spPr>
        <p:txBody>
          <a:bodyPr/>
          <a:lstStyle/>
          <a:p>
            <a:pPr eaLnBrk="1" hangingPunct="1">
              <a:lnSpc>
                <a:spcPct val="90000"/>
              </a:lnSpc>
            </a:pPr>
            <a:r>
              <a:rPr lang="es-AR" sz="2800" smtClean="0"/>
              <a:t>Otra alternativa es la respuesta que aparece en el Ritual de los Carbonarios.</a:t>
            </a:r>
          </a:p>
          <a:p>
            <a:pPr eaLnBrk="1" hangingPunct="1">
              <a:lnSpc>
                <a:spcPct val="90000"/>
              </a:lnSpc>
            </a:pPr>
            <a:r>
              <a:rPr lang="es-AR" sz="2800" i="1" smtClean="0"/>
              <a:t>P.: “¿Qué edad tienes?”</a:t>
            </a:r>
            <a:r>
              <a:rPr lang="es-AR" sz="2800" smtClean="0"/>
              <a:t>.</a:t>
            </a:r>
          </a:p>
          <a:p>
            <a:pPr eaLnBrk="1" hangingPunct="1">
              <a:lnSpc>
                <a:spcPct val="90000"/>
              </a:lnSpc>
            </a:pPr>
            <a:r>
              <a:rPr lang="es-AR" sz="2800" i="1" smtClean="0"/>
              <a:t>R.: “Verdaderamente no he nacido sino después de mi recepción en la Carbonería”.</a:t>
            </a:r>
            <a:endParaRPr lang="es-ES_tradnl" sz="2800" i="1" smtClean="0"/>
          </a:p>
        </p:txBody>
      </p:sp>
      <p:sp>
        <p:nvSpPr>
          <p:cNvPr id="165892" name="Rectangle 4"/>
          <p:cNvSpPr>
            <a:spLocks noGrp="1" noChangeArrowheads="1" noTextEdit="1"/>
          </p:cNvSpPr>
          <p:nvPr>
            <p:ph type="clipArt" sz="half" idx="2"/>
          </p:nvPr>
        </p:nvSpPr>
        <p:spPr/>
      </p:sp>
      <p:pic>
        <p:nvPicPr>
          <p:cNvPr id="1751047" name="Picture 7" descr="01015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447800"/>
            <a:ext cx="36639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48" name="Text Box 8"/>
          <p:cNvSpPr txBox="1">
            <a:spLocks noChangeArrowheads="1"/>
          </p:cNvSpPr>
          <p:nvPr/>
        </p:nvSpPr>
        <p:spPr bwMode="auto">
          <a:xfrm>
            <a:off x="4730750" y="6216650"/>
            <a:ext cx="3956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a:solidFill>
                  <a:schemeClr val="tx1"/>
                </a:solidFill>
              </a:rPr>
              <a:t>Símbolo usado en la Francarbonería,</a:t>
            </a:r>
          </a:p>
          <a:p>
            <a:pPr algn="ctr" eaLnBrk="1" hangingPunct="1"/>
            <a:r>
              <a:rPr lang="es-AR">
                <a:solidFill>
                  <a:schemeClr val="tx1"/>
                </a:solidFill>
              </a:rPr>
              <a:t>muy parecido al Rosa-Cruz</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51042"/>
                                        </p:tgtEl>
                                        <p:attrNameLst>
                                          <p:attrName>style.visibility</p:attrName>
                                        </p:attrNameLst>
                                      </p:cBhvr>
                                      <p:to>
                                        <p:strVal val="visible"/>
                                      </p:to>
                                    </p:set>
                                    <p:animEffect transition="in" filter="blinds(horizontal)">
                                      <p:cBhvr>
                                        <p:cTn id="7" dur="500"/>
                                        <p:tgtEl>
                                          <p:spTgt spid="17510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51043">
                                            <p:txEl>
                                              <p:pRg st="0" end="0"/>
                                            </p:txEl>
                                          </p:spTgt>
                                        </p:tgtEl>
                                        <p:attrNameLst>
                                          <p:attrName>style.visibility</p:attrName>
                                        </p:attrNameLst>
                                      </p:cBhvr>
                                      <p:to>
                                        <p:strVal val="visible"/>
                                      </p:to>
                                    </p:set>
                                    <p:animEffect transition="in" filter="blinds(horizontal)">
                                      <p:cBhvr>
                                        <p:cTn id="12" dur="500"/>
                                        <p:tgtEl>
                                          <p:spTgt spid="17510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51043">
                                            <p:txEl>
                                              <p:pRg st="1" end="1"/>
                                            </p:txEl>
                                          </p:spTgt>
                                        </p:tgtEl>
                                        <p:attrNameLst>
                                          <p:attrName>style.visibility</p:attrName>
                                        </p:attrNameLst>
                                      </p:cBhvr>
                                      <p:to>
                                        <p:strVal val="visible"/>
                                      </p:to>
                                    </p:set>
                                    <p:animEffect transition="in" filter="blinds(horizontal)">
                                      <p:cBhvr>
                                        <p:cTn id="17" dur="500"/>
                                        <p:tgtEl>
                                          <p:spTgt spid="17510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51043">
                                            <p:txEl>
                                              <p:pRg st="2" end="2"/>
                                            </p:txEl>
                                          </p:spTgt>
                                        </p:tgtEl>
                                        <p:attrNameLst>
                                          <p:attrName>style.visibility</p:attrName>
                                        </p:attrNameLst>
                                      </p:cBhvr>
                                      <p:to>
                                        <p:strVal val="visible"/>
                                      </p:to>
                                    </p:set>
                                    <p:animEffect transition="in" filter="blinds(horizontal)">
                                      <p:cBhvr>
                                        <p:cTn id="22" dur="500"/>
                                        <p:tgtEl>
                                          <p:spTgt spid="17510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751047"/>
                                        </p:tgtEl>
                                        <p:attrNameLst>
                                          <p:attrName>style.visibility</p:attrName>
                                        </p:attrNameLst>
                                      </p:cBhvr>
                                      <p:to>
                                        <p:strVal val="visible"/>
                                      </p:to>
                                    </p:set>
                                    <p:animEffect transition="in" filter="fade">
                                      <p:cBhvr>
                                        <p:cTn id="27" dur="2000"/>
                                        <p:tgtEl>
                                          <p:spTgt spid="175104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751048"/>
                                        </p:tgtEl>
                                        <p:attrNameLst>
                                          <p:attrName>style.visibility</p:attrName>
                                        </p:attrNameLst>
                                      </p:cBhvr>
                                      <p:to>
                                        <p:strVal val="visible"/>
                                      </p:to>
                                    </p:set>
                                    <p:animEffect transition="in" filter="dissolve">
                                      <p:cBhvr>
                                        <p:cTn id="32" dur="500"/>
                                        <p:tgtEl>
                                          <p:spTgt spid="1751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42" grpId="0"/>
      <p:bldP spid="1751043" grpId="0" build="p"/>
      <p:bldP spid="1751048"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42" name="Picture 2" descr="Imag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1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0" y="5380038"/>
            <a:ext cx="9074150" cy="1465262"/>
          </a:xfrm>
          <a:prstGeom prst="rect">
            <a:avLst/>
          </a:prstGeom>
          <a:solidFill>
            <a:srgbClr val="8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Símbolos y palabras de los carbonarios: Palabra de Maestro y de Orden (HVP: Honor,</a:t>
            </a:r>
          </a:p>
          <a:p>
            <a:pPr eaLnBrk="1" hangingPunct="1"/>
            <a:r>
              <a:rPr lang="es-MX">
                <a:solidFill>
                  <a:schemeClr val="tx1"/>
                </a:solidFill>
              </a:rPr>
              <a:t>Virtud, Probidad); de Aprendiz (FEC: Fe, Esperanza, Caridad); Palabras de Pase (RFO,</a:t>
            </a:r>
          </a:p>
          <a:p>
            <a:pPr eaLnBrk="1" hangingPunct="1"/>
            <a:r>
              <a:rPr lang="es-MX">
                <a:solidFill>
                  <a:schemeClr val="tx1"/>
                </a:solidFill>
              </a:rPr>
              <a:t>Roc, Foug</a:t>
            </a:r>
            <a:r>
              <a:rPr lang="fr-FR">
                <a:solidFill>
                  <a:schemeClr val="tx1"/>
                </a:solidFill>
              </a:rPr>
              <a:t>ère, Ortie; Piedra, Helecho, Ortiga); y la denominación BCC (Bons Cousins </a:t>
            </a:r>
          </a:p>
          <a:p>
            <a:pPr eaLnBrk="1" hangingPunct="1"/>
            <a:r>
              <a:rPr lang="fr-FR">
                <a:solidFill>
                  <a:schemeClr val="tx1"/>
                </a:solidFill>
              </a:rPr>
              <a:t>Charbonniers; Buenos Primos Carbonarios), con la abreviatura tripuntuada masónica,</a:t>
            </a:r>
          </a:p>
          <a:p>
            <a:pPr eaLnBrk="1" hangingPunct="1"/>
            <a:r>
              <a:rPr lang="fr-FR">
                <a:solidFill>
                  <a:schemeClr val="tx1"/>
                </a:solidFill>
              </a:rPr>
              <a:t>3 hornos simbólicos, escalera y vigas.</a:t>
            </a:r>
            <a:endParaRPr lang="es-MX">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7442"/>
                                        </p:tgtEl>
                                        <p:attrNameLst>
                                          <p:attrName>style.visibility</p:attrName>
                                        </p:attrNameLst>
                                      </p:cBhvr>
                                      <p:to>
                                        <p:strVal val="visible"/>
                                      </p:to>
                                    </p:set>
                                    <p:animEffect transition="in" filter="box(out)">
                                      <p:cBhvr>
                                        <p:cTn id="7" dur="2000"/>
                                        <p:tgtEl>
                                          <p:spTgt spid="317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122" name="Rectangle 2"/>
          <p:cNvSpPr>
            <a:spLocks noGrp="1" noChangeArrowheads="1"/>
          </p:cNvSpPr>
          <p:nvPr>
            <p:ph type="title"/>
          </p:nvPr>
        </p:nvSpPr>
        <p:spPr/>
        <p:txBody>
          <a:bodyPr/>
          <a:lstStyle/>
          <a:p>
            <a:pPr eaLnBrk="1" hangingPunct="1"/>
            <a:r>
              <a:rPr lang="es-AR" smtClean="0">
                <a:solidFill>
                  <a:schemeClr val="tx1"/>
                </a:solidFill>
              </a:rPr>
              <a:t>Examen de Reconocimiento</a:t>
            </a:r>
            <a:endParaRPr lang="es-ES_tradnl" smtClean="0">
              <a:solidFill>
                <a:schemeClr val="tx1"/>
              </a:solidFill>
            </a:endParaRPr>
          </a:p>
        </p:txBody>
      </p:sp>
      <p:sp>
        <p:nvSpPr>
          <p:cNvPr id="1029123" name="Rectangle 3"/>
          <p:cNvSpPr>
            <a:spLocks noGrp="1" noChangeArrowheads="1"/>
          </p:cNvSpPr>
          <p:nvPr>
            <p:ph type="body" idx="1"/>
          </p:nvPr>
        </p:nvSpPr>
        <p:spPr>
          <a:xfrm>
            <a:off x="457200" y="1108075"/>
            <a:ext cx="8229600" cy="4987925"/>
          </a:xfrm>
        </p:spPr>
        <p:txBody>
          <a:bodyPr/>
          <a:lstStyle/>
          <a:p>
            <a:pPr eaLnBrk="1" hangingPunct="1">
              <a:buFontTx/>
              <a:buNone/>
            </a:pPr>
            <a:endParaRPr lang="es-ES_tradnl" altLang="ko-KR" sz="3600" b="1" smtClean="0">
              <a:ea typeface="굴림" pitchFamily="34" charset="-127"/>
            </a:endParaRPr>
          </a:p>
          <a:p>
            <a:pPr eaLnBrk="1" hangingPunct="1"/>
            <a:r>
              <a:rPr lang="es-ES_tradnl" altLang="ko-KR" sz="2400" smtClean="0">
                <a:ea typeface="굴림" pitchFamily="34" charset="-127"/>
              </a:rPr>
              <a:t>P.: ¿Eres Caballero del Hacha Real?</a:t>
            </a:r>
          </a:p>
          <a:p>
            <a:pPr eaLnBrk="1" hangingPunct="1"/>
            <a:r>
              <a:rPr lang="es-ES_tradnl" altLang="ko-KR" sz="2400" smtClean="0">
                <a:ea typeface="굴림" pitchFamily="34" charset="-127"/>
              </a:rPr>
              <a:t>R.: Los árboles están aptos para ser cortados.</a:t>
            </a:r>
          </a:p>
          <a:p>
            <a:pPr eaLnBrk="1" hangingPunct="1"/>
            <a:r>
              <a:rPr lang="es-ES_tradnl" altLang="ko-KR" sz="2400" smtClean="0">
                <a:ea typeface="굴림" pitchFamily="34" charset="-127"/>
              </a:rPr>
              <a:t>P.: ¿Dónde fuiste recibido?</a:t>
            </a:r>
          </a:p>
          <a:p>
            <a:pPr eaLnBrk="1" hangingPunct="1"/>
            <a:r>
              <a:rPr lang="es-ES_tradnl" altLang="ko-KR" sz="2400" smtClean="0">
                <a:ea typeface="굴림" pitchFamily="34" charset="-127"/>
              </a:rPr>
              <a:t>R.: En el Colegio del Monte Líbano, desde donde fui admitido en el Consejo de la Mesa redonda.</a:t>
            </a:r>
          </a:p>
          <a:p>
            <a:pPr eaLnBrk="1" hangingPunct="1"/>
            <a:r>
              <a:rPr lang="es-ES_tradnl" altLang="ko-KR" sz="2400" smtClean="0">
                <a:ea typeface="굴림" pitchFamily="34" charset="-127"/>
              </a:rPr>
              <a:t>P.: ¿Conoces los primeros elementos de las proporciones y de las dimensiones?</a:t>
            </a:r>
          </a:p>
          <a:p>
            <a:pPr eaLnBrk="1" hangingPunct="1"/>
            <a:r>
              <a:rPr lang="es-ES_tradnl" altLang="ko-KR" sz="2400" smtClean="0">
                <a:ea typeface="굴림" pitchFamily="34" charset="-127"/>
              </a:rPr>
              <a:t>R.: Conozco el círculo.</a:t>
            </a:r>
          </a:p>
          <a:p>
            <a:pPr eaLnBrk="1" hangingPunct="1"/>
            <a:r>
              <a:rPr lang="es-ES_tradnl" altLang="ko-KR" sz="2400" smtClean="0">
                <a:ea typeface="굴림" pitchFamily="34" charset="-127"/>
              </a:rPr>
              <a:t>P.: ¿Qué representa el círculo para vos?</a:t>
            </a:r>
          </a:p>
          <a:p>
            <a:pPr eaLnBrk="1" hangingPunct="1"/>
            <a:r>
              <a:rPr lang="es-ES_tradnl" altLang="ko-KR" sz="2400" smtClean="0">
                <a:ea typeface="굴림" pitchFamily="34" charset="-127"/>
              </a:rPr>
              <a:t>R.: La eternidad cíclica del Universo.</a:t>
            </a:r>
            <a:endParaRPr lang="es-ES_tradnl" sz="240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9122"/>
                                        </p:tgtEl>
                                        <p:attrNameLst>
                                          <p:attrName>style.visibility</p:attrName>
                                        </p:attrNameLst>
                                      </p:cBhvr>
                                      <p:to>
                                        <p:strVal val="visible"/>
                                      </p:to>
                                    </p:set>
                                    <p:animEffect transition="in" filter="blinds(horizontal)">
                                      <p:cBhvr>
                                        <p:cTn id="7" dur="500"/>
                                        <p:tgtEl>
                                          <p:spTgt spid="1029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9123">
                                            <p:txEl>
                                              <p:pRg st="1" end="1"/>
                                            </p:txEl>
                                          </p:spTgt>
                                        </p:tgtEl>
                                        <p:attrNameLst>
                                          <p:attrName>style.visibility</p:attrName>
                                        </p:attrNameLst>
                                      </p:cBhvr>
                                      <p:to>
                                        <p:strVal val="visible"/>
                                      </p:to>
                                    </p:set>
                                    <p:animEffect transition="in" filter="blinds(horizontal)">
                                      <p:cBhvr>
                                        <p:cTn id="12" dur="500"/>
                                        <p:tgtEl>
                                          <p:spTgt spid="1029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29123">
                                            <p:txEl>
                                              <p:pRg st="2" end="2"/>
                                            </p:txEl>
                                          </p:spTgt>
                                        </p:tgtEl>
                                        <p:attrNameLst>
                                          <p:attrName>style.visibility</p:attrName>
                                        </p:attrNameLst>
                                      </p:cBhvr>
                                      <p:to>
                                        <p:strVal val="visible"/>
                                      </p:to>
                                    </p:set>
                                    <p:animEffect transition="in" filter="blinds(horizontal)">
                                      <p:cBhvr>
                                        <p:cTn id="17" dur="500"/>
                                        <p:tgtEl>
                                          <p:spTgt spid="10291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29123">
                                            <p:txEl>
                                              <p:pRg st="3" end="3"/>
                                            </p:txEl>
                                          </p:spTgt>
                                        </p:tgtEl>
                                        <p:attrNameLst>
                                          <p:attrName>style.visibility</p:attrName>
                                        </p:attrNameLst>
                                      </p:cBhvr>
                                      <p:to>
                                        <p:strVal val="visible"/>
                                      </p:to>
                                    </p:set>
                                    <p:animEffect transition="in" filter="blinds(horizontal)">
                                      <p:cBhvr>
                                        <p:cTn id="22" dur="500"/>
                                        <p:tgtEl>
                                          <p:spTgt spid="10291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29123">
                                            <p:txEl>
                                              <p:pRg st="4" end="4"/>
                                            </p:txEl>
                                          </p:spTgt>
                                        </p:tgtEl>
                                        <p:attrNameLst>
                                          <p:attrName>style.visibility</p:attrName>
                                        </p:attrNameLst>
                                      </p:cBhvr>
                                      <p:to>
                                        <p:strVal val="visible"/>
                                      </p:to>
                                    </p:set>
                                    <p:animEffect transition="in" filter="blinds(horizontal)">
                                      <p:cBhvr>
                                        <p:cTn id="27" dur="500"/>
                                        <p:tgtEl>
                                          <p:spTgt spid="10291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29123">
                                            <p:txEl>
                                              <p:pRg st="5" end="5"/>
                                            </p:txEl>
                                          </p:spTgt>
                                        </p:tgtEl>
                                        <p:attrNameLst>
                                          <p:attrName>style.visibility</p:attrName>
                                        </p:attrNameLst>
                                      </p:cBhvr>
                                      <p:to>
                                        <p:strVal val="visible"/>
                                      </p:to>
                                    </p:set>
                                    <p:animEffect transition="in" filter="blinds(horizontal)">
                                      <p:cBhvr>
                                        <p:cTn id="32" dur="500"/>
                                        <p:tgtEl>
                                          <p:spTgt spid="102912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29123">
                                            <p:txEl>
                                              <p:pRg st="6" end="6"/>
                                            </p:txEl>
                                          </p:spTgt>
                                        </p:tgtEl>
                                        <p:attrNameLst>
                                          <p:attrName>style.visibility</p:attrName>
                                        </p:attrNameLst>
                                      </p:cBhvr>
                                      <p:to>
                                        <p:strVal val="visible"/>
                                      </p:to>
                                    </p:set>
                                    <p:animEffect transition="in" filter="blinds(horizontal)">
                                      <p:cBhvr>
                                        <p:cTn id="37" dur="500"/>
                                        <p:tgtEl>
                                          <p:spTgt spid="102912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29123">
                                            <p:txEl>
                                              <p:pRg st="7" end="7"/>
                                            </p:txEl>
                                          </p:spTgt>
                                        </p:tgtEl>
                                        <p:attrNameLst>
                                          <p:attrName>style.visibility</p:attrName>
                                        </p:attrNameLst>
                                      </p:cBhvr>
                                      <p:to>
                                        <p:strVal val="visible"/>
                                      </p:to>
                                    </p:set>
                                    <p:animEffect transition="in" filter="blinds(horizontal)">
                                      <p:cBhvr>
                                        <p:cTn id="42" dur="500"/>
                                        <p:tgtEl>
                                          <p:spTgt spid="102912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29123">
                                            <p:txEl>
                                              <p:pRg st="8" end="8"/>
                                            </p:txEl>
                                          </p:spTgt>
                                        </p:tgtEl>
                                        <p:attrNameLst>
                                          <p:attrName>style.visibility</p:attrName>
                                        </p:attrNameLst>
                                      </p:cBhvr>
                                      <p:to>
                                        <p:strVal val="visible"/>
                                      </p:to>
                                    </p:set>
                                    <p:animEffect transition="in" filter="blinds(horizontal)">
                                      <p:cBhvr>
                                        <p:cTn id="47" dur="500"/>
                                        <p:tgtEl>
                                          <p:spTgt spid="10291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122" grpId="0"/>
      <p:bldP spid="1029123" grpId="0" build="p"/>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zodiac with ophioc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3" y="31750"/>
            <a:ext cx="7043737"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52400" y="685800"/>
            <a:ext cx="2492375" cy="369888"/>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b="1">
                <a:solidFill>
                  <a:schemeClr val="tx1"/>
                </a:solidFill>
              </a:rPr>
              <a:t>«Conozco el círculo»</a:t>
            </a:r>
            <a:endParaRPr lang="es-AR" b="1">
              <a:solidFill>
                <a:schemeClr val="tx1"/>
              </a:solidFill>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photos1.blogger.com/x/blogger/1717/1584/1600/828383/image%209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1538" y="0"/>
            <a:ext cx="5173662"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a:spLocks noChangeArrowheads="1"/>
          </p:cNvSpPr>
          <p:nvPr/>
        </p:nvSpPr>
        <p:spPr bwMode="auto">
          <a:xfrm>
            <a:off x="152400" y="685800"/>
            <a:ext cx="2965450" cy="1465263"/>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b="1">
                <a:solidFill>
                  <a:schemeClr val="tx1"/>
                </a:solidFill>
              </a:rPr>
              <a:t>«Conozco el círculo».</a:t>
            </a:r>
          </a:p>
          <a:p>
            <a:pPr eaLnBrk="1" hangingPunct="1"/>
            <a:r>
              <a:rPr lang="es-MX" b="1">
                <a:solidFill>
                  <a:schemeClr val="tx1"/>
                </a:solidFill>
              </a:rPr>
              <a:t>Imagen de «La Santísima</a:t>
            </a:r>
          </a:p>
          <a:p>
            <a:pPr eaLnBrk="1" hangingPunct="1"/>
            <a:r>
              <a:rPr lang="es-MX" b="1">
                <a:solidFill>
                  <a:schemeClr val="tx1"/>
                </a:solidFill>
              </a:rPr>
              <a:t>Trinosofía». Adviértase el</a:t>
            </a:r>
          </a:p>
          <a:p>
            <a:pPr eaLnBrk="1" hangingPunct="1"/>
            <a:r>
              <a:rPr lang="es-MX" b="1">
                <a:solidFill>
                  <a:schemeClr val="tx1"/>
                </a:solidFill>
              </a:rPr>
              <a:t>hacha en la esquina</a:t>
            </a:r>
          </a:p>
          <a:p>
            <a:pPr eaLnBrk="1" hangingPunct="1"/>
            <a:r>
              <a:rPr lang="es-MX" b="1">
                <a:solidFill>
                  <a:schemeClr val="tx1"/>
                </a:solidFill>
              </a:rPr>
              <a:t>inferior derecha.</a:t>
            </a:r>
            <a:endParaRPr lang="es-AR" b="1">
              <a:solidFill>
                <a:schemeClr val="tx1"/>
              </a:solidFill>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4" name="Picture 2" descr="http://images.estampas.com/2012/11/22/circulo.jpg.525.408.thu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375" y="20638"/>
            <a:ext cx="6854825"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52400" y="685800"/>
            <a:ext cx="2492375" cy="369888"/>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b="1">
                <a:solidFill>
                  <a:schemeClr val="tx1"/>
                </a:solidFill>
              </a:rPr>
              <a:t>«Conozco el círculo»</a:t>
            </a:r>
            <a:endParaRPr lang="es-AR" b="1">
              <a:solidFill>
                <a:schemeClr val="tx1"/>
              </a:solidFill>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9794"/>
                                        </p:tgtEl>
                                        <p:attrNameLst>
                                          <p:attrName>style.visibility</p:attrName>
                                        </p:attrNameLst>
                                      </p:cBhvr>
                                      <p:to>
                                        <p:strVal val="visible"/>
                                      </p:to>
                                    </p:set>
                                    <p:animEffect transition="in" filter="box(out)">
                                      <p:cBhvr>
                                        <p:cTn id="7" dur="2000"/>
                                        <p:tgtEl>
                                          <p:spTgt spid="2897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666" name="Rectangle 2"/>
          <p:cNvSpPr>
            <a:spLocks noGrp="1" noChangeArrowheads="1"/>
          </p:cNvSpPr>
          <p:nvPr>
            <p:ph type="title"/>
          </p:nvPr>
        </p:nvSpPr>
        <p:spPr>
          <a:xfrm>
            <a:off x="533400" y="228600"/>
            <a:ext cx="8229600" cy="1139825"/>
          </a:xfrm>
        </p:spPr>
        <p:txBody>
          <a:bodyPr/>
          <a:lstStyle/>
          <a:p>
            <a:pPr eaLnBrk="1" hangingPunct="1"/>
            <a:r>
              <a:rPr lang="es-AR" smtClean="0">
                <a:solidFill>
                  <a:schemeClr val="tx1"/>
                </a:solidFill>
              </a:rPr>
              <a:t>6. Signos, toques y palabras (II)</a:t>
            </a:r>
            <a:endParaRPr lang="es-ES_tradnl" smtClean="0">
              <a:solidFill>
                <a:schemeClr val="tx1"/>
              </a:solidFill>
            </a:endParaRPr>
          </a:p>
        </p:txBody>
      </p:sp>
      <p:pic>
        <p:nvPicPr>
          <p:cNvPr id="1009675" name="Picture 11" descr="Image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 y="1447800"/>
            <a:ext cx="8867775" cy="463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9666"/>
                                        </p:tgtEl>
                                        <p:attrNameLst>
                                          <p:attrName>style.visibility</p:attrName>
                                        </p:attrNameLst>
                                      </p:cBhvr>
                                      <p:to>
                                        <p:strVal val="visible"/>
                                      </p:to>
                                    </p:set>
                                    <p:animEffect transition="in" filter="blinds(horizontal)">
                                      <p:cBhvr>
                                        <p:cTn id="7" dur="500"/>
                                        <p:tgtEl>
                                          <p:spTgt spid="10096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09675"/>
                                        </p:tgtEl>
                                        <p:attrNameLst>
                                          <p:attrName>style.visibility</p:attrName>
                                        </p:attrNameLst>
                                      </p:cBhvr>
                                      <p:to>
                                        <p:strVal val="visible"/>
                                      </p:to>
                                    </p:set>
                                    <p:animEffect transition="in" filter="fade">
                                      <p:cBhvr>
                                        <p:cTn id="12" dur="2000"/>
                                        <p:tgtEl>
                                          <p:spTgt spid="1009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9666"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6658" name="Rectangle 2"/>
          <p:cNvSpPr>
            <a:spLocks noGrp="1" noChangeArrowheads="1"/>
          </p:cNvSpPr>
          <p:nvPr>
            <p:ph type="title"/>
          </p:nvPr>
        </p:nvSpPr>
        <p:spPr/>
        <p:txBody>
          <a:bodyPr/>
          <a:lstStyle/>
          <a:p>
            <a:pPr eaLnBrk="1" hangingPunct="1"/>
            <a:r>
              <a:rPr lang="es-AR" sz="4200" smtClean="0">
                <a:solidFill>
                  <a:schemeClr val="tx1"/>
                </a:solidFill>
              </a:rPr>
              <a:t>Los signos del Ritual de Leñador</a:t>
            </a:r>
            <a:endParaRPr lang="es-ES_tradnl" sz="4200" smtClean="0">
              <a:solidFill>
                <a:schemeClr val="tx1"/>
              </a:solidFill>
            </a:endParaRPr>
          </a:p>
        </p:txBody>
      </p:sp>
      <p:sp>
        <p:nvSpPr>
          <p:cNvPr id="1606659" name="Rectangle 3"/>
          <p:cNvSpPr>
            <a:spLocks noGrp="1" noChangeArrowheads="1"/>
          </p:cNvSpPr>
          <p:nvPr>
            <p:ph type="body" sz="half" idx="1"/>
          </p:nvPr>
        </p:nvSpPr>
        <p:spPr>
          <a:xfrm>
            <a:off x="304800" y="1676400"/>
            <a:ext cx="4038600" cy="4525963"/>
          </a:xfrm>
        </p:spPr>
        <p:txBody>
          <a:bodyPr/>
          <a:lstStyle/>
          <a:p>
            <a:pPr eaLnBrk="1" hangingPunct="1">
              <a:lnSpc>
                <a:spcPct val="90000"/>
              </a:lnSpc>
            </a:pPr>
            <a:r>
              <a:rPr lang="es-AR" sz="2000" smtClean="0"/>
              <a:t>Como ya describimos al principio de este estudio, el grado de Príncipe del Líbano se vincula con Rituales de Leñadores y Carbonarios.</a:t>
            </a:r>
          </a:p>
          <a:p>
            <a:pPr eaLnBrk="1" hangingPunct="1">
              <a:lnSpc>
                <a:spcPct val="90000"/>
              </a:lnSpc>
            </a:pPr>
            <a:r>
              <a:rPr lang="es-AR" sz="2000" smtClean="0"/>
              <a:t>Estos contenían una multitud de signos, algunos muy interesantes.</a:t>
            </a:r>
          </a:p>
          <a:p>
            <a:pPr eaLnBrk="1" hangingPunct="1">
              <a:lnSpc>
                <a:spcPct val="90000"/>
              </a:lnSpc>
            </a:pPr>
            <a:r>
              <a:rPr lang="es-AR" sz="2000" smtClean="0"/>
              <a:t>En un Ritual de 1751, ya mencionado, leemos que:</a:t>
            </a:r>
          </a:p>
          <a:p>
            <a:pPr eaLnBrk="1" hangingPunct="1">
              <a:lnSpc>
                <a:spcPct val="90000"/>
              </a:lnSpc>
            </a:pPr>
            <a:r>
              <a:rPr lang="es-AR" sz="2000" smtClean="0"/>
              <a:t>P.: </a:t>
            </a:r>
            <a:r>
              <a:rPr lang="es-AR" sz="2000" i="1" smtClean="0"/>
              <a:t>“¿Dónde está el árbol más bello del bosque?”</a:t>
            </a:r>
          </a:p>
          <a:p>
            <a:pPr eaLnBrk="1" hangingPunct="1">
              <a:lnSpc>
                <a:spcPct val="90000"/>
              </a:lnSpc>
            </a:pPr>
            <a:r>
              <a:rPr lang="es-AR" sz="2000" smtClean="0"/>
              <a:t>R.: Se muestra con la mano derecha el medio del cuerpo.</a:t>
            </a:r>
          </a:p>
          <a:p>
            <a:pPr eaLnBrk="1" hangingPunct="1">
              <a:lnSpc>
                <a:spcPct val="90000"/>
              </a:lnSpc>
            </a:pPr>
            <a:endParaRPr lang="es-ES_tradnl" sz="2000" smtClean="0"/>
          </a:p>
        </p:txBody>
      </p:sp>
      <p:sp>
        <p:nvSpPr>
          <p:cNvPr id="173060" name="Rectangle 4"/>
          <p:cNvSpPr>
            <a:spLocks noGrp="1" noChangeArrowheads="1"/>
          </p:cNvSpPr>
          <p:nvPr>
            <p:ph sz="half" idx="2"/>
          </p:nvPr>
        </p:nvSpPr>
        <p:spPr/>
        <p:txBody>
          <a:bodyPr/>
          <a:lstStyle/>
          <a:p>
            <a:pPr eaLnBrk="1" hangingPunct="1">
              <a:lnSpc>
                <a:spcPct val="90000"/>
              </a:lnSpc>
            </a:pPr>
            <a:endParaRPr lang="es-AR" sz="2000" smtClean="0"/>
          </a:p>
        </p:txBody>
      </p:sp>
      <p:pic>
        <p:nvPicPr>
          <p:cNvPr id="1606662" name="Picture 6" descr="arb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181100"/>
            <a:ext cx="41433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5" name="Picture 9" descr="hombreleonar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524000"/>
            <a:ext cx="4772025" cy="48006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06658"/>
                                        </p:tgtEl>
                                        <p:attrNameLst>
                                          <p:attrName>style.visibility</p:attrName>
                                        </p:attrNameLst>
                                      </p:cBhvr>
                                      <p:to>
                                        <p:strVal val="visible"/>
                                      </p:to>
                                    </p:set>
                                    <p:animEffect transition="in" filter="blinds(horizontal)">
                                      <p:cBhvr>
                                        <p:cTn id="7" dur="500"/>
                                        <p:tgtEl>
                                          <p:spTgt spid="16066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06659">
                                            <p:txEl>
                                              <p:pRg st="0" end="0"/>
                                            </p:txEl>
                                          </p:spTgt>
                                        </p:tgtEl>
                                        <p:attrNameLst>
                                          <p:attrName>style.visibility</p:attrName>
                                        </p:attrNameLst>
                                      </p:cBhvr>
                                      <p:to>
                                        <p:strVal val="visible"/>
                                      </p:to>
                                    </p:set>
                                    <p:animEffect transition="in" filter="blinds(horizontal)">
                                      <p:cBhvr>
                                        <p:cTn id="12" dur="500"/>
                                        <p:tgtEl>
                                          <p:spTgt spid="16066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06659">
                                            <p:txEl>
                                              <p:pRg st="1" end="1"/>
                                            </p:txEl>
                                          </p:spTgt>
                                        </p:tgtEl>
                                        <p:attrNameLst>
                                          <p:attrName>style.visibility</p:attrName>
                                        </p:attrNameLst>
                                      </p:cBhvr>
                                      <p:to>
                                        <p:strVal val="visible"/>
                                      </p:to>
                                    </p:set>
                                    <p:animEffect transition="in" filter="blinds(horizontal)">
                                      <p:cBhvr>
                                        <p:cTn id="17" dur="500"/>
                                        <p:tgtEl>
                                          <p:spTgt spid="16066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06659">
                                            <p:txEl>
                                              <p:pRg st="2" end="2"/>
                                            </p:txEl>
                                          </p:spTgt>
                                        </p:tgtEl>
                                        <p:attrNameLst>
                                          <p:attrName>style.visibility</p:attrName>
                                        </p:attrNameLst>
                                      </p:cBhvr>
                                      <p:to>
                                        <p:strVal val="visible"/>
                                      </p:to>
                                    </p:set>
                                    <p:animEffect transition="in" filter="blinds(horizontal)">
                                      <p:cBhvr>
                                        <p:cTn id="22" dur="500"/>
                                        <p:tgtEl>
                                          <p:spTgt spid="16066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06659">
                                            <p:txEl>
                                              <p:pRg st="3" end="3"/>
                                            </p:txEl>
                                          </p:spTgt>
                                        </p:tgtEl>
                                        <p:attrNameLst>
                                          <p:attrName>style.visibility</p:attrName>
                                        </p:attrNameLst>
                                      </p:cBhvr>
                                      <p:to>
                                        <p:strVal val="visible"/>
                                      </p:to>
                                    </p:set>
                                    <p:animEffect transition="in" filter="blinds(horizontal)">
                                      <p:cBhvr>
                                        <p:cTn id="27" dur="500"/>
                                        <p:tgtEl>
                                          <p:spTgt spid="160665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06659">
                                            <p:txEl>
                                              <p:pRg st="4" end="4"/>
                                            </p:txEl>
                                          </p:spTgt>
                                        </p:tgtEl>
                                        <p:attrNameLst>
                                          <p:attrName>style.visibility</p:attrName>
                                        </p:attrNameLst>
                                      </p:cBhvr>
                                      <p:to>
                                        <p:strVal val="visible"/>
                                      </p:to>
                                    </p:set>
                                    <p:animEffect transition="in" filter="blinds(horizontal)">
                                      <p:cBhvr>
                                        <p:cTn id="32" dur="500"/>
                                        <p:tgtEl>
                                          <p:spTgt spid="160665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3" presetClass="entr" presetSubtype="16" fill="hold" nodeType="clickEffect">
                                  <p:stCondLst>
                                    <p:cond delay="0"/>
                                  </p:stCondLst>
                                  <p:childTnLst>
                                    <p:set>
                                      <p:cBhvr>
                                        <p:cTn id="36" dur="1" fill="hold">
                                          <p:stCondLst>
                                            <p:cond delay="0"/>
                                          </p:stCondLst>
                                        </p:cTn>
                                        <p:tgtEl>
                                          <p:spTgt spid="1606662"/>
                                        </p:tgtEl>
                                        <p:attrNameLst>
                                          <p:attrName>style.visibility</p:attrName>
                                        </p:attrNameLst>
                                      </p:cBhvr>
                                      <p:to>
                                        <p:strVal val="visible"/>
                                      </p:to>
                                    </p:set>
                                    <p:animEffect transition="in" filter="plus(in)">
                                      <p:cBhvr>
                                        <p:cTn id="37" dur="2000"/>
                                        <p:tgtEl>
                                          <p:spTgt spid="160666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0" presetClass="exit" presetSubtype="0" fill="hold" nodeType="clickEffect">
                                  <p:stCondLst>
                                    <p:cond delay="0"/>
                                  </p:stCondLst>
                                  <p:childTnLst>
                                    <p:animEffect transition="out" filter="wedge">
                                      <p:cBhvr>
                                        <p:cTn id="41" dur="2000"/>
                                        <p:tgtEl>
                                          <p:spTgt spid="1606662"/>
                                        </p:tgtEl>
                                      </p:cBhvr>
                                    </p:animEffect>
                                    <p:set>
                                      <p:cBhvr>
                                        <p:cTn id="42" dur="1" fill="hold">
                                          <p:stCondLst>
                                            <p:cond delay="1999"/>
                                          </p:stCondLst>
                                        </p:cTn>
                                        <p:tgtEl>
                                          <p:spTgt spid="1606662"/>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173065"/>
                                        </p:tgtEl>
                                        <p:attrNameLst>
                                          <p:attrName>style.visibility</p:attrName>
                                        </p:attrNameLst>
                                      </p:cBhvr>
                                      <p:to>
                                        <p:strVal val="visible"/>
                                      </p:to>
                                    </p:set>
                                    <p:animEffect transition="in" filter="box(out)">
                                      <p:cBhvr>
                                        <p:cTn id="47" dur="2000"/>
                                        <p:tgtEl>
                                          <p:spTgt spid="1730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6658" grpId="0"/>
      <p:bldP spid="1606659" grpId="0"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8706"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08707" name="Rectangle 3"/>
          <p:cNvSpPr>
            <a:spLocks noGrp="1" noChangeArrowheads="1"/>
          </p:cNvSpPr>
          <p:nvPr>
            <p:ph type="body" sz="half" idx="1"/>
          </p:nvPr>
        </p:nvSpPr>
        <p:spPr>
          <a:xfrm>
            <a:off x="381000" y="1722438"/>
            <a:ext cx="4038600" cy="4525962"/>
          </a:xfrm>
        </p:spPr>
        <p:txBody>
          <a:bodyPr/>
          <a:lstStyle/>
          <a:p>
            <a:pPr eaLnBrk="1" hangingPunct="1">
              <a:lnSpc>
                <a:spcPct val="80000"/>
              </a:lnSpc>
            </a:pPr>
            <a:r>
              <a:rPr lang="es-AR" sz="2200" smtClean="0"/>
              <a:t>P.: “</a:t>
            </a:r>
            <a:r>
              <a:rPr lang="es-AR" sz="2200" i="1" smtClean="0"/>
              <a:t>¿Cuál es el árbol más frondoso?”</a:t>
            </a:r>
          </a:p>
          <a:p>
            <a:pPr eaLnBrk="1" hangingPunct="1">
              <a:lnSpc>
                <a:spcPct val="80000"/>
              </a:lnSpc>
            </a:pPr>
            <a:r>
              <a:rPr lang="es-AR" sz="2200" smtClean="0"/>
              <a:t>R.: Se toca la cabeza.</a:t>
            </a:r>
          </a:p>
          <a:p>
            <a:pPr eaLnBrk="1" hangingPunct="1">
              <a:lnSpc>
                <a:spcPct val="80000"/>
              </a:lnSpc>
            </a:pPr>
            <a:r>
              <a:rPr lang="es-AR" sz="2200" smtClean="0"/>
              <a:t>P.: </a:t>
            </a:r>
            <a:r>
              <a:rPr lang="es-AR" sz="2200" i="1" smtClean="0"/>
              <a:t>“¿Cuál es el árbol más alto de la reunión?”</a:t>
            </a:r>
          </a:p>
          <a:p>
            <a:pPr eaLnBrk="1" hangingPunct="1">
              <a:lnSpc>
                <a:spcPct val="80000"/>
              </a:lnSpc>
            </a:pPr>
            <a:r>
              <a:rPr lang="es-AR" sz="2200" smtClean="0"/>
              <a:t>R.: Se toca la cabeza.</a:t>
            </a:r>
          </a:p>
          <a:p>
            <a:pPr eaLnBrk="1" hangingPunct="1">
              <a:lnSpc>
                <a:spcPct val="80000"/>
              </a:lnSpc>
            </a:pPr>
            <a:r>
              <a:rPr lang="es-AR" sz="2200" smtClean="0"/>
              <a:t>P.: </a:t>
            </a:r>
            <a:r>
              <a:rPr lang="es-AR" sz="2200" i="1" smtClean="0"/>
              <a:t>“¿Cuál es el árbol más recto?”</a:t>
            </a:r>
          </a:p>
          <a:p>
            <a:pPr eaLnBrk="1" hangingPunct="1">
              <a:lnSpc>
                <a:spcPct val="80000"/>
              </a:lnSpc>
            </a:pPr>
            <a:r>
              <a:rPr lang="es-AR" sz="2200" smtClean="0"/>
              <a:t>R.: Se muestra el índice.</a:t>
            </a:r>
          </a:p>
          <a:p>
            <a:pPr eaLnBrk="1" hangingPunct="1">
              <a:lnSpc>
                <a:spcPct val="80000"/>
              </a:lnSpc>
            </a:pPr>
            <a:r>
              <a:rPr lang="es-AR" sz="2200" smtClean="0"/>
              <a:t>P.: </a:t>
            </a:r>
            <a:r>
              <a:rPr lang="es-AR" sz="2200" i="1" smtClean="0"/>
              <a:t>“¿Cuál es el árbol más nudoso?”</a:t>
            </a:r>
          </a:p>
          <a:p>
            <a:pPr eaLnBrk="1" hangingPunct="1">
              <a:lnSpc>
                <a:spcPct val="80000"/>
              </a:lnSpc>
            </a:pPr>
            <a:r>
              <a:rPr lang="es-AR" sz="2200" smtClean="0"/>
              <a:t>R.: Se ponen las dos manos sobre las rodillas.</a:t>
            </a:r>
            <a:endParaRPr lang="es-ES_tradnl" sz="2200" smtClean="0"/>
          </a:p>
        </p:txBody>
      </p:sp>
      <p:sp>
        <p:nvSpPr>
          <p:cNvPr id="174084" name="Rectangle 5"/>
          <p:cNvSpPr>
            <a:spLocks noGrp="1" noChangeArrowheads="1"/>
          </p:cNvSpPr>
          <p:nvPr>
            <p:ph sz="half" idx="2"/>
          </p:nvPr>
        </p:nvSpPr>
        <p:spPr/>
        <p:txBody>
          <a:bodyPr/>
          <a:lstStyle/>
          <a:p>
            <a:pPr eaLnBrk="1" hangingPunct="1"/>
            <a:endParaRPr lang="es-AR" sz="2800" smtClean="0"/>
          </a:p>
        </p:txBody>
      </p:sp>
      <p:pic>
        <p:nvPicPr>
          <p:cNvPr id="1608714" name="Picture 10" descr="frondoso-arb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00200"/>
            <a:ext cx="4710113" cy="439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8716" name="Picture 12" descr="Copia_de_Cabeza_de_muchacho_al_s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676400"/>
            <a:ext cx="32004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8718" name="Picture 14" descr="click to zo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295400"/>
            <a:ext cx="37433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8720" name="Picture 16" descr="con-cabez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0" y="2247900"/>
            <a:ext cx="42862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8722" name="Picture 18" descr="secuoya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89500" y="1295400"/>
            <a:ext cx="3683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8724" name="Picture 20" descr="dedo-indice-t1454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5825" y="1952625"/>
            <a:ext cx="3838575"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8726" name="Picture 22" descr="941121861923878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1238250"/>
            <a:ext cx="3924300" cy="52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8728" name="Picture 24" descr="33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57725" y="1219200"/>
            <a:ext cx="38004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08706"/>
                                        </p:tgtEl>
                                        <p:attrNameLst>
                                          <p:attrName>style.visibility</p:attrName>
                                        </p:attrNameLst>
                                      </p:cBhvr>
                                      <p:to>
                                        <p:strVal val="visible"/>
                                      </p:to>
                                    </p:set>
                                    <p:animEffect transition="in" filter="blinds(horizontal)">
                                      <p:cBhvr>
                                        <p:cTn id="7" dur="500"/>
                                        <p:tgtEl>
                                          <p:spTgt spid="1608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08707">
                                            <p:txEl>
                                              <p:pRg st="0" end="0"/>
                                            </p:txEl>
                                          </p:spTgt>
                                        </p:tgtEl>
                                        <p:attrNameLst>
                                          <p:attrName>style.visibility</p:attrName>
                                        </p:attrNameLst>
                                      </p:cBhvr>
                                      <p:to>
                                        <p:strVal val="visible"/>
                                      </p:to>
                                    </p:set>
                                    <p:animEffect transition="in" filter="blinds(horizontal)">
                                      <p:cBhvr>
                                        <p:cTn id="12" dur="500"/>
                                        <p:tgtEl>
                                          <p:spTgt spid="16087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608714"/>
                                        </p:tgtEl>
                                        <p:attrNameLst>
                                          <p:attrName>style.visibility</p:attrName>
                                        </p:attrNameLst>
                                      </p:cBhvr>
                                      <p:to>
                                        <p:strVal val="visible"/>
                                      </p:to>
                                    </p:set>
                                    <p:animEffect transition="in" filter="box(in)">
                                      <p:cBhvr>
                                        <p:cTn id="17" dur="3000"/>
                                        <p:tgtEl>
                                          <p:spTgt spid="16087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08707">
                                            <p:txEl>
                                              <p:pRg st="1" end="1"/>
                                            </p:txEl>
                                          </p:spTgt>
                                        </p:tgtEl>
                                        <p:attrNameLst>
                                          <p:attrName>style.visibility</p:attrName>
                                        </p:attrNameLst>
                                      </p:cBhvr>
                                      <p:to>
                                        <p:strVal val="visible"/>
                                      </p:to>
                                    </p:set>
                                    <p:animEffect transition="in" filter="blinds(horizontal)">
                                      <p:cBhvr>
                                        <p:cTn id="22" dur="500"/>
                                        <p:tgtEl>
                                          <p:spTgt spid="160870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xit" presetSubtype="16" fill="hold" nodeType="clickEffect">
                                  <p:stCondLst>
                                    <p:cond delay="0"/>
                                  </p:stCondLst>
                                  <p:childTnLst>
                                    <p:animEffect transition="out" filter="circle(in)">
                                      <p:cBhvr>
                                        <p:cTn id="26" dur="2000"/>
                                        <p:tgtEl>
                                          <p:spTgt spid="1608714"/>
                                        </p:tgtEl>
                                      </p:cBhvr>
                                    </p:animEffect>
                                    <p:set>
                                      <p:cBhvr>
                                        <p:cTn id="27" dur="1" fill="hold">
                                          <p:stCondLst>
                                            <p:cond delay="1999"/>
                                          </p:stCondLst>
                                        </p:cTn>
                                        <p:tgtEl>
                                          <p:spTgt spid="160871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608716"/>
                                        </p:tgtEl>
                                        <p:attrNameLst>
                                          <p:attrName>style.visibility</p:attrName>
                                        </p:attrNameLst>
                                      </p:cBhvr>
                                      <p:to>
                                        <p:strVal val="visible"/>
                                      </p:to>
                                    </p:set>
                                    <p:animEffect transition="in" filter="fade">
                                      <p:cBhvr>
                                        <p:cTn id="32" dur="2000"/>
                                        <p:tgtEl>
                                          <p:spTgt spid="16087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08707">
                                            <p:txEl>
                                              <p:pRg st="2" end="2"/>
                                            </p:txEl>
                                          </p:spTgt>
                                        </p:tgtEl>
                                        <p:attrNameLst>
                                          <p:attrName>style.visibility</p:attrName>
                                        </p:attrNameLst>
                                      </p:cBhvr>
                                      <p:to>
                                        <p:strVal val="visible"/>
                                      </p:to>
                                    </p:set>
                                    <p:animEffect transition="in" filter="blinds(horizontal)">
                                      <p:cBhvr>
                                        <p:cTn id="37" dur="500"/>
                                        <p:tgtEl>
                                          <p:spTgt spid="1608707">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3" presetClass="exit" presetSubtype="16" fill="hold" nodeType="clickEffect">
                                  <p:stCondLst>
                                    <p:cond delay="0"/>
                                  </p:stCondLst>
                                  <p:childTnLst>
                                    <p:animEffect transition="out" filter="plus(in)">
                                      <p:cBhvr>
                                        <p:cTn id="41" dur="2000"/>
                                        <p:tgtEl>
                                          <p:spTgt spid="1608716"/>
                                        </p:tgtEl>
                                      </p:cBhvr>
                                    </p:animEffect>
                                    <p:set>
                                      <p:cBhvr>
                                        <p:cTn id="42" dur="1" fill="hold">
                                          <p:stCondLst>
                                            <p:cond delay="1999"/>
                                          </p:stCondLst>
                                        </p:cTn>
                                        <p:tgtEl>
                                          <p:spTgt spid="160871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3" presetClass="entr" presetSubtype="16" fill="hold" nodeType="clickEffect">
                                  <p:stCondLst>
                                    <p:cond delay="0"/>
                                  </p:stCondLst>
                                  <p:childTnLst>
                                    <p:set>
                                      <p:cBhvr>
                                        <p:cTn id="46" dur="1" fill="hold">
                                          <p:stCondLst>
                                            <p:cond delay="0"/>
                                          </p:stCondLst>
                                        </p:cTn>
                                        <p:tgtEl>
                                          <p:spTgt spid="1608718"/>
                                        </p:tgtEl>
                                        <p:attrNameLst>
                                          <p:attrName>style.visibility</p:attrName>
                                        </p:attrNameLst>
                                      </p:cBhvr>
                                      <p:to>
                                        <p:strVal val="visible"/>
                                      </p:to>
                                    </p:set>
                                    <p:animEffect transition="in" filter="plus(in)">
                                      <p:cBhvr>
                                        <p:cTn id="47" dur="2000"/>
                                        <p:tgtEl>
                                          <p:spTgt spid="160871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08707">
                                            <p:txEl>
                                              <p:pRg st="3" end="3"/>
                                            </p:txEl>
                                          </p:spTgt>
                                        </p:tgtEl>
                                        <p:attrNameLst>
                                          <p:attrName>style.visibility</p:attrName>
                                        </p:attrNameLst>
                                      </p:cBhvr>
                                      <p:to>
                                        <p:strVal val="visible"/>
                                      </p:to>
                                    </p:set>
                                    <p:animEffect transition="in" filter="blinds(horizontal)">
                                      <p:cBhvr>
                                        <p:cTn id="52" dur="500"/>
                                        <p:tgtEl>
                                          <p:spTgt spid="1608707">
                                            <p:txEl>
                                              <p:pRg st="3" end="3"/>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nodeType="clickEffect">
                                  <p:stCondLst>
                                    <p:cond delay="0"/>
                                  </p:stCondLst>
                                  <p:childTnLst>
                                    <p:animEffect transition="out" filter="fade">
                                      <p:cBhvr>
                                        <p:cTn id="56" dur="2000"/>
                                        <p:tgtEl>
                                          <p:spTgt spid="1608718"/>
                                        </p:tgtEl>
                                      </p:cBhvr>
                                    </p:animEffect>
                                    <p:set>
                                      <p:cBhvr>
                                        <p:cTn id="57" dur="1" fill="hold">
                                          <p:stCondLst>
                                            <p:cond delay="1999"/>
                                          </p:stCondLst>
                                        </p:cTn>
                                        <p:tgtEl>
                                          <p:spTgt spid="1608718"/>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1608720"/>
                                        </p:tgtEl>
                                        <p:attrNameLst>
                                          <p:attrName>style.visibility</p:attrName>
                                        </p:attrNameLst>
                                      </p:cBhvr>
                                      <p:to>
                                        <p:strVal val="visible"/>
                                      </p:to>
                                    </p:set>
                                    <p:animEffect transition="in" filter="fade">
                                      <p:cBhvr>
                                        <p:cTn id="62" dur="2000"/>
                                        <p:tgtEl>
                                          <p:spTgt spid="1608720"/>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608707">
                                            <p:txEl>
                                              <p:pRg st="4" end="4"/>
                                            </p:txEl>
                                          </p:spTgt>
                                        </p:tgtEl>
                                        <p:attrNameLst>
                                          <p:attrName>style.visibility</p:attrName>
                                        </p:attrNameLst>
                                      </p:cBhvr>
                                      <p:to>
                                        <p:strVal val="visible"/>
                                      </p:to>
                                    </p:set>
                                    <p:animEffect transition="in" filter="blinds(horizontal)">
                                      <p:cBhvr>
                                        <p:cTn id="67" dur="500"/>
                                        <p:tgtEl>
                                          <p:spTgt spid="1608707">
                                            <p:txEl>
                                              <p:pRg st="4" end="4"/>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8" presetClass="exit" presetSubtype="16" fill="hold" nodeType="clickEffect">
                                  <p:stCondLst>
                                    <p:cond delay="0"/>
                                  </p:stCondLst>
                                  <p:childTnLst>
                                    <p:animEffect transition="out" filter="diamond(in)">
                                      <p:cBhvr>
                                        <p:cTn id="71" dur="2000"/>
                                        <p:tgtEl>
                                          <p:spTgt spid="1608720"/>
                                        </p:tgtEl>
                                      </p:cBhvr>
                                    </p:animEffect>
                                    <p:set>
                                      <p:cBhvr>
                                        <p:cTn id="72" dur="1" fill="hold">
                                          <p:stCondLst>
                                            <p:cond delay="1999"/>
                                          </p:stCondLst>
                                        </p:cTn>
                                        <p:tgtEl>
                                          <p:spTgt spid="1608720"/>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3" presetClass="entr" presetSubtype="16" fill="hold" nodeType="clickEffect">
                                  <p:stCondLst>
                                    <p:cond delay="0"/>
                                  </p:stCondLst>
                                  <p:childTnLst>
                                    <p:set>
                                      <p:cBhvr>
                                        <p:cTn id="76" dur="1" fill="hold">
                                          <p:stCondLst>
                                            <p:cond delay="0"/>
                                          </p:stCondLst>
                                        </p:cTn>
                                        <p:tgtEl>
                                          <p:spTgt spid="1608722"/>
                                        </p:tgtEl>
                                        <p:attrNameLst>
                                          <p:attrName>style.visibility</p:attrName>
                                        </p:attrNameLst>
                                      </p:cBhvr>
                                      <p:to>
                                        <p:strVal val="visible"/>
                                      </p:to>
                                    </p:set>
                                    <p:animEffect transition="in" filter="plus(in)">
                                      <p:cBhvr>
                                        <p:cTn id="77" dur="2000"/>
                                        <p:tgtEl>
                                          <p:spTgt spid="1608722"/>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608707">
                                            <p:txEl>
                                              <p:pRg st="5" end="5"/>
                                            </p:txEl>
                                          </p:spTgt>
                                        </p:tgtEl>
                                        <p:attrNameLst>
                                          <p:attrName>style.visibility</p:attrName>
                                        </p:attrNameLst>
                                      </p:cBhvr>
                                      <p:to>
                                        <p:strVal val="visible"/>
                                      </p:to>
                                    </p:set>
                                    <p:animEffect transition="in" filter="blinds(horizontal)">
                                      <p:cBhvr>
                                        <p:cTn id="82" dur="500"/>
                                        <p:tgtEl>
                                          <p:spTgt spid="1608707">
                                            <p:txEl>
                                              <p:pRg st="5" end="5"/>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6" presetClass="exit" presetSubtype="16" fill="hold" nodeType="clickEffect">
                                  <p:stCondLst>
                                    <p:cond delay="0"/>
                                  </p:stCondLst>
                                  <p:childTnLst>
                                    <p:animEffect transition="out" filter="circle(in)">
                                      <p:cBhvr>
                                        <p:cTn id="86" dur="2000"/>
                                        <p:tgtEl>
                                          <p:spTgt spid="1608722"/>
                                        </p:tgtEl>
                                      </p:cBhvr>
                                    </p:animEffect>
                                    <p:set>
                                      <p:cBhvr>
                                        <p:cTn id="87" dur="1" fill="hold">
                                          <p:stCondLst>
                                            <p:cond delay="1999"/>
                                          </p:stCondLst>
                                        </p:cTn>
                                        <p:tgtEl>
                                          <p:spTgt spid="1608722"/>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6" presetClass="entr" presetSubtype="16" fill="hold" nodeType="clickEffect">
                                  <p:stCondLst>
                                    <p:cond delay="0"/>
                                  </p:stCondLst>
                                  <p:childTnLst>
                                    <p:set>
                                      <p:cBhvr>
                                        <p:cTn id="91" dur="1" fill="hold">
                                          <p:stCondLst>
                                            <p:cond delay="0"/>
                                          </p:stCondLst>
                                        </p:cTn>
                                        <p:tgtEl>
                                          <p:spTgt spid="1608724"/>
                                        </p:tgtEl>
                                        <p:attrNameLst>
                                          <p:attrName>style.visibility</p:attrName>
                                        </p:attrNameLst>
                                      </p:cBhvr>
                                      <p:to>
                                        <p:strVal val="visible"/>
                                      </p:to>
                                    </p:set>
                                    <p:animEffect transition="in" filter="circle(in)">
                                      <p:cBhvr>
                                        <p:cTn id="92" dur="2000"/>
                                        <p:tgtEl>
                                          <p:spTgt spid="1608724"/>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1608707">
                                            <p:txEl>
                                              <p:pRg st="6" end="6"/>
                                            </p:txEl>
                                          </p:spTgt>
                                        </p:tgtEl>
                                        <p:attrNameLst>
                                          <p:attrName>style.visibility</p:attrName>
                                        </p:attrNameLst>
                                      </p:cBhvr>
                                      <p:to>
                                        <p:strVal val="visible"/>
                                      </p:to>
                                    </p:set>
                                    <p:animEffect transition="in" filter="blinds(horizontal)">
                                      <p:cBhvr>
                                        <p:cTn id="97" dur="500"/>
                                        <p:tgtEl>
                                          <p:spTgt spid="1608707">
                                            <p:txEl>
                                              <p:pRg st="6" end="6"/>
                                            </p:txEl>
                                          </p:spTgt>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4" presetClass="exit" presetSubtype="16" fill="hold" nodeType="clickEffect">
                                  <p:stCondLst>
                                    <p:cond delay="0"/>
                                  </p:stCondLst>
                                  <p:childTnLst>
                                    <p:animEffect transition="out" filter="box(in)">
                                      <p:cBhvr>
                                        <p:cTn id="101" dur="500"/>
                                        <p:tgtEl>
                                          <p:spTgt spid="1608724"/>
                                        </p:tgtEl>
                                      </p:cBhvr>
                                    </p:animEffect>
                                    <p:set>
                                      <p:cBhvr>
                                        <p:cTn id="102" dur="1" fill="hold">
                                          <p:stCondLst>
                                            <p:cond delay="499"/>
                                          </p:stCondLst>
                                        </p:cTn>
                                        <p:tgtEl>
                                          <p:spTgt spid="1608724"/>
                                        </p:tgtEl>
                                        <p:attrNameLst>
                                          <p:attrName>style.visibility</p:attrName>
                                        </p:attrNameLst>
                                      </p:cBhvr>
                                      <p:to>
                                        <p:strVal val="hidden"/>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6" presetClass="entr" presetSubtype="16" fill="hold" nodeType="clickEffect">
                                  <p:stCondLst>
                                    <p:cond delay="0"/>
                                  </p:stCondLst>
                                  <p:childTnLst>
                                    <p:set>
                                      <p:cBhvr>
                                        <p:cTn id="106" dur="1" fill="hold">
                                          <p:stCondLst>
                                            <p:cond delay="0"/>
                                          </p:stCondLst>
                                        </p:cTn>
                                        <p:tgtEl>
                                          <p:spTgt spid="1608726"/>
                                        </p:tgtEl>
                                        <p:attrNameLst>
                                          <p:attrName>style.visibility</p:attrName>
                                        </p:attrNameLst>
                                      </p:cBhvr>
                                      <p:to>
                                        <p:strVal val="visible"/>
                                      </p:to>
                                    </p:set>
                                    <p:animEffect transition="in" filter="circle(in)">
                                      <p:cBhvr>
                                        <p:cTn id="107" dur="2000"/>
                                        <p:tgtEl>
                                          <p:spTgt spid="1608726"/>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1608707">
                                            <p:txEl>
                                              <p:pRg st="7" end="7"/>
                                            </p:txEl>
                                          </p:spTgt>
                                        </p:tgtEl>
                                        <p:attrNameLst>
                                          <p:attrName>style.visibility</p:attrName>
                                        </p:attrNameLst>
                                      </p:cBhvr>
                                      <p:to>
                                        <p:strVal val="visible"/>
                                      </p:to>
                                    </p:set>
                                    <p:animEffect transition="in" filter="blinds(horizontal)">
                                      <p:cBhvr>
                                        <p:cTn id="112" dur="500"/>
                                        <p:tgtEl>
                                          <p:spTgt spid="1608707">
                                            <p:txEl>
                                              <p:pRg st="7" end="7"/>
                                            </p:txEl>
                                          </p:spTgt>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3" presetClass="exit" presetSubtype="10" fill="hold" nodeType="clickEffect">
                                  <p:stCondLst>
                                    <p:cond delay="0"/>
                                  </p:stCondLst>
                                  <p:childTnLst>
                                    <p:animEffect transition="out" filter="blinds(horizontal)">
                                      <p:cBhvr>
                                        <p:cTn id="116" dur="500"/>
                                        <p:tgtEl>
                                          <p:spTgt spid="1608726"/>
                                        </p:tgtEl>
                                      </p:cBhvr>
                                    </p:animEffect>
                                    <p:set>
                                      <p:cBhvr>
                                        <p:cTn id="117" dur="1" fill="hold">
                                          <p:stCondLst>
                                            <p:cond delay="499"/>
                                          </p:stCondLst>
                                        </p:cTn>
                                        <p:tgtEl>
                                          <p:spTgt spid="1608726"/>
                                        </p:tgtEl>
                                        <p:attrNameLst>
                                          <p:attrName>style.visibility</p:attrName>
                                        </p:attrNameLst>
                                      </p:cBhvr>
                                      <p:to>
                                        <p:strVal val="hidden"/>
                                      </p:to>
                                    </p:se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0" presetClass="entr" presetSubtype="0" fill="hold" nodeType="clickEffect">
                                  <p:stCondLst>
                                    <p:cond delay="0"/>
                                  </p:stCondLst>
                                  <p:childTnLst>
                                    <p:set>
                                      <p:cBhvr>
                                        <p:cTn id="121" dur="1" fill="hold">
                                          <p:stCondLst>
                                            <p:cond delay="0"/>
                                          </p:stCondLst>
                                        </p:cTn>
                                        <p:tgtEl>
                                          <p:spTgt spid="1608728"/>
                                        </p:tgtEl>
                                        <p:attrNameLst>
                                          <p:attrName>style.visibility</p:attrName>
                                        </p:attrNameLst>
                                      </p:cBhvr>
                                      <p:to>
                                        <p:strVal val="visible"/>
                                      </p:to>
                                    </p:set>
                                    <p:animEffect transition="in" filter="fade">
                                      <p:cBhvr>
                                        <p:cTn id="122" dur="2000"/>
                                        <p:tgtEl>
                                          <p:spTgt spid="1608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8706" grpId="0"/>
      <p:bldP spid="1608707"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0210"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30211" name="Rectangle 3"/>
          <p:cNvSpPr>
            <a:spLocks noGrp="1" noChangeArrowheads="1"/>
          </p:cNvSpPr>
          <p:nvPr>
            <p:ph type="body" sz="half" idx="1"/>
          </p:nvPr>
        </p:nvSpPr>
        <p:spPr>
          <a:xfrm>
            <a:off x="381000" y="1722438"/>
            <a:ext cx="4038600" cy="4525962"/>
          </a:xfrm>
        </p:spPr>
        <p:txBody>
          <a:bodyPr/>
          <a:lstStyle/>
          <a:p>
            <a:pPr eaLnBrk="1" hangingPunct="1">
              <a:lnSpc>
                <a:spcPct val="80000"/>
              </a:lnSpc>
            </a:pPr>
            <a:r>
              <a:rPr lang="es-AR" sz="2200" smtClean="0"/>
              <a:t>P.: </a:t>
            </a:r>
            <a:r>
              <a:rPr lang="es-AR" sz="2200" i="1" smtClean="0"/>
              <a:t>“¿Cuál es el tronco del árbol?”</a:t>
            </a:r>
          </a:p>
          <a:p>
            <a:pPr eaLnBrk="1" hangingPunct="1">
              <a:lnSpc>
                <a:spcPct val="80000"/>
              </a:lnSpc>
            </a:pPr>
            <a:r>
              <a:rPr lang="es-AR" sz="2200" smtClean="0"/>
              <a:t>R.: Se muestra el tronco del cuerpo poniendo las manos sobre los costados.</a:t>
            </a:r>
          </a:p>
          <a:p>
            <a:pPr eaLnBrk="1" hangingPunct="1">
              <a:lnSpc>
                <a:spcPct val="80000"/>
              </a:lnSpc>
            </a:pPr>
            <a:r>
              <a:rPr lang="es-AR" sz="2200" smtClean="0"/>
              <a:t>P.: </a:t>
            </a:r>
            <a:r>
              <a:rPr lang="es-AR" sz="2200" i="1" smtClean="0"/>
              <a:t>“¿Cuál es el árbol de diez ramas?”</a:t>
            </a:r>
          </a:p>
          <a:p>
            <a:pPr eaLnBrk="1" hangingPunct="1">
              <a:lnSpc>
                <a:spcPct val="80000"/>
              </a:lnSpc>
            </a:pPr>
            <a:r>
              <a:rPr lang="es-AR" sz="2200" smtClean="0"/>
              <a:t>R.: Se muestran los diez dedos de las manos abiertas.</a:t>
            </a:r>
          </a:p>
          <a:p>
            <a:pPr eaLnBrk="1" hangingPunct="1">
              <a:lnSpc>
                <a:spcPct val="80000"/>
              </a:lnSpc>
            </a:pPr>
            <a:r>
              <a:rPr lang="es-AR" sz="2200" smtClean="0"/>
              <a:t>P.: </a:t>
            </a:r>
            <a:r>
              <a:rPr lang="es-AR" sz="2200" i="1" smtClean="0"/>
              <a:t>“¿Cuál es el árbol cruzado?”</a:t>
            </a:r>
          </a:p>
          <a:p>
            <a:pPr eaLnBrk="1" hangingPunct="1">
              <a:lnSpc>
                <a:spcPct val="80000"/>
              </a:lnSpc>
            </a:pPr>
            <a:r>
              <a:rPr lang="es-AR" sz="2200" smtClean="0"/>
              <a:t>R.: Se cruzan los brazos sobre el pecho.</a:t>
            </a:r>
          </a:p>
          <a:p>
            <a:pPr eaLnBrk="1" hangingPunct="1">
              <a:lnSpc>
                <a:spcPct val="80000"/>
              </a:lnSpc>
            </a:pPr>
            <a:endParaRPr lang="es-ES_tradnl" sz="2200" smtClean="0"/>
          </a:p>
        </p:txBody>
      </p:sp>
      <p:sp>
        <p:nvSpPr>
          <p:cNvPr id="175108" name="Rectangle 4"/>
          <p:cNvSpPr>
            <a:spLocks noGrp="1" noChangeArrowheads="1"/>
          </p:cNvSpPr>
          <p:nvPr>
            <p:ph sz="half" idx="2"/>
          </p:nvPr>
        </p:nvSpPr>
        <p:spPr/>
        <p:txBody>
          <a:bodyPr/>
          <a:lstStyle/>
          <a:p>
            <a:pPr eaLnBrk="1" hangingPunct="1"/>
            <a:endParaRPr lang="es-AR" sz="2800" smtClean="0"/>
          </a:p>
        </p:txBody>
      </p:sp>
      <p:pic>
        <p:nvPicPr>
          <p:cNvPr id="1630222" name="Picture 14" descr="ug2_55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219200"/>
            <a:ext cx="36861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0224" name="Picture 16" descr="ElCuerpoDePorta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3425" y="1219200"/>
            <a:ext cx="41433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0230" name="Picture 22" descr="arbo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133600"/>
            <a:ext cx="4572000" cy="3429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630232" name="Picture 24" descr="LEOQUEVAED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667000"/>
            <a:ext cx="4191000"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0234" name="Picture 26" descr="au0422%20arbol%20cruzado%20en%20marrdja%20botanical%20par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1295400"/>
            <a:ext cx="36480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0236" name="Picture 28" descr="EGA0743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95875" y="1066800"/>
            <a:ext cx="2779713"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0210"/>
                                        </p:tgtEl>
                                        <p:attrNameLst>
                                          <p:attrName>style.visibility</p:attrName>
                                        </p:attrNameLst>
                                      </p:cBhvr>
                                      <p:to>
                                        <p:strVal val="visible"/>
                                      </p:to>
                                    </p:set>
                                    <p:animEffect transition="in" filter="blinds(horizontal)">
                                      <p:cBhvr>
                                        <p:cTn id="7" dur="500"/>
                                        <p:tgtEl>
                                          <p:spTgt spid="16302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0211">
                                            <p:txEl>
                                              <p:pRg st="0" end="0"/>
                                            </p:txEl>
                                          </p:spTgt>
                                        </p:tgtEl>
                                        <p:attrNameLst>
                                          <p:attrName>style.visibility</p:attrName>
                                        </p:attrNameLst>
                                      </p:cBhvr>
                                      <p:to>
                                        <p:strVal val="visible"/>
                                      </p:to>
                                    </p:set>
                                    <p:animEffect transition="in" filter="blinds(horizontal)">
                                      <p:cBhvr>
                                        <p:cTn id="12" dur="500"/>
                                        <p:tgtEl>
                                          <p:spTgt spid="16302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ntr" presetSubtype="0" fill="hold" nodeType="clickEffect">
                                  <p:stCondLst>
                                    <p:cond delay="0"/>
                                  </p:stCondLst>
                                  <p:childTnLst>
                                    <p:set>
                                      <p:cBhvr>
                                        <p:cTn id="16" dur="1" fill="hold">
                                          <p:stCondLst>
                                            <p:cond delay="0"/>
                                          </p:stCondLst>
                                        </p:cTn>
                                        <p:tgtEl>
                                          <p:spTgt spid="1630222"/>
                                        </p:tgtEl>
                                        <p:attrNameLst>
                                          <p:attrName>style.visibility</p:attrName>
                                        </p:attrNameLst>
                                      </p:cBhvr>
                                      <p:to>
                                        <p:strVal val="visible"/>
                                      </p:to>
                                    </p:set>
                                    <p:animEffect transition="in" filter="wedge">
                                      <p:cBhvr>
                                        <p:cTn id="17" dur="2000"/>
                                        <p:tgtEl>
                                          <p:spTgt spid="16302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0211">
                                            <p:txEl>
                                              <p:pRg st="1" end="1"/>
                                            </p:txEl>
                                          </p:spTgt>
                                        </p:tgtEl>
                                        <p:attrNameLst>
                                          <p:attrName>style.visibility</p:attrName>
                                        </p:attrNameLst>
                                      </p:cBhvr>
                                      <p:to>
                                        <p:strVal val="visible"/>
                                      </p:to>
                                    </p:set>
                                    <p:animEffect transition="in" filter="blinds(horizontal)">
                                      <p:cBhvr>
                                        <p:cTn id="22" dur="500"/>
                                        <p:tgtEl>
                                          <p:spTgt spid="163021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xit" presetSubtype="16" fill="hold" nodeType="clickEffect">
                                  <p:stCondLst>
                                    <p:cond delay="0"/>
                                  </p:stCondLst>
                                  <p:childTnLst>
                                    <p:animEffect transition="out" filter="circle(in)">
                                      <p:cBhvr>
                                        <p:cTn id="26" dur="2000"/>
                                        <p:tgtEl>
                                          <p:spTgt spid="1630222"/>
                                        </p:tgtEl>
                                      </p:cBhvr>
                                    </p:animEffect>
                                    <p:set>
                                      <p:cBhvr>
                                        <p:cTn id="27" dur="1" fill="hold">
                                          <p:stCondLst>
                                            <p:cond delay="1999"/>
                                          </p:stCondLst>
                                        </p:cTn>
                                        <p:tgtEl>
                                          <p:spTgt spid="1630222"/>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1630224"/>
                                        </p:tgtEl>
                                        <p:attrNameLst>
                                          <p:attrName>style.visibility</p:attrName>
                                        </p:attrNameLst>
                                      </p:cBhvr>
                                      <p:to>
                                        <p:strVal val="visible"/>
                                      </p:to>
                                    </p:set>
                                    <p:animEffect transition="in" filter="circle(in)">
                                      <p:cBhvr>
                                        <p:cTn id="32" dur="2000"/>
                                        <p:tgtEl>
                                          <p:spTgt spid="163022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30211">
                                            <p:txEl>
                                              <p:pRg st="2" end="2"/>
                                            </p:txEl>
                                          </p:spTgt>
                                        </p:tgtEl>
                                        <p:attrNameLst>
                                          <p:attrName>style.visibility</p:attrName>
                                        </p:attrNameLst>
                                      </p:cBhvr>
                                      <p:to>
                                        <p:strVal val="visible"/>
                                      </p:to>
                                    </p:set>
                                    <p:animEffect transition="in" filter="blinds(horizontal)">
                                      <p:cBhvr>
                                        <p:cTn id="37" dur="500"/>
                                        <p:tgtEl>
                                          <p:spTgt spid="1630211">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0" presetClass="exit" presetSubtype="0" fill="hold" nodeType="clickEffect">
                                  <p:stCondLst>
                                    <p:cond delay="0"/>
                                  </p:stCondLst>
                                  <p:childTnLst>
                                    <p:animEffect transition="out" filter="wedge">
                                      <p:cBhvr>
                                        <p:cTn id="41" dur="2000"/>
                                        <p:tgtEl>
                                          <p:spTgt spid="1630224"/>
                                        </p:tgtEl>
                                      </p:cBhvr>
                                    </p:animEffect>
                                    <p:set>
                                      <p:cBhvr>
                                        <p:cTn id="42" dur="1" fill="hold">
                                          <p:stCondLst>
                                            <p:cond delay="1999"/>
                                          </p:stCondLst>
                                        </p:cTn>
                                        <p:tgtEl>
                                          <p:spTgt spid="1630224"/>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6" presetClass="entr" presetSubtype="16" fill="hold" nodeType="clickEffect">
                                  <p:stCondLst>
                                    <p:cond delay="0"/>
                                  </p:stCondLst>
                                  <p:childTnLst>
                                    <p:set>
                                      <p:cBhvr>
                                        <p:cTn id="46" dur="1" fill="hold">
                                          <p:stCondLst>
                                            <p:cond delay="0"/>
                                          </p:stCondLst>
                                        </p:cTn>
                                        <p:tgtEl>
                                          <p:spTgt spid="1630230"/>
                                        </p:tgtEl>
                                        <p:attrNameLst>
                                          <p:attrName>style.visibility</p:attrName>
                                        </p:attrNameLst>
                                      </p:cBhvr>
                                      <p:to>
                                        <p:strVal val="visible"/>
                                      </p:to>
                                    </p:set>
                                    <p:animEffect transition="in" filter="circle(in)">
                                      <p:cBhvr>
                                        <p:cTn id="47" dur="2000"/>
                                        <p:tgtEl>
                                          <p:spTgt spid="163023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xit" presetSubtype="0" fill="hold" nodeType="clickEffect">
                                  <p:stCondLst>
                                    <p:cond delay="0"/>
                                  </p:stCondLst>
                                  <p:childTnLst>
                                    <p:animEffect transition="out" filter="fade">
                                      <p:cBhvr>
                                        <p:cTn id="51" dur="2000"/>
                                        <p:tgtEl>
                                          <p:spTgt spid="1630230"/>
                                        </p:tgtEl>
                                      </p:cBhvr>
                                    </p:animEffect>
                                    <p:set>
                                      <p:cBhvr>
                                        <p:cTn id="52" dur="1" fill="hold">
                                          <p:stCondLst>
                                            <p:cond delay="1999"/>
                                          </p:stCondLst>
                                        </p:cTn>
                                        <p:tgtEl>
                                          <p:spTgt spid="1630230"/>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30211">
                                            <p:txEl>
                                              <p:pRg st="3" end="3"/>
                                            </p:txEl>
                                          </p:spTgt>
                                        </p:tgtEl>
                                        <p:attrNameLst>
                                          <p:attrName>style.visibility</p:attrName>
                                        </p:attrNameLst>
                                      </p:cBhvr>
                                      <p:to>
                                        <p:strVal val="visible"/>
                                      </p:to>
                                    </p:set>
                                    <p:animEffect transition="in" filter="blinds(horizontal)">
                                      <p:cBhvr>
                                        <p:cTn id="57" dur="500"/>
                                        <p:tgtEl>
                                          <p:spTgt spid="1630211">
                                            <p:txEl>
                                              <p:pRg st="3" end="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1630232"/>
                                        </p:tgtEl>
                                        <p:attrNameLst>
                                          <p:attrName>style.visibility</p:attrName>
                                        </p:attrNameLst>
                                      </p:cBhvr>
                                      <p:to>
                                        <p:strVal val="visible"/>
                                      </p:to>
                                    </p:set>
                                    <p:animEffect transition="in" filter="blinds(horizontal)">
                                      <p:cBhvr>
                                        <p:cTn id="62" dur="2000"/>
                                        <p:tgtEl>
                                          <p:spTgt spid="163023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630211">
                                            <p:txEl>
                                              <p:pRg st="4" end="4"/>
                                            </p:txEl>
                                          </p:spTgt>
                                        </p:tgtEl>
                                        <p:attrNameLst>
                                          <p:attrName>style.visibility</p:attrName>
                                        </p:attrNameLst>
                                      </p:cBhvr>
                                      <p:to>
                                        <p:strVal val="visible"/>
                                      </p:to>
                                    </p:set>
                                    <p:animEffect transition="in" filter="blinds(horizontal)">
                                      <p:cBhvr>
                                        <p:cTn id="67" dur="500"/>
                                        <p:tgtEl>
                                          <p:spTgt spid="1630211">
                                            <p:txEl>
                                              <p:pRg st="4" end="4"/>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6" presetClass="exit" presetSubtype="16" fill="hold" nodeType="clickEffect">
                                  <p:stCondLst>
                                    <p:cond delay="0"/>
                                  </p:stCondLst>
                                  <p:childTnLst>
                                    <p:animEffect transition="out" filter="circle(in)">
                                      <p:cBhvr>
                                        <p:cTn id="71" dur="2000"/>
                                        <p:tgtEl>
                                          <p:spTgt spid="1630232"/>
                                        </p:tgtEl>
                                      </p:cBhvr>
                                    </p:animEffect>
                                    <p:set>
                                      <p:cBhvr>
                                        <p:cTn id="72" dur="1" fill="hold">
                                          <p:stCondLst>
                                            <p:cond delay="1999"/>
                                          </p:stCondLst>
                                        </p:cTn>
                                        <p:tgtEl>
                                          <p:spTgt spid="1630232"/>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nodeType="clickEffect">
                                  <p:stCondLst>
                                    <p:cond delay="0"/>
                                  </p:stCondLst>
                                  <p:childTnLst>
                                    <p:set>
                                      <p:cBhvr>
                                        <p:cTn id="76" dur="1" fill="hold">
                                          <p:stCondLst>
                                            <p:cond delay="0"/>
                                          </p:stCondLst>
                                        </p:cTn>
                                        <p:tgtEl>
                                          <p:spTgt spid="1630234"/>
                                        </p:tgtEl>
                                        <p:attrNameLst>
                                          <p:attrName>style.visibility</p:attrName>
                                        </p:attrNameLst>
                                      </p:cBhvr>
                                      <p:to>
                                        <p:strVal val="visible"/>
                                      </p:to>
                                    </p:set>
                                    <p:animEffect transition="in" filter="fade">
                                      <p:cBhvr>
                                        <p:cTn id="77" dur="2000"/>
                                        <p:tgtEl>
                                          <p:spTgt spid="1630234"/>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630211">
                                            <p:txEl>
                                              <p:pRg st="5" end="5"/>
                                            </p:txEl>
                                          </p:spTgt>
                                        </p:tgtEl>
                                        <p:attrNameLst>
                                          <p:attrName>style.visibility</p:attrName>
                                        </p:attrNameLst>
                                      </p:cBhvr>
                                      <p:to>
                                        <p:strVal val="visible"/>
                                      </p:to>
                                    </p:set>
                                    <p:animEffect transition="in" filter="blinds(horizontal)">
                                      <p:cBhvr>
                                        <p:cTn id="82" dur="500"/>
                                        <p:tgtEl>
                                          <p:spTgt spid="1630211">
                                            <p:txEl>
                                              <p:pRg st="5" end="5"/>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3" presetClass="exit" presetSubtype="16" fill="hold" nodeType="clickEffect">
                                  <p:stCondLst>
                                    <p:cond delay="0"/>
                                  </p:stCondLst>
                                  <p:childTnLst>
                                    <p:animEffect transition="out" filter="plus(in)">
                                      <p:cBhvr>
                                        <p:cTn id="86" dur="2000"/>
                                        <p:tgtEl>
                                          <p:spTgt spid="1630234"/>
                                        </p:tgtEl>
                                      </p:cBhvr>
                                    </p:animEffect>
                                    <p:set>
                                      <p:cBhvr>
                                        <p:cTn id="87" dur="1" fill="hold">
                                          <p:stCondLst>
                                            <p:cond delay="1999"/>
                                          </p:stCondLst>
                                        </p:cTn>
                                        <p:tgtEl>
                                          <p:spTgt spid="1630234"/>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3" presetClass="entr" presetSubtype="16" fill="hold" nodeType="clickEffect">
                                  <p:stCondLst>
                                    <p:cond delay="0"/>
                                  </p:stCondLst>
                                  <p:childTnLst>
                                    <p:set>
                                      <p:cBhvr>
                                        <p:cTn id="91" dur="1" fill="hold">
                                          <p:stCondLst>
                                            <p:cond delay="0"/>
                                          </p:stCondLst>
                                        </p:cTn>
                                        <p:tgtEl>
                                          <p:spTgt spid="1630236"/>
                                        </p:tgtEl>
                                        <p:attrNameLst>
                                          <p:attrName>style.visibility</p:attrName>
                                        </p:attrNameLst>
                                      </p:cBhvr>
                                      <p:to>
                                        <p:strVal val="visible"/>
                                      </p:to>
                                    </p:set>
                                    <p:animEffect transition="in" filter="plus(in)">
                                      <p:cBhvr>
                                        <p:cTn id="92" dur="2000"/>
                                        <p:tgtEl>
                                          <p:spTgt spid="1630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0210" grpId="0"/>
      <p:bldP spid="1630211" grpId="0" bui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1234"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31235" name="Rectangle 3"/>
          <p:cNvSpPr>
            <a:spLocks noGrp="1" noChangeArrowheads="1"/>
          </p:cNvSpPr>
          <p:nvPr>
            <p:ph type="body" sz="half" idx="1"/>
          </p:nvPr>
        </p:nvSpPr>
        <p:spPr>
          <a:xfrm>
            <a:off x="381000" y="1722438"/>
            <a:ext cx="4038600" cy="4525962"/>
          </a:xfrm>
        </p:spPr>
        <p:txBody>
          <a:bodyPr/>
          <a:lstStyle/>
          <a:p>
            <a:pPr eaLnBrk="1" hangingPunct="1">
              <a:lnSpc>
                <a:spcPct val="80000"/>
              </a:lnSpc>
            </a:pPr>
            <a:r>
              <a:rPr lang="es-AR" sz="2200" smtClean="0"/>
              <a:t>P.: </a:t>
            </a:r>
            <a:r>
              <a:rPr lang="es-AR" sz="2200" i="1" smtClean="0"/>
              <a:t>“¿Cuáles son los árboles más curvos?”</a:t>
            </a:r>
          </a:p>
          <a:p>
            <a:pPr eaLnBrk="1" hangingPunct="1">
              <a:lnSpc>
                <a:spcPct val="80000"/>
              </a:lnSpc>
            </a:pPr>
            <a:r>
              <a:rPr lang="es-AR" sz="2200" smtClean="0"/>
              <a:t>R.: Se coloca la mano derecha sobre el costado inclinándose un poco del mismo lado.</a:t>
            </a:r>
          </a:p>
          <a:p>
            <a:pPr eaLnBrk="1" hangingPunct="1">
              <a:lnSpc>
                <a:spcPct val="80000"/>
              </a:lnSpc>
            </a:pPr>
            <a:r>
              <a:rPr lang="es-AR" sz="2200" smtClean="0"/>
              <a:t>P.: </a:t>
            </a:r>
            <a:r>
              <a:rPr lang="es-AR" sz="2200" i="1" smtClean="0"/>
              <a:t>“¿Dónde están los pies angulares?”</a:t>
            </a:r>
          </a:p>
          <a:p>
            <a:pPr eaLnBrk="1" hangingPunct="1">
              <a:lnSpc>
                <a:spcPct val="80000"/>
              </a:lnSpc>
            </a:pPr>
            <a:r>
              <a:rPr lang="es-AR" sz="2200" smtClean="0"/>
              <a:t>R.: Se muestran los cuatro dedos de la mano izquierda sin el pulgar.</a:t>
            </a:r>
          </a:p>
          <a:p>
            <a:pPr eaLnBrk="1" hangingPunct="1">
              <a:lnSpc>
                <a:spcPct val="80000"/>
              </a:lnSpc>
            </a:pPr>
            <a:r>
              <a:rPr lang="es-AR" sz="2200" smtClean="0"/>
              <a:t>P.: </a:t>
            </a:r>
            <a:r>
              <a:rPr lang="es-AR" sz="2200" i="1" smtClean="0"/>
              <a:t>“¿Cuáles son las partes más bellas de la reunión?”</a:t>
            </a:r>
          </a:p>
          <a:p>
            <a:pPr eaLnBrk="1" hangingPunct="1">
              <a:lnSpc>
                <a:spcPct val="80000"/>
              </a:lnSpc>
            </a:pPr>
            <a:r>
              <a:rPr lang="es-AR" sz="2200" smtClean="0"/>
              <a:t>R.: Los ojos, los oídos, la nariz, la boca, las manos.</a:t>
            </a:r>
          </a:p>
          <a:p>
            <a:pPr eaLnBrk="1" hangingPunct="1">
              <a:lnSpc>
                <a:spcPct val="80000"/>
              </a:lnSpc>
            </a:pPr>
            <a:endParaRPr lang="es-AR" sz="2200" smtClean="0"/>
          </a:p>
          <a:p>
            <a:pPr eaLnBrk="1" hangingPunct="1">
              <a:lnSpc>
                <a:spcPct val="80000"/>
              </a:lnSpc>
            </a:pPr>
            <a:endParaRPr lang="es-ES_tradnl" sz="2200" smtClean="0"/>
          </a:p>
        </p:txBody>
      </p:sp>
      <p:sp>
        <p:nvSpPr>
          <p:cNvPr id="176132" name="Rectangle 4"/>
          <p:cNvSpPr>
            <a:spLocks noGrp="1" noChangeArrowheads="1"/>
          </p:cNvSpPr>
          <p:nvPr>
            <p:ph sz="half" idx="2"/>
          </p:nvPr>
        </p:nvSpPr>
        <p:spPr/>
        <p:txBody>
          <a:bodyPr/>
          <a:lstStyle/>
          <a:p>
            <a:pPr eaLnBrk="1" hangingPunct="1"/>
            <a:endParaRPr lang="es-AR" sz="2800" smtClean="0"/>
          </a:p>
        </p:txBody>
      </p:sp>
      <p:pic>
        <p:nvPicPr>
          <p:cNvPr id="1631244" name="Picture 12" descr="pino%20curv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775" y="1295400"/>
            <a:ext cx="3933825" cy="52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1246" name="Picture 14" descr="65648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975" y="1181100"/>
            <a:ext cx="385762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1248" name="Picture 16" descr="7CAA58FE268B43B797D19DBC4DB9BA7F-5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5300" y="2028825"/>
            <a:ext cx="47625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1250" name="Picture 18" descr="Mujer--cara--manos_115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347913"/>
            <a:ext cx="4276725" cy="298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1234"/>
                                        </p:tgtEl>
                                        <p:attrNameLst>
                                          <p:attrName>style.visibility</p:attrName>
                                        </p:attrNameLst>
                                      </p:cBhvr>
                                      <p:to>
                                        <p:strVal val="visible"/>
                                      </p:to>
                                    </p:set>
                                    <p:animEffect transition="in" filter="blinds(horizontal)">
                                      <p:cBhvr>
                                        <p:cTn id="7" dur="500"/>
                                        <p:tgtEl>
                                          <p:spTgt spid="16312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1235">
                                            <p:txEl>
                                              <p:pRg st="0" end="0"/>
                                            </p:txEl>
                                          </p:spTgt>
                                        </p:tgtEl>
                                        <p:attrNameLst>
                                          <p:attrName>style.visibility</p:attrName>
                                        </p:attrNameLst>
                                      </p:cBhvr>
                                      <p:to>
                                        <p:strVal val="visible"/>
                                      </p:to>
                                    </p:set>
                                    <p:animEffect transition="in" filter="blinds(horizontal)">
                                      <p:cBhvr>
                                        <p:cTn id="12" dur="500"/>
                                        <p:tgtEl>
                                          <p:spTgt spid="16312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1631244"/>
                                        </p:tgtEl>
                                        <p:attrNameLst>
                                          <p:attrName>style.visibility</p:attrName>
                                        </p:attrNameLst>
                                      </p:cBhvr>
                                      <p:to>
                                        <p:strVal val="visible"/>
                                      </p:to>
                                    </p:set>
                                    <p:animEffect transition="in" filter="circle(in)">
                                      <p:cBhvr>
                                        <p:cTn id="17" dur="2000"/>
                                        <p:tgtEl>
                                          <p:spTgt spid="16312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1235">
                                            <p:txEl>
                                              <p:pRg st="1" end="1"/>
                                            </p:txEl>
                                          </p:spTgt>
                                        </p:tgtEl>
                                        <p:attrNameLst>
                                          <p:attrName>style.visibility</p:attrName>
                                        </p:attrNameLst>
                                      </p:cBhvr>
                                      <p:to>
                                        <p:strVal val="visible"/>
                                      </p:to>
                                    </p:set>
                                    <p:animEffect transition="in" filter="blinds(horizontal)">
                                      <p:cBhvr>
                                        <p:cTn id="22" dur="500"/>
                                        <p:tgtEl>
                                          <p:spTgt spid="163123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3" presetClass="exit" presetSubtype="16" fill="hold" nodeType="clickEffect">
                                  <p:stCondLst>
                                    <p:cond delay="0"/>
                                  </p:stCondLst>
                                  <p:childTnLst>
                                    <p:animEffect transition="out" filter="plus(in)">
                                      <p:cBhvr>
                                        <p:cTn id="26" dur="2000"/>
                                        <p:tgtEl>
                                          <p:spTgt spid="1631244"/>
                                        </p:tgtEl>
                                      </p:cBhvr>
                                    </p:animEffect>
                                    <p:set>
                                      <p:cBhvr>
                                        <p:cTn id="27" dur="1" fill="hold">
                                          <p:stCondLst>
                                            <p:cond delay="1999"/>
                                          </p:stCondLst>
                                        </p:cTn>
                                        <p:tgtEl>
                                          <p:spTgt spid="163124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3" presetClass="entr" presetSubtype="16" fill="hold" nodeType="clickEffect">
                                  <p:stCondLst>
                                    <p:cond delay="0"/>
                                  </p:stCondLst>
                                  <p:childTnLst>
                                    <p:set>
                                      <p:cBhvr>
                                        <p:cTn id="31" dur="1" fill="hold">
                                          <p:stCondLst>
                                            <p:cond delay="0"/>
                                          </p:stCondLst>
                                        </p:cTn>
                                        <p:tgtEl>
                                          <p:spTgt spid="1631246"/>
                                        </p:tgtEl>
                                        <p:attrNameLst>
                                          <p:attrName>style.visibility</p:attrName>
                                        </p:attrNameLst>
                                      </p:cBhvr>
                                      <p:to>
                                        <p:strVal val="visible"/>
                                      </p:to>
                                    </p:set>
                                    <p:animEffect transition="in" filter="plus(in)">
                                      <p:cBhvr>
                                        <p:cTn id="32" dur="2000"/>
                                        <p:tgtEl>
                                          <p:spTgt spid="163124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31235">
                                            <p:txEl>
                                              <p:pRg st="2" end="2"/>
                                            </p:txEl>
                                          </p:spTgt>
                                        </p:tgtEl>
                                        <p:attrNameLst>
                                          <p:attrName>style.visibility</p:attrName>
                                        </p:attrNameLst>
                                      </p:cBhvr>
                                      <p:to>
                                        <p:strVal val="visible"/>
                                      </p:to>
                                    </p:set>
                                    <p:animEffect transition="in" filter="blinds(horizontal)">
                                      <p:cBhvr>
                                        <p:cTn id="37" dur="500"/>
                                        <p:tgtEl>
                                          <p:spTgt spid="1631235">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31235">
                                            <p:txEl>
                                              <p:pRg st="3" end="3"/>
                                            </p:txEl>
                                          </p:spTgt>
                                        </p:tgtEl>
                                        <p:attrNameLst>
                                          <p:attrName>style.visibility</p:attrName>
                                        </p:attrNameLst>
                                      </p:cBhvr>
                                      <p:to>
                                        <p:strVal val="visible"/>
                                      </p:to>
                                    </p:set>
                                    <p:animEffect transition="in" filter="blinds(horizontal)">
                                      <p:cBhvr>
                                        <p:cTn id="42" dur="500"/>
                                        <p:tgtEl>
                                          <p:spTgt spid="1631235">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xit" presetSubtype="16" fill="hold" nodeType="clickEffect">
                                  <p:stCondLst>
                                    <p:cond delay="0"/>
                                  </p:stCondLst>
                                  <p:childTnLst>
                                    <p:animEffect transition="out" filter="box(in)">
                                      <p:cBhvr>
                                        <p:cTn id="46" dur="3000"/>
                                        <p:tgtEl>
                                          <p:spTgt spid="1631246"/>
                                        </p:tgtEl>
                                      </p:cBhvr>
                                    </p:animEffect>
                                    <p:set>
                                      <p:cBhvr>
                                        <p:cTn id="47" dur="1" fill="hold">
                                          <p:stCondLst>
                                            <p:cond delay="2999"/>
                                          </p:stCondLst>
                                        </p:cTn>
                                        <p:tgtEl>
                                          <p:spTgt spid="1631246"/>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1631248"/>
                                        </p:tgtEl>
                                        <p:attrNameLst>
                                          <p:attrName>style.visibility</p:attrName>
                                        </p:attrNameLst>
                                      </p:cBhvr>
                                      <p:to>
                                        <p:strVal val="visible"/>
                                      </p:to>
                                    </p:set>
                                    <p:animEffect transition="in" filter="fade">
                                      <p:cBhvr>
                                        <p:cTn id="52" dur="2000"/>
                                        <p:tgtEl>
                                          <p:spTgt spid="163124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31235">
                                            <p:txEl>
                                              <p:pRg st="4" end="4"/>
                                            </p:txEl>
                                          </p:spTgt>
                                        </p:tgtEl>
                                        <p:attrNameLst>
                                          <p:attrName>style.visibility</p:attrName>
                                        </p:attrNameLst>
                                      </p:cBhvr>
                                      <p:to>
                                        <p:strVal val="visible"/>
                                      </p:to>
                                    </p:set>
                                    <p:animEffect transition="in" filter="blinds(horizontal)">
                                      <p:cBhvr>
                                        <p:cTn id="57" dur="500"/>
                                        <p:tgtEl>
                                          <p:spTgt spid="1631235">
                                            <p:txEl>
                                              <p:pRg st="4" end="4"/>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631235">
                                            <p:txEl>
                                              <p:pRg st="5" end="5"/>
                                            </p:txEl>
                                          </p:spTgt>
                                        </p:tgtEl>
                                        <p:attrNameLst>
                                          <p:attrName>style.visibility</p:attrName>
                                        </p:attrNameLst>
                                      </p:cBhvr>
                                      <p:to>
                                        <p:strVal val="visible"/>
                                      </p:to>
                                    </p:set>
                                    <p:animEffect transition="in" filter="blinds(horizontal)">
                                      <p:cBhvr>
                                        <p:cTn id="62" dur="500"/>
                                        <p:tgtEl>
                                          <p:spTgt spid="1631235">
                                            <p:txEl>
                                              <p:pRg st="5" end="5"/>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6" presetClass="exit" presetSubtype="16" fill="hold" nodeType="clickEffect">
                                  <p:stCondLst>
                                    <p:cond delay="0"/>
                                  </p:stCondLst>
                                  <p:childTnLst>
                                    <p:animEffect transition="out" filter="circle(in)">
                                      <p:cBhvr>
                                        <p:cTn id="66" dur="2000"/>
                                        <p:tgtEl>
                                          <p:spTgt spid="1631248"/>
                                        </p:tgtEl>
                                      </p:cBhvr>
                                    </p:animEffect>
                                    <p:set>
                                      <p:cBhvr>
                                        <p:cTn id="67" dur="1" fill="hold">
                                          <p:stCondLst>
                                            <p:cond delay="1999"/>
                                          </p:stCondLst>
                                        </p:cTn>
                                        <p:tgtEl>
                                          <p:spTgt spid="1631248"/>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8" presetClass="entr" presetSubtype="16" fill="hold" nodeType="clickEffect">
                                  <p:stCondLst>
                                    <p:cond delay="0"/>
                                  </p:stCondLst>
                                  <p:childTnLst>
                                    <p:set>
                                      <p:cBhvr>
                                        <p:cTn id="71" dur="1" fill="hold">
                                          <p:stCondLst>
                                            <p:cond delay="0"/>
                                          </p:stCondLst>
                                        </p:cTn>
                                        <p:tgtEl>
                                          <p:spTgt spid="1631250"/>
                                        </p:tgtEl>
                                        <p:attrNameLst>
                                          <p:attrName>style.visibility</p:attrName>
                                        </p:attrNameLst>
                                      </p:cBhvr>
                                      <p:to>
                                        <p:strVal val="visible"/>
                                      </p:to>
                                    </p:set>
                                    <p:animEffect transition="in" filter="diamond(in)">
                                      <p:cBhvr>
                                        <p:cTn id="72" dur="2000"/>
                                        <p:tgtEl>
                                          <p:spTgt spid="1631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1234" grpId="0"/>
      <p:bldP spid="1631235"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2258"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32259" name="Rectangle 3"/>
          <p:cNvSpPr>
            <a:spLocks noGrp="1" noChangeArrowheads="1"/>
          </p:cNvSpPr>
          <p:nvPr>
            <p:ph type="body" sz="half" idx="1"/>
          </p:nvPr>
        </p:nvSpPr>
        <p:spPr>
          <a:xfrm>
            <a:off x="381000" y="1722438"/>
            <a:ext cx="4038600" cy="4525962"/>
          </a:xfrm>
        </p:spPr>
        <p:txBody>
          <a:bodyPr/>
          <a:lstStyle/>
          <a:p>
            <a:pPr eaLnBrk="1" hangingPunct="1">
              <a:lnSpc>
                <a:spcPct val="80000"/>
              </a:lnSpc>
            </a:pPr>
            <a:r>
              <a:rPr lang="es-AR" sz="2200" smtClean="0"/>
              <a:t>P.: </a:t>
            </a:r>
            <a:r>
              <a:rPr lang="es-AR" sz="2200" i="1" smtClean="0"/>
              <a:t>“¿Cuál es la corteza más fina?”</a:t>
            </a:r>
          </a:p>
          <a:p>
            <a:pPr eaLnBrk="1" hangingPunct="1">
              <a:lnSpc>
                <a:spcPct val="80000"/>
              </a:lnSpc>
            </a:pPr>
            <a:r>
              <a:rPr lang="es-AR" sz="2200" smtClean="0"/>
              <a:t>R.: </a:t>
            </a:r>
            <a:r>
              <a:rPr lang="es-AR" sz="2200" i="1" smtClean="0"/>
              <a:t>“La camisa”.</a:t>
            </a:r>
          </a:p>
          <a:p>
            <a:pPr eaLnBrk="1" hangingPunct="1">
              <a:lnSpc>
                <a:spcPct val="80000"/>
              </a:lnSpc>
            </a:pPr>
            <a:r>
              <a:rPr lang="es-AR" sz="2200" smtClean="0"/>
              <a:t>P.: </a:t>
            </a:r>
            <a:r>
              <a:rPr lang="es-AR" sz="2200" i="1" smtClean="0"/>
              <a:t>“¿Cuál es la corteza más gruesa?”</a:t>
            </a:r>
          </a:p>
          <a:p>
            <a:pPr eaLnBrk="1" hangingPunct="1">
              <a:lnSpc>
                <a:spcPct val="80000"/>
              </a:lnSpc>
            </a:pPr>
            <a:r>
              <a:rPr lang="es-AR" sz="2200" smtClean="0"/>
              <a:t>R.: </a:t>
            </a:r>
            <a:r>
              <a:rPr lang="es-AR" sz="2200" i="1" smtClean="0"/>
              <a:t>“La vestimenta”</a:t>
            </a:r>
            <a:r>
              <a:rPr lang="es-AR" sz="2200" smtClean="0"/>
              <a:t>.</a:t>
            </a:r>
          </a:p>
          <a:p>
            <a:pPr eaLnBrk="1" hangingPunct="1">
              <a:lnSpc>
                <a:spcPct val="80000"/>
              </a:lnSpc>
            </a:pPr>
            <a:r>
              <a:rPr lang="es-AR" sz="2200" smtClean="0"/>
              <a:t>P.: </a:t>
            </a:r>
            <a:r>
              <a:rPr lang="es-AR" sz="2200" i="1" smtClean="0"/>
              <a:t>“¿Por dónde se pasa en la selva?”</a:t>
            </a:r>
          </a:p>
          <a:p>
            <a:pPr eaLnBrk="1" hangingPunct="1">
              <a:lnSpc>
                <a:spcPct val="80000"/>
              </a:lnSpc>
            </a:pPr>
            <a:r>
              <a:rPr lang="es-AR" sz="2200" smtClean="0"/>
              <a:t>R.: </a:t>
            </a:r>
            <a:r>
              <a:rPr lang="es-AR" sz="2200" i="1" smtClean="0"/>
              <a:t>“Por el pie angular”.</a:t>
            </a:r>
          </a:p>
          <a:p>
            <a:pPr eaLnBrk="1" hangingPunct="1">
              <a:lnSpc>
                <a:spcPct val="80000"/>
              </a:lnSpc>
            </a:pPr>
            <a:r>
              <a:rPr lang="es-AR" sz="2200" smtClean="0"/>
              <a:t>P.: </a:t>
            </a:r>
            <a:r>
              <a:rPr lang="es-AR" sz="2200" i="1" smtClean="0"/>
              <a:t>“¿Dónde está el pie angular?”</a:t>
            </a:r>
          </a:p>
          <a:p>
            <a:pPr eaLnBrk="1" hangingPunct="1">
              <a:lnSpc>
                <a:spcPct val="80000"/>
              </a:lnSpc>
            </a:pPr>
            <a:r>
              <a:rPr lang="es-AR" sz="2200" smtClean="0"/>
              <a:t>R.: </a:t>
            </a:r>
            <a:r>
              <a:rPr lang="es-AR" sz="2200" i="1" smtClean="0"/>
              <a:t>“A la entrada del bosque”.</a:t>
            </a:r>
            <a:endParaRPr lang="es-AR" sz="2200" smtClean="0"/>
          </a:p>
          <a:p>
            <a:pPr eaLnBrk="1" hangingPunct="1">
              <a:lnSpc>
                <a:spcPct val="80000"/>
              </a:lnSpc>
            </a:pPr>
            <a:endParaRPr lang="es-ES_tradnl" sz="2200" smtClean="0"/>
          </a:p>
        </p:txBody>
      </p:sp>
      <p:sp>
        <p:nvSpPr>
          <p:cNvPr id="177156" name="Rectangle 4"/>
          <p:cNvSpPr>
            <a:spLocks noGrp="1" noChangeArrowheads="1"/>
          </p:cNvSpPr>
          <p:nvPr>
            <p:ph sz="half" idx="2"/>
          </p:nvPr>
        </p:nvSpPr>
        <p:spPr/>
        <p:txBody>
          <a:bodyPr/>
          <a:lstStyle/>
          <a:p>
            <a:pPr eaLnBrk="1" hangingPunct="1"/>
            <a:endParaRPr lang="es-AR" sz="2800" smtClean="0"/>
          </a:p>
        </p:txBody>
      </p:sp>
      <p:pic>
        <p:nvPicPr>
          <p:cNvPr id="1632266" name="Picture 10" descr="EST_00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0" y="1219200"/>
            <a:ext cx="360045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2268" name="Picture 12" descr="camisa_laboral_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250" y="1752600"/>
            <a:ext cx="4019550"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2270" name="Picture 14" descr="entero_traje_negr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7225" y="1181100"/>
            <a:ext cx="41433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2272" name="Picture 16" descr="3-Bosque-del-Beta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1219200"/>
            <a:ext cx="41433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2258"/>
                                        </p:tgtEl>
                                        <p:attrNameLst>
                                          <p:attrName>style.visibility</p:attrName>
                                        </p:attrNameLst>
                                      </p:cBhvr>
                                      <p:to>
                                        <p:strVal val="visible"/>
                                      </p:to>
                                    </p:set>
                                    <p:animEffect transition="in" filter="blinds(horizontal)">
                                      <p:cBhvr>
                                        <p:cTn id="7" dur="500"/>
                                        <p:tgtEl>
                                          <p:spTgt spid="1632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2259">
                                            <p:txEl>
                                              <p:pRg st="0" end="0"/>
                                            </p:txEl>
                                          </p:spTgt>
                                        </p:tgtEl>
                                        <p:attrNameLst>
                                          <p:attrName>style.visibility</p:attrName>
                                        </p:attrNameLst>
                                      </p:cBhvr>
                                      <p:to>
                                        <p:strVal val="visible"/>
                                      </p:to>
                                    </p:set>
                                    <p:animEffect transition="in" filter="blinds(horizontal)">
                                      <p:cBhvr>
                                        <p:cTn id="12" dur="500"/>
                                        <p:tgtEl>
                                          <p:spTgt spid="16322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1632266"/>
                                        </p:tgtEl>
                                        <p:attrNameLst>
                                          <p:attrName>style.visibility</p:attrName>
                                        </p:attrNameLst>
                                      </p:cBhvr>
                                      <p:to>
                                        <p:strVal val="visible"/>
                                      </p:to>
                                    </p:set>
                                    <p:animEffect transition="in" filter="circle(in)">
                                      <p:cBhvr>
                                        <p:cTn id="17" dur="2000"/>
                                        <p:tgtEl>
                                          <p:spTgt spid="16322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2259">
                                            <p:txEl>
                                              <p:pRg st="1" end="1"/>
                                            </p:txEl>
                                          </p:spTgt>
                                        </p:tgtEl>
                                        <p:attrNameLst>
                                          <p:attrName>style.visibility</p:attrName>
                                        </p:attrNameLst>
                                      </p:cBhvr>
                                      <p:to>
                                        <p:strVal val="visible"/>
                                      </p:to>
                                    </p:set>
                                    <p:animEffect transition="in" filter="blinds(horizontal)">
                                      <p:cBhvr>
                                        <p:cTn id="22" dur="500"/>
                                        <p:tgtEl>
                                          <p:spTgt spid="1632259">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xit" presetSubtype="16" fill="hold" nodeType="clickEffect">
                                  <p:stCondLst>
                                    <p:cond delay="0"/>
                                  </p:stCondLst>
                                  <p:childTnLst>
                                    <p:animEffect transition="out" filter="circle(in)">
                                      <p:cBhvr>
                                        <p:cTn id="26" dur="2000"/>
                                        <p:tgtEl>
                                          <p:spTgt spid="1632266"/>
                                        </p:tgtEl>
                                      </p:cBhvr>
                                    </p:animEffect>
                                    <p:set>
                                      <p:cBhvr>
                                        <p:cTn id="27" dur="1" fill="hold">
                                          <p:stCondLst>
                                            <p:cond delay="1999"/>
                                          </p:stCondLst>
                                        </p:cTn>
                                        <p:tgtEl>
                                          <p:spTgt spid="1632266"/>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3" presetClass="entr" presetSubtype="16" fill="hold" nodeType="clickEffect">
                                  <p:stCondLst>
                                    <p:cond delay="0"/>
                                  </p:stCondLst>
                                  <p:childTnLst>
                                    <p:set>
                                      <p:cBhvr>
                                        <p:cTn id="31" dur="1" fill="hold">
                                          <p:stCondLst>
                                            <p:cond delay="0"/>
                                          </p:stCondLst>
                                        </p:cTn>
                                        <p:tgtEl>
                                          <p:spTgt spid="1632268"/>
                                        </p:tgtEl>
                                        <p:attrNameLst>
                                          <p:attrName>style.visibility</p:attrName>
                                        </p:attrNameLst>
                                      </p:cBhvr>
                                      <p:to>
                                        <p:strVal val="visible"/>
                                      </p:to>
                                    </p:set>
                                    <p:animEffect transition="in" filter="plus(in)">
                                      <p:cBhvr>
                                        <p:cTn id="32" dur="2000"/>
                                        <p:tgtEl>
                                          <p:spTgt spid="163226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32259">
                                            <p:txEl>
                                              <p:pRg st="2" end="2"/>
                                            </p:txEl>
                                          </p:spTgt>
                                        </p:tgtEl>
                                        <p:attrNameLst>
                                          <p:attrName>style.visibility</p:attrName>
                                        </p:attrNameLst>
                                      </p:cBhvr>
                                      <p:to>
                                        <p:strVal val="visible"/>
                                      </p:to>
                                    </p:set>
                                    <p:animEffect transition="in" filter="blinds(horizontal)">
                                      <p:cBhvr>
                                        <p:cTn id="37" dur="500"/>
                                        <p:tgtEl>
                                          <p:spTgt spid="1632259">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0" presetClass="exit" presetSubtype="0" fill="hold" nodeType="clickEffect">
                                  <p:stCondLst>
                                    <p:cond delay="0"/>
                                  </p:stCondLst>
                                  <p:childTnLst>
                                    <p:animEffect transition="out" filter="wedge">
                                      <p:cBhvr>
                                        <p:cTn id="41" dur="2000"/>
                                        <p:tgtEl>
                                          <p:spTgt spid="1632268"/>
                                        </p:tgtEl>
                                      </p:cBhvr>
                                    </p:animEffect>
                                    <p:set>
                                      <p:cBhvr>
                                        <p:cTn id="42" dur="1" fill="hold">
                                          <p:stCondLst>
                                            <p:cond delay="1999"/>
                                          </p:stCondLst>
                                        </p:cTn>
                                        <p:tgtEl>
                                          <p:spTgt spid="1632268"/>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32259">
                                            <p:txEl>
                                              <p:pRg st="3" end="3"/>
                                            </p:txEl>
                                          </p:spTgt>
                                        </p:tgtEl>
                                        <p:attrNameLst>
                                          <p:attrName>style.visibility</p:attrName>
                                        </p:attrNameLst>
                                      </p:cBhvr>
                                      <p:to>
                                        <p:strVal val="visible"/>
                                      </p:to>
                                    </p:set>
                                    <p:animEffect transition="in" filter="blinds(horizontal)">
                                      <p:cBhvr>
                                        <p:cTn id="47" dur="500"/>
                                        <p:tgtEl>
                                          <p:spTgt spid="1632259">
                                            <p:txEl>
                                              <p:pRg st="3" end="3"/>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8" presetClass="entr" presetSubtype="16" fill="hold" nodeType="clickEffect">
                                  <p:stCondLst>
                                    <p:cond delay="0"/>
                                  </p:stCondLst>
                                  <p:childTnLst>
                                    <p:set>
                                      <p:cBhvr>
                                        <p:cTn id="51" dur="1" fill="hold">
                                          <p:stCondLst>
                                            <p:cond delay="0"/>
                                          </p:stCondLst>
                                        </p:cTn>
                                        <p:tgtEl>
                                          <p:spTgt spid="1632270"/>
                                        </p:tgtEl>
                                        <p:attrNameLst>
                                          <p:attrName>style.visibility</p:attrName>
                                        </p:attrNameLst>
                                      </p:cBhvr>
                                      <p:to>
                                        <p:strVal val="visible"/>
                                      </p:to>
                                    </p:set>
                                    <p:animEffect transition="in" filter="diamond(in)">
                                      <p:cBhvr>
                                        <p:cTn id="52" dur="2000"/>
                                        <p:tgtEl>
                                          <p:spTgt spid="163227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32259">
                                            <p:txEl>
                                              <p:pRg st="4" end="4"/>
                                            </p:txEl>
                                          </p:spTgt>
                                        </p:tgtEl>
                                        <p:attrNameLst>
                                          <p:attrName>style.visibility</p:attrName>
                                        </p:attrNameLst>
                                      </p:cBhvr>
                                      <p:to>
                                        <p:strVal val="visible"/>
                                      </p:to>
                                    </p:set>
                                    <p:animEffect transition="in" filter="blinds(horizontal)">
                                      <p:cBhvr>
                                        <p:cTn id="57" dur="500"/>
                                        <p:tgtEl>
                                          <p:spTgt spid="1632259">
                                            <p:txEl>
                                              <p:pRg st="4" end="4"/>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632259">
                                            <p:txEl>
                                              <p:pRg st="5" end="5"/>
                                            </p:txEl>
                                          </p:spTgt>
                                        </p:tgtEl>
                                        <p:attrNameLst>
                                          <p:attrName>style.visibility</p:attrName>
                                        </p:attrNameLst>
                                      </p:cBhvr>
                                      <p:to>
                                        <p:strVal val="visible"/>
                                      </p:to>
                                    </p:set>
                                    <p:animEffect transition="in" filter="blinds(horizontal)">
                                      <p:cBhvr>
                                        <p:cTn id="62" dur="500"/>
                                        <p:tgtEl>
                                          <p:spTgt spid="1632259">
                                            <p:txEl>
                                              <p:pRg st="5" end="5"/>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632259">
                                            <p:txEl>
                                              <p:pRg st="6" end="6"/>
                                            </p:txEl>
                                          </p:spTgt>
                                        </p:tgtEl>
                                        <p:attrNameLst>
                                          <p:attrName>style.visibility</p:attrName>
                                        </p:attrNameLst>
                                      </p:cBhvr>
                                      <p:to>
                                        <p:strVal val="visible"/>
                                      </p:to>
                                    </p:set>
                                    <p:animEffect transition="in" filter="blinds(horizontal)">
                                      <p:cBhvr>
                                        <p:cTn id="67" dur="500"/>
                                        <p:tgtEl>
                                          <p:spTgt spid="1632259">
                                            <p:txEl>
                                              <p:pRg st="6" end="6"/>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632259">
                                            <p:txEl>
                                              <p:pRg st="7" end="7"/>
                                            </p:txEl>
                                          </p:spTgt>
                                        </p:tgtEl>
                                        <p:attrNameLst>
                                          <p:attrName>style.visibility</p:attrName>
                                        </p:attrNameLst>
                                      </p:cBhvr>
                                      <p:to>
                                        <p:strVal val="visible"/>
                                      </p:to>
                                    </p:set>
                                    <p:animEffect transition="in" filter="blinds(horizontal)">
                                      <p:cBhvr>
                                        <p:cTn id="72" dur="500"/>
                                        <p:tgtEl>
                                          <p:spTgt spid="1632259">
                                            <p:txEl>
                                              <p:pRg st="7" end="7"/>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6" presetClass="exit" presetSubtype="16" fill="hold" nodeType="clickEffect">
                                  <p:stCondLst>
                                    <p:cond delay="0"/>
                                  </p:stCondLst>
                                  <p:childTnLst>
                                    <p:animEffect transition="out" filter="circle(in)">
                                      <p:cBhvr>
                                        <p:cTn id="76" dur="2000"/>
                                        <p:tgtEl>
                                          <p:spTgt spid="1632270"/>
                                        </p:tgtEl>
                                      </p:cBhvr>
                                    </p:animEffect>
                                    <p:set>
                                      <p:cBhvr>
                                        <p:cTn id="77" dur="1" fill="hold">
                                          <p:stCondLst>
                                            <p:cond delay="1999"/>
                                          </p:stCondLst>
                                        </p:cTn>
                                        <p:tgtEl>
                                          <p:spTgt spid="1632270"/>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ntr" presetSubtype="0" fill="hold" nodeType="clickEffect">
                                  <p:stCondLst>
                                    <p:cond delay="0"/>
                                  </p:stCondLst>
                                  <p:childTnLst>
                                    <p:set>
                                      <p:cBhvr>
                                        <p:cTn id="81" dur="1" fill="hold">
                                          <p:stCondLst>
                                            <p:cond delay="0"/>
                                          </p:stCondLst>
                                        </p:cTn>
                                        <p:tgtEl>
                                          <p:spTgt spid="1632272"/>
                                        </p:tgtEl>
                                        <p:attrNameLst>
                                          <p:attrName>style.visibility</p:attrName>
                                        </p:attrNameLst>
                                      </p:cBhvr>
                                      <p:to>
                                        <p:strVal val="visible"/>
                                      </p:to>
                                    </p:set>
                                    <p:animEffect transition="in" filter="fade">
                                      <p:cBhvr>
                                        <p:cTn id="82" dur="2000"/>
                                        <p:tgtEl>
                                          <p:spTgt spid="1632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2258" grpId="0"/>
      <p:bldP spid="1632259" grpId="0" build="p"/>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3282"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33283" name="Rectangle 3"/>
          <p:cNvSpPr>
            <a:spLocks noGrp="1" noChangeArrowheads="1"/>
          </p:cNvSpPr>
          <p:nvPr>
            <p:ph type="body" sz="half" idx="1"/>
          </p:nvPr>
        </p:nvSpPr>
        <p:spPr>
          <a:xfrm>
            <a:off x="381000" y="1798638"/>
            <a:ext cx="4038600" cy="4525962"/>
          </a:xfrm>
        </p:spPr>
        <p:txBody>
          <a:bodyPr/>
          <a:lstStyle/>
          <a:p>
            <a:pPr eaLnBrk="1" hangingPunct="1">
              <a:lnSpc>
                <a:spcPct val="80000"/>
              </a:lnSpc>
            </a:pPr>
            <a:r>
              <a:rPr lang="es-AR" sz="2200" smtClean="0"/>
              <a:t>P.: </a:t>
            </a:r>
            <a:r>
              <a:rPr lang="es-AR" sz="2200" i="1" smtClean="0"/>
              <a:t>“¿Cuál es la hoja más brillante y más verde?”</a:t>
            </a:r>
          </a:p>
          <a:p>
            <a:pPr eaLnBrk="1" hangingPunct="1">
              <a:lnSpc>
                <a:spcPct val="80000"/>
              </a:lnSpc>
            </a:pPr>
            <a:r>
              <a:rPr lang="es-AR" sz="2200" smtClean="0"/>
              <a:t>R.: </a:t>
            </a:r>
            <a:r>
              <a:rPr lang="es-AR" sz="2200" i="1" smtClean="0"/>
              <a:t>“El acebo” </a:t>
            </a:r>
            <a:r>
              <a:rPr lang="es-AR" sz="2200" smtClean="0"/>
              <a:t>(es decir, el muérdago).</a:t>
            </a:r>
          </a:p>
          <a:p>
            <a:pPr eaLnBrk="1" hangingPunct="1">
              <a:lnSpc>
                <a:spcPct val="80000"/>
              </a:lnSpc>
            </a:pPr>
            <a:r>
              <a:rPr lang="es-AR" sz="2200" smtClean="0"/>
              <a:t>P.: </a:t>
            </a:r>
            <a:r>
              <a:rPr lang="es-AR" sz="2200" i="1" smtClean="0"/>
              <a:t>“¿Dónde está el sendero para ir al agua?”</a:t>
            </a:r>
          </a:p>
          <a:p>
            <a:pPr eaLnBrk="1" hangingPunct="1">
              <a:lnSpc>
                <a:spcPct val="80000"/>
              </a:lnSpc>
            </a:pPr>
            <a:r>
              <a:rPr lang="es-AR" sz="2200" smtClean="0"/>
              <a:t>R.: </a:t>
            </a:r>
            <a:r>
              <a:rPr lang="es-AR" sz="2200" i="1" smtClean="0"/>
              <a:t>“Es el sendero más transitado”</a:t>
            </a:r>
            <a:r>
              <a:rPr lang="es-AR" sz="2200" smtClean="0"/>
              <a:t>.</a:t>
            </a:r>
          </a:p>
          <a:p>
            <a:pPr eaLnBrk="1" hangingPunct="1">
              <a:lnSpc>
                <a:spcPct val="80000"/>
              </a:lnSpc>
            </a:pPr>
            <a:r>
              <a:rPr lang="es-AR" sz="2200" smtClean="0"/>
              <a:t>P.: </a:t>
            </a:r>
            <a:r>
              <a:rPr lang="es-AR" sz="2200" i="1" smtClean="0"/>
              <a:t>“¿Dónde está el medio de la reunión?”</a:t>
            </a:r>
          </a:p>
          <a:p>
            <a:pPr eaLnBrk="1" hangingPunct="1">
              <a:lnSpc>
                <a:spcPct val="80000"/>
              </a:lnSpc>
            </a:pPr>
            <a:r>
              <a:rPr lang="es-AR" sz="2200" smtClean="0"/>
              <a:t>R.: Se estira como si se quisiera realizar el saludo y se marca con el dedo el centro de la mano.</a:t>
            </a:r>
            <a:endParaRPr lang="es-ES_tradnl" sz="2200" smtClean="0"/>
          </a:p>
        </p:txBody>
      </p:sp>
      <p:sp>
        <p:nvSpPr>
          <p:cNvPr id="178180" name="Rectangle 4"/>
          <p:cNvSpPr>
            <a:spLocks noGrp="1" noChangeArrowheads="1"/>
          </p:cNvSpPr>
          <p:nvPr>
            <p:ph sz="half" idx="2"/>
          </p:nvPr>
        </p:nvSpPr>
        <p:spPr/>
        <p:txBody>
          <a:bodyPr/>
          <a:lstStyle/>
          <a:p>
            <a:pPr eaLnBrk="1" hangingPunct="1"/>
            <a:endParaRPr lang="es-AR" sz="2800" smtClean="0"/>
          </a:p>
        </p:txBody>
      </p:sp>
      <p:pic>
        <p:nvPicPr>
          <p:cNvPr id="1633292" name="Picture 12" descr="aceb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714500"/>
            <a:ext cx="45720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3294" name="Picture 14" descr="03_nz_isla_sur_07_milford_sound_sendero_hacia_marian_lake_2-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2143125"/>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3296" name="Picture 16" descr="dedos+de+la+man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676400"/>
            <a:ext cx="425608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3282"/>
                                        </p:tgtEl>
                                        <p:attrNameLst>
                                          <p:attrName>style.visibility</p:attrName>
                                        </p:attrNameLst>
                                      </p:cBhvr>
                                      <p:to>
                                        <p:strVal val="visible"/>
                                      </p:to>
                                    </p:set>
                                    <p:animEffect transition="in" filter="blinds(horizontal)">
                                      <p:cBhvr>
                                        <p:cTn id="7" dur="500"/>
                                        <p:tgtEl>
                                          <p:spTgt spid="16332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3283">
                                            <p:txEl>
                                              <p:pRg st="0" end="0"/>
                                            </p:txEl>
                                          </p:spTgt>
                                        </p:tgtEl>
                                        <p:attrNameLst>
                                          <p:attrName>style.visibility</p:attrName>
                                        </p:attrNameLst>
                                      </p:cBhvr>
                                      <p:to>
                                        <p:strVal val="visible"/>
                                      </p:to>
                                    </p:set>
                                    <p:animEffect transition="in" filter="blinds(horizontal)">
                                      <p:cBhvr>
                                        <p:cTn id="12" dur="500"/>
                                        <p:tgtEl>
                                          <p:spTgt spid="16332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1633292"/>
                                        </p:tgtEl>
                                        <p:attrNameLst>
                                          <p:attrName>style.visibility</p:attrName>
                                        </p:attrNameLst>
                                      </p:cBhvr>
                                      <p:to>
                                        <p:strVal val="visible"/>
                                      </p:to>
                                    </p:set>
                                    <p:animEffect transition="in" filter="circle(in)">
                                      <p:cBhvr>
                                        <p:cTn id="17" dur="2000"/>
                                        <p:tgtEl>
                                          <p:spTgt spid="163329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3283">
                                            <p:txEl>
                                              <p:pRg st="1" end="1"/>
                                            </p:txEl>
                                          </p:spTgt>
                                        </p:tgtEl>
                                        <p:attrNameLst>
                                          <p:attrName>style.visibility</p:attrName>
                                        </p:attrNameLst>
                                      </p:cBhvr>
                                      <p:to>
                                        <p:strVal val="visible"/>
                                      </p:to>
                                    </p:set>
                                    <p:animEffect transition="in" filter="blinds(horizontal)">
                                      <p:cBhvr>
                                        <p:cTn id="22" dur="500"/>
                                        <p:tgtEl>
                                          <p:spTgt spid="163328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33283">
                                            <p:txEl>
                                              <p:pRg st="2" end="2"/>
                                            </p:txEl>
                                          </p:spTgt>
                                        </p:tgtEl>
                                        <p:attrNameLst>
                                          <p:attrName>style.visibility</p:attrName>
                                        </p:attrNameLst>
                                      </p:cBhvr>
                                      <p:to>
                                        <p:strVal val="visible"/>
                                      </p:to>
                                    </p:set>
                                    <p:animEffect transition="in" filter="blinds(horizontal)">
                                      <p:cBhvr>
                                        <p:cTn id="27" dur="500"/>
                                        <p:tgtEl>
                                          <p:spTgt spid="1633283">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xit" presetSubtype="16" fill="hold" nodeType="clickEffect">
                                  <p:stCondLst>
                                    <p:cond delay="0"/>
                                  </p:stCondLst>
                                  <p:childTnLst>
                                    <p:animEffect transition="out" filter="circle(in)">
                                      <p:cBhvr>
                                        <p:cTn id="31" dur="2000"/>
                                        <p:tgtEl>
                                          <p:spTgt spid="1633292"/>
                                        </p:tgtEl>
                                      </p:cBhvr>
                                    </p:animEffect>
                                    <p:set>
                                      <p:cBhvr>
                                        <p:cTn id="32" dur="1" fill="hold">
                                          <p:stCondLst>
                                            <p:cond delay="1999"/>
                                          </p:stCondLst>
                                        </p:cTn>
                                        <p:tgtEl>
                                          <p:spTgt spid="1633292"/>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633294"/>
                                        </p:tgtEl>
                                        <p:attrNameLst>
                                          <p:attrName>style.visibility</p:attrName>
                                        </p:attrNameLst>
                                      </p:cBhvr>
                                      <p:to>
                                        <p:strVal val="visible"/>
                                      </p:to>
                                    </p:set>
                                    <p:animEffect transition="in" filter="fade">
                                      <p:cBhvr>
                                        <p:cTn id="37" dur="2000"/>
                                        <p:tgtEl>
                                          <p:spTgt spid="163329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33283">
                                            <p:txEl>
                                              <p:pRg st="3" end="3"/>
                                            </p:txEl>
                                          </p:spTgt>
                                        </p:tgtEl>
                                        <p:attrNameLst>
                                          <p:attrName>style.visibility</p:attrName>
                                        </p:attrNameLst>
                                      </p:cBhvr>
                                      <p:to>
                                        <p:strVal val="visible"/>
                                      </p:to>
                                    </p:set>
                                    <p:animEffect transition="in" filter="blinds(horizontal)">
                                      <p:cBhvr>
                                        <p:cTn id="42" dur="500"/>
                                        <p:tgtEl>
                                          <p:spTgt spid="1633283">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33283">
                                            <p:txEl>
                                              <p:pRg st="4" end="4"/>
                                            </p:txEl>
                                          </p:spTgt>
                                        </p:tgtEl>
                                        <p:attrNameLst>
                                          <p:attrName>style.visibility</p:attrName>
                                        </p:attrNameLst>
                                      </p:cBhvr>
                                      <p:to>
                                        <p:strVal val="visible"/>
                                      </p:to>
                                    </p:set>
                                    <p:animEffect transition="in" filter="blinds(horizontal)">
                                      <p:cBhvr>
                                        <p:cTn id="47" dur="500"/>
                                        <p:tgtEl>
                                          <p:spTgt spid="1633283">
                                            <p:txEl>
                                              <p:pRg st="4" end="4"/>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33283">
                                            <p:txEl>
                                              <p:pRg st="5" end="5"/>
                                            </p:txEl>
                                          </p:spTgt>
                                        </p:tgtEl>
                                        <p:attrNameLst>
                                          <p:attrName>style.visibility</p:attrName>
                                        </p:attrNameLst>
                                      </p:cBhvr>
                                      <p:to>
                                        <p:strVal val="visible"/>
                                      </p:to>
                                    </p:set>
                                    <p:animEffect transition="in" filter="blinds(horizontal)">
                                      <p:cBhvr>
                                        <p:cTn id="52" dur="500"/>
                                        <p:tgtEl>
                                          <p:spTgt spid="1633283">
                                            <p:txEl>
                                              <p:pRg st="5" end="5"/>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6" presetClass="exit" presetSubtype="16" fill="hold" nodeType="clickEffect">
                                  <p:stCondLst>
                                    <p:cond delay="0"/>
                                  </p:stCondLst>
                                  <p:childTnLst>
                                    <p:animEffect transition="out" filter="circle(in)">
                                      <p:cBhvr>
                                        <p:cTn id="56" dur="2000"/>
                                        <p:tgtEl>
                                          <p:spTgt spid="1633294"/>
                                        </p:tgtEl>
                                      </p:cBhvr>
                                    </p:animEffect>
                                    <p:set>
                                      <p:cBhvr>
                                        <p:cTn id="57" dur="1" fill="hold">
                                          <p:stCondLst>
                                            <p:cond delay="1999"/>
                                          </p:stCondLst>
                                        </p:cTn>
                                        <p:tgtEl>
                                          <p:spTgt spid="1633294"/>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6" presetClass="entr" presetSubtype="16" fill="hold" nodeType="clickEffect">
                                  <p:stCondLst>
                                    <p:cond delay="0"/>
                                  </p:stCondLst>
                                  <p:childTnLst>
                                    <p:set>
                                      <p:cBhvr>
                                        <p:cTn id="61" dur="1" fill="hold">
                                          <p:stCondLst>
                                            <p:cond delay="0"/>
                                          </p:stCondLst>
                                        </p:cTn>
                                        <p:tgtEl>
                                          <p:spTgt spid="1633296"/>
                                        </p:tgtEl>
                                        <p:attrNameLst>
                                          <p:attrName>style.visibility</p:attrName>
                                        </p:attrNameLst>
                                      </p:cBhvr>
                                      <p:to>
                                        <p:strVal val="visible"/>
                                      </p:to>
                                    </p:set>
                                    <p:animEffect transition="in" filter="circle(in)">
                                      <p:cBhvr>
                                        <p:cTn id="62" dur="2000"/>
                                        <p:tgtEl>
                                          <p:spTgt spid="1633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3282" grpId="0"/>
      <p:bldP spid="1633283" grpId="0" build="p"/>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4306"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34307" name="Rectangle 3"/>
          <p:cNvSpPr>
            <a:spLocks noGrp="1" noChangeArrowheads="1"/>
          </p:cNvSpPr>
          <p:nvPr>
            <p:ph type="body" sz="half" idx="1"/>
          </p:nvPr>
        </p:nvSpPr>
        <p:spPr>
          <a:xfrm>
            <a:off x="457200" y="1371600"/>
            <a:ext cx="8229600" cy="2185988"/>
          </a:xfrm>
        </p:spPr>
        <p:txBody>
          <a:bodyPr/>
          <a:lstStyle/>
          <a:p>
            <a:pPr eaLnBrk="1" hangingPunct="1">
              <a:lnSpc>
                <a:spcPct val="80000"/>
              </a:lnSpc>
            </a:pPr>
            <a:r>
              <a:rPr lang="es-AR" sz="2200" smtClean="0"/>
              <a:t>P.: </a:t>
            </a:r>
            <a:r>
              <a:rPr lang="es-AR" sz="2200" i="1" smtClean="0"/>
              <a:t>“¿Qué es un imperio?”</a:t>
            </a:r>
          </a:p>
          <a:p>
            <a:pPr eaLnBrk="1" hangingPunct="1">
              <a:lnSpc>
                <a:spcPct val="80000"/>
              </a:lnSpc>
            </a:pPr>
            <a:r>
              <a:rPr lang="es-AR" sz="2200" smtClean="0"/>
              <a:t>R.: </a:t>
            </a:r>
            <a:r>
              <a:rPr lang="es-AR" sz="2200" i="1" smtClean="0"/>
              <a:t>“Cuando un compañero pone menos piezas en la pila que las que son necesarias” </a:t>
            </a:r>
            <a:r>
              <a:rPr lang="es-AR" sz="2200" smtClean="0"/>
              <a:t>(nótese la sutileza política de esta expresión).</a:t>
            </a:r>
          </a:p>
          <a:p>
            <a:pPr eaLnBrk="1" hangingPunct="1">
              <a:lnSpc>
                <a:spcPct val="80000"/>
              </a:lnSpc>
            </a:pPr>
            <a:r>
              <a:rPr lang="es-AR" sz="2200" smtClean="0"/>
              <a:t>P.: </a:t>
            </a:r>
            <a:r>
              <a:rPr lang="es-AR" sz="2200" i="1" smtClean="0"/>
              <a:t>“¿Dónde hace nido el ruiseñor?”</a:t>
            </a:r>
          </a:p>
          <a:p>
            <a:pPr eaLnBrk="1" hangingPunct="1">
              <a:lnSpc>
                <a:spcPct val="80000"/>
              </a:lnSpc>
            </a:pPr>
            <a:r>
              <a:rPr lang="es-AR" sz="2200" smtClean="0"/>
              <a:t>R.: </a:t>
            </a:r>
            <a:r>
              <a:rPr lang="es-AR" sz="2200" i="1" smtClean="0"/>
              <a:t>“En la isla, sobre el Verne” </a:t>
            </a:r>
            <a:r>
              <a:rPr lang="es-AR" sz="2200" smtClean="0"/>
              <a:t>(el ruiseñor es conocido como símbolo de la primavera, del amor y de la noche, porque es uno de los pocos pájaros que canta en horas nocturnas).</a:t>
            </a:r>
            <a:endParaRPr lang="es-ES_tradnl" sz="2200" smtClean="0"/>
          </a:p>
        </p:txBody>
      </p:sp>
      <p:sp>
        <p:nvSpPr>
          <p:cNvPr id="179204" name="Rectangle 8"/>
          <p:cNvSpPr>
            <a:spLocks noGrp="1" noChangeArrowheads="1"/>
          </p:cNvSpPr>
          <p:nvPr>
            <p:ph sz="half" idx="2"/>
          </p:nvPr>
        </p:nvSpPr>
        <p:spPr/>
        <p:txBody>
          <a:bodyPr/>
          <a:lstStyle/>
          <a:p>
            <a:pPr eaLnBrk="1" hangingPunct="1"/>
            <a:endParaRPr lang="es-AR" sz="2800" smtClean="0"/>
          </a:p>
        </p:txBody>
      </p:sp>
      <p:pic>
        <p:nvPicPr>
          <p:cNvPr id="1634311" name="Picture 7" descr="ruisenor-comu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3857625"/>
            <a:ext cx="38100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4306"/>
                                        </p:tgtEl>
                                        <p:attrNameLst>
                                          <p:attrName>style.visibility</p:attrName>
                                        </p:attrNameLst>
                                      </p:cBhvr>
                                      <p:to>
                                        <p:strVal val="visible"/>
                                      </p:to>
                                    </p:set>
                                    <p:animEffect transition="in" filter="blinds(horizontal)">
                                      <p:cBhvr>
                                        <p:cTn id="7" dur="500"/>
                                        <p:tgtEl>
                                          <p:spTgt spid="16343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4307">
                                            <p:txEl>
                                              <p:pRg st="0" end="0"/>
                                            </p:txEl>
                                          </p:spTgt>
                                        </p:tgtEl>
                                        <p:attrNameLst>
                                          <p:attrName>style.visibility</p:attrName>
                                        </p:attrNameLst>
                                      </p:cBhvr>
                                      <p:to>
                                        <p:strVal val="visible"/>
                                      </p:to>
                                    </p:set>
                                    <p:animEffect transition="in" filter="blinds(horizontal)">
                                      <p:cBhvr>
                                        <p:cTn id="12" dur="500"/>
                                        <p:tgtEl>
                                          <p:spTgt spid="16343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34307">
                                            <p:txEl>
                                              <p:pRg st="1" end="1"/>
                                            </p:txEl>
                                          </p:spTgt>
                                        </p:tgtEl>
                                        <p:attrNameLst>
                                          <p:attrName>style.visibility</p:attrName>
                                        </p:attrNameLst>
                                      </p:cBhvr>
                                      <p:to>
                                        <p:strVal val="visible"/>
                                      </p:to>
                                    </p:set>
                                    <p:animEffect transition="in" filter="blinds(horizontal)">
                                      <p:cBhvr>
                                        <p:cTn id="17" dur="500"/>
                                        <p:tgtEl>
                                          <p:spTgt spid="16343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4307">
                                            <p:txEl>
                                              <p:pRg st="2" end="2"/>
                                            </p:txEl>
                                          </p:spTgt>
                                        </p:tgtEl>
                                        <p:attrNameLst>
                                          <p:attrName>style.visibility</p:attrName>
                                        </p:attrNameLst>
                                      </p:cBhvr>
                                      <p:to>
                                        <p:strVal val="visible"/>
                                      </p:to>
                                    </p:set>
                                    <p:animEffect transition="in" filter="blinds(horizontal)">
                                      <p:cBhvr>
                                        <p:cTn id="22" dur="500"/>
                                        <p:tgtEl>
                                          <p:spTgt spid="16343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34307">
                                            <p:txEl>
                                              <p:pRg st="3" end="3"/>
                                            </p:txEl>
                                          </p:spTgt>
                                        </p:tgtEl>
                                        <p:attrNameLst>
                                          <p:attrName>style.visibility</p:attrName>
                                        </p:attrNameLst>
                                      </p:cBhvr>
                                      <p:to>
                                        <p:strVal val="visible"/>
                                      </p:to>
                                    </p:set>
                                    <p:animEffect transition="in" filter="blinds(horizontal)">
                                      <p:cBhvr>
                                        <p:cTn id="27" dur="500"/>
                                        <p:tgtEl>
                                          <p:spTgt spid="163430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1634311"/>
                                        </p:tgtEl>
                                        <p:attrNameLst>
                                          <p:attrName>style.visibility</p:attrName>
                                        </p:attrNameLst>
                                      </p:cBhvr>
                                      <p:to>
                                        <p:strVal val="visible"/>
                                      </p:to>
                                    </p:set>
                                    <p:animEffect transition="in" filter="circle(in)">
                                      <p:cBhvr>
                                        <p:cTn id="32" dur="2000"/>
                                        <p:tgtEl>
                                          <p:spTgt spid="1634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4306" grpId="0"/>
      <p:bldP spid="1634307" grpId="0" build="p"/>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6354"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36355" name="Rectangle 3"/>
          <p:cNvSpPr>
            <a:spLocks noGrp="1" noChangeArrowheads="1"/>
          </p:cNvSpPr>
          <p:nvPr>
            <p:ph type="body" sz="half" idx="1"/>
          </p:nvPr>
        </p:nvSpPr>
        <p:spPr/>
        <p:txBody>
          <a:bodyPr/>
          <a:lstStyle/>
          <a:p>
            <a:pPr eaLnBrk="1" hangingPunct="1">
              <a:lnSpc>
                <a:spcPct val="80000"/>
              </a:lnSpc>
            </a:pPr>
            <a:r>
              <a:rPr lang="es-AR" sz="2200" smtClean="0"/>
              <a:t>P.: </a:t>
            </a:r>
            <a:r>
              <a:rPr lang="es-AR" sz="2200" i="1" smtClean="0"/>
              <a:t>“¿Cómo se lía un haz?”</a:t>
            </a:r>
          </a:p>
          <a:p>
            <a:pPr eaLnBrk="1" hangingPunct="1">
              <a:lnSpc>
                <a:spcPct val="80000"/>
              </a:lnSpc>
            </a:pPr>
            <a:r>
              <a:rPr lang="es-AR" sz="2200" smtClean="0"/>
              <a:t>R.: Se pasa el índice sobre el dedo del medio y se reúne el pulgar con el cuarto y el quinto dedo.</a:t>
            </a:r>
          </a:p>
          <a:p>
            <a:pPr eaLnBrk="1" hangingPunct="1">
              <a:lnSpc>
                <a:spcPct val="80000"/>
              </a:lnSpc>
            </a:pPr>
            <a:r>
              <a:rPr lang="es-AR" sz="2200" smtClean="0"/>
              <a:t>P: </a:t>
            </a:r>
            <a:r>
              <a:rPr lang="es-AR" sz="2200" i="1" smtClean="0"/>
              <a:t>“Dónde está vuestra medida”</a:t>
            </a:r>
            <a:r>
              <a:rPr lang="es-AR" sz="2200" smtClean="0"/>
              <a:t>.</a:t>
            </a:r>
          </a:p>
          <a:p>
            <a:pPr eaLnBrk="1" hangingPunct="1">
              <a:lnSpc>
                <a:spcPct val="80000"/>
              </a:lnSpc>
            </a:pPr>
            <a:r>
              <a:rPr lang="es-AR" sz="2200" smtClean="0"/>
              <a:t>R.: Se muestra la mitad del brazo (¿esto se refiere al codo, como unidad de medida?).</a:t>
            </a:r>
          </a:p>
          <a:p>
            <a:pPr eaLnBrk="1" hangingPunct="1">
              <a:lnSpc>
                <a:spcPct val="80000"/>
              </a:lnSpc>
            </a:pPr>
            <a:r>
              <a:rPr lang="es-AR" sz="2200" smtClean="0"/>
              <a:t>P.: </a:t>
            </a:r>
            <a:r>
              <a:rPr lang="es-AR" sz="2200" i="1" smtClean="0"/>
              <a:t>“¿Cuántos tipos de países hay?”</a:t>
            </a:r>
          </a:p>
          <a:p>
            <a:pPr eaLnBrk="1" hangingPunct="1">
              <a:lnSpc>
                <a:spcPct val="80000"/>
              </a:lnSpc>
            </a:pPr>
            <a:r>
              <a:rPr lang="es-AR" sz="2200" smtClean="0"/>
              <a:t>R.: Tres clases: al alto, el bajo y el montañoso.</a:t>
            </a:r>
            <a:endParaRPr lang="es-ES_tradnl" sz="2200" smtClean="0"/>
          </a:p>
        </p:txBody>
      </p:sp>
      <p:sp>
        <p:nvSpPr>
          <p:cNvPr id="180228" name="Rectangle 6"/>
          <p:cNvSpPr>
            <a:spLocks noGrp="1" noChangeArrowheads="1"/>
          </p:cNvSpPr>
          <p:nvPr>
            <p:ph sz="half" idx="2"/>
          </p:nvPr>
        </p:nvSpPr>
        <p:spPr/>
        <p:txBody>
          <a:bodyPr/>
          <a:lstStyle/>
          <a:p>
            <a:pPr eaLnBrk="1" hangingPunct="1"/>
            <a:endParaRPr lang="es-AR" sz="2800" smtClean="0"/>
          </a:p>
        </p:txBody>
      </p:sp>
      <p:pic>
        <p:nvPicPr>
          <p:cNvPr id="1636362" name="Picture 10" descr="hombre-codo-brazo_~bn275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8275" y="1524000"/>
            <a:ext cx="29051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6354"/>
                                        </p:tgtEl>
                                        <p:attrNameLst>
                                          <p:attrName>style.visibility</p:attrName>
                                        </p:attrNameLst>
                                      </p:cBhvr>
                                      <p:to>
                                        <p:strVal val="visible"/>
                                      </p:to>
                                    </p:set>
                                    <p:animEffect transition="in" filter="blinds(horizontal)">
                                      <p:cBhvr>
                                        <p:cTn id="7" dur="500"/>
                                        <p:tgtEl>
                                          <p:spTgt spid="1636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6355">
                                            <p:txEl>
                                              <p:pRg st="0" end="0"/>
                                            </p:txEl>
                                          </p:spTgt>
                                        </p:tgtEl>
                                        <p:attrNameLst>
                                          <p:attrName>style.visibility</p:attrName>
                                        </p:attrNameLst>
                                      </p:cBhvr>
                                      <p:to>
                                        <p:strVal val="visible"/>
                                      </p:to>
                                    </p:set>
                                    <p:animEffect transition="in" filter="blinds(horizontal)">
                                      <p:cBhvr>
                                        <p:cTn id="12" dur="500"/>
                                        <p:tgtEl>
                                          <p:spTgt spid="16363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36355">
                                            <p:txEl>
                                              <p:pRg st="1" end="1"/>
                                            </p:txEl>
                                          </p:spTgt>
                                        </p:tgtEl>
                                        <p:attrNameLst>
                                          <p:attrName>style.visibility</p:attrName>
                                        </p:attrNameLst>
                                      </p:cBhvr>
                                      <p:to>
                                        <p:strVal val="visible"/>
                                      </p:to>
                                    </p:set>
                                    <p:animEffect transition="in" filter="blinds(horizontal)">
                                      <p:cBhvr>
                                        <p:cTn id="17" dur="500"/>
                                        <p:tgtEl>
                                          <p:spTgt spid="16363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6355">
                                            <p:txEl>
                                              <p:pRg st="2" end="2"/>
                                            </p:txEl>
                                          </p:spTgt>
                                        </p:tgtEl>
                                        <p:attrNameLst>
                                          <p:attrName>style.visibility</p:attrName>
                                        </p:attrNameLst>
                                      </p:cBhvr>
                                      <p:to>
                                        <p:strVal val="visible"/>
                                      </p:to>
                                    </p:set>
                                    <p:animEffect transition="in" filter="blinds(horizontal)">
                                      <p:cBhvr>
                                        <p:cTn id="22" dur="500"/>
                                        <p:tgtEl>
                                          <p:spTgt spid="16363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36355">
                                            <p:txEl>
                                              <p:pRg st="3" end="3"/>
                                            </p:txEl>
                                          </p:spTgt>
                                        </p:tgtEl>
                                        <p:attrNameLst>
                                          <p:attrName>style.visibility</p:attrName>
                                        </p:attrNameLst>
                                      </p:cBhvr>
                                      <p:to>
                                        <p:strVal val="visible"/>
                                      </p:to>
                                    </p:set>
                                    <p:animEffect transition="in" filter="blinds(horizontal)">
                                      <p:cBhvr>
                                        <p:cTn id="27" dur="500"/>
                                        <p:tgtEl>
                                          <p:spTgt spid="163635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636362"/>
                                        </p:tgtEl>
                                        <p:attrNameLst>
                                          <p:attrName>style.visibility</p:attrName>
                                        </p:attrNameLst>
                                      </p:cBhvr>
                                      <p:to>
                                        <p:strVal val="visible"/>
                                      </p:to>
                                    </p:set>
                                    <p:animEffect transition="in" filter="fade">
                                      <p:cBhvr>
                                        <p:cTn id="32" dur="2000"/>
                                        <p:tgtEl>
                                          <p:spTgt spid="163636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36355">
                                            <p:txEl>
                                              <p:pRg st="4" end="4"/>
                                            </p:txEl>
                                          </p:spTgt>
                                        </p:tgtEl>
                                        <p:attrNameLst>
                                          <p:attrName>style.visibility</p:attrName>
                                        </p:attrNameLst>
                                      </p:cBhvr>
                                      <p:to>
                                        <p:strVal val="visible"/>
                                      </p:to>
                                    </p:set>
                                    <p:animEffect transition="in" filter="blinds(horizontal)">
                                      <p:cBhvr>
                                        <p:cTn id="37" dur="500"/>
                                        <p:tgtEl>
                                          <p:spTgt spid="1636355">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36355">
                                            <p:txEl>
                                              <p:pRg st="5" end="5"/>
                                            </p:txEl>
                                          </p:spTgt>
                                        </p:tgtEl>
                                        <p:attrNameLst>
                                          <p:attrName>style.visibility</p:attrName>
                                        </p:attrNameLst>
                                      </p:cBhvr>
                                      <p:to>
                                        <p:strVal val="visible"/>
                                      </p:to>
                                    </p:set>
                                    <p:animEffect transition="in" filter="blinds(horizontal)">
                                      <p:cBhvr>
                                        <p:cTn id="42" dur="500"/>
                                        <p:tgtEl>
                                          <p:spTgt spid="16363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6354" grpId="0"/>
      <p:bldP spid="1636355" grpId="0" build="p"/>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02"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38403" name="Rectangle 3"/>
          <p:cNvSpPr>
            <a:spLocks noGrp="1" noChangeArrowheads="1"/>
          </p:cNvSpPr>
          <p:nvPr>
            <p:ph type="body" sz="half" idx="1"/>
          </p:nvPr>
        </p:nvSpPr>
        <p:spPr>
          <a:xfrm>
            <a:off x="304800" y="1600200"/>
            <a:ext cx="4038600" cy="4525963"/>
          </a:xfrm>
        </p:spPr>
        <p:txBody>
          <a:bodyPr/>
          <a:lstStyle/>
          <a:p>
            <a:pPr eaLnBrk="1" hangingPunct="1"/>
            <a:r>
              <a:rPr lang="es-AR" sz="2700" smtClean="0"/>
              <a:t>P.: </a:t>
            </a:r>
            <a:r>
              <a:rPr lang="es-AR" sz="2700" i="1" smtClean="0"/>
              <a:t>“¿Dónde está el país más alto?”</a:t>
            </a:r>
          </a:p>
          <a:p>
            <a:pPr eaLnBrk="1" hangingPunct="1"/>
            <a:r>
              <a:rPr lang="es-AR" sz="2700" smtClean="0"/>
              <a:t>R.: Se señala con el dedo el pliegue del brazo y del antebrazo.</a:t>
            </a:r>
          </a:p>
          <a:p>
            <a:pPr eaLnBrk="1" hangingPunct="1"/>
            <a:r>
              <a:rPr lang="es-AR" sz="2700" smtClean="0"/>
              <a:t>P.: </a:t>
            </a:r>
            <a:r>
              <a:rPr lang="es-AR" sz="2700" i="1" smtClean="0"/>
              <a:t>“¿Dónde está el país bajo?”</a:t>
            </a:r>
          </a:p>
          <a:p>
            <a:pPr eaLnBrk="1" hangingPunct="1"/>
            <a:r>
              <a:rPr lang="es-AR" sz="2700" smtClean="0"/>
              <a:t>R.: Se marca con el dedo el medio del brazo.</a:t>
            </a:r>
            <a:endParaRPr lang="es-ES_tradnl" sz="2700" smtClean="0"/>
          </a:p>
        </p:txBody>
      </p:sp>
      <p:sp>
        <p:nvSpPr>
          <p:cNvPr id="181252" name="Rectangle 4"/>
          <p:cNvSpPr>
            <a:spLocks noGrp="1" noChangeArrowheads="1"/>
          </p:cNvSpPr>
          <p:nvPr>
            <p:ph sz="half" idx="2"/>
          </p:nvPr>
        </p:nvSpPr>
        <p:spPr/>
        <p:txBody>
          <a:bodyPr/>
          <a:lstStyle/>
          <a:p>
            <a:pPr eaLnBrk="1" hangingPunct="1"/>
            <a:endParaRPr lang="es-AR" sz="2400" smtClean="0"/>
          </a:p>
        </p:txBody>
      </p:sp>
      <p:pic>
        <p:nvPicPr>
          <p:cNvPr id="1638407" name="Picture 7" descr="pu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7575" y="2133600"/>
            <a:ext cx="3959225" cy="333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09" name="Picture 9" descr="codo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975" y="1981200"/>
            <a:ext cx="4543425" cy="368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11" name="Picture 11" descr="paises%20baj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2209800"/>
            <a:ext cx="4781550"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13" name="Picture 13" descr="cmt_ar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1125" y="1181100"/>
            <a:ext cx="29622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8402"/>
                                        </p:tgtEl>
                                        <p:attrNameLst>
                                          <p:attrName>style.visibility</p:attrName>
                                        </p:attrNameLst>
                                      </p:cBhvr>
                                      <p:to>
                                        <p:strVal val="visible"/>
                                      </p:to>
                                    </p:set>
                                    <p:animEffect transition="in" filter="blinds(horizontal)">
                                      <p:cBhvr>
                                        <p:cTn id="7" dur="500"/>
                                        <p:tgtEl>
                                          <p:spTgt spid="16384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8403">
                                            <p:txEl>
                                              <p:pRg st="0" end="0"/>
                                            </p:txEl>
                                          </p:spTgt>
                                        </p:tgtEl>
                                        <p:attrNameLst>
                                          <p:attrName>style.visibility</p:attrName>
                                        </p:attrNameLst>
                                      </p:cBhvr>
                                      <p:to>
                                        <p:strVal val="visible"/>
                                      </p:to>
                                    </p:set>
                                    <p:animEffect transition="in" filter="blinds(horizontal)">
                                      <p:cBhvr>
                                        <p:cTn id="12" dur="500"/>
                                        <p:tgtEl>
                                          <p:spTgt spid="16384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638407"/>
                                        </p:tgtEl>
                                        <p:attrNameLst>
                                          <p:attrName>style.visibility</p:attrName>
                                        </p:attrNameLst>
                                      </p:cBhvr>
                                      <p:to>
                                        <p:strVal val="visible"/>
                                      </p:to>
                                    </p:set>
                                    <p:animEffect transition="in" filter="fade">
                                      <p:cBhvr>
                                        <p:cTn id="17" dur="2000"/>
                                        <p:tgtEl>
                                          <p:spTgt spid="163840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8403">
                                            <p:txEl>
                                              <p:pRg st="1" end="1"/>
                                            </p:txEl>
                                          </p:spTgt>
                                        </p:tgtEl>
                                        <p:attrNameLst>
                                          <p:attrName>style.visibility</p:attrName>
                                        </p:attrNameLst>
                                      </p:cBhvr>
                                      <p:to>
                                        <p:strVal val="visible"/>
                                      </p:to>
                                    </p:set>
                                    <p:animEffect transition="in" filter="blinds(horizontal)">
                                      <p:cBhvr>
                                        <p:cTn id="22" dur="500"/>
                                        <p:tgtEl>
                                          <p:spTgt spid="163840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xit" presetSubtype="16" fill="hold" nodeType="clickEffect">
                                  <p:stCondLst>
                                    <p:cond delay="0"/>
                                  </p:stCondLst>
                                  <p:childTnLst>
                                    <p:animEffect transition="out" filter="circle(in)">
                                      <p:cBhvr>
                                        <p:cTn id="26" dur="2000"/>
                                        <p:tgtEl>
                                          <p:spTgt spid="1638407"/>
                                        </p:tgtEl>
                                      </p:cBhvr>
                                    </p:animEffect>
                                    <p:set>
                                      <p:cBhvr>
                                        <p:cTn id="27" dur="1" fill="hold">
                                          <p:stCondLst>
                                            <p:cond delay="1999"/>
                                          </p:stCondLst>
                                        </p:cTn>
                                        <p:tgtEl>
                                          <p:spTgt spid="1638407"/>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1638409"/>
                                        </p:tgtEl>
                                        <p:attrNameLst>
                                          <p:attrName>style.visibility</p:attrName>
                                        </p:attrNameLst>
                                      </p:cBhvr>
                                      <p:to>
                                        <p:strVal val="visible"/>
                                      </p:to>
                                    </p:set>
                                    <p:animEffect transition="in" filter="circle(in)">
                                      <p:cBhvr>
                                        <p:cTn id="32" dur="2000"/>
                                        <p:tgtEl>
                                          <p:spTgt spid="163840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38403">
                                            <p:txEl>
                                              <p:pRg st="2" end="2"/>
                                            </p:txEl>
                                          </p:spTgt>
                                        </p:tgtEl>
                                        <p:attrNameLst>
                                          <p:attrName>style.visibility</p:attrName>
                                        </p:attrNameLst>
                                      </p:cBhvr>
                                      <p:to>
                                        <p:strVal val="visible"/>
                                      </p:to>
                                    </p:set>
                                    <p:animEffect transition="in" filter="blinds(horizontal)">
                                      <p:cBhvr>
                                        <p:cTn id="37" dur="500"/>
                                        <p:tgtEl>
                                          <p:spTgt spid="1638403">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xit" presetSubtype="16" fill="hold" nodeType="clickEffect">
                                  <p:stCondLst>
                                    <p:cond delay="0"/>
                                  </p:stCondLst>
                                  <p:childTnLst>
                                    <p:animEffect transition="out" filter="circle(in)">
                                      <p:cBhvr>
                                        <p:cTn id="41" dur="2000"/>
                                        <p:tgtEl>
                                          <p:spTgt spid="1638409"/>
                                        </p:tgtEl>
                                      </p:cBhvr>
                                    </p:animEffect>
                                    <p:set>
                                      <p:cBhvr>
                                        <p:cTn id="42" dur="1" fill="hold">
                                          <p:stCondLst>
                                            <p:cond delay="1999"/>
                                          </p:stCondLst>
                                        </p:cTn>
                                        <p:tgtEl>
                                          <p:spTgt spid="163840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3" presetClass="entr" presetSubtype="16" fill="hold" nodeType="clickEffect">
                                  <p:stCondLst>
                                    <p:cond delay="0"/>
                                  </p:stCondLst>
                                  <p:childTnLst>
                                    <p:set>
                                      <p:cBhvr>
                                        <p:cTn id="46" dur="1" fill="hold">
                                          <p:stCondLst>
                                            <p:cond delay="0"/>
                                          </p:stCondLst>
                                        </p:cTn>
                                        <p:tgtEl>
                                          <p:spTgt spid="1638411"/>
                                        </p:tgtEl>
                                        <p:attrNameLst>
                                          <p:attrName>style.visibility</p:attrName>
                                        </p:attrNameLst>
                                      </p:cBhvr>
                                      <p:to>
                                        <p:strVal val="visible"/>
                                      </p:to>
                                    </p:set>
                                    <p:animEffect transition="in" filter="plus(in)">
                                      <p:cBhvr>
                                        <p:cTn id="47" dur="2000"/>
                                        <p:tgtEl>
                                          <p:spTgt spid="163841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38403">
                                            <p:txEl>
                                              <p:pRg st="3" end="3"/>
                                            </p:txEl>
                                          </p:spTgt>
                                        </p:tgtEl>
                                        <p:attrNameLst>
                                          <p:attrName>style.visibility</p:attrName>
                                        </p:attrNameLst>
                                      </p:cBhvr>
                                      <p:to>
                                        <p:strVal val="visible"/>
                                      </p:to>
                                    </p:set>
                                    <p:animEffect transition="in" filter="blinds(horizontal)">
                                      <p:cBhvr>
                                        <p:cTn id="52" dur="500"/>
                                        <p:tgtEl>
                                          <p:spTgt spid="1638403">
                                            <p:txEl>
                                              <p:pRg st="3" end="3"/>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nodeType="clickEffect">
                                  <p:stCondLst>
                                    <p:cond delay="0"/>
                                  </p:stCondLst>
                                  <p:childTnLst>
                                    <p:animEffect transition="out" filter="fade">
                                      <p:cBhvr>
                                        <p:cTn id="56" dur="2000"/>
                                        <p:tgtEl>
                                          <p:spTgt spid="1638411"/>
                                        </p:tgtEl>
                                      </p:cBhvr>
                                    </p:animEffect>
                                    <p:set>
                                      <p:cBhvr>
                                        <p:cTn id="57" dur="1" fill="hold">
                                          <p:stCondLst>
                                            <p:cond delay="1999"/>
                                          </p:stCondLst>
                                        </p:cTn>
                                        <p:tgtEl>
                                          <p:spTgt spid="1638411"/>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3" presetClass="entr" presetSubtype="16" fill="hold" nodeType="clickEffect">
                                  <p:stCondLst>
                                    <p:cond delay="0"/>
                                  </p:stCondLst>
                                  <p:childTnLst>
                                    <p:set>
                                      <p:cBhvr>
                                        <p:cTn id="61" dur="1" fill="hold">
                                          <p:stCondLst>
                                            <p:cond delay="0"/>
                                          </p:stCondLst>
                                        </p:cTn>
                                        <p:tgtEl>
                                          <p:spTgt spid="1638413"/>
                                        </p:tgtEl>
                                        <p:attrNameLst>
                                          <p:attrName>style.visibility</p:attrName>
                                        </p:attrNameLst>
                                      </p:cBhvr>
                                      <p:to>
                                        <p:strVal val="visible"/>
                                      </p:to>
                                    </p:set>
                                    <p:animEffect transition="in" filter="plus(in)">
                                      <p:cBhvr>
                                        <p:cTn id="62" dur="2000"/>
                                        <p:tgtEl>
                                          <p:spTgt spid="1638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02" grpId="0"/>
      <p:bldP spid="1638403" grpId="0" build="p"/>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426"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39427" name="Rectangle 3"/>
          <p:cNvSpPr>
            <a:spLocks noGrp="1" noChangeArrowheads="1"/>
          </p:cNvSpPr>
          <p:nvPr>
            <p:ph type="body" sz="half" idx="1"/>
          </p:nvPr>
        </p:nvSpPr>
        <p:spPr>
          <a:xfrm>
            <a:off x="304800" y="1600200"/>
            <a:ext cx="4038600" cy="4525963"/>
          </a:xfrm>
        </p:spPr>
        <p:txBody>
          <a:bodyPr/>
          <a:lstStyle/>
          <a:p>
            <a:pPr eaLnBrk="1" hangingPunct="1"/>
            <a:r>
              <a:rPr lang="es-AR" sz="2700" smtClean="0"/>
              <a:t>P.: </a:t>
            </a:r>
            <a:r>
              <a:rPr lang="es-AR" sz="2700" i="1" smtClean="0"/>
              <a:t>“¿Dónde está el país montañoso?”</a:t>
            </a:r>
          </a:p>
          <a:p>
            <a:pPr eaLnBrk="1" hangingPunct="1"/>
            <a:r>
              <a:rPr lang="es-AR" sz="2700" smtClean="0"/>
              <a:t>R.: Se indica el hueco de la mano con el dedo.</a:t>
            </a:r>
          </a:p>
          <a:p>
            <a:pPr eaLnBrk="1" hangingPunct="1"/>
            <a:r>
              <a:rPr lang="es-AR" sz="2700" smtClean="0"/>
              <a:t>P.: </a:t>
            </a:r>
            <a:r>
              <a:rPr lang="es-AR" sz="2700" i="1" smtClean="0"/>
              <a:t>“¿Adónde habéis sido elevado”?</a:t>
            </a:r>
          </a:p>
          <a:p>
            <a:pPr eaLnBrk="1" hangingPunct="1"/>
            <a:r>
              <a:rPr lang="es-AR" sz="2700" smtClean="0"/>
              <a:t>R.: </a:t>
            </a:r>
            <a:r>
              <a:rPr lang="es-AR" sz="2700" i="1" smtClean="0"/>
              <a:t>“A la sala de honor de un buen compañero leñador”.</a:t>
            </a:r>
            <a:endParaRPr lang="es-ES_tradnl" sz="2700" smtClean="0"/>
          </a:p>
        </p:txBody>
      </p:sp>
      <p:sp>
        <p:nvSpPr>
          <p:cNvPr id="182276" name="Rectangle 4"/>
          <p:cNvSpPr>
            <a:spLocks noGrp="1" noChangeArrowheads="1"/>
          </p:cNvSpPr>
          <p:nvPr>
            <p:ph sz="half" idx="2"/>
          </p:nvPr>
        </p:nvSpPr>
        <p:spPr/>
        <p:txBody>
          <a:bodyPr/>
          <a:lstStyle/>
          <a:p>
            <a:pPr eaLnBrk="1" hangingPunct="1"/>
            <a:endParaRPr lang="es-AR" sz="2400" smtClean="0"/>
          </a:p>
        </p:txBody>
      </p:sp>
      <p:pic>
        <p:nvPicPr>
          <p:cNvPr id="1639434" name="Picture 10" descr="andorra_centro_termal_calde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2775" y="2055813"/>
            <a:ext cx="4568825"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36" name="Picture 12" descr="65_12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5788" y="2057400"/>
            <a:ext cx="4595812"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9426"/>
                                        </p:tgtEl>
                                        <p:attrNameLst>
                                          <p:attrName>style.visibility</p:attrName>
                                        </p:attrNameLst>
                                      </p:cBhvr>
                                      <p:to>
                                        <p:strVal val="visible"/>
                                      </p:to>
                                    </p:set>
                                    <p:animEffect transition="in" filter="blinds(horizontal)">
                                      <p:cBhvr>
                                        <p:cTn id="7" dur="500"/>
                                        <p:tgtEl>
                                          <p:spTgt spid="1639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9427">
                                            <p:txEl>
                                              <p:pRg st="0" end="0"/>
                                            </p:txEl>
                                          </p:spTgt>
                                        </p:tgtEl>
                                        <p:attrNameLst>
                                          <p:attrName>style.visibility</p:attrName>
                                        </p:attrNameLst>
                                      </p:cBhvr>
                                      <p:to>
                                        <p:strVal val="visible"/>
                                      </p:to>
                                    </p:set>
                                    <p:animEffect transition="in" filter="blinds(horizontal)">
                                      <p:cBhvr>
                                        <p:cTn id="12" dur="500"/>
                                        <p:tgtEl>
                                          <p:spTgt spid="16394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1639434"/>
                                        </p:tgtEl>
                                        <p:attrNameLst>
                                          <p:attrName>style.visibility</p:attrName>
                                        </p:attrNameLst>
                                      </p:cBhvr>
                                      <p:to>
                                        <p:strVal val="visible"/>
                                      </p:to>
                                    </p:set>
                                    <p:animEffect transition="in" filter="circle(in)">
                                      <p:cBhvr>
                                        <p:cTn id="17" dur="2000"/>
                                        <p:tgtEl>
                                          <p:spTgt spid="16394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9427">
                                            <p:txEl>
                                              <p:pRg st="1" end="1"/>
                                            </p:txEl>
                                          </p:spTgt>
                                        </p:tgtEl>
                                        <p:attrNameLst>
                                          <p:attrName>style.visibility</p:attrName>
                                        </p:attrNameLst>
                                      </p:cBhvr>
                                      <p:to>
                                        <p:strVal val="visible"/>
                                      </p:to>
                                    </p:set>
                                    <p:animEffect transition="in" filter="blinds(horizontal)">
                                      <p:cBhvr>
                                        <p:cTn id="22" dur="500"/>
                                        <p:tgtEl>
                                          <p:spTgt spid="163942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xit" presetSubtype="16" fill="hold" nodeType="clickEffect">
                                  <p:stCondLst>
                                    <p:cond delay="0"/>
                                  </p:stCondLst>
                                  <p:childTnLst>
                                    <p:animEffect transition="out" filter="circle(in)">
                                      <p:cBhvr>
                                        <p:cTn id="26" dur="2000"/>
                                        <p:tgtEl>
                                          <p:spTgt spid="1639434"/>
                                        </p:tgtEl>
                                      </p:cBhvr>
                                    </p:animEffect>
                                    <p:set>
                                      <p:cBhvr>
                                        <p:cTn id="27" dur="1" fill="hold">
                                          <p:stCondLst>
                                            <p:cond delay="1999"/>
                                          </p:stCondLst>
                                        </p:cTn>
                                        <p:tgtEl>
                                          <p:spTgt spid="163943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3" presetClass="entr" presetSubtype="16" fill="hold" nodeType="clickEffect">
                                  <p:stCondLst>
                                    <p:cond delay="0"/>
                                  </p:stCondLst>
                                  <p:childTnLst>
                                    <p:set>
                                      <p:cBhvr>
                                        <p:cTn id="31" dur="1" fill="hold">
                                          <p:stCondLst>
                                            <p:cond delay="0"/>
                                          </p:stCondLst>
                                        </p:cTn>
                                        <p:tgtEl>
                                          <p:spTgt spid="1639436"/>
                                        </p:tgtEl>
                                        <p:attrNameLst>
                                          <p:attrName>style.visibility</p:attrName>
                                        </p:attrNameLst>
                                      </p:cBhvr>
                                      <p:to>
                                        <p:strVal val="visible"/>
                                      </p:to>
                                    </p:set>
                                    <p:animEffect transition="in" filter="plus(in)">
                                      <p:cBhvr>
                                        <p:cTn id="32" dur="2000"/>
                                        <p:tgtEl>
                                          <p:spTgt spid="163943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39427">
                                            <p:txEl>
                                              <p:pRg st="2" end="2"/>
                                            </p:txEl>
                                          </p:spTgt>
                                        </p:tgtEl>
                                        <p:attrNameLst>
                                          <p:attrName>style.visibility</p:attrName>
                                        </p:attrNameLst>
                                      </p:cBhvr>
                                      <p:to>
                                        <p:strVal val="visible"/>
                                      </p:to>
                                    </p:set>
                                    <p:animEffect transition="in" filter="blinds(horizontal)">
                                      <p:cBhvr>
                                        <p:cTn id="37" dur="500"/>
                                        <p:tgtEl>
                                          <p:spTgt spid="1639427">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39427">
                                            <p:txEl>
                                              <p:pRg st="3" end="3"/>
                                            </p:txEl>
                                          </p:spTgt>
                                        </p:tgtEl>
                                        <p:attrNameLst>
                                          <p:attrName>style.visibility</p:attrName>
                                        </p:attrNameLst>
                                      </p:cBhvr>
                                      <p:to>
                                        <p:strVal val="visible"/>
                                      </p:to>
                                    </p:set>
                                    <p:animEffect transition="in" filter="blinds(horizontal)">
                                      <p:cBhvr>
                                        <p:cTn id="42" dur="500"/>
                                        <p:tgtEl>
                                          <p:spTgt spid="16394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426" grpId="0"/>
      <p:bldP spid="1639427" grpId="0" build="p"/>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0450"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40451" name="Rectangle 3"/>
          <p:cNvSpPr>
            <a:spLocks noGrp="1" noChangeArrowheads="1"/>
          </p:cNvSpPr>
          <p:nvPr>
            <p:ph type="body" sz="half" idx="1"/>
          </p:nvPr>
        </p:nvSpPr>
        <p:spPr>
          <a:xfrm>
            <a:off x="304800" y="1600200"/>
            <a:ext cx="4038600" cy="4525963"/>
          </a:xfrm>
        </p:spPr>
        <p:txBody>
          <a:bodyPr/>
          <a:lstStyle/>
          <a:p>
            <a:pPr eaLnBrk="1" hangingPunct="1"/>
            <a:r>
              <a:rPr lang="es-AR" sz="2700" smtClean="0"/>
              <a:t>P.: </a:t>
            </a:r>
            <a:r>
              <a:rPr lang="es-AR" sz="2700" i="1" smtClean="0"/>
              <a:t>“¿Cuál es la causa por la que habéis sido elevado a Maestro?”</a:t>
            </a:r>
          </a:p>
          <a:p>
            <a:pPr eaLnBrk="1" hangingPunct="1"/>
            <a:r>
              <a:rPr lang="es-AR" sz="2700" smtClean="0"/>
              <a:t>R.: </a:t>
            </a:r>
            <a:r>
              <a:rPr lang="es-AR" sz="2700" i="1" smtClean="0"/>
              <a:t>“El pan y el vino de la hospitalidad que fue ofrecido el día de mi aceptación como Maestro en la sala de honor del buen compañero leñador”.</a:t>
            </a:r>
            <a:endParaRPr lang="es-ES_tradnl" sz="2700" smtClean="0"/>
          </a:p>
        </p:txBody>
      </p:sp>
      <p:sp>
        <p:nvSpPr>
          <p:cNvPr id="183300" name="Rectangle 4"/>
          <p:cNvSpPr>
            <a:spLocks noGrp="1" noChangeArrowheads="1"/>
          </p:cNvSpPr>
          <p:nvPr>
            <p:ph sz="half" idx="2"/>
          </p:nvPr>
        </p:nvSpPr>
        <p:spPr/>
        <p:txBody>
          <a:bodyPr/>
          <a:lstStyle/>
          <a:p>
            <a:pPr eaLnBrk="1" hangingPunct="1"/>
            <a:endParaRPr lang="es-AR" sz="2400" smtClean="0"/>
          </a:p>
        </p:txBody>
      </p:sp>
      <p:pic>
        <p:nvPicPr>
          <p:cNvPr id="1640456" name="Picture 8" descr="ANd9GcQa4Z7ipb_dq3nYZ41DJnywImbOJWZJV-G7Vzt6octP-5NuHog&amp;t=1&amp;usg=__hoBCleRbP6Q9MeCiJ6h8caVUIT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025" y="1447800"/>
            <a:ext cx="3152775" cy="473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40450"/>
                                        </p:tgtEl>
                                        <p:attrNameLst>
                                          <p:attrName>style.visibility</p:attrName>
                                        </p:attrNameLst>
                                      </p:cBhvr>
                                      <p:to>
                                        <p:strVal val="visible"/>
                                      </p:to>
                                    </p:set>
                                    <p:animEffect transition="in" filter="blinds(horizontal)">
                                      <p:cBhvr>
                                        <p:cTn id="7" dur="500"/>
                                        <p:tgtEl>
                                          <p:spTgt spid="1640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40451">
                                            <p:txEl>
                                              <p:pRg st="0" end="0"/>
                                            </p:txEl>
                                          </p:spTgt>
                                        </p:tgtEl>
                                        <p:attrNameLst>
                                          <p:attrName>style.visibility</p:attrName>
                                        </p:attrNameLst>
                                      </p:cBhvr>
                                      <p:to>
                                        <p:strVal val="visible"/>
                                      </p:to>
                                    </p:set>
                                    <p:animEffect transition="in" filter="blinds(horizontal)">
                                      <p:cBhvr>
                                        <p:cTn id="12" dur="500"/>
                                        <p:tgtEl>
                                          <p:spTgt spid="16404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40451">
                                            <p:txEl>
                                              <p:pRg st="1" end="1"/>
                                            </p:txEl>
                                          </p:spTgt>
                                        </p:tgtEl>
                                        <p:attrNameLst>
                                          <p:attrName>style.visibility</p:attrName>
                                        </p:attrNameLst>
                                      </p:cBhvr>
                                      <p:to>
                                        <p:strVal val="visible"/>
                                      </p:to>
                                    </p:set>
                                    <p:animEffect transition="in" filter="blinds(horizontal)">
                                      <p:cBhvr>
                                        <p:cTn id="17" dur="500"/>
                                        <p:tgtEl>
                                          <p:spTgt spid="16404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640456"/>
                                        </p:tgtEl>
                                        <p:attrNameLst>
                                          <p:attrName>style.visibility</p:attrName>
                                        </p:attrNameLst>
                                      </p:cBhvr>
                                      <p:to>
                                        <p:strVal val="visible"/>
                                      </p:to>
                                    </p:set>
                                    <p:animEffect transition="in" filter="fade">
                                      <p:cBhvr>
                                        <p:cTn id="22" dur="2000"/>
                                        <p:tgtEl>
                                          <p:spTgt spid="1640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0450" grpId="0"/>
      <p:bldP spid="1640451" grpId="0" build="p"/>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1474"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41475" name="Rectangle 3"/>
          <p:cNvSpPr>
            <a:spLocks noGrp="1" noChangeArrowheads="1"/>
          </p:cNvSpPr>
          <p:nvPr>
            <p:ph type="body" sz="half" idx="1"/>
          </p:nvPr>
        </p:nvSpPr>
        <p:spPr>
          <a:xfrm>
            <a:off x="304800" y="1600200"/>
            <a:ext cx="4038600" cy="4800600"/>
          </a:xfrm>
        </p:spPr>
        <p:txBody>
          <a:bodyPr/>
          <a:lstStyle/>
          <a:p>
            <a:pPr eaLnBrk="1" hangingPunct="1">
              <a:lnSpc>
                <a:spcPct val="90000"/>
              </a:lnSpc>
            </a:pPr>
            <a:r>
              <a:rPr lang="es-AR" sz="2200" smtClean="0"/>
              <a:t>P.: </a:t>
            </a:r>
            <a:r>
              <a:rPr lang="es-AR" sz="2200" i="1" smtClean="0"/>
              <a:t>“¿Dónde está vuestro padre?”</a:t>
            </a:r>
          </a:p>
          <a:p>
            <a:pPr eaLnBrk="1" hangingPunct="1">
              <a:lnSpc>
                <a:spcPct val="90000"/>
              </a:lnSpc>
            </a:pPr>
            <a:r>
              <a:rPr lang="es-AR" sz="2200" smtClean="0"/>
              <a:t>R.: Se alzan los ojos al cielo.</a:t>
            </a:r>
          </a:p>
          <a:p>
            <a:pPr eaLnBrk="1" hangingPunct="1">
              <a:lnSpc>
                <a:spcPct val="90000"/>
              </a:lnSpc>
            </a:pPr>
            <a:r>
              <a:rPr lang="es-AR" sz="2200" smtClean="0"/>
              <a:t>P.: </a:t>
            </a:r>
            <a:r>
              <a:rPr lang="es-AR" sz="2200" i="1" smtClean="0"/>
              <a:t>“¿Dónde está vuestra madre?”</a:t>
            </a:r>
          </a:p>
          <a:p>
            <a:pPr eaLnBrk="1" hangingPunct="1">
              <a:lnSpc>
                <a:spcPct val="90000"/>
              </a:lnSpc>
            </a:pPr>
            <a:r>
              <a:rPr lang="es-AR" sz="2200" smtClean="0"/>
              <a:t>R.: Se bajan los ojos hacia la tierra.</a:t>
            </a:r>
          </a:p>
          <a:p>
            <a:pPr eaLnBrk="1" hangingPunct="1">
              <a:lnSpc>
                <a:spcPct val="90000"/>
              </a:lnSpc>
            </a:pPr>
            <a:r>
              <a:rPr lang="es-AR" sz="2200" smtClean="0"/>
              <a:t>(esto es idéntico al Ritual de Noaquita).</a:t>
            </a:r>
          </a:p>
          <a:p>
            <a:pPr eaLnBrk="1" hangingPunct="1">
              <a:lnSpc>
                <a:spcPct val="90000"/>
              </a:lnSpc>
            </a:pPr>
            <a:r>
              <a:rPr lang="es-AR" sz="2200" smtClean="0"/>
              <a:t>P.: </a:t>
            </a:r>
            <a:r>
              <a:rPr lang="es-AR" sz="2200" i="1" smtClean="0"/>
              <a:t>“¿Qué le debes a tu madre?”</a:t>
            </a:r>
          </a:p>
          <a:p>
            <a:pPr eaLnBrk="1" hangingPunct="1">
              <a:lnSpc>
                <a:spcPct val="90000"/>
              </a:lnSpc>
            </a:pPr>
            <a:r>
              <a:rPr lang="es-AR" sz="2200" smtClean="0"/>
              <a:t>R.: “</a:t>
            </a:r>
            <a:r>
              <a:rPr lang="es-AR" sz="2200" i="1" smtClean="0"/>
              <a:t>Cuidados durante mi vida y mi cuerpo después.”</a:t>
            </a:r>
            <a:endParaRPr lang="es-ES_tradnl" sz="2200" smtClean="0"/>
          </a:p>
        </p:txBody>
      </p:sp>
      <p:sp>
        <p:nvSpPr>
          <p:cNvPr id="184324" name="Rectangle 4"/>
          <p:cNvSpPr>
            <a:spLocks noGrp="1" noChangeArrowheads="1"/>
          </p:cNvSpPr>
          <p:nvPr>
            <p:ph sz="half" idx="2"/>
          </p:nvPr>
        </p:nvSpPr>
        <p:spPr/>
        <p:txBody>
          <a:bodyPr/>
          <a:lstStyle/>
          <a:p>
            <a:pPr eaLnBrk="1" hangingPunct="1">
              <a:lnSpc>
                <a:spcPct val="90000"/>
              </a:lnSpc>
            </a:pPr>
            <a:endParaRPr lang="es-AR" sz="1600" smtClean="0"/>
          </a:p>
        </p:txBody>
      </p:sp>
      <p:pic>
        <p:nvPicPr>
          <p:cNvPr id="1641481" name="Picture 9" descr="cielo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98120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483" name="Picture 11" descr="paso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828800"/>
            <a:ext cx="462915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41474"/>
                                        </p:tgtEl>
                                        <p:attrNameLst>
                                          <p:attrName>style.visibility</p:attrName>
                                        </p:attrNameLst>
                                      </p:cBhvr>
                                      <p:to>
                                        <p:strVal val="visible"/>
                                      </p:to>
                                    </p:set>
                                    <p:animEffect transition="in" filter="blinds(horizontal)">
                                      <p:cBhvr>
                                        <p:cTn id="7" dur="500"/>
                                        <p:tgtEl>
                                          <p:spTgt spid="16414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41475">
                                            <p:txEl>
                                              <p:pRg st="0" end="0"/>
                                            </p:txEl>
                                          </p:spTgt>
                                        </p:tgtEl>
                                        <p:attrNameLst>
                                          <p:attrName>style.visibility</p:attrName>
                                        </p:attrNameLst>
                                      </p:cBhvr>
                                      <p:to>
                                        <p:strVal val="visible"/>
                                      </p:to>
                                    </p:set>
                                    <p:animEffect transition="in" filter="blinds(horizontal)">
                                      <p:cBhvr>
                                        <p:cTn id="12" dur="500"/>
                                        <p:tgtEl>
                                          <p:spTgt spid="16414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41475">
                                            <p:txEl>
                                              <p:pRg st="1" end="1"/>
                                            </p:txEl>
                                          </p:spTgt>
                                        </p:tgtEl>
                                        <p:attrNameLst>
                                          <p:attrName>style.visibility</p:attrName>
                                        </p:attrNameLst>
                                      </p:cBhvr>
                                      <p:to>
                                        <p:strVal val="visible"/>
                                      </p:to>
                                    </p:set>
                                    <p:animEffect transition="in" filter="blinds(horizontal)">
                                      <p:cBhvr>
                                        <p:cTn id="17" dur="500"/>
                                        <p:tgtEl>
                                          <p:spTgt spid="16414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1641481"/>
                                        </p:tgtEl>
                                        <p:attrNameLst>
                                          <p:attrName>style.visibility</p:attrName>
                                        </p:attrNameLst>
                                      </p:cBhvr>
                                      <p:to>
                                        <p:strVal val="visible"/>
                                      </p:to>
                                    </p:set>
                                    <p:animEffect transition="in" filter="circle(in)">
                                      <p:cBhvr>
                                        <p:cTn id="22" dur="2000"/>
                                        <p:tgtEl>
                                          <p:spTgt spid="164148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41475">
                                            <p:txEl>
                                              <p:pRg st="2" end="2"/>
                                            </p:txEl>
                                          </p:spTgt>
                                        </p:tgtEl>
                                        <p:attrNameLst>
                                          <p:attrName>style.visibility</p:attrName>
                                        </p:attrNameLst>
                                      </p:cBhvr>
                                      <p:to>
                                        <p:strVal val="visible"/>
                                      </p:to>
                                    </p:set>
                                    <p:animEffect transition="in" filter="blinds(horizontal)">
                                      <p:cBhvr>
                                        <p:cTn id="27" dur="500"/>
                                        <p:tgtEl>
                                          <p:spTgt spid="164147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41475">
                                            <p:txEl>
                                              <p:pRg st="3" end="3"/>
                                            </p:txEl>
                                          </p:spTgt>
                                        </p:tgtEl>
                                        <p:attrNameLst>
                                          <p:attrName>style.visibility</p:attrName>
                                        </p:attrNameLst>
                                      </p:cBhvr>
                                      <p:to>
                                        <p:strVal val="visible"/>
                                      </p:to>
                                    </p:set>
                                    <p:animEffect transition="in" filter="blinds(horizontal)">
                                      <p:cBhvr>
                                        <p:cTn id="32" dur="500"/>
                                        <p:tgtEl>
                                          <p:spTgt spid="1641475">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3" presetClass="exit" presetSubtype="16" fill="hold" nodeType="clickEffect">
                                  <p:stCondLst>
                                    <p:cond delay="0"/>
                                  </p:stCondLst>
                                  <p:childTnLst>
                                    <p:animEffect transition="out" filter="plus(in)">
                                      <p:cBhvr>
                                        <p:cTn id="36" dur="2000"/>
                                        <p:tgtEl>
                                          <p:spTgt spid="1641481"/>
                                        </p:tgtEl>
                                      </p:cBhvr>
                                    </p:animEffect>
                                    <p:set>
                                      <p:cBhvr>
                                        <p:cTn id="37" dur="1" fill="hold">
                                          <p:stCondLst>
                                            <p:cond delay="1999"/>
                                          </p:stCondLst>
                                        </p:cTn>
                                        <p:tgtEl>
                                          <p:spTgt spid="1641481"/>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1641483"/>
                                        </p:tgtEl>
                                        <p:attrNameLst>
                                          <p:attrName>style.visibility</p:attrName>
                                        </p:attrNameLst>
                                      </p:cBhvr>
                                      <p:to>
                                        <p:strVal val="visible"/>
                                      </p:to>
                                    </p:set>
                                    <p:animEffect transition="in" filter="fade">
                                      <p:cBhvr>
                                        <p:cTn id="42" dur="2000"/>
                                        <p:tgtEl>
                                          <p:spTgt spid="164148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41475">
                                            <p:txEl>
                                              <p:pRg st="4" end="4"/>
                                            </p:txEl>
                                          </p:spTgt>
                                        </p:tgtEl>
                                        <p:attrNameLst>
                                          <p:attrName>style.visibility</p:attrName>
                                        </p:attrNameLst>
                                      </p:cBhvr>
                                      <p:to>
                                        <p:strVal val="visible"/>
                                      </p:to>
                                    </p:set>
                                    <p:animEffect transition="in" filter="blinds(horizontal)">
                                      <p:cBhvr>
                                        <p:cTn id="47" dur="500"/>
                                        <p:tgtEl>
                                          <p:spTgt spid="1641475">
                                            <p:txEl>
                                              <p:pRg st="4" end="4"/>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41475">
                                            <p:txEl>
                                              <p:pRg st="5" end="5"/>
                                            </p:txEl>
                                          </p:spTgt>
                                        </p:tgtEl>
                                        <p:attrNameLst>
                                          <p:attrName>style.visibility</p:attrName>
                                        </p:attrNameLst>
                                      </p:cBhvr>
                                      <p:to>
                                        <p:strVal val="visible"/>
                                      </p:to>
                                    </p:set>
                                    <p:animEffect transition="in" filter="blinds(horizontal)">
                                      <p:cBhvr>
                                        <p:cTn id="52" dur="500"/>
                                        <p:tgtEl>
                                          <p:spTgt spid="1641475">
                                            <p:txEl>
                                              <p:pRg st="5" end="5"/>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41475">
                                            <p:txEl>
                                              <p:pRg st="6" end="6"/>
                                            </p:txEl>
                                          </p:spTgt>
                                        </p:tgtEl>
                                        <p:attrNameLst>
                                          <p:attrName>style.visibility</p:attrName>
                                        </p:attrNameLst>
                                      </p:cBhvr>
                                      <p:to>
                                        <p:strVal val="visible"/>
                                      </p:to>
                                    </p:set>
                                    <p:animEffect transition="in" filter="blinds(horizontal)">
                                      <p:cBhvr>
                                        <p:cTn id="57" dur="500"/>
                                        <p:tgtEl>
                                          <p:spTgt spid="16414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1474" grpId="0"/>
      <p:bldP spid="1641475" grpId="0" build="p"/>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4546"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644547" name="Rectangle 3"/>
          <p:cNvSpPr>
            <a:spLocks noGrp="1" noChangeArrowheads="1"/>
          </p:cNvSpPr>
          <p:nvPr>
            <p:ph type="body" idx="1"/>
          </p:nvPr>
        </p:nvSpPr>
        <p:spPr>
          <a:xfrm>
            <a:off x="457200" y="1600200"/>
            <a:ext cx="8229600" cy="4876800"/>
          </a:xfrm>
        </p:spPr>
        <p:txBody>
          <a:bodyPr/>
          <a:lstStyle/>
          <a:p>
            <a:pPr eaLnBrk="1" hangingPunct="1">
              <a:lnSpc>
                <a:spcPct val="80000"/>
              </a:lnSpc>
            </a:pPr>
            <a:r>
              <a:rPr lang="es-AR" sz="2300" smtClean="0"/>
              <a:t>P.: </a:t>
            </a:r>
            <a:r>
              <a:rPr lang="es-AR" sz="2300" i="1" smtClean="0"/>
              <a:t>“¿Dónde está vuestro padrino?”</a:t>
            </a:r>
          </a:p>
          <a:p>
            <a:pPr eaLnBrk="1" hangingPunct="1">
              <a:lnSpc>
                <a:spcPct val="80000"/>
              </a:lnSpc>
            </a:pPr>
            <a:r>
              <a:rPr lang="es-AR" sz="2300" smtClean="0"/>
              <a:t>R.: Torna la cabeza a la derecha y muestra su primer botón.</a:t>
            </a:r>
          </a:p>
          <a:p>
            <a:pPr eaLnBrk="1" hangingPunct="1">
              <a:lnSpc>
                <a:spcPct val="80000"/>
              </a:lnSpc>
            </a:pPr>
            <a:r>
              <a:rPr lang="es-AR" sz="2300" smtClean="0"/>
              <a:t>P.: </a:t>
            </a:r>
            <a:r>
              <a:rPr lang="es-AR" sz="2300" i="1" smtClean="0"/>
              <a:t>“¿Dónde está vuestra madrina?”</a:t>
            </a:r>
          </a:p>
          <a:p>
            <a:pPr eaLnBrk="1" hangingPunct="1">
              <a:lnSpc>
                <a:spcPct val="80000"/>
              </a:lnSpc>
            </a:pPr>
            <a:r>
              <a:rPr lang="es-AR" sz="2300" smtClean="0"/>
              <a:t>R.: Torna la cabeza a la izquierda y muestra su primer ojal.</a:t>
            </a:r>
          </a:p>
          <a:p>
            <a:pPr eaLnBrk="1" hangingPunct="1">
              <a:lnSpc>
                <a:spcPct val="80000"/>
              </a:lnSpc>
            </a:pPr>
            <a:r>
              <a:rPr lang="es-AR" sz="2300" smtClean="0"/>
              <a:t>(el significado sexual de esto es obvio).</a:t>
            </a:r>
          </a:p>
          <a:p>
            <a:pPr eaLnBrk="1" hangingPunct="1">
              <a:lnSpc>
                <a:spcPct val="80000"/>
              </a:lnSpc>
            </a:pPr>
            <a:r>
              <a:rPr lang="es-AR" sz="2300" smtClean="0"/>
              <a:t>P.: </a:t>
            </a:r>
            <a:r>
              <a:rPr lang="es-AR" sz="2300" i="1" smtClean="0"/>
              <a:t>“¿Dónde coloca la mejor pieza de su taller un buen compañero leñador?”</a:t>
            </a:r>
          </a:p>
          <a:p>
            <a:pPr eaLnBrk="1" hangingPunct="1">
              <a:lnSpc>
                <a:spcPct val="80000"/>
              </a:lnSpc>
            </a:pPr>
            <a:r>
              <a:rPr lang="es-AR" sz="2300" smtClean="0"/>
              <a:t>R.: </a:t>
            </a:r>
            <a:r>
              <a:rPr lang="es-AR" sz="2300" i="1" smtClean="0"/>
              <a:t>“En la mano”.</a:t>
            </a:r>
          </a:p>
          <a:p>
            <a:pPr eaLnBrk="1" hangingPunct="1">
              <a:lnSpc>
                <a:spcPct val="80000"/>
              </a:lnSpc>
            </a:pPr>
            <a:r>
              <a:rPr lang="es-AR" sz="2300" smtClean="0"/>
              <a:t>P.: </a:t>
            </a:r>
            <a:r>
              <a:rPr lang="es-AR" sz="2300" i="1" smtClean="0"/>
              <a:t>“¿Dónde está la conducta de un buen compañero?”</a:t>
            </a:r>
          </a:p>
          <a:p>
            <a:pPr eaLnBrk="1" hangingPunct="1">
              <a:lnSpc>
                <a:spcPct val="80000"/>
              </a:lnSpc>
            </a:pPr>
            <a:r>
              <a:rPr lang="es-AR" sz="2300" smtClean="0"/>
              <a:t>R.: Se pone la mano sobre su bolsillo.</a:t>
            </a:r>
          </a:p>
          <a:p>
            <a:pPr eaLnBrk="1" hangingPunct="1">
              <a:lnSpc>
                <a:spcPct val="80000"/>
              </a:lnSpc>
            </a:pPr>
            <a:r>
              <a:rPr lang="es-AR" sz="2300" smtClean="0"/>
              <a:t>P.: </a:t>
            </a:r>
            <a:r>
              <a:rPr lang="es-AR" sz="2300" i="1" smtClean="0"/>
              <a:t>“¿Dónde está la servilleta del buen compañero?”</a:t>
            </a:r>
          </a:p>
          <a:p>
            <a:pPr eaLnBrk="1" hangingPunct="1">
              <a:lnSpc>
                <a:spcPct val="80000"/>
              </a:lnSpc>
            </a:pPr>
            <a:r>
              <a:rPr lang="es-AR" sz="2300" smtClean="0"/>
              <a:t>R.: Muestra su camisa.</a:t>
            </a:r>
            <a:endParaRPr lang="es-ES_tradnl" sz="23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44546"/>
                                        </p:tgtEl>
                                        <p:attrNameLst>
                                          <p:attrName>style.visibility</p:attrName>
                                        </p:attrNameLst>
                                      </p:cBhvr>
                                      <p:to>
                                        <p:strVal val="visible"/>
                                      </p:to>
                                    </p:set>
                                    <p:animEffect transition="in" filter="blinds(horizontal)">
                                      <p:cBhvr>
                                        <p:cTn id="7" dur="500"/>
                                        <p:tgtEl>
                                          <p:spTgt spid="16445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44547">
                                            <p:txEl>
                                              <p:pRg st="0" end="0"/>
                                            </p:txEl>
                                          </p:spTgt>
                                        </p:tgtEl>
                                        <p:attrNameLst>
                                          <p:attrName>style.visibility</p:attrName>
                                        </p:attrNameLst>
                                      </p:cBhvr>
                                      <p:to>
                                        <p:strVal val="visible"/>
                                      </p:to>
                                    </p:set>
                                    <p:animEffect transition="in" filter="blinds(horizontal)">
                                      <p:cBhvr>
                                        <p:cTn id="12" dur="500"/>
                                        <p:tgtEl>
                                          <p:spTgt spid="16445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44547">
                                            <p:txEl>
                                              <p:pRg st="1" end="1"/>
                                            </p:txEl>
                                          </p:spTgt>
                                        </p:tgtEl>
                                        <p:attrNameLst>
                                          <p:attrName>style.visibility</p:attrName>
                                        </p:attrNameLst>
                                      </p:cBhvr>
                                      <p:to>
                                        <p:strVal val="visible"/>
                                      </p:to>
                                    </p:set>
                                    <p:animEffect transition="in" filter="blinds(horizontal)">
                                      <p:cBhvr>
                                        <p:cTn id="17" dur="500"/>
                                        <p:tgtEl>
                                          <p:spTgt spid="16445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44547">
                                            <p:txEl>
                                              <p:pRg st="2" end="2"/>
                                            </p:txEl>
                                          </p:spTgt>
                                        </p:tgtEl>
                                        <p:attrNameLst>
                                          <p:attrName>style.visibility</p:attrName>
                                        </p:attrNameLst>
                                      </p:cBhvr>
                                      <p:to>
                                        <p:strVal val="visible"/>
                                      </p:to>
                                    </p:set>
                                    <p:animEffect transition="in" filter="blinds(horizontal)">
                                      <p:cBhvr>
                                        <p:cTn id="22" dur="500"/>
                                        <p:tgtEl>
                                          <p:spTgt spid="16445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44547">
                                            <p:txEl>
                                              <p:pRg st="3" end="3"/>
                                            </p:txEl>
                                          </p:spTgt>
                                        </p:tgtEl>
                                        <p:attrNameLst>
                                          <p:attrName>style.visibility</p:attrName>
                                        </p:attrNameLst>
                                      </p:cBhvr>
                                      <p:to>
                                        <p:strVal val="visible"/>
                                      </p:to>
                                    </p:set>
                                    <p:animEffect transition="in" filter="blinds(horizontal)">
                                      <p:cBhvr>
                                        <p:cTn id="27" dur="500"/>
                                        <p:tgtEl>
                                          <p:spTgt spid="16445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44547">
                                            <p:txEl>
                                              <p:pRg st="4" end="4"/>
                                            </p:txEl>
                                          </p:spTgt>
                                        </p:tgtEl>
                                        <p:attrNameLst>
                                          <p:attrName>style.visibility</p:attrName>
                                        </p:attrNameLst>
                                      </p:cBhvr>
                                      <p:to>
                                        <p:strVal val="visible"/>
                                      </p:to>
                                    </p:set>
                                    <p:animEffect transition="in" filter="blinds(horizontal)">
                                      <p:cBhvr>
                                        <p:cTn id="32" dur="500"/>
                                        <p:tgtEl>
                                          <p:spTgt spid="164454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44547">
                                            <p:txEl>
                                              <p:pRg st="5" end="5"/>
                                            </p:txEl>
                                          </p:spTgt>
                                        </p:tgtEl>
                                        <p:attrNameLst>
                                          <p:attrName>style.visibility</p:attrName>
                                        </p:attrNameLst>
                                      </p:cBhvr>
                                      <p:to>
                                        <p:strVal val="visible"/>
                                      </p:to>
                                    </p:set>
                                    <p:animEffect transition="in" filter="blinds(horizontal)">
                                      <p:cBhvr>
                                        <p:cTn id="37" dur="500"/>
                                        <p:tgtEl>
                                          <p:spTgt spid="164454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44547">
                                            <p:txEl>
                                              <p:pRg st="6" end="6"/>
                                            </p:txEl>
                                          </p:spTgt>
                                        </p:tgtEl>
                                        <p:attrNameLst>
                                          <p:attrName>style.visibility</p:attrName>
                                        </p:attrNameLst>
                                      </p:cBhvr>
                                      <p:to>
                                        <p:strVal val="visible"/>
                                      </p:to>
                                    </p:set>
                                    <p:animEffect transition="in" filter="blinds(horizontal)">
                                      <p:cBhvr>
                                        <p:cTn id="42" dur="500"/>
                                        <p:tgtEl>
                                          <p:spTgt spid="1644547">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44547">
                                            <p:txEl>
                                              <p:pRg st="7" end="7"/>
                                            </p:txEl>
                                          </p:spTgt>
                                        </p:tgtEl>
                                        <p:attrNameLst>
                                          <p:attrName>style.visibility</p:attrName>
                                        </p:attrNameLst>
                                      </p:cBhvr>
                                      <p:to>
                                        <p:strVal val="visible"/>
                                      </p:to>
                                    </p:set>
                                    <p:animEffect transition="in" filter="blinds(horizontal)">
                                      <p:cBhvr>
                                        <p:cTn id="47" dur="500"/>
                                        <p:tgtEl>
                                          <p:spTgt spid="1644547">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44547">
                                            <p:txEl>
                                              <p:pRg st="8" end="8"/>
                                            </p:txEl>
                                          </p:spTgt>
                                        </p:tgtEl>
                                        <p:attrNameLst>
                                          <p:attrName>style.visibility</p:attrName>
                                        </p:attrNameLst>
                                      </p:cBhvr>
                                      <p:to>
                                        <p:strVal val="visible"/>
                                      </p:to>
                                    </p:set>
                                    <p:animEffect transition="in" filter="blinds(horizontal)">
                                      <p:cBhvr>
                                        <p:cTn id="52" dur="500"/>
                                        <p:tgtEl>
                                          <p:spTgt spid="1644547">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44547">
                                            <p:txEl>
                                              <p:pRg st="9" end="9"/>
                                            </p:txEl>
                                          </p:spTgt>
                                        </p:tgtEl>
                                        <p:attrNameLst>
                                          <p:attrName>style.visibility</p:attrName>
                                        </p:attrNameLst>
                                      </p:cBhvr>
                                      <p:to>
                                        <p:strVal val="visible"/>
                                      </p:to>
                                    </p:set>
                                    <p:animEffect transition="in" filter="blinds(horizontal)">
                                      <p:cBhvr>
                                        <p:cTn id="57" dur="500"/>
                                        <p:tgtEl>
                                          <p:spTgt spid="1644547">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644547">
                                            <p:txEl>
                                              <p:pRg st="10" end="10"/>
                                            </p:txEl>
                                          </p:spTgt>
                                        </p:tgtEl>
                                        <p:attrNameLst>
                                          <p:attrName>style.visibility</p:attrName>
                                        </p:attrNameLst>
                                      </p:cBhvr>
                                      <p:to>
                                        <p:strVal val="visible"/>
                                      </p:to>
                                    </p:set>
                                    <p:animEffect transition="in" filter="blinds(horizontal)">
                                      <p:cBhvr>
                                        <p:cTn id="62" dur="500"/>
                                        <p:tgtEl>
                                          <p:spTgt spid="164454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4546" grpId="0"/>
      <p:bldP spid="1644547" grpId="0" build="p"/>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4548" name="Picture 4" descr="lenado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88392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44548"/>
                                        </p:tgtEl>
                                        <p:attrNameLst>
                                          <p:attrName>style.visibility</p:attrName>
                                        </p:attrNameLst>
                                      </p:cBhvr>
                                      <p:to>
                                        <p:strVal val="visible"/>
                                      </p:to>
                                    </p:set>
                                    <p:animEffect transition="in" filter="fade">
                                      <p:cBhvr>
                                        <p:cTn id="7" dur="2000"/>
                                        <p:tgtEl>
                                          <p:spTgt spid="1644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2370" name="Rectangle 2"/>
          <p:cNvSpPr>
            <a:spLocks noGrp="1" noChangeArrowheads="1"/>
          </p:cNvSpPr>
          <p:nvPr>
            <p:ph type="title"/>
          </p:nvPr>
        </p:nvSpPr>
        <p:spPr/>
        <p:txBody>
          <a:bodyPr/>
          <a:lstStyle/>
          <a:p>
            <a:pPr eaLnBrk="1" hangingPunct="1"/>
            <a:r>
              <a:rPr lang="es-AR" sz="3800" smtClean="0">
                <a:solidFill>
                  <a:schemeClr val="tx1"/>
                </a:solidFill>
              </a:rPr>
              <a:t>Los signos del Ritual de Leñador</a:t>
            </a:r>
            <a:endParaRPr lang="es-ES_tradnl" sz="3800" smtClean="0">
              <a:solidFill>
                <a:schemeClr val="tx1"/>
              </a:solidFill>
            </a:endParaRPr>
          </a:p>
        </p:txBody>
      </p:sp>
      <p:sp>
        <p:nvSpPr>
          <p:cNvPr id="1722371" name="Rectangle 3"/>
          <p:cNvSpPr>
            <a:spLocks noGrp="1" noChangeArrowheads="1"/>
          </p:cNvSpPr>
          <p:nvPr>
            <p:ph type="body" idx="1"/>
          </p:nvPr>
        </p:nvSpPr>
        <p:spPr>
          <a:xfrm>
            <a:off x="457200" y="1600200"/>
            <a:ext cx="8229600" cy="4876800"/>
          </a:xfrm>
        </p:spPr>
        <p:txBody>
          <a:bodyPr/>
          <a:lstStyle/>
          <a:p>
            <a:pPr eaLnBrk="1" hangingPunct="1">
              <a:lnSpc>
                <a:spcPct val="80000"/>
              </a:lnSpc>
            </a:pPr>
            <a:r>
              <a:rPr lang="es-AR" sz="2300" smtClean="0"/>
              <a:t>P.: </a:t>
            </a:r>
            <a:r>
              <a:rPr lang="es-AR" sz="2300" i="1" smtClean="0"/>
              <a:t>“¿Qué has hecho en la serrería?”</a:t>
            </a:r>
          </a:p>
          <a:p>
            <a:pPr eaLnBrk="1" hangingPunct="1">
              <a:lnSpc>
                <a:spcPct val="80000"/>
              </a:lnSpc>
            </a:pPr>
            <a:r>
              <a:rPr lang="es-AR" sz="2300" smtClean="0"/>
              <a:t>R.: </a:t>
            </a:r>
            <a:r>
              <a:rPr lang="es-AR" sz="2300" i="1" smtClean="0"/>
              <a:t>“Cortado, llevado, apilado.” </a:t>
            </a:r>
            <a:r>
              <a:rPr lang="es-AR" sz="2300" smtClean="0"/>
              <a:t>(hace los gestos correspondientes)</a:t>
            </a:r>
          </a:p>
          <a:p>
            <a:pPr eaLnBrk="1" hangingPunct="1">
              <a:lnSpc>
                <a:spcPct val="80000"/>
              </a:lnSpc>
            </a:pPr>
            <a:r>
              <a:rPr lang="es-AR" sz="2300" smtClean="0"/>
              <a:t>P.: </a:t>
            </a:r>
            <a:r>
              <a:rPr lang="es-AR" sz="2300" i="1" smtClean="0"/>
              <a:t>“¿Dónde se hallan los cuatro puntos de la Venta?”</a:t>
            </a:r>
          </a:p>
          <a:p>
            <a:pPr eaLnBrk="1" hangingPunct="1">
              <a:lnSpc>
                <a:spcPct val="80000"/>
              </a:lnSpc>
            </a:pPr>
            <a:r>
              <a:rPr lang="es-AR" sz="2300" smtClean="0"/>
              <a:t>R.: Enseña cuatro dedos de la mano.</a:t>
            </a:r>
          </a:p>
          <a:p>
            <a:pPr eaLnBrk="1" hangingPunct="1">
              <a:lnSpc>
                <a:spcPct val="80000"/>
              </a:lnSpc>
            </a:pPr>
            <a:r>
              <a:rPr lang="es-AR" sz="2300" smtClean="0"/>
              <a:t>P.: </a:t>
            </a:r>
            <a:r>
              <a:rPr lang="es-AR" sz="2300" i="1" smtClean="0"/>
              <a:t>“¿Tienes la llave de la serrería?”</a:t>
            </a:r>
          </a:p>
          <a:p>
            <a:pPr eaLnBrk="1" hangingPunct="1">
              <a:lnSpc>
                <a:spcPct val="80000"/>
              </a:lnSpc>
            </a:pPr>
            <a:r>
              <a:rPr lang="es-AR" sz="2300" smtClean="0"/>
              <a:t>R.: Hace como si diera un golpe de hacha contra un árbol.</a:t>
            </a:r>
            <a:endParaRPr lang="es-AR" sz="2300" i="1" smtClean="0"/>
          </a:p>
          <a:p>
            <a:pPr eaLnBrk="1" hangingPunct="1">
              <a:lnSpc>
                <a:spcPct val="80000"/>
              </a:lnSpc>
            </a:pPr>
            <a:r>
              <a:rPr lang="es-AR" sz="2300" smtClean="0"/>
              <a:t>P.: </a:t>
            </a:r>
            <a:r>
              <a:rPr lang="es-AR" sz="2300" i="1" smtClean="0"/>
              <a:t>“¿Por dónde entraste en la serrería?”</a:t>
            </a:r>
          </a:p>
          <a:p>
            <a:pPr eaLnBrk="1" hangingPunct="1">
              <a:lnSpc>
                <a:spcPct val="80000"/>
              </a:lnSpc>
            </a:pPr>
            <a:r>
              <a:rPr lang="es-AR" sz="2300" smtClean="0"/>
              <a:t>R.: Por el serbal.</a:t>
            </a:r>
          </a:p>
          <a:p>
            <a:pPr eaLnBrk="1" hangingPunct="1">
              <a:lnSpc>
                <a:spcPct val="80000"/>
              </a:lnSpc>
            </a:pPr>
            <a:r>
              <a:rPr lang="es-AR" sz="2300" smtClean="0"/>
              <a:t>P.: </a:t>
            </a:r>
            <a:r>
              <a:rPr lang="es-AR" sz="2300" i="1" smtClean="0"/>
              <a:t>“Muéstrame el punto del Buen Primo.”</a:t>
            </a:r>
          </a:p>
          <a:p>
            <a:pPr eaLnBrk="1" hangingPunct="1">
              <a:lnSpc>
                <a:spcPct val="80000"/>
              </a:lnSpc>
            </a:pPr>
            <a:r>
              <a:rPr lang="es-AR" sz="2300" smtClean="0"/>
              <a:t>R.: Coloca tres dedos de la mano derecha hacia abajo.</a:t>
            </a:r>
          </a:p>
          <a:p>
            <a:pPr eaLnBrk="1" hangingPunct="1">
              <a:lnSpc>
                <a:spcPct val="80000"/>
              </a:lnSpc>
            </a:pPr>
            <a:r>
              <a:rPr lang="es-AR" sz="2300" smtClean="0"/>
              <a:t>P.: </a:t>
            </a:r>
            <a:r>
              <a:rPr lang="es-AR" sz="2300" i="1" smtClean="0"/>
              <a:t>“Y la contraseña”</a:t>
            </a:r>
            <a:r>
              <a:rPr lang="es-AR" sz="2300" smtClean="0"/>
              <a:t>.</a:t>
            </a:r>
          </a:p>
          <a:p>
            <a:pPr eaLnBrk="1" hangingPunct="1">
              <a:lnSpc>
                <a:spcPct val="80000"/>
              </a:lnSpc>
            </a:pPr>
            <a:r>
              <a:rPr lang="es-AR" sz="2300" smtClean="0"/>
              <a:t>R.: Finge escribir.</a:t>
            </a:r>
            <a:endParaRPr lang="es-ES_tradnl" sz="23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22370"/>
                                        </p:tgtEl>
                                        <p:attrNameLst>
                                          <p:attrName>style.visibility</p:attrName>
                                        </p:attrNameLst>
                                      </p:cBhvr>
                                      <p:to>
                                        <p:strVal val="visible"/>
                                      </p:to>
                                    </p:set>
                                    <p:animEffect transition="in" filter="blinds(horizontal)">
                                      <p:cBhvr>
                                        <p:cTn id="7" dur="500"/>
                                        <p:tgtEl>
                                          <p:spTgt spid="1722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22371">
                                            <p:txEl>
                                              <p:pRg st="0" end="0"/>
                                            </p:txEl>
                                          </p:spTgt>
                                        </p:tgtEl>
                                        <p:attrNameLst>
                                          <p:attrName>style.visibility</p:attrName>
                                        </p:attrNameLst>
                                      </p:cBhvr>
                                      <p:to>
                                        <p:strVal val="visible"/>
                                      </p:to>
                                    </p:set>
                                    <p:animEffect transition="in" filter="blinds(horizontal)">
                                      <p:cBhvr>
                                        <p:cTn id="12" dur="500"/>
                                        <p:tgtEl>
                                          <p:spTgt spid="17223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22371">
                                            <p:txEl>
                                              <p:pRg st="1" end="1"/>
                                            </p:txEl>
                                          </p:spTgt>
                                        </p:tgtEl>
                                        <p:attrNameLst>
                                          <p:attrName>style.visibility</p:attrName>
                                        </p:attrNameLst>
                                      </p:cBhvr>
                                      <p:to>
                                        <p:strVal val="visible"/>
                                      </p:to>
                                    </p:set>
                                    <p:animEffect transition="in" filter="blinds(horizontal)">
                                      <p:cBhvr>
                                        <p:cTn id="17" dur="500"/>
                                        <p:tgtEl>
                                          <p:spTgt spid="17223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22371">
                                            <p:txEl>
                                              <p:pRg st="2" end="2"/>
                                            </p:txEl>
                                          </p:spTgt>
                                        </p:tgtEl>
                                        <p:attrNameLst>
                                          <p:attrName>style.visibility</p:attrName>
                                        </p:attrNameLst>
                                      </p:cBhvr>
                                      <p:to>
                                        <p:strVal val="visible"/>
                                      </p:to>
                                    </p:set>
                                    <p:animEffect transition="in" filter="blinds(horizontal)">
                                      <p:cBhvr>
                                        <p:cTn id="22" dur="500"/>
                                        <p:tgtEl>
                                          <p:spTgt spid="17223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22371">
                                            <p:txEl>
                                              <p:pRg st="3" end="3"/>
                                            </p:txEl>
                                          </p:spTgt>
                                        </p:tgtEl>
                                        <p:attrNameLst>
                                          <p:attrName>style.visibility</p:attrName>
                                        </p:attrNameLst>
                                      </p:cBhvr>
                                      <p:to>
                                        <p:strVal val="visible"/>
                                      </p:to>
                                    </p:set>
                                    <p:animEffect transition="in" filter="blinds(horizontal)">
                                      <p:cBhvr>
                                        <p:cTn id="27" dur="500"/>
                                        <p:tgtEl>
                                          <p:spTgt spid="172237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22371">
                                            <p:txEl>
                                              <p:pRg st="4" end="4"/>
                                            </p:txEl>
                                          </p:spTgt>
                                        </p:tgtEl>
                                        <p:attrNameLst>
                                          <p:attrName>style.visibility</p:attrName>
                                        </p:attrNameLst>
                                      </p:cBhvr>
                                      <p:to>
                                        <p:strVal val="visible"/>
                                      </p:to>
                                    </p:set>
                                    <p:animEffect transition="in" filter="blinds(horizontal)">
                                      <p:cBhvr>
                                        <p:cTn id="32" dur="500"/>
                                        <p:tgtEl>
                                          <p:spTgt spid="172237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22371">
                                            <p:txEl>
                                              <p:pRg st="5" end="5"/>
                                            </p:txEl>
                                          </p:spTgt>
                                        </p:tgtEl>
                                        <p:attrNameLst>
                                          <p:attrName>style.visibility</p:attrName>
                                        </p:attrNameLst>
                                      </p:cBhvr>
                                      <p:to>
                                        <p:strVal val="visible"/>
                                      </p:to>
                                    </p:set>
                                    <p:animEffect transition="in" filter="blinds(horizontal)">
                                      <p:cBhvr>
                                        <p:cTn id="37" dur="500"/>
                                        <p:tgtEl>
                                          <p:spTgt spid="1722371">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22371">
                                            <p:txEl>
                                              <p:pRg st="6" end="6"/>
                                            </p:txEl>
                                          </p:spTgt>
                                        </p:tgtEl>
                                        <p:attrNameLst>
                                          <p:attrName>style.visibility</p:attrName>
                                        </p:attrNameLst>
                                      </p:cBhvr>
                                      <p:to>
                                        <p:strVal val="visible"/>
                                      </p:to>
                                    </p:set>
                                    <p:animEffect transition="in" filter="blinds(horizontal)">
                                      <p:cBhvr>
                                        <p:cTn id="42" dur="500"/>
                                        <p:tgtEl>
                                          <p:spTgt spid="1722371">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22371">
                                            <p:txEl>
                                              <p:pRg st="7" end="7"/>
                                            </p:txEl>
                                          </p:spTgt>
                                        </p:tgtEl>
                                        <p:attrNameLst>
                                          <p:attrName>style.visibility</p:attrName>
                                        </p:attrNameLst>
                                      </p:cBhvr>
                                      <p:to>
                                        <p:strVal val="visible"/>
                                      </p:to>
                                    </p:set>
                                    <p:animEffect transition="in" filter="blinds(horizontal)">
                                      <p:cBhvr>
                                        <p:cTn id="47" dur="500"/>
                                        <p:tgtEl>
                                          <p:spTgt spid="1722371">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22371">
                                            <p:txEl>
                                              <p:pRg st="8" end="8"/>
                                            </p:txEl>
                                          </p:spTgt>
                                        </p:tgtEl>
                                        <p:attrNameLst>
                                          <p:attrName>style.visibility</p:attrName>
                                        </p:attrNameLst>
                                      </p:cBhvr>
                                      <p:to>
                                        <p:strVal val="visible"/>
                                      </p:to>
                                    </p:set>
                                    <p:animEffect transition="in" filter="blinds(horizontal)">
                                      <p:cBhvr>
                                        <p:cTn id="52" dur="500"/>
                                        <p:tgtEl>
                                          <p:spTgt spid="1722371">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22371">
                                            <p:txEl>
                                              <p:pRg st="9" end="9"/>
                                            </p:txEl>
                                          </p:spTgt>
                                        </p:tgtEl>
                                        <p:attrNameLst>
                                          <p:attrName>style.visibility</p:attrName>
                                        </p:attrNameLst>
                                      </p:cBhvr>
                                      <p:to>
                                        <p:strVal val="visible"/>
                                      </p:to>
                                    </p:set>
                                    <p:animEffect transition="in" filter="blinds(horizontal)">
                                      <p:cBhvr>
                                        <p:cTn id="57" dur="500"/>
                                        <p:tgtEl>
                                          <p:spTgt spid="1722371">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722371">
                                            <p:txEl>
                                              <p:pRg st="10" end="10"/>
                                            </p:txEl>
                                          </p:spTgt>
                                        </p:tgtEl>
                                        <p:attrNameLst>
                                          <p:attrName>style.visibility</p:attrName>
                                        </p:attrNameLst>
                                      </p:cBhvr>
                                      <p:to>
                                        <p:strVal val="visible"/>
                                      </p:to>
                                    </p:set>
                                    <p:animEffect transition="in" filter="blinds(horizontal)">
                                      <p:cBhvr>
                                        <p:cTn id="62" dur="500"/>
                                        <p:tgtEl>
                                          <p:spTgt spid="1722371">
                                            <p:txEl>
                                              <p:pRg st="10" end="1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22371">
                                            <p:txEl>
                                              <p:pRg st="11" end="11"/>
                                            </p:txEl>
                                          </p:spTgt>
                                        </p:tgtEl>
                                        <p:attrNameLst>
                                          <p:attrName>style.visibility</p:attrName>
                                        </p:attrNameLst>
                                      </p:cBhvr>
                                      <p:to>
                                        <p:strVal val="visible"/>
                                      </p:to>
                                    </p:set>
                                    <p:animEffect transition="in" filter="blinds(horizontal)">
                                      <p:cBhvr>
                                        <p:cTn id="67" dur="500"/>
                                        <p:tgtEl>
                                          <p:spTgt spid="172237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2370" grpId="0"/>
      <p:bldP spid="1722371" grpId="0" build="p"/>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2374" name="Picture 6" descr="serre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2375" name="Text Box 7"/>
          <p:cNvSpPr txBox="1">
            <a:spLocks noChangeArrowheads="1"/>
          </p:cNvSpPr>
          <p:nvPr/>
        </p:nvSpPr>
        <p:spPr bwMode="auto">
          <a:xfrm>
            <a:off x="3235325" y="228600"/>
            <a:ext cx="2555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sz="2400" b="1">
                <a:solidFill>
                  <a:srgbClr val="000000"/>
                </a:solidFill>
              </a:rPr>
              <a:t>“LA SERRER</a:t>
            </a:r>
            <a:r>
              <a:rPr lang="en-US" sz="2400" b="1">
                <a:solidFill>
                  <a:srgbClr val="000000"/>
                </a:solidFill>
                <a:cs typeface="Arial" charset="0"/>
              </a:rPr>
              <a:t>ÍA”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22374"/>
                                        </p:tgtEl>
                                        <p:attrNameLst>
                                          <p:attrName>style.visibility</p:attrName>
                                        </p:attrNameLst>
                                      </p:cBhvr>
                                      <p:to>
                                        <p:strVal val="visible"/>
                                      </p:to>
                                    </p:set>
                                    <p:animEffect transition="in" filter="fade">
                                      <p:cBhvr>
                                        <p:cTn id="7" dur="2000"/>
                                        <p:tgtEl>
                                          <p:spTgt spid="17223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22375"/>
                                        </p:tgtEl>
                                        <p:attrNameLst>
                                          <p:attrName>style.visibility</p:attrName>
                                        </p:attrNameLst>
                                      </p:cBhvr>
                                      <p:to>
                                        <p:strVal val="visible"/>
                                      </p:to>
                                    </p:set>
                                    <p:animEffect transition="in" filter="dissolve">
                                      <p:cBhvr>
                                        <p:cTn id="12" dur="500"/>
                                        <p:tgtEl>
                                          <p:spTgt spid="1722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2375"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descarga (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5263"/>
            <a:ext cx="9144000" cy="646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22" name="Text Box 6"/>
          <p:cNvSpPr txBox="1">
            <a:spLocks noChangeArrowheads="1"/>
          </p:cNvSpPr>
          <p:nvPr/>
        </p:nvSpPr>
        <p:spPr bwMode="auto">
          <a:xfrm>
            <a:off x="4098925" y="852488"/>
            <a:ext cx="39084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t>Detalle de un mandil del grado 22°</a:t>
            </a:r>
            <a:endParaRPr lang="es-ES_tradnl"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out)">
                                      <p:cBhvr>
                                        <p:cTn id="7" dur="2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8422"/>
                                        </p:tgtEl>
                                        <p:attrNameLst>
                                          <p:attrName>style.visibility</p:attrName>
                                        </p:attrNameLst>
                                      </p:cBhvr>
                                      <p:to>
                                        <p:strVal val="visible"/>
                                      </p:to>
                                    </p:set>
                                    <p:animEffect transition="in" filter="fade">
                                      <p:cBhvr>
                                        <p:cTn id="12" dur="2000"/>
                                        <p:tgtEl>
                                          <p:spTgt spid="188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2"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5570" name="Rectangle 2"/>
          <p:cNvSpPr>
            <a:spLocks noGrp="1" noChangeArrowheads="1"/>
          </p:cNvSpPr>
          <p:nvPr>
            <p:ph type="title"/>
          </p:nvPr>
        </p:nvSpPr>
        <p:spPr/>
        <p:txBody>
          <a:bodyPr/>
          <a:lstStyle/>
          <a:p>
            <a:pPr eaLnBrk="1" hangingPunct="1"/>
            <a:r>
              <a:rPr lang="es-AR" smtClean="0">
                <a:solidFill>
                  <a:schemeClr val="tx1"/>
                </a:solidFill>
              </a:rPr>
              <a:t>Baco</a:t>
            </a:r>
            <a:endParaRPr lang="es-ES_tradnl" smtClean="0">
              <a:solidFill>
                <a:schemeClr val="tx1"/>
              </a:solidFill>
            </a:endParaRPr>
          </a:p>
        </p:txBody>
      </p:sp>
      <p:sp>
        <p:nvSpPr>
          <p:cNvPr id="1645572" name="Rectangle 4"/>
          <p:cNvSpPr>
            <a:spLocks noGrp="1" noChangeArrowheads="1"/>
          </p:cNvSpPr>
          <p:nvPr>
            <p:ph type="body" sz="half" idx="1"/>
          </p:nvPr>
        </p:nvSpPr>
        <p:spPr>
          <a:xfrm>
            <a:off x="381000" y="1646238"/>
            <a:ext cx="4038600" cy="4525962"/>
          </a:xfrm>
        </p:spPr>
        <p:txBody>
          <a:bodyPr/>
          <a:lstStyle/>
          <a:p>
            <a:pPr eaLnBrk="1" hangingPunct="1"/>
            <a:r>
              <a:rPr lang="es-AR" sz="2800" smtClean="0"/>
              <a:t>En sus canciones y Rituales, estos leñadores “esotéricos” solían referirse a Baco, otra forma de Dionisios o Dioniso,una divinidad fundamental en los antiguos Misterios.</a:t>
            </a:r>
            <a:endParaRPr lang="es-ES_tradnl" sz="2800" smtClean="0"/>
          </a:p>
        </p:txBody>
      </p:sp>
      <p:sp>
        <p:nvSpPr>
          <p:cNvPr id="190468" name="Rectangle 5"/>
          <p:cNvSpPr>
            <a:spLocks noGrp="1" noChangeArrowheads="1"/>
          </p:cNvSpPr>
          <p:nvPr>
            <p:ph sz="half" idx="2"/>
          </p:nvPr>
        </p:nvSpPr>
        <p:spPr/>
        <p:txBody>
          <a:bodyPr/>
          <a:lstStyle/>
          <a:p>
            <a:pPr eaLnBrk="1" hangingPunct="1"/>
            <a:endParaRPr lang="es-AR" sz="2800" smtClean="0"/>
          </a:p>
        </p:txBody>
      </p:sp>
      <p:pic>
        <p:nvPicPr>
          <p:cNvPr id="1645575" name="Picture 7" descr="220px-Delos_Dionyso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476375"/>
            <a:ext cx="318135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5576" name="Text Box 8"/>
          <p:cNvSpPr txBox="1">
            <a:spLocks noChangeArrowheads="1"/>
          </p:cNvSpPr>
          <p:nvPr/>
        </p:nvSpPr>
        <p:spPr bwMode="auto">
          <a:xfrm>
            <a:off x="5162550" y="6415088"/>
            <a:ext cx="306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Estatua de Dioniso en Delos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45570"/>
                                        </p:tgtEl>
                                        <p:attrNameLst>
                                          <p:attrName>style.visibility</p:attrName>
                                        </p:attrNameLst>
                                      </p:cBhvr>
                                      <p:to>
                                        <p:strVal val="visible"/>
                                      </p:to>
                                    </p:set>
                                    <p:animEffect transition="in" filter="blinds(horizontal)">
                                      <p:cBhvr>
                                        <p:cTn id="7" dur="500"/>
                                        <p:tgtEl>
                                          <p:spTgt spid="16455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45572">
                                            <p:txEl>
                                              <p:pRg st="0" end="0"/>
                                            </p:txEl>
                                          </p:spTgt>
                                        </p:tgtEl>
                                        <p:attrNameLst>
                                          <p:attrName>style.visibility</p:attrName>
                                        </p:attrNameLst>
                                      </p:cBhvr>
                                      <p:to>
                                        <p:strVal val="visible"/>
                                      </p:to>
                                    </p:set>
                                    <p:animEffect transition="in" filter="blinds(horizontal)">
                                      <p:cBhvr>
                                        <p:cTn id="12" dur="500"/>
                                        <p:tgtEl>
                                          <p:spTgt spid="164557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645575"/>
                                        </p:tgtEl>
                                        <p:attrNameLst>
                                          <p:attrName>style.visibility</p:attrName>
                                        </p:attrNameLst>
                                      </p:cBhvr>
                                      <p:to>
                                        <p:strVal val="visible"/>
                                      </p:to>
                                    </p:set>
                                    <p:animEffect transition="in" filter="fade">
                                      <p:cBhvr>
                                        <p:cTn id="17" dur="2000"/>
                                        <p:tgtEl>
                                          <p:spTgt spid="16455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645576"/>
                                        </p:tgtEl>
                                        <p:attrNameLst>
                                          <p:attrName>style.visibility</p:attrName>
                                        </p:attrNameLst>
                                      </p:cBhvr>
                                      <p:to>
                                        <p:strVal val="visible"/>
                                      </p:to>
                                    </p:set>
                                    <p:animEffect transition="in" filter="dissolve">
                                      <p:cBhvr>
                                        <p:cTn id="22" dur="500"/>
                                        <p:tgtEl>
                                          <p:spTgt spid="1645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5570" grpId="0"/>
      <p:bldP spid="1645572" grpId="0" build="p"/>
      <p:bldP spid="1645576"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328" name="Picture 8" descr="villa-dei-misteri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2329" name="Text Box 9"/>
          <p:cNvSpPr txBox="1">
            <a:spLocks noChangeArrowheads="1"/>
          </p:cNvSpPr>
          <p:nvPr/>
        </p:nvSpPr>
        <p:spPr bwMode="auto">
          <a:xfrm>
            <a:off x="304800" y="58738"/>
            <a:ext cx="8629650" cy="11906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ES_tradnl"/>
              <a:t>Escena de los Misterios de Dionisios</a:t>
            </a:r>
            <a:r>
              <a:rPr lang="es-ES_tradnl" i="1"/>
              <a:t>.</a:t>
            </a:r>
            <a:r>
              <a:rPr lang="es-ES_tradnl"/>
              <a:t> “</a:t>
            </a:r>
            <a:r>
              <a:rPr lang="es-ES_tradnl" i="1"/>
              <a:t>Muestra la figura velada de una iniciada </a:t>
            </a:r>
          </a:p>
          <a:p>
            <a:pPr eaLnBrk="1" hangingPunct="1"/>
            <a:r>
              <a:rPr lang="es-ES_tradnl" i="1"/>
              <a:t>cuyos gestos seguramente tienen un significado ritual. Escucha a un niño desnudo </a:t>
            </a:r>
          </a:p>
          <a:p>
            <a:pPr eaLnBrk="1" hangingPunct="1"/>
            <a:r>
              <a:rPr lang="es-ES_tradnl" i="1"/>
              <a:t>que está leyendo un rollo. Una sacerdotisa, sentada tras él, lo guía en su lectura </a:t>
            </a:r>
          </a:p>
          <a:p>
            <a:pPr eaLnBrk="1" hangingPunct="1"/>
            <a:r>
              <a:rPr lang="es-ES_tradnl" i="1"/>
              <a:t>mirando atentamente a la iniciada.</a:t>
            </a:r>
            <a:r>
              <a:rPr lang="es-ES_tradnl"/>
              <a:t>”</a:t>
            </a:r>
            <a:endParaRPr lang="es-ES_tradnl" i="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2328"/>
                                        </p:tgtEl>
                                        <p:attrNameLst>
                                          <p:attrName>style.visibility</p:attrName>
                                        </p:attrNameLst>
                                      </p:cBhvr>
                                      <p:to>
                                        <p:strVal val="visible"/>
                                      </p:to>
                                    </p:set>
                                    <p:animEffect transition="in" filter="box(out)">
                                      <p:cBhvr>
                                        <p:cTn id="7" dur="2000"/>
                                        <p:tgtEl>
                                          <p:spTgt spid="3123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2329"/>
                                        </p:tgtEl>
                                        <p:attrNameLst>
                                          <p:attrName>style.visibility</p:attrName>
                                        </p:attrNameLst>
                                      </p:cBhvr>
                                      <p:to>
                                        <p:strVal val="visible"/>
                                      </p:to>
                                    </p:set>
                                    <p:animEffect transition="in" filter="box(out)">
                                      <p:cBhvr>
                                        <p:cTn id="12" dur="2000"/>
                                        <p:tgtEl>
                                          <p:spTgt spid="312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9"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349" name="Picture 5" descr="villa-dei-misteri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3350" name="Text Box 6"/>
          <p:cNvSpPr txBox="1">
            <a:spLocks noChangeArrowheads="1"/>
          </p:cNvSpPr>
          <p:nvPr/>
        </p:nvSpPr>
        <p:spPr bwMode="auto">
          <a:xfrm>
            <a:off x="76200" y="58738"/>
            <a:ext cx="9023350" cy="11906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ES_tradnl"/>
              <a:t>Escena de los Misterios de Dionisios</a:t>
            </a:r>
            <a:r>
              <a:rPr lang="es-ES_tradnl" i="1"/>
              <a:t>. “Mujer coronada de mirto, que lleva una tarta a la</a:t>
            </a:r>
          </a:p>
          <a:p>
            <a:pPr eaLnBrk="1" hangingPunct="1"/>
            <a:r>
              <a:rPr lang="es-ES_tradnl" i="1"/>
              <a:t>mesa del altar donde una sacerdotisa acaba de iniciar un acto ritual. A la izquierda de </a:t>
            </a:r>
          </a:p>
          <a:p>
            <a:pPr eaLnBrk="1" hangingPunct="1"/>
            <a:r>
              <a:rPr lang="es-ES_tradnl" i="1"/>
              <a:t>la sacerdotisa, una asistente sostiene una cesta cubierta con un lienzo. A su derecha, </a:t>
            </a:r>
          </a:p>
          <a:p>
            <a:pPr eaLnBrk="1" hangingPunct="1"/>
            <a:r>
              <a:rPr lang="es-ES_tradnl" i="1"/>
              <a:t>una joven sacerdotisa vierte agua para una libación.”</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3349"/>
                                        </p:tgtEl>
                                        <p:attrNameLst>
                                          <p:attrName>style.visibility</p:attrName>
                                        </p:attrNameLst>
                                      </p:cBhvr>
                                      <p:to>
                                        <p:strVal val="visible"/>
                                      </p:to>
                                    </p:set>
                                    <p:animEffect transition="in" filter="box(out)">
                                      <p:cBhvr>
                                        <p:cTn id="7" dur="2000"/>
                                        <p:tgtEl>
                                          <p:spTgt spid="3133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3350"/>
                                        </p:tgtEl>
                                        <p:attrNameLst>
                                          <p:attrName>style.visibility</p:attrName>
                                        </p:attrNameLst>
                                      </p:cBhvr>
                                      <p:to>
                                        <p:strVal val="visible"/>
                                      </p:to>
                                    </p:set>
                                    <p:animEffect transition="in" filter="box(out)">
                                      <p:cBhvr>
                                        <p:cTn id="12" dur="2000"/>
                                        <p:tgtEl>
                                          <p:spTgt spid="313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50"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373" name="Picture 5" descr="Mosaico FK103 Triunfo de Dionis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675" y="4763"/>
            <a:ext cx="6943725" cy="691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4374" name="Text Box 6"/>
          <p:cNvSpPr txBox="1">
            <a:spLocks noChangeArrowheads="1"/>
          </p:cNvSpPr>
          <p:nvPr/>
        </p:nvSpPr>
        <p:spPr bwMode="auto">
          <a:xfrm>
            <a:off x="304800" y="58738"/>
            <a:ext cx="2965450" cy="6413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i="1"/>
              <a:t>“El Triunfo de Dionisios”</a:t>
            </a:r>
            <a:r>
              <a:rPr lang="es-AR"/>
              <a:t>,</a:t>
            </a:r>
          </a:p>
          <a:p>
            <a:pPr eaLnBrk="1" hangingPunct="1"/>
            <a:r>
              <a:rPr lang="es-AR"/>
              <a:t>mosaico de Pompeya</a:t>
            </a:r>
            <a:endParaRPr lang="es-ES_tradnl" b="1" i="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4373"/>
                                        </p:tgtEl>
                                        <p:attrNameLst>
                                          <p:attrName>style.visibility</p:attrName>
                                        </p:attrNameLst>
                                      </p:cBhvr>
                                      <p:to>
                                        <p:strVal val="visible"/>
                                      </p:to>
                                    </p:set>
                                    <p:animEffect transition="in" filter="box(out)">
                                      <p:cBhvr>
                                        <p:cTn id="7" dur="2000"/>
                                        <p:tgtEl>
                                          <p:spTgt spid="3143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4374"/>
                                        </p:tgtEl>
                                        <p:attrNameLst>
                                          <p:attrName>style.visibility</p:attrName>
                                        </p:attrNameLst>
                                      </p:cBhvr>
                                      <p:to>
                                        <p:strVal val="visible"/>
                                      </p:to>
                                    </p:set>
                                    <p:animEffect transition="in" filter="box(out)">
                                      <p:cBhvr>
                                        <p:cTn id="12" dur="2000"/>
                                        <p:tgtEl>
                                          <p:spTgt spid="314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4"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Imag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3338" y="0"/>
            <a:ext cx="65452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3" name="1 Rectángulo"/>
          <p:cNvSpPr>
            <a:spLocks noChangeArrowheads="1"/>
          </p:cNvSpPr>
          <p:nvPr/>
        </p:nvSpPr>
        <p:spPr bwMode="auto">
          <a:xfrm>
            <a:off x="3505200" y="5210175"/>
            <a:ext cx="42672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b="1"/>
              <a:t>Diploma de Carbonario (1790) de la Muy Respetable Venta </a:t>
            </a:r>
          </a:p>
          <a:p>
            <a:r>
              <a:rPr lang="fr-FR" b="1"/>
              <a:t>de la Perfecta Unión</a:t>
            </a:r>
            <a:endParaRPr lang="es-AR"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9442"/>
                                        </p:tgtEl>
                                        <p:attrNameLst>
                                          <p:attrName>style.visibility</p:attrName>
                                        </p:attrNameLst>
                                      </p:cBhvr>
                                      <p:to>
                                        <p:strVal val="visible"/>
                                      </p:to>
                                    </p:set>
                                    <p:animEffect transition="in" filter="box(out)">
                                      <p:cBhvr>
                                        <p:cTn id="7" dur="2000"/>
                                        <p:tgtEl>
                                          <p:spTgt spid="189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9443"/>
                                        </p:tgtEl>
                                        <p:attrNameLst>
                                          <p:attrName>style.visibility</p:attrName>
                                        </p:attrNameLst>
                                      </p:cBhvr>
                                      <p:to>
                                        <p:strVal val="visible"/>
                                      </p:to>
                                    </p:set>
                                    <p:animEffect transition="in" filter="fade">
                                      <p:cBhvr>
                                        <p:cTn id="12" dur="2000"/>
                                        <p:tgtEl>
                                          <p:spTgt spid="189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253" name="Picture 5" descr="Charbonnerie_Reunion_Ouverte_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40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254" name="1 Rectángulo"/>
          <p:cNvSpPr>
            <a:spLocks noChangeArrowheads="1"/>
          </p:cNvSpPr>
          <p:nvPr/>
        </p:nvSpPr>
        <p:spPr bwMode="auto">
          <a:xfrm>
            <a:off x="381000" y="304800"/>
            <a:ext cx="4267200" cy="3667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b="1"/>
              <a:t>Asamblea de carbonarios (siglo XIX)</a:t>
            </a:r>
            <a:endParaRPr lang="es-AR"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9253"/>
                                        </p:tgtEl>
                                        <p:attrNameLst>
                                          <p:attrName>style.visibility</p:attrName>
                                        </p:attrNameLst>
                                      </p:cBhvr>
                                      <p:to>
                                        <p:strVal val="visible"/>
                                      </p:to>
                                    </p:set>
                                    <p:animEffect transition="in" filter="box(out)">
                                      <p:cBhvr>
                                        <p:cTn id="7" dur="2000"/>
                                        <p:tgtEl>
                                          <p:spTgt spid="3092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9254"/>
                                        </p:tgtEl>
                                        <p:attrNameLst>
                                          <p:attrName>style.visibility</p:attrName>
                                        </p:attrNameLst>
                                      </p:cBhvr>
                                      <p:to>
                                        <p:strVal val="visible"/>
                                      </p:to>
                                    </p:set>
                                    <p:animEffect transition="in" filter="fade">
                                      <p:cBhvr>
                                        <p:cTn id="12" dur="2000"/>
                                        <p:tgtEl>
                                          <p:spTgt spid="309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4"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7" name="Picture 5" descr="Charbonner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0277"/>
                                        </p:tgtEl>
                                        <p:attrNameLst>
                                          <p:attrName>style.visibility</p:attrName>
                                        </p:attrNameLst>
                                      </p:cBhvr>
                                      <p:to>
                                        <p:strVal val="visible"/>
                                      </p:to>
                                    </p:set>
                                    <p:animEffect transition="in" filter="box(out)">
                                      <p:cBhvr>
                                        <p:cTn id="7" dur="2000"/>
                                        <p:tgtEl>
                                          <p:spTgt spid="310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300" name="Picture 4" descr="charb1803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8150" y="0"/>
            <a:ext cx="4565650" cy="6858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1301" name="Text Box 5"/>
          <p:cNvSpPr txBox="1">
            <a:spLocks noChangeArrowheads="1"/>
          </p:cNvSpPr>
          <p:nvPr/>
        </p:nvSpPr>
        <p:spPr bwMode="auto">
          <a:xfrm>
            <a:off x="212725" y="569913"/>
            <a:ext cx="25844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Frontispicio del</a:t>
            </a:r>
          </a:p>
          <a:p>
            <a:pPr eaLnBrk="1" hangingPunct="1"/>
            <a:r>
              <a:rPr lang="es-ES_tradnl" b="1">
                <a:solidFill>
                  <a:schemeClr val="tx1"/>
                </a:solidFill>
              </a:rPr>
              <a:t>“Recueil précieux de </a:t>
            </a:r>
          </a:p>
          <a:p>
            <a:pPr eaLnBrk="1" hangingPunct="1"/>
            <a:r>
              <a:rPr lang="es-ES_tradnl" b="1">
                <a:solidFill>
                  <a:schemeClr val="tx1"/>
                </a:solidFill>
              </a:rPr>
              <a:t>la Charbonnerie des </a:t>
            </a:r>
          </a:p>
          <a:p>
            <a:pPr eaLnBrk="1" hangingPunct="1"/>
            <a:r>
              <a:rPr lang="es-ES_tradnl" b="1">
                <a:solidFill>
                  <a:schemeClr val="tx1"/>
                </a:solidFill>
              </a:rPr>
              <a:t>premiers tems” (1803)</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1300"/>
                                        </p:tgtEl>
                                        <p:attrNameLst>
                                          <p:attrName>style.visibility</p:attrName>
                                        </p:attrNameLst>
                                      </p:cBhvr>
                                      <p:to>
                                        <p:strVal val="visible"/>
                                      </p:to>
                                    </p:set>
                                    <p:animEffect transition="in" filter="box(out)">
                                      <p:cBhvr>
                                        <p:cTn id="7" dur="2000"/>
                                        <p:tgtEl>
                                          <p:spTgt spid="3113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1301"/>
                                        </p:tgtEl>
                                        <p:attrNameLst>
                                          <p:attrName>style.visibility</p:attrName>
                                        </p:attrNameLst>
                                      </p:cBhvr>
                                      <p:to>
                                        <p:strVal val="visible"/>
                                      </p:to>
                                    </p:set>
                                    <p:animEffect transition="in" filter="fade">
                                      <p:cBhvr>
                                        <p:cTn id="12" dur="2000"/>
                                        <p:tgtEl>
                                          <p:spTgt spid="311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301"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397" name="Picture 5" descr="2a14ccd964c6352974485b7815db799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9775" y="0"/>
            <a:ext cx="5381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1 Rectángulo"/>
          <p:cNvSpPr>
            <a:spLocks noChangeArrowheads="1"/>
          </p:cNvSpPr>
          <p:nvPr/>
        </p:nvSpPr>
        <p:spPr bwMode="auto">
          <a:xfrm>
            <a:off x="381000" y="304800"/>
            <a:ext cx="4267200" cy="6413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s-AR" b="1"/>
              <a:t>Símbolo carbonario, similar a la joya del Rosa-Cruz</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5397"/>
                                        </p:tgtEl>
                                        <p:attrNameLst>
                                          <p:attrName>style.visibility</p:attrName>
                                        </p:attrNameLst>
                                      </p:cBhvr>
                                      <p:to>
                                        <p:strVal val="visible"/>
                                      </p:to>
                                    </p:set>
                                    <p:animEffect transition="in" filter="box(out)">
                                      <p:cBhvr>
                                        <p:cTn id="7" dur="2000"/>
                                        <p:tgtEl>
                                          <p:spTgt spid="3153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5398"/>
                                        </p:tgtEl>
                                        <p:attrNameLst>
                                          <p:attrName>style.visibility</p:attrName>
                                        </p:attrNameLst>
                                      </p:cBhvr>
                                      <p:to>
                                        <p:strVal val="visible"/>
                                      </p:to>
                                    </p:set>
                                    <p:animEffect transition="in" filter="fade">
                                      <p:cBhvr>
                                        <p:cTn id="12" dur="2000"/>
                                        <p:tgtEl>
                                          <p:spTgt spid="315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8"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6420" name="Picture 4" descr="Carbona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6350" y="0"/>
            <a:ext cx="4311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6421" name="1 Rectángulo"/>
          <p:cNvSpPr>
            <a:spLocks noChangeArrowheads="1"/>
          </p:cNvSpPr>
          <p:nvPr/>
        </p:nvSpPr>
        <p:spPr bwMode="auto">
          <a:xfrm>
            <a:off x="381000" y="304800"/>
            <a:ext cx="1828800" cy="11906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s-AR" b="1"/>
              <a:t>“Economía rústica, el carbón de madera”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316420"/>
                                        </p:tgtEl>
                                        <p:attrNameLst>
                                          <p:attrName>style.visibility</p:attrName>
                                        </p:attrNameLst>
                                      </p:cBhvr>
                                      <p:to>
                                        <p:strVal val="visible"/>
                                      </p:to>
                                    </p:set>
                                    <p:animEffect transition="in" filter="wedge">
                                      <p:cBhvr>
                                        <p:cTn id="7" dur="2000"/>
                                        <p:tgtEl>
                                          <p:spTgt spid="3164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6421"/>
                                        </p:tgtEl>
                                        <p:attrNameLst>
                                          <p:attrName>style.visibility</p:attrName>
                                        </p:attrNameLst>
                                      </p:cBhvr>
                                      <p:to>
                                        <p:strVal val="visible"/>
                                      </p:to>
                                    </p:set>
                                    <p:animEffect transition="in" filter="fade">
                                      <p:cBhvr>
                                        <p:cTn id="12" dur="2000"/>
                                        <p:tgtEl>
                                          <p:spTgt spid="316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21"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44" name="Picture 4" descr="Rituel d'initiation carbona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0"/>
            <a:ext cx="582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45" name="1 Rectángulo"/>
          <p:cNvSpPr>
            <a:spLocks noChangeArrowheads="1"/>
          </p:cNvSpPr>
          <p:nvPr/>
        </p:nvSpPr>
        <p:spPr bwMode="auto">
          <a:xfrm>
            <a:off x="381000" y="304800"/>
            <a:ext cx="1828800" cy="17399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b="1"/>
              <a:t>Detalle de una Iniciación carbonaria, muy similar al Aprendiz Masón</a:t>
            </a:r>
            <a:endParaRPr lang="es-AR"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7444"/>
                                        </p:tgtEl>
                                        <p:attrNameLst>
                                          <p:attrName>style.visibility</p:attrName>
                                        </p:attrNameLst>
                                      </p:cBhvr>
                                      <p:to>
                                        <p:strVal val="visible"/>
                                      </p:to>
                                    </p:set>
                                    <p:animEffect transition="in" filter="box(out)">
                                      <p:cBhvr>
                                        <p:cTn id="7" dur="2000"/>
                                        <p:tgtEl>
                                          <p:spTgt spid="3174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7445"/>
                                        </p:tgtEl>
                                        <p:attrNameLst>
                                          <p:attrName>style.visibility</p:attrName>
                                        </p:attrNameLst>
                                      </p:cBhvr>
                                      <p:to>
                                        <p:strVal val="visible"/>
                                      </p:to>
                                    </p:set>
                                    <p:animEffect transition="in" filter="fade">
                                      <p:cBhvr>
                                        <p:cTn id="12" dur="2000"/>
                                        <p:tgtEl>
                                          <p:spTgt spid="317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5"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492" name="Picture 4" descr="103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7663" y="0"/>
            <a:ext cx="6154737"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9493" name="1 Rectángulo"/>
          <p:cNvSpPr>
            <a:spLocks noChangeArrowheads="1"/>
          </p:cNvSpPr>
          <p:nvPr/>
        </p:nvSpPr>
        <p:spPr bwMode="auto">
          <a:xfrm>
            <a:off x="381000" y="304800"/>
            <a:ext cx="4267200" cy="6413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b="1"/>
              <a:t>Una Iniciación carbonaria, aquí más</a:t>
            </a:r>
          </a:p>
          <a:p>
            <a:r>
              <a:rPr lang="fr-FR" b="1"/>
              <a:t>cercana a los ritos forestales</a:t>
            </a:r>
            <a:endParaRPr lang="es-AR"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9492"/>
                                        </p:tgtEl>
                                        <p:attrNameLst>
                                          <p:attrName>style.visibility</p:attrName>
                                        </p:attrNameLst>
                                      </p:cBhvr>
                                      <p:to>
                                        <p:strVal val="visible"/>
                                      </p:to>
                                    </p:set>
                                    <p:animEffect transition="in" filter="box(out)">
                                      <p:cBhvr>
                                        <p:cTn id="7" dur="2000"/>
                                        <p:tgtEl>
                                          <p:spTgt spid="3194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9493"/>
                                        </p:tgtEl>
                                        <p:attrNameLst>
                                          <p:attrName>style.visibility</p:attrName>
                                        </p:attrNameLst>
                                      </p:cBhvr>
                                      <p:to>
                                        <p:strVal val="visible"/>
                                      </p:to>
                                    </p:set>
                                    <p:animEffect transition="in" filter="fade">
                                      <p:cBhvr>
                                        <p:cTn id="12" dur="2000"/>
                                        <p:tgtEl>
                                          <p:spTgt spid="319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3"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516" name="Picture 4" descr="arton1818-57c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8575"/>
            <a:ext cx="85344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0517" name="1 Rectángulo"/>
          <p:cNvSpPr>
            <a:spLocks noChangeArrowheads="1"/>
          </p:cNvSpPr>
          <p:nvPr/>
        </p:nvSpPr>
        <p:spPr bwMode="auto">
          <a:xfrm>
            <a:off x="381000" y="304800"/>
            <a:ext cx="2438400" cy="3667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s-AR" b="1"/>
              <a:t>Diploma carbonario</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20516"/>
                                        </p:tgtEl>
                                        <p:attrNameLst>
                                          <p:attrName>style.visibility</p:attrName>
                                        </p:attrNameLst>
                                      </p:cBhvr>
                                      <p:to>
                                        <p:strVal val="visible"/>
                                      </p:to>
                                    </p:set>
                                    <p:animEffect transition="in" filter="box(out)">
                                      <p:cBhvr>
                                        <p:cTn id="7" dur="2000"/>
                                        <p:tgtEl>
                                          <p:spTgt spid="3205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0517"/>
                                        </p:tgtEl>
                                        <p:attrNameLst>
                                          <p:attrName>style.visibility</p:attrName>
                                        </p:attrNameLst>
                                      </p:cBhvr>
                                      <p:to>
                                        <p:strVal val="visible"/>
                                      </p:to>
                                    </p:set>
                                    <p:animEffect transition="in" filter="fade">
                                      <p:cBhvr>
                                        <p:cTn id="12" dur="2000"/>
                                        <p:tgtEl>
                                          <p:spTgt spid="320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17"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540" name="Picture 4" descr="couv-products-4475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6300" y="0"/>
            <a:ext cx="4851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21540"/>
                                        </p:tgtEl>
                                        <p:attrNameLst>
                                          <p:attrName>style.visibility</p:attrName>
                                        </p:attrNameLst>
                                      </p:cBhvr>
                                      <p:to>
                                        <p:strVal val="visible"/>
                                      </p:to>
                                    </p:set>
                                    <p:animEffect transition="in" filter="box(out)">
                                      <p:cBhvr>
                                        <p:cTn id="7" dur="2000"/>
                                        <p:tgtEl>
                                          <p:spTgt spid="321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29" name="Picture 5" descr="14_-_IMAGE-60ec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8229"/>
                                        </p:tgtEl>
                                        <p:attrNameLst>
                                          <p:attrName>style.visibility</p:attrName>
                                        </p:attrNameLst>
                                      </p:cBhvr>
                                      <p:to>
                                        <p:strVal val="visible"/>
                                      </p:to>
                                    </p:set>
                                    <p:animEffect transition="in" filter="box(out)">
                                      <p:cBhvr>
                                        <p:cTn id="7" dur="2000"/>
                                        <p:tgtEl>
                                          <p:spTgt spid="308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146" name="Rectangle 2"/>
          <p:cNvSpPr>
            <a:spLocks noGrp="1" noChangeArrowheads="1"/>
          </p:cNvSpPr>
          <p:nvPr>
            <p:ph type="title"/>
          </p:nvPr>
        </p:nvSpPr>
        <p:spPr>
          <a:xfrm>
            <a:off x="533400" y="228600"/>
            <a:ext cx="8229600" cy="1139825"/>
          </a:xfrm>
        </p:spPr>
        <p:txBody>
          <a:bodyPr/>
          <a:lstStyle/>
          <a:p>
            <a:pPr eaLnBrk="1" hangingPunct="1"/>
            <a:r>
              <a:rPr lang="es-AR" smtClean="0">
                <a:solidFill>
                  <a:schemeClr val="tx1"/>
                </a:solidFill>
              </a:rPr>
              <a:t>7. Ritual</a:t>
            </a:r>
            <a:endParaRPr lang="es-ES_tradnl" smtClean="0">
              <a:solidFill>
                <a:schemeClr val="tx1"/>
              </a:solidFill>
            </a:endParaRPr>
          </a:p>
        </p:txBody>
      </p:sp>
      <p:pic>
        <p:nvPicPr>
          <p:cNvPr id="1030154" name="Picture 10" descr="GIF - 25.1 ko">
            <a:hlinkClick r:id="rId2" tooltip="GIF - 25.1 ko"/>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447800"/>
            <a:ext cx="5257800" cy="495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155" name="Text Box 11"/>
          <p:cNvSpPr txBox="1">
            <a:spLocks noChangeArrowheads="1"/>
          </p:cNvSpPr>
          <p:nvPr/>
        </p:nvSpPr>
        <p:spPr bwMode="auto">
          <a:xfrm>
            <a:off x="60325" y="2703513"/>
            <a:ext cx="18351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Símbolo de la</a:t>
            </a:r>
          </a:p>
          <a:p>
            <a:pPr eaLnBrk="1" hangingPunct="1"/>
            <a:r>
              <a:rPr lang="es-AR">
                <a:solidFill>
                  <a:schemeClr val="tx1"/>
                </a:solidFill>
              </a:rPr>
              <a:t>Logia “Príncipes</a:t>
            </a:r>
          </a:p>
          <a:p>
            <a:pPr eaLnBrk="1" hangingPunct="1"/>
            <a:r>
              <a:rPr lang="es-AR">
                <a:solidFill>
                  <a:schemeClr val="tx1"/>
                </a:solidFill>
              </a:rPr>
              <a:t>del Líbano”</a:t>
            </a:r>
          </a:p>
          <a:p>
            <a:pPr eaLnBrk="1" hangingPunct="1"/>
            <a:r>
              <a:rPr lang="es-AR">
                <a:solidFill>
                  <a:schemeClr val="tx1"/>
                </a:solidFill>
              </a:rPr>
              <a:t>N° 99,</a:t>
            </a:r>
          </a:p>
          <a:p>
            <a:pPr eaLnBrk="1" hangingPunct="1"/>
            <a:r>
              <a:rPr lang="es-AR">
                <a:solidFill>
                  <a:schemeClr val="tx1"/>
                </a:solidFill>
              </a:rPr>
              <a:t>de Montreal,</a:t>
            </a:r>
          </a:p>
          <a:p>
            <a:pPr eaLnBrk="1" hangingPunct="1"/>
            <a:r>
              <a:rPr lang="es-AR">
                <a:solidFill>
                  <a:schemeClr val="tx1"/>
                </a:solidFill>
              </a:rPr>
              <a:t>Canadá.</a:t>
            </a:r>
            <a:endParaRPr lang="es-ES_tradnl">
              <a:solidFill>
                <a:schemeClr val="tx1"/>
              </a:solidFill>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0146"/>
                                        </p:tgtEl>
                                        <p:attrNameLst>
                                          <p:attrName>style.visibility</p:attrName>
                                        </p:attrNameLst>
                                      </p:cBhvr>
                                      <p:to>
                                        <p:strVal val="visible"/>
                                      </p:to>
                                    </p:set>
                                    <p:animEffect transition="in" filter="blinds(horizontal)">
                                      <p:cBhvr>
                                        <p:cTn id="7" dur="500"/>
                                        <p:tgtEl>
                                          <p:spTgt spid="1030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30154"/>
                                        </p:tgtEl>
                                        <p:attrNameLst>
                                          <p:attrName>style.visibility</p:attrName>
                                        </p:attrNameLst>
                                      </p:cBhvr>
                                      <p:to>
                                        <p:strVal val="visible"/>
                                      </p:to>
                                    </p:set>
                                    <p:animEffect transition="in" filter="fade">
                                      <p:cBhvr>
                                        <p:cTn id="12" dur="2000"/>
                                        <p:tgtEl>
                                          <p:spTgt spid="103015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30155"/>
                                        </p:tgtEl>
                                        <p:attrNameLst>
                                          <p:attrName>style.visibility</p:attrName>
                                        </p:attrNameLst>
                                      </p:cBhvr>
                                      <p:to>
                                        <p:strVal val="visible"/>
                                      </p:to>
                                    </p:set>
                                    <p:animEffect transition="in" filter="dissolve">
                                      <p:cBhvr>
                                        <p:cTn id="17" dur="500"/>
                                        <p:tgtEl>
                                          <p:spTgt spid="1030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146" grpId="0"/>
      <p:bldP spid="1030155" grpId="0"/>
    </p:bld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25762" name="Rectangle 2"/>
          <p:cNvSpPr>
            <a:spLocks noGrp="1" noChangeArrowheads="1"/>
          </p:cNvSpPr>
          <p:nvPr>
            <p:ph type="title"/>
          </p:nvPr>
        </p:nvSpPr>
        <p:spPr/>
        <p:txBody>
          <a:bodyPr/>
          <a:lstStyle/>
          <a:p>
            <a:pPr eaLnBrk="1" hangingPunct="1"/>
            <a:r>
              <a:rPr lang="es-AR" smtClean="0">
                <a:solidFill>
                  <a:schemeClr val="tx1"/>
                </a:solidFill>
              </a:rPr>
              <a:t>La Apertura</a:t>
            </a:r>
            <a:endParaRPr lang="es-ES_tradnl" smtClean="0">
              <a:solidFill>
                <a:schemeClr val="tx1"/>
              </a:solidFill>
            </a:endParaRPr>
          </a:p>
        </p:txBody>
      </p:sp>
      <p:sp>
        <p:nvSpPr>
          <p:cNvPr id="1525763" name="Rectangle 3"/>
          <p:cNvSpPr>
            <a:spLocks noGrp="1" noChangeArrowheads="1"/>
          </p:cNvSpPr>
          <p:nvPr>
            <p:ph type="body" idx="1"/>
          </p:nvPr>
        </p:nvSpPr>
        <p:spPr>
          <a:xfrm>
            <a:off x="457200" y="1951038"/>
            <a:ext cx="8229600" cy="4525962"/>
          </a:xfrm>
        </p:spPr>
        <p:txBody>
          <a:bodyPr/>
          <a:lstStyle/>
          <a:p>
            <a:pPr eaLnBrk="1" hangingPunct="1"/>
            <a:r>
              <a:rPr lang="es-AR" smtClean="0"/>
              <a:t>El Ritual se abre en el Taller del Monte Líbano, </a:t>
            </a:r>
            <a:r>
              <a:rPr lang="es-AR" i="1" smtClean="0"/>
              <a:t>“cuando el Sol aparece en el horizonte”.</a:t>
            </a:r>
          </a:p>
          <a:p>
            <a:pPr eaLnBrk="1" hangingPunct="1"/>
            <a:r>
              <a:rPr lang="es-AR" smtClean="0"/>
              <a:t>Y los Oficiales se disponen a dar instrucciones a los Obreros.</a:t>
            </a:r>
          </a:p>
          <a:p>
            <a:pPr eaLnBrk="1" hangingPunct="1"/>
            <a:r>
              <a:rPr lang="es-AR" smtClean="0"/>
              <a:t>Empezar el Ritual es, entonces, </a:t>
            </a:r>
            <a:r>
              <a:rPr lang="es-AR" i="1" smtClean="0"/>
              <a:t>empezar a trabajar.</a:t>
            </a:r>
            <a:endParaRPr lang="es-ES_tradnl" smtClean="0"/>
          </a:p>
        </p:txBody>
      </p:sp>
    </p:spTree>
  </p:cSld>
  <p:clrMapOvr>
    <a:masterClrMapping/>
  </p:clrMapOvr>
  <p:transition spd="slow">
    <p:cover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25762"/>
                                        </p:tgtEl>
                                        <p:attrNameLst>
                                          <p:attrName>style.visibility</p:attrName>
                                        </p:attrNameLst>
                                      </p:cBhvr>
                                      <p:to>
                                        <p:strVal val="visible"/>
                                      </p:to>
                                    </p:set>
                                    <p:animEffect transition="in" filter="blinds(horizontal)">
                                      <p:cBhvr>
                                        <p:cTn id="7" dur="500"/>
                                        <p:tgtEl>
                                          <p:spTgt spid="15257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25763">
                                            <p:txEl>
                                              <p:pRg st="0" end="0"/>
                                            </p:txEl>
                                          </p:spTgt>
                                        </p:tgtEl>
                                        <p:attrNameLst>
                                          <p:attrName>style.visibility</p:attrName>
                                        </p:attrNameLst>
                                      </p:cBhvr>
                                      <p:to>
                                        <p:strVal val="visible"/>
                                      </p:to>
                                    </p:set>
                                    <p:animEffect transition="in" filter="blinds(horizontal)">
                                      <p:cBhvr>
                                        <p:cTn id="12" dur="500"/>
                                        <p:tgtEl>
                                          <p:spTgt spid="152576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25763">
                                            <p:txEl>
                                              <p:pRg st="1" end="1"/>
                                            </p:txEl>
                                          </p:spTgt>
                                        </p:tgtEl>
                                        <p:attrNameLst>
                                          <p:attrName>style.visibility</p:attrName>
                                        </p:attrNameLst>
                                      </p:cBhvr>
                                      <p:to>
                                        <p:strVal val="visible"/>
                                      </p:to>
                                    </p:set>
                                    <p:animEffect transition="in" filter="blinds(horizontal)">
                                      <p:cBhvr>
                                        <p:cTn id="17" dur="500"/>
                                        <p:tgtEl>
                                          <p:spTgt spid="152576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25763">
                                            <p:txEl>
                                              <p:pRg st="2" end="2"/>
                                            </p:txEl>
                                          </p:spTgt>
                                        </p:tgtEl>
                                        <p:attrNameLst>
                                          <p:attrName>style.visibility</p:attrName>
                                        </p:attrNameLst>
                                      </p:cBhvr>
                                      <p:to>
                                        <p:strVal val="visible"/>
                                      </p:to>
                                    </p:set>
                                    <p:animEffect transition="in" filter="blinds(horizontal)">
                                      <p:cBhvr>
                                        <p:cTn id="22" dur="500"/>
                                        <p:tgtEl>
                                          <p:spTgt spid="15257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62" grpId="0"/>
      <p:bldP spid="1525763" grpId="0" build="p"/>
    </p:bldLst>
  </p:timing>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25768" name="Picture 8" descr="amanecer6mpx8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66" name="Picture 6" descr="http://www.smkw.com/large/knife/UC8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3813175"/>
            <a:ext cx="2892425"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525768"/>
                                        </p:tgtEl>
                                        <p:attrNameLst>
                                          <p:attrName>style.visibility</p:attrName>
                                        </p:attrNameLst>
                                      </p:cBhvr>
                                      <p:to>
                                        <p:strVal val="visible"/>
                                      </p:to>
                                    </p:set>
                                    <p:animEffect transition="in" filter="box(out)">
                                      <p:cBhvr>
                                        <p:cTn id="7" dur="2000"/>
                                        <p:tgtEl>
                                          <p:spTgt spid="15257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nodeType="clickEffect">
                                  <p:stCondLst>
                                    <p:cond delay="0"/>
                                  </p:stCondLst>
                                  <p:childTnLst>
                                    <p:set>
                                      <p:cBhvr>
                                        <p:cTn id="11" dur="1" fill="hold">
                                          <p:stCondLst>
                                            <p:cond delay="0"/>
                                          </p:stCondLst>
                                        </p:cTn>
                                        <p:tgtEl>
                                          <p:spTgt spid="322566"/>
                                        </p:tgtEl>
                                        <p:attrNameLst>
                                          <p:attrName>style.visibility</p:attrName>
                                        </p:attrNameLst>
                                      </p:cBhvr>
                                      <p:to>
                                        <p:strVal val="visible"/>
                                      </p:to>
                                    </p:set>
                                    <p:animEffect transition="in" filter="circle(out)">
                                      <p:cBhvr>
                                        <p:cTn id="12" dur="2000"/>
                                        <p:tgtEl>
                                          <p:spTgt spid="322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7250" name="Rectangle 2"/>
          <p:cNvSpPr>
            <a:spLocks noGrp="1" noChangeArrowheads="1"/>
          </p:cNvSpPr>
          <p:nvPr>
            <p:ph type="title"/>
          </p:nvPr>
        </p:nvSpPr>
        <p:spPr/>
        <p:txBody>
          <a:bodyPr/>
          <a:lstStyle/>
          <a:p>
            <a:pPr eaLnBrk="1" hangingPunct="1"/>
            <a:r>
              <a:rPr lang="es-AR" smtClean="0">
                <a:solidFill>
                  <a:schemeClr val="tx1"/>
                </a:solidFill>
              </a:rPr>
              <a:t>La Apertura</a:t>
            </a:r>
            <a:endParaRPr lang="es-ES_tradnl" smtClean="0">
              <a:solidFill>
                <a:schemeClr val="tx1"/>
              </a:solidFill>
            </a:endParaRPr>
          </a:p>
        </p:txBody>
      </p:sp>
      <p:sp>
        <p:nvSpPr>
          <p:cNvPr id="1717251" name="Rectangle 3"/>
          <p:cNvSpPr>
            <a:spLocks noGrp="1" noChangeArrowheads="1"/>
          </p:cNvSpPr>
          <p:nvPr>
            <p:ph type="body" idx="1"/>
          </p:nvPr>
        </p:nvSpPr>
        <p:spPr>
          <a:xfrm>
            <a:off x="457200" y="1524000"/>
            <a:ext cx="8229600" cy="4906963"/>
          </a:xfrm>
        </p:spPr>
        <p:txBody>
          <a:bodyPr/>
          <a:lstStyle/>
          <a:p>
            <a:pPr eaLnBrk="1" hangingPunct="1">
              <a:lnSpc>
                <a:spcPct val="80000"/>
              </a:lnSpc>
            </a:pPr>
            <a:r>
              <a:rPr lang="es-AR" sz="2400" smtClean="0"/>
              <a:t>Algunos Rituales, refiriéndose al amanecer, dicen: </a:t>
            </a:r>
            <a:r>
              <a:rPr lang="es-AR" sz="2400" i="1" smtClean="0"/>
              <a:t>“Las últimas estrellas acaban de desaparecer del firmamento”</a:t>
            </a:r>
            <a:r>
              <a:rPr lang="es-AR" sz="2400" smtClean="0"/>
              <a:t>.</a:t>
            </a:r>
          </a:p>
          <a:p>
            <a:pPr eaLnBrk="1" hangingPunct="1">
              <a:lnSpc>
                <a:spcPct val="80000"/>
              </a:lnSpc>
            </a:pPr>
            <a:r>
              <a:rPr lang="es-AR" sz="2400" smtClean="0"/>
              <a:t>Sin embargo, nosotros creemos que la forma de Apertura más simbólica se encuentra en el Ritual de los Carbonarios.</a:t>
            </a:r>
          </a:p>
          <a:p>
            <a:pPr eaLnBrk="1" hangingPunct="1">
              <a:lnSpc>
                <a:spcPct val="80000"/>
              </a:lnSpc>
            </a:pPr>
            <a:r>
              <a:rPr lang="es-AR" sz="2400" smtClean="0"/>
              <a:t>En él, el </a:t>
            </a:r>
            <a:r>
              <a:rPr lang="es-AR" sz="2400" i="1" smtClean="0"/>
              <a:t>Padre Maestro </a:t>
            </a:r>
            <a:r>
              <a:rPr lang="es-AR" sz="2400" smtClean="0"/>
              <a:t>pregunta: </a:t>
            </a:r>
            <a:r>
              <a:rPr lang="es-AR" sz="2400" i="1" smtClean="0"/>
              <a:t>“¿Qué tiempo hace, primo Duchéne?”</a:t>
            </a:r>
          </a:p>
          <a:p>
            <a:pPr eaLnBrk="1" hangingPunct="1">
              <a:lnSpc>
                <a:spcPct val="80000"/>
              </a:lnSpc>
            </a:pPr>
            <a:r>
              <a:rPr lang="es-AR" sz="2400" smtClean="0"/>
              <a:t>A lo que este oficial responde: </a:t>
            </a:r>
            <a:r>
              <a:rPr lang="es-AR" sz="2400" i="1" smtClean="0"/>
              <a:t>“Bueno, Padre Maestro, el Sol se levanta, no sopla el viento y las hojas no se mueven” </a:t>
            </a:r>
            <a:r>
              <a:rPr lang="es-AR" sz="2400" smtClean="0"/>
              <a:t>(si el Templo no está a cubierto se dice lo contrario).</a:t>
            </a:r>
          </a:p>
          <a:p>
            <a:pPr eaLnBrk="1" hangingPunct="1">
              <a:lnSpc>
                <a:spcPct val="80000"/>
              </a:lnSpc>
            </a:pPr>
            <a:r>
              <a:rPr lang="es-AR" sz="2400" smtClean="0"/>
              <a:t>P.: </a:t>
            </a:r>
            <a:r>
              <a:rPr lang="es-AR" sz="2400" i="1" smtClean="0"/>
              <a:t>“¿Quién os obliga a trabajar?”</a:t>
            </a:r>
          </a:p>
          <a:p>
            <a:pPr eaLnBrk="1" hangingPunct="1">
              <a:lnSpc>
                <a:spcPct val="80000"/>
              </a:lnSpc>
            </a:pPr>
            <a:r>
              <a:rPr lang="es-AR" sz="2400" smtClean="0"/>
              <a:t>R.: </a:t>
            </a:r>
            <a:r>
              <a:rPr lang="es-AR" sz="2400" i="1" smtClean="0"/>
              <a:t>“La Tierra, que abre sus entrañas y me impulsa a cultivarla para hallar en ella mi subsistencia”.</a:t>
            </a:r>
            <a:endParaRPr lang="es-ES_tradnl" sz="2400" smtClean="0"/>
          </a:p>
        </p:txBody>
      </p:sp>
    </p:spTree>
  </p:cSld>
  <p:clrMapOvr>
    <a:masterClrMapping/>
  </p:clrMapOvr>
  <p:transition spd="slow">
    <p:cover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17250"/>
                                        </p:tgtEl>
                                        <p:attrNameLst>
                                          <p:attrName>style.visibility</p:attrName>
                                        </p:attrNameLst>
                                      </p:cBhvr>
                                      <p:to>
                                        <p:strVal val="visible"/>
                                      </p:to>
                                    </p:set>
                                    <p:animEffect transition="in" filter="blinds(horizontal)">
                                      <p:cBhvr>
                                        <p:cTn id="7" dur="500"/>
                                        <p:tgtEl>
                                          <p:spTgt spid="17172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17251">
                                            <p:txEl>
                                              <p:pRg st="0" end="0"/>
                                            </p:txEl>
                                          </p:spTgt>
                                        </p:tgtEl>
                                        <p:attrNameLst>
                                          <p:attrName>style.visibility</p:attrName>
                                        </p:attrNameLst>
                                      </p:cBhvr>
                                      <p:to>
                                        <p:strVal val="visible"/>
                                      </p:to>
                                    </p:set>
                                    <p:animEffect transition="in" filter="blinds(horizontal)">
                                      <p:cBhvr>
                                        <p:cTn id="12" dur="500"/>
                                        <p:tgtEl>
                                          <p:spTgt spid="17172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17251">
                                            <p:txEl>
                                              <p:pRg st="1" end="1"/>
                                            </p:txEl>
                                          </p:spTgt>
                                        </p:tgtEl>
                                        <p:attrNameLst>
                                          <p:attrName>style.visibility</p:attrName>
                                        </p:attrNameLst>
                                      </p:cBhvr>
                                      <p:to>
                                        <p:strVal val="visible"/>
                                      </p:to>
                                    </p:set>
                                    <p:animEffect transition="in" filter="blinds(horizontal)">
                                      <p:cBhvr>
                                        <p:cTn id="17" dur="500"/>
                                        <p:tgtEl>
                                          <p:spTgt spid="17172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17251">
                                            <p:txEl>
                                              <p:pRg st="2" end="2"/>
                                            </p:txEl>
                                          </p:spTgt>
                                        </p:tgtEl>
                                        <p:attrNameLst>
                                          <p:attrName>style.visibility</p:attrName>
                                        </p:attrNameLst>
                                      </p:cBhvr>
                                      <p:to>
                                        <p:strVal val="visible"/>
                                      </p:to>
                                    </p:set>
                                    <p:animEffect transition="in" filter="blinds(horizontal)">
                                      <p:cBhvr>
                                        <p:cTn id="22" dur="500"/>
                                        <p:tgtEl>
                                          <p:spTgt spid="171725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17251">
                                            <p:txEl>
                                              <p:pRg st="3" end="3"/>
                                            </p:txEl>
                                          </p:spTgt>
                                        </p:tgtEl>
                                        <p:attrNameLst>
                                          <p:attrName>style.visibility</p:attrName>
                                        </p:attrNameLst>
                                      </p:cBhvr>
                                      <p:to>
                                        <p:strVal val="visible"/>
                                      </p:to>
                                    </p:set>
                                    <p:animEffect transition="in" filter="blinds(horizontal)">
                                      <p:cBhvr>
                                        <p:cTn id="27" dur="500"/>
                                        <p:tgtEl>
                                          <p:spTgt spid="171725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17251">
                                            <p:txEl>
                                              <p:pRg st="4" end="4"/>
                                            </p:txEl>
                                          </p:spTgt>
                                        </p:tgtEl>
                                        <p:attrNameLst>
                                          <p:attrName>style.visibility</p:attrName>
                                        </p:attrNameLst>
                                      </p:cBhvr>
                                      <p:to>
                                        <p:strVal val="visible"/>
                                      </p:to>
                                    </p:set>
                                    <p:animEffect transition="in" filter="blinds(horizontal)">
                                      <p:cBhvr>
                                        <p:cTn id="32" dur="500"/>
                                        <p:tgtEl>
                                          <p:spTgt spid="171725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17251">
                                            <p:txEl>
                                              <p:pRg st="5" end="5"/>
                                            </p:txEl>
                                          </p:spTgt>
                                        </p:tgtEl>
                                        <p:attrNameLst>
                                          <p:attrName>style.visibility</p:attrName>
                                        </p:attrNameLst>
                                      </p:cBhvr>
                                      <p:to>
                                        <p:strVal val="visible"/>
                                      </p:to>
                                    </p:set>
                                    <p:animEffect transition="in" filter="blinds(horizontal)">
                                      <p:cBhvr>
                                        <p:cTn id="37" dur="500"/>
                                        <p:tgtEl>
                                          <p:spTgt spid="17172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7250" grpId="0"/>
      <p:bldP spid="1717251" grpId="0" build="p"/>
    </p:bld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17254" name="Picture 6" descr="le%C3%B1adore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17254"/>
                                        </p:tgtEl>
                                        <p:attrNameLst>
                                          <p:attrName>style.visibility</p:attrName>
                                        </p:attrNameLst>
                                      </p:cBhvr>
                                      <p:to>
                                        <p:strVal val="visible"/>
                                      </p:to>
                                    </p:set>
                                    <p:animEffect transition="in" filter="fade">
                                      <p:cBhvr>
                                        <p:cTn id="7" dur="2000"/>
                                        <p:tgtEl>
                                          <p:spTgt spid="1717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170" name="Rectangle 2"/>
          <p:cNvSpPr>
            <a:spLocks noGrp="1" noChangeArrowheads="1"/>
          </p:cNvSpPr>
          <p:nvPr>
            <p:ph type="title"/>
          </p:nvPr>
        </p:nvSpPr>
        <p:spPr/>
        <p:txBody>
          <a:bodyPr/>
          <a:lstStyle/>
          <a:p>
            <a:pPr eaLnBrk="1" hangingPunct="1"/>
            <a:r>
              <a:rPr lang="es-AR" sz="4000" smtClean="0">
                <a:solidFill>
                  <a:schemeClr val="tx1"/>
                </a:solidFill>
              </a:rPr>
              <a:t>La Apertura</a:t>
            </a:r>
            <a:endParaRPr lang="es-ES_tradnl" sz="4000" smtClean="0">
              <a:solidFill>
                <a:schemeClr val="tx1"/>
              </a:solidFill>
            </a:endParaRPr>
          </a:p>
        </p:txBody>
      </p:sp>
      <p:sp>
        <p:nvSpPr>
          <p:cNvPr id="1031171" name="Rectangle 3"/>
          <p:cNvSpPr>
            <a:spLocks noGrp="1" noChangeArrowheads="1"/>
          </p:cNvSpPr>
          <p:nvPr>
            <p:ph type="body" sz="half" idx="1"/>
          </p:nvPr>
        </p:nvSpPr>
        <p:spPr>
          <a:xfrm>
            <a:off x="152400" y="1722438"/>
            <a:ext cx="4038600" cy="4754562"/>
          </a:xfrm>
        </p:spPr>
        <p:txBody>
          <a:bodyPr/>
          <a:lstStyle/>
          <a:p>
            <a:pPr eaLnBrk="1" hangingPunct="1">
              <a:lnSpc>
                <a:spcPct val="90000"/>
              </a:lnSpc>
            </a:pPr>
            <a:r>
              <a:rPr lang="es-ES" sz="2100" smtClean="0"/>
              <a:t>Después de las formalidades habituales, el Maestro eleva ambas manos, con los dedos tan abiertos como sea posible, y dice:</a:t>
            </a:r>
          </a:p>
          <a:p>
            <a:pPr eaLnBrk="1" hangingPunct="1">
              <a:lnSpc>
                <a:spcPct val="90000"/>
              </a:lnSpc>
            </a:pPr>
            <a:r>
              <a:rPr lang="es-ES" sz="2100" i="1" smtClean="0"/>
              <a:t>“Los cedros del Líbano han crecido, y podemos cortarlos”</a:t>
            </a:r>
            <a:r>
              <a:rPr lang="es-ES" sz="2100" smtClean="0"/>
              <a:t>.</a:t>
            </a:r>
            <a:endParaRPr lang="es-ES" sz="2100" i="1" smtClean="0"/>
          </a:p>
          <a:p>
            <a:pPr eaLnBrk="1" hangingPunct="1">
              <a:lnSpc>
                <a:spcPct val="90000"/>
              </a:lnSpc>
            </a:pPr>
            <a:r>
              <a:rPr lang="es-ES" sz="2100" smtClean="0"/>
              <a:t>Todos los presentes, entonces, elevan las manos y luego las dejan caer, indicando que los árboles se han cortado para dedicarlos a las obras sagradas.</a:t>
            </a:r>
            <a:endParaRPr lang="es-ES_tradnl" sz="2100" smtClean="0"/>
          </a:p>
        </p:txBody>
      </p:sp>
      <p:sp>
        <p:nvSpPr>
          <p:cNvPr id="210948" name="Rectangle 4"/>
          <p:cNvSpPr>
            <a:spLocks noGrp="1" noChangeArrowheads="1"/>
          </p:cNvSpPr>
          <p:nvPr>
            <p:ph sz="half" idx="2"/>
          </p:nvPr>
        </p:nvSpPr>
        <p:spPr/>
        <p:txBody>
          <a:bodyPr/>
          <a:lstStyle/>
          <a:p>
            <a:pPr eaLnBrk="1" hangingPunct="1">
              <a:lnSpc>
                <a:spcPct val="90000"/>
              </a:lnSpc>
            </a:pPr>
            <a:endParaRPr lang="es-AR" sz="1600" smtClean="0"/>
          </a:p>
        </p:txBody>
      </p:sp>
      <p:pic>
        <p:nvPicPr>
          <p:cNvPr id="1031180" name="Picture 12" descr="cedr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704975"/>
            <a:ext cx="38100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182" name="Picture 14" descr="316_1205074973_Made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286000"/>
            <a:ext cx="4781550"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1170"/>
                                        </p:tgtEl>
                                        <p:attrNameLst>
                                          <p:attrName>style.visibility</p:attrName>
                                        </p:attrNameLst>
                                      </p:cBhvr>
                                      <p:to>
                                        <p:strVal val="visible"/>
                                      </p:to>
                                    </p:set>
                                    <p:animEffect transition="in" filter="blinds(horizontal)">
                                      <p:cBhvr>
                                        <p:cTn id="7" dur="500"/>
                                        <p:tgtEl>
                                          <p:spTgt spid="1031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31171">
                                            <p:txEl>
                                              <p:pRg st="0" end="0"/>
                                            </p:txEl>
                                          </p:spTgt>
                                        </p:tgtEl>
                                        <p:attrNameLst>
                                          <p:attrName>style.visibility</p:attrName>
                                        </p:attrNameLst>
                                      </p:cBhvr>
                                      <p:to>
                                        <p:strVal val="visible"/>
                                      </p:to>
                                    </p:set>
                                    <p:animEffect transition="in" filter="blinds(horizontal)">
                                      <p:cBhvr>
                                        <p:cTn id="12" dur="500"/>
                                        <p:tgtEl>
                                          <p:spTgt spid="10311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31171">
                                            <p:txEl>
                                              <p:pRg st="1" end="1"/>
                                            </p:txEl>
                                          </p:spTgt>
                                        </p:tgtEl>
                                        <p:attrNameLst>
                                          <p:attrName>style.visibility</p:attrName>
                                        </p:attrNameLst>
                                      </p:cBhvr>
                                      <p:to>
                                        <p:strVal val="visible"/>
                                      </p:to>
                                    </p:set>
                                    <p:animEffect transition="in" filter="blinds(horizontal)">
                                      <p:cBhvr>
                                        <p:cTn id="17" dur="500"/>
                                        <p:tgtEl>
                                          <p:spTgt spid="10311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1031180"/>
                                        </p:tgtEl>
                                        <p:attrNameLst>
                                          <p:attrName>style.visibility</p:attrName>
                                        </p:attrNameLst>
                                      </p:cBhvr>
                                      <p:to>
                                        <p:strVal val="visible"/>
                                      </p:to>
                                    </p:set>
                                    <p:animEffect transition="in" filter="circle(in)">
                                      <p:cBhvr>
                                        <p:cTn id="22" dur="2000"/>
                                        <p:tgtEl>
                                          <p:spTgt spid="103118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31171">
                                            <p:txEl>
                                              <p:pRg st="2" end="2"/>
                                            </p:txEl>
                                          </p:spTgt>
                                        </p:tgtEl>
                                        <p:attrNameLst>
                                          <p:attrName>style.visibility</p:attrName>
                                        </p:attrNameLst>
                                      </p:cBhvr>
                                      <p:to>
                                        <p:strVal val="visible"/>
                                      </p:to>
                                    </p:set>
                                    <p:animEffect transition="in" filter="blinds(horizontal)">
                                      <p:cBhvr>
                                        <p:cTn id="27" dur="500"/>
                                        <p:tgtEl>
                                          <p:spTgt spid="103117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nodeType="clickEffect">
                                  <p:stCondLst>
                                    <p:cond delay="0"/>
                                  </p:stCondLst>
                                  <p:childTnLst>
                                    <p:animEffect transition="out" filter="fade">
                                      <p:cBhvr>
                                        <p:cTn id="31" dur="2000"/>
                                        <p:tgtEl>
                                          <p:spTgt spid="1031180"/>
                                        </p:tgtEl>
                                      </p:cBhvr>
                                    </p:animEffect>
                                    <p:set>
                                      <p:cBhvr>
                                        <p:cTn id="32" dur="1" fill="hold">
                                          <p:stCondLst>
                                            <p:cond delay="1999"/>
                                          </p:stCondLst>
                                        </p:cTn>
                                        <p:tgtEl>
                                          <p:spTgt spid="1031180"/>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0" presetClass="entr" presetSubtype="0" fill="hold" nodeType="clickEffect">
                                  <p:stCondLst>
                                    <p:cond delay="0"/>
                                  </p:stCondLst>
                                  <p:childTnLst>
                                    <p:set>
                                      <p:cBhvr>
                                        <p:cTn id="36" dur="1" fill="hold">
                                          <p:stCondLst>
                                            <p:cond delay="0"/>
                                          </p:stCondLst>
                                        </p:cTn>
                                        <p:tgtEl>
                                          <p:spTgt spid="1031182"/>
                                        </p:tgtEl>
                                        <p:attrNameLst>
                                          <p:attrName>style.visibility</p:attrName>
                                        </p:attrNameLst>
                                      </p:cBhvr>
                                      <p:to>
                                        <p:strVal val="visible"/>
                                      </p:to>
                                    </p:set>
                                    <p:animEffect transition="in" filter="wedge">
                                      <p:cBhvr>
                                        <p:cTn id="37" dur="2000"/>
                                        <p:tgtEl>
                                          <p:spTgt spid="1031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170" grpId="0"/>
      <p:bldP spid="1031171" grpId="0" build="p"/>
    </p:bld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9778" name="Rectangle 2"/>
          <p:cNvSpPr>
            <a:spLocks noGrp="1" noChangeArrowheads="1"/>
          </p:cNvSpPr>
          <p:nvPr>
            <p:ph type="title"/>
          </p:nvPr>
        </p:nvSpPr>
        <p:spPr/>
        <p:txBody>
          <a:bodyPr/>
          <a:lstStyle/>
          <a:p>
            <a:pPr eaLnBrk="1" hangingPunct="1"/>
            <a:r>
              <a:rPr lang="es-AR" sz="4000" smtClean="0">
                <a:solidFill>
                  <a:schemeClr val="tx1"/>
                </a:solidFill>
              </a:rPr>
              <a:t>La Apertura</a:t>
            </a:r>
            <a:endParaRPr lang="es-ES_tradnl" sz="4000" smtClean="0">
              <a:solidFill>
                <a:schemeClr val="tx1"/>
              </a:solidFill>
            </a:endParaRPr>
          </a:p>
        </p:txBody>
      </p:sp>
      <p:sp>
        <p:nvSpPr>
          <p:cNvPr id="1739779" name="Rectangle 3"/>
          <p:cNvSpPr>
            <a:spLocks noGrp="1" noChangeArrowheads="1"/>
          </p:cNvSpPr>
          <p:nvPr>
            <p:ph type="body" sz="half" idx="1"/>
          </p:nvPr>
        </p:nvSpPr>
        <p:spPr>
          <a:xfrm>
            <a:off x="152400" y="1722438"/>
            <a:ext cx="4038600" cy="4906962"/>
          </a:xfrm>
        </p:spPr>
        <p:txBody>
          <a:bodyPr/>
          <a:lstStyle/>
          <a:p>
            <a:pPr eaLnBrk="1" hangingPunct="1"/>
            <a:r>
              <a:rPr lang="es-ES" sz="2700" smtClean="0"/>
              <a:t>En la imagen, la tala de cedros del Líbano, de Gustavo Doré.</a:t>
            </a:r>
          </a:p>
          <a:p>
            <a:pPr eaLnBrk="1" hangingPunct="1"/>
            <a:r>
              <a:rPr lang="es-ES" sz="2700" smtClean="0"/>
              <a:t>Algunos Rituales declaran que los Caballeros de este grado son </a:t>
            </a:r>
            <a:r>
              <a:rPr lang="es-ES" sz="2700" i="1" smtClean="0"/>
              <a:t>“descendientes de Japhet”, </a:t>
            </a:r>
            <a:r>
              <a:rPr lang="es-ES" sz="2700" smtClean="0"/>
              <a:t>pero esto es totalmente mitológico.</a:t>
            </a:r>
            <a:endParaRPr lang="es-ES_tradnl" sz="2700" smtClean="0"/>
          </a:p>
        </p:txBody>
      </p:sp>
      <p:sp>
        <p:nvSpPr>
          <p:cNvPr id="211972" name="Rectangle 4"/>
          <p:cNvSpPr>
            <a:spLocks noGrp="1" noChangeArrowheads="1"/>
          </p:cNvSpPr>
          <p:nvPr>
            <p:ph sz="half" idx="2"/>
          </p:nvPr>
        </p:nvSpPr>
        <p:spPr/>
        <p:txBody>
          <a:bodyPr/>
          <a:lstStyle/>
          <a:p>
            <a:pPr eaLnBrk="1" hangingPunct="1">
              <a:lnSpc>
                <a:spcPct val="90000"/>
              </a:lnSpc>
            </a:pPr>
            <a:endParaRPr lang="es-AR" sz="1400" smtClean="0"/>
          </a:p>
        </p:txBody>
      </p:sp>
      <p:pic>
        <p:nvPicPr>
          <p:cNvPr id="1739784" name="Picture 8" descr="Gathering the Cedars of Lebanon... Gustave Doré">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447800"/>
            <a:ext cx="4016375" cy="51816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39778"/>
                                        </p:tgtEl>
                                        <p:attrNameLst>
                                          <p:attrName>style.visibility</p:attrName>
                                        </p:attrNameLst>
                                      </p:cBhvr>
                                      <p:to>
                                        <p:strVal val="visible"/>
                                      </p:to>
                                    </p:set>
                                    <p:animEffect transition="in" filter="blinds(horizontal)">
                                      <p:cBhvr>
                                        <p:cTn id="7" dur="500"/>
                                        <p:tgtEl>
                                          <p:spTgt spid="17397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739784"/>
                                        </p:tgtEl>
                                        <p:attrNameLst>
                                          <p:attrName>style.visibility</p:attrName>
                                        </p:attrNameLst>
                                      </p:cBhvr>
                                      <p:to>
                                        <p:strVal val="visible"/>
                                      </p:to>
                                    </p:set>
                                    <p:animEffect transition="in" filter="fade">
                                      <p:cBhvr>
                                        <p:cTn id="12" dur="2000"/>
                                        <p:tgtEl>
                                          <p:spTgt spid="17397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39779">
                                            <p:txEl>
                                              <p:pRg st="0" end="0"/>
                                            </p:txEl>
                                          </p:spTgt>
                                        </p:tgtEl>
                                        <p:attrNameLst>
                                          <p:attrName>style.visibility</p:attrName>
                                        </p:attrNameLst>
                                      </p:cBhvr>
                                      <p:to>
                                        <p:strVal val="visible"/>
                                      </p:to>
                                    </p:set>
                                    <p:animEffect transition="in" filter="blinds(horizontal)">
                                      <p:cBhvr>
                                        <p:cTn id="17" dur="500"/>
                                        <p:tgtEl>
                                          <p:spTgt spid="173977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39779">
                                            <p:txEl>
                                              <p:pRg st="1" end="1"/>
                                            </p:txEl>
                                          </p:spTgt>
                                        </p:tgtEl>
                                        <p:attrNameLst>
                                          <p:attrName>style.visibility</p:attrName>
                                        </p:attrNameLst>
                                      </p:cBhvr>
                                      <p:to>
                                        <p:strVal val="visible"/>
                                      </p:to>
                                    </p:set>
                                    <p:animEffect transition="in" filter="blinds(horizontal)">
                                      <p:cBhvr>
                                        <p:cTn id="22" dur="500"/>
                                        <p:tgtEl>
                                          <p:spTgt spid="17397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9778" grpId="0"/>
      <p:bldP spid="1739779" grpId="0" build="p"/>
    </p:bld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55810" name="Rectangle 2"/>
          <p:cNvSpPr>
            <a:spLocks noGrp="1" noChangeArrowheads="1"/>
          </p:cNvSpPr>
          <p:nvPr>
            <p:ph type="title"/>
          </p:nvPr>
        </p:nvSpPr>
        <p:spPr/>
        <p:txBody>
          <a:bodyPr/>
          <a:lstStyle/>
          <a:p>
            <a:pPr eaLnBrk="1" hangingPunct="1"/>
            <a:r>
              <a:rPr lang="es-AR" smtClean="0">
                <a:solidFill>
                  <a:schemeClr val="tx1"/>
                </a:solidFill>
              </a:rPr>
              <a:t>Las obras sagradas</a:t>
            </a:r>
            <a:endParaRPr lang="es-ES_tradnl" smtClean="0">
              <a:solidFill>
                <a:schemeClr val="tx1"/>
              </a:solidFill>
            </a:endParaRPr>
          </a:p>
        </p:txBody>
      </p:sp>
      <p:sp>
        <p:nvSpPr>
          <p:cNvPr id="1655811" name="Rectangle 3"/>
          <p:cNvSpPr>
            <a:spLocks noGrp="1" noChangeArrowheads="1"/>
          </p:cNvSpPr>
          <p:nvPr>
            <p:ph type="body" idx="1"/>
          </p:nvPr>
        </p:nvSpPr>
        <p:spPr/>
        <p:txBody>
          <a:bodyPr/>
          <a:lstStyle/>
          <a:p>
            <a:pPr eaLnBrk="1" hangingPunct="1">
              <a:lnSpc>
                <a:spcPct val="90000"/>
              </a:lnSpc>
            </a:pPr>
            <a:r>
              <a:rPr lang="es-AR" smtClean="0"/>
              <a:t>El Ritual menciona tres obras sagradas, de las que, en realidad, sólo el Templo de Salomón tiene visos de existencia histórica. </a:t>
            </a:r>
          </a:p>
          <a:p>
            <a:pPr eaLnBrk="1" hangingPunct="1">
              <a:lnSpc>
                <a:spcPct val="90000"/>
              </a:lnSpc>
            </a:pPr>
            <a:r>
              <a:rPr lang="es-AR" smtClean="0"/>
              <a:t>De cualquier forma, las tres deben ser consideradas en forma simbólica:</a:t>
            </a:r>
          </a:p>
          <a:p>
            <a:pPr eaLnBrk="1" hangingPunct="1">
              <a:lnSpc>
                <a:spcPct val="90000"/>
              </a:lnSpc>
            </a:pPr>
            <a:r>
              <a:rPr lang="es-AR" smtClean="0"/>
              <a:t>El Arca de Noé,</a:t>
            </a:r>
          </a:p>
          <a:p>
            <a:pPr eaLnBrk="1" hangingPunct="1">
              <a:lnSpc>
                <a:spcPct val="90000"/>
              </a:lnSpc>
            </a:pPr>
            <a:r>
              <a:rPr lang="es-AR" smtClean="0"/>
              <a:t>El Arca de la Alianza y</a:t>
            </a:r>
          </a:p>
          <a:p>
            <a:pPr eaLnBrk="1" hangingPunct="1">
              <a:lnSpc>
                <a:spcPct val="90000"/>
              </a:lnSpc>
            </a:pPr>
            <a:r>
              <a:rPr lang="es-AR" smtClean="0"/>
              <a:t>El Templo de Salomón.</a:t>
            </a:r>
            <a:endParaRPr lang="es-ES_tradnl"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55810"/>
                                        </p:tgtEl>
                                        <p:attrNameLst>
                                          <p:attrName>style.visibility</p:attrName>
                                        </p:attrNameLst>
                                      </p:cBhvr>
                                      <p:to>
                                        <p:strVal val="visible"/>
                                      </p:to>
                                    </p:set>
                                    <p:animEffect transition="in" filter="blinds(horizontal)">
                                      <p:cBhvr>
                                        <p:cTn id="7" dur="500"/>
                                        <p:tgtEl>
                                          <p:spTgt spid="1655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55811">
                                            <p:txEl>
                                              <p:pRg st="0" end="0"/>
                                            </p:txEl>
                                          </p:spTgt>
                                        </p:tgtEl>
                                        <p:attrNameLst>
                                          <p:attrName>style.visibility</p:attrName>
                                        </p:attrNameLst>
                                      </p:cBhvr>
                                      <p:to>
                                        <p:strVal val="visible"/>
                                      </p:to>
                                    </p:set>
                                    <p:animEffect transition="in" filter="blinds(horizontal)">
                                      <p:cBhvr>
                                        <p:cTn id="12" dur="500"/>
                                        <p:tgtEl>
                                          <p:spTgt spid="16558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55811">
                                            <p:txEl>
                                              <p:pRg st="1" end="1"/>
                                            </p:txEl>
                                          </p:spTgt>
                                        </p:tgtEl>
                                        <p:attrNameLst>
                                          <p:attrName>style.visibility</p:attrName>
                                        </p:attrNameLst>
                                      </p:cBhvr>
                                      <p:to>
                                        <p:strVal val="visible"/>
                                      </p:to>
                                    </p:set>
                                    <p:animEffect transition="in" filter="blinds(horizontal)">
                                      <p:cBhvr>
                                        <p:cTn id="17" dur="500"/>
                                        <p:tgtEl>
                                          <p:spTgt spid="16558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55811">
                                            <p:txEl>
                                              <p:pRg st="2" end="2"/>
                                            </p:txEl>
                                          </p:spTgt>
                                        </p:tgtEl>
                                        <p:attrNameLst>
                                          <p:attrName>style.visibility</p:attrName>
                                        </p:attrNameLst>
                                      </p:cBhvr>
                                      <p:to>
                                        <p:strVal val="visible"/>
                                      </p:to>
                                    </p:set>
                                    <p:animEffect transition="in" filter="blinds(horizontal)">
                                      <p:cBhvr>
                                        <p:cTn id="22" dur="500"/>
                                        <p:tgtEl>
                                          <p:spTgt spid="16558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55811">
                                            <p:txEl>
                                              <p:pRg st="3" end="3"/>
                                            </p:txEl>
                                          </p:spTgt>
                                        </p:tgtEl>
                                        <p:attrNameLst>
                                          <p:attrName>style.visibility</p:attrName>
                                        </p:attrNameLst>
                                      </p:cBhvr>
                                      <p:to>
                                        <p:strVal val="visible"/>
                                      </p:to>
                                    </p:set>
                                    <p:animEffect transition="in" filter="blinds(horizontal)">
                                      <p:cBhvr>
                                        <p:cTn id="27" dur="500"/>
                                        <p:tgtEl>
                                          <p:spTgt spid="16558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55811">
                                            <p:txEl>
                                              <p:pRg st="4" end="4"/>
                                            </p:txEl>
                                          </p:spTgt>
                                        </p:tgtEl>
                                        <p:attrNameLst>
                                          <p:attrName>style.visibility</p:attrName>
                                        </p:attrNameLst>
                                      </p:cBhvr>
                                      <p:to>
                                        <p:strVal val="visible"/>
                                      </p:to>
                                    </p:set>
                                    <p:animEffect transition="in" filter="blinds(horizontal)">
                                      <p:cBhvr>
                                        <p:cTn id="32" dur="500"/>
                                        <p:tgtEl>
                                          <p:spTgt spid="16558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5810" grpId="0"/>
      <p:bldP spid="1655811" grpId="0" build="p"/>
    </p:bld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55813" name="Picture 5" descr="ar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1655813"/>
                                        </p:tgtEl>
                                        <p:attrNameLst>
                                          <p:attrName>style.visibility</p:attrName>
                                        </p:attrNameLst>
                                      </p:cBhvr>
                                      <p:to>
                                        <p:strVal val="visible"/>
                                      </p:to>
                                    </p:set>
                                    <p:animEffect transition="in" filter="plus(in)">
                                      <p:cBhvr>
                                        <p:cTn id="7" dur="2000"/>
                                        <p:tgtEl>
                                          <p:spTgt spid="1655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55815" name="Picture 7" descr="trans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655815"/>
                                        </p:tgtEl>
                                        <p:attrNameLst>
                                          <p:attrName>style.visibility</p:attrName>
                                        </p:attrNameLst>
                                      </p:cBhvr>
                                      <p:to>
                                        <p:strVal val="visible"/>
                                      </p:to>
                                    </p:set>
                                    <p:animEffect transition="in" filter="circle(in)">
                                      <p:cBhvr>
                                        <p:cTn id="7" dur="2000"/>
                                        <p:tgtEl>
                                          <p:spTgt spid="16558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55817" name="Picture 9" descr="templo-de-salomon%5B1%5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55817"/>
                                        </p:tgtEl>
                                        <p:attrNameLst>
                                          <p:attrName>style.visibility</p:attrName>
                                        </p:attrNameLst>
                                      </p:cBhvr>
                                      <p:to>
                                        <p:strVal val="visible"/>
                                      </p:to>
                                    </p:set>
                                    <p:animEffect transition="in" filter="fade">
                                      <p:cBhvr>
                                        <p:cTn id="7" dur="2000"/>
                                        <p:tgtEl>
                                          <p:spTgt spid="16558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362" name="Rectangle 2"/>
          <p:cNvSpPr>
            <a:spLocks noGrp="1" noChangeArrowheads="1"/>
          </p:cNvSpPr>
          <p:nvPr>
            <p:ph type="title"/>
          </p:nvPr>
        </p:nvSpPr>
        <p:spPr/>
        <p:txBody>
          <a:bodyPr/>
          <a:lstStyle/>
          <a:p>
            <a:pPr eaLnBrk="1" hangingPunct="1"/>
            <a:r>
              <a:rPr lang="es-AR" sz="4000" smtClean="0">
                <a:solidFill>
                  <a:schemeClr val="tx1"/>
                </a:solidFill>
              </a:rPr>
              <a:t>La Iniciación consta de XV fases </a:t>
            </a:r>
            <a:endParaRPr lang="es-ES_tradnl" sz="4000" smtClean="0">
              <a:solidFill>
                <a:schemeClr val="tx1"/>
              </a:solidFill>
            </a:endParaRPr>
          </a:p>
        </p:txBody>
      </p:sp>
      <p:sp>
        <p:nvSpPr>
          <p:cNvPr id="1039363" name="Rectangle 3"/>
          <p:cNvSpPr>
            <a:spLocks noGrp="1" noChangeArrowheads="1"/>
          </p:cNvSpPr>
          <p:nvPr>
            <p:ph type="body" idx="1"/>
          </p:nvPr>
        </p:nvSpPr>
        <p:spPr>
          <a:xfrm>
            <a:off x="457200" y="1600200"/>
            <a:ext cx="8229600" cy="4724400"/>
          </a:xfrm>
        </p:spPr>
        <p:txBody>
          <a:bodyPr/>
          <a:lstStyle/>
          <a:p>
            <a:pPr eaLnBrk="1" hangingPunct="1">
              <a:lnSpc>
                <a:spcPct val="80000"/>
              </a:lnSpc>
            </a:pPr>
            <a:r>
              <a:rPr lang="es-AR" sz="2000" smtClean="0"/>
              <a:t>I.  Ingreso en la Segunda Cámara.</a:t>
            </a:r>
          </a:p>
          <a:p>
            <a:pPr eaLnBrk="1" hangingPunct="1">
              <a:lnSpc>
                <a:spcPct val="80000"/>
              </a:lnSpc>
            </a:pPr>
            <a:r>
              <a:rPr lang="es-AR" sz="2000" smtClean="0"/>
              <a:t>II. Los trabajadores.</a:t>
            </a:r>
          </a:p>
          <a:p>
            <a:pPr eaLnBrk="1" hangingPunct="1">
              <a:lnSpc>
                <a:spcPct val="80000"/>
              </a:lnSpc>
            </a:pPr>
            <a:r>
              <a:rPr lang="es-AR" sz="2000" smtClean="0"/>
              <a:t>III. El despojamiento.</a:t>
            </a:r>
          </a:p>
          <a:p>
            <a:pPr eaLnBrk="1" hangingPunct="1">
              <a:lnSpc>
                <a:spcPct val="80000"/>
              </a:lnSpc>
            </a:pPr>
            <a:r>
              <a:rPr lang="es-AR" sz="2000" smtClean="0"/>
              <a:t>IV. Presentación de las herramientas.</a:t>
            </a:r>
          </a:p>
          <a:p>
            <a:pPr eaLnBrk="1" hangingPunct="1">
              <a:lnSpc>
                <a:spcPct val="80000"/>
              </a:lnSpc>
            </a:pPr>
            <a:r>
              <a:rPr lang="es-AR" sz="2000" smtClean="0"/>
              <a:t>V. Los tres trabajos.</a:t>
            </a:r>
          </a:p>
          <a:p>
            <a:pPr eaLnBrk="1" hangingPunct="1">
              <a:lnSpc>
                <a:spcPct val="80000"/>
              </a:lnSpc>
            </a:pPr>
            <a:r>
              <a:rPr lang="es-AR" sz="2000" smtClean="0"/>
              <a:t>VI. El salario: pan y agua.</a:t>
            </a:r>
          </a:p>
          <a:p>
            <a:pPr eaLnBrk="1" hangingPunct="1">
              <a:lnSpc>
                <a:spcPct val="80000"/>
              </a:lnSpc>
            </a:pPr>
            <a:r>
              <a:rPr lang="es-AR" sz="2000" smtClean="0"/>
              <a:t>VII. Los viajes.</a:t>
            </a:r>
          </a:p>
          <a:p>
            <a:pPr eaLnBrk="1" hangingPunct="1">
              <a:lnSpc>
                <a:spcPct val="80000"/>
              </a:lnSpc>
            </a:pPr>
            <a:r>
              <a:rPr lang="es-AR" sz="2000" smtClean="0"/>
              <a:t>VIII. Regreso a la Segunda Cámara.</a:t>
            </a:r>
          </a:p>
          <a:p>
            <a:pPr eaLnBrk="1" hangingPunct="1">
              <a:lnSpc>
                <a:spcPct val="80000"/>
              </a:lnSpc>
            </a:pPr>
            <a:r>
              <a:rPr lang="es-AR" sz="2000" smtClean="0"/>
              <a:t>IX. El Juramento.</a:t>
            </a:r>
          </a:p>
          <a:p>
            <a:pPr eaLnBrk="1" hangingPunct="1">
              <a:lnSpc>
                <a:spcPct val="80000"/>
              </a:lnSpc>
            </a:pPr>
            <a:r>
              <a:rPr lang="es-AR" sz="2000" smtClean="0"/>
              <a:t>X. El Caballero rechazado.</a:t>
            </a:r>
          </a:p>
          <a:p>
            <a:pPr eaLnBrk="1" hangingPunct="1">
              <a:lnSpc>
                <a:spcPct val="80000"/>
              </a:lnSpc>
            </a:pPr>
            <a:r>
              <a:rPr lang="es-AR" sz="2000" smtClean="0"/>
              <a:t>XI. Una nueva Hacha.</a:t>
            </a:r>
          </a:p>
          <a:p>
            <a:pPr eaLnBrk="1" hangingPunct="1">
              <a:lnSpc>
                <a:spcPct val="80000"/>
              </a:lnSpc>
            </a:pPr>
            <a:r>
              <a:rPr lang="es-AR" sz="2000" smtClean="0"/>
              <a:t>XII. La exhibición del Hacha.</a:t>
            </a:r>
          </a:p>
          <a:p>
            <a:pPr eaLnBrk="1" hangingPunct="1">
              <a:lnSpc>
                <a:spcPct val="80000"/>
              </a:lnSpc>
            </a:pPr>
            <a:r>
              <a:rPr lang="es-AR" sz="2000" smtClean="0"/>
              <a:t>XIII. La tala de árboles.</a:t>
            </a:r>
          </a:p>
          <a:p>
            <a:pPr eaLnBrk="1" hangingPunct="1">
              <a:lnSpc>
                <a:spcPct val="80000"/>
              </a:lnSpc>
            </a:pPr>
            <a:r>
              <a:rPr lang="es-AR" sz="2000" smtClean="0"/>
              <a:t>XIV. La Consagración.</a:t>
            </a:r>
          </a:p>
          <a:p>
            <a:pPr eaLnBrk="1" hangingPunct="1">
              <a:lnSpc>
                <a:spcPct val="80000"/>
              </a:lnSpc>
            </a:pPr>
            <a:r>
              <a:rPr lang="es-AR" sz="2000" smtClean="0"/>
              <a:t>XV. El Cuadro.</a:t>
            </a:r>
          </a:p>
          <a:p>
            <a:pPr eaLnBrk="1" hangingPunct="1">
              <a:lnSpc>
                <a:spcPct val="80000"/>
              </a:lnSpc>
            </a:pPr>
            <a:endParaRPr lang="es-ES_tradnl" sz="20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9362"/>
                                        </p:tgtEl>
                                        <p:attrNameLst>
                                          <p:attrName>style.visibility</p:attrName>
                                        </p:attrNameLst>
                                      </p:cBhvr>
                                      <p:to>
                                        <p:strVal val="visible"/>
                                      </p:to>
                                    </p:set>
                                    <p:animEffect transition="in" filter="blinds(horizontal)">
                                      <p:cBhvr>
                                        <p:cTn id="7" dur="500"/>
                                        <p:tgtEl>
                                          <p:spTgt spid="1039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39363">
                                            <p:txEl>
                                              <p:pRg st="0" end="0"/>
                                            </p:txEl>
                                          </p:spTgt>
                                        </p:tgtEl>
                                        <p:attrNameLst>
                                          <p:attrName>style.visibility</p:attrName>
                                        </p:attrNameLst>
                                      </p:cBhvr>
                                      <p:to>
                                        <p:strVal val="visible"/>
                                      </p:to>
                                    </p:set>
                                    <p:animEffect transition="in" filter="blinds(horizontal)">
                                      <p:cBhvr>
                                        <p:cTn id="12" dur="500"/>
                                        <p:tgtEl>
                                          <p:spTgt spid="103936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39363">
                                            <p:txEl>
                                              <p:pRg st="1" end="1"/>
                                            </p:txEl>
                                          </p:spTgt>
                                        </p:tgtEl>
                                        <p:attrNameLst>
                                          <p:attrName>style.visibility</p:attrName>
                                        </p:attrNameLst>
                                      </p:cBhvr>
                                      <p:to>
                                        <p:strVal val="visible"/>
                                      </p:to>
                                    </p:set>
                                    <p:animEffect transition="in" filter="blinds(horizontal)">
                                      <p:cBhvr>
                                        <p:cTn id="17" dur="500"/>
                                        <p:tgtEl>
                                          <p:spTgt spid="103936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39363">
                                            <p:txEl>
                                              <p:pRg st="2" end="2"/>
                                            </p:txEl>
                                          </p:spTgt>
                                        </p:tgtEl>
                                        <p:attrNameLst>
                                          <p:attrName>style.visibility</p:attrName>
                                        </p:attrNameLst>
                                      </p:cBhvr>
                                      <p:to>
                                        <p:strVal val="visible"/>
                                      </p:to>
                                    </p:set>
                                    <p:animEffect transition="in" filter="blinds(horizontal)">
                                      <p:cBhvr>
                                        <p:cTn id="22" dur="500"/>
                                        <p:tgtEl>
                                          <p:spTgt spid="103936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39363">
                                            <p:txEl>
                                              <p:pRg st="3" end="3"/>
                                            </p:txEl>
                                          </p:spTgt>
                                        </p:tgtEl>
                                        <p:attrNameLst>
                                          <p:attrName>style.visibility</p:attrName>
                                        </p:attrNameLst>
                                      </p:cBhvr>
                                      <p:to>
                                        <p:strVal val="visible"/>
                                      </p:to>
                                    </p:set>
                                    <p:animEffect transition="in" filter="blinds(horizontal)">
                                      <p:cBhvr>
                                        <p:cTn id="27" dur="500"/>
                                        <p:tgtEl>
                                          <p:spTgt spid="103936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39363">
                                            <p:txEl>
                                              <p:pRg st="4" end="4"/>
                                            </p:txEl>
                                          </p:spTgt>
                                        </p:tgtEl>
                                        <p:attrNameLst>
                                          <p:attrName>style.visibility</p:attrName>
                                        </p:attrNameLst>
                                      </p:cBhvr>
                                      <p:to>
                                        <p:strVal val="visible"/>
                                      </p:to>
                                    </p:set>
                                    <p:animEffect transition="in" filter="blinds(horizontal)">
                                      <p:cBhvr>
                                        <p:cTn id="32" dur="500"/>
                                        <p:tgtEl>
                                          <p:spTgt spid="103936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39363">
                                            <p:txEl>
                                              <p:pRg st="5" end="5"/>
                                            </p:txEl>
                                          </p:spTgt>
                                        </p:tgtEl>
                                        <p:attrNameLst>
                                          <p:attrName>style.visibility</p:attrName>
                                        </p:attrNameLst>
                                      </p:cBhvr>
                                      <p:to>
                                        <p:strVal val="visible"/>
                                      </p:to>
                                    </p:set>
                                    <p:animEffect transition="in" filter="blinds(horizontal)">
                                      <p:cBhvr>
                                        <p:cTn id="37" dur="500"/>
                                        <p:tgtEl>
                                          <p:spTgt spid="103936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39363">
                                            <p:txEl>
                                              <p:pRg st="6" end="6"/>
                                            </p:txEl>
                                          </p:spTgt>
                                        </p:tgtEl>
                                        <p:attrNameLst>
                                          <p:attrName>style.visibility</p:attrName>
                                        </p:attrNameLst>
                                      </p:cBhvr>
                                      <p:to>
                                        <p:strVal val="visible"/>
                                      </p:to>
                                    </p:set>
                                    <p:animEffect transition="in" filter="blinds(horizontal)">
                                      <p:cBhvr>
                                        <p:cTn id="42" dur="500"/>
                                        <p:tgtEl>
                                          <p:spTgt spid="103936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39363">
                                            <p:txEl>
                                              <p:pRg st="7" end="7"/>
                                            </p:txEl>
                                          </p:spTgt>
                                        </p:tgtEl>
                                        <p:attrNameLst>
                                          <p:attrName>style.visibility</p:attrName>
                                        </p:attrNameLst>
                                      </p:cBhvr>
                                      <p:to>
                                        <p:strVal val="visible"/>
                                      </p:to>
                                    </p:set>
                                    <p:animEffect transition="in" filter="blinds(horizontal)">
                                      <p:cBhvr>
                                        <p:cTn id="47" dur="500"/>
                                        <p:tgtEl>
                                          <p:spTgt spid="1039363">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39363">
                                            <p:txEl>
                                              <p:pRg st="8" end="8"/>
                                            </p:txEl>
                                          </p:spTgt>
                                        </p:tgtEl>
                                        <p:attrNameLst>
                                          <p:attrName>style.visibility</p:attrName>
                                        </p:attrNameLst>
                                      </p:cBhvr>
                                      <p:to>
                                        <p:strVal val="visible"/>
                                      </p:to>
                                    </p:set>
                                    <p:animEffect transition="in" filter="blinds(horizontal)">
                                      <p:cBhvr>
                                        <p:cTn id="52" dur="500"/>
                                        <p:tgtEl>
                                          <p:spTgt spid="1039363">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039363">
                                            <p:txEl>
                                              <p:pRg st="9" end="9"/>
                                            </p:txEl>
                                          </p:spTgt>
                                        </p:tgtEl>
                                        <p:attrNameLst>
                                          <p:attrName>style.visibility</p:attrName>
                                        </p:attrNameLst>
                                      </p:cBhvr>
                                      <p:to>
                                        <p:strVal val="visible"/>
                                      </p:to>
                                    </p:set>
                                    <p:animEffect transition="in" filter="blinds(horizontal)">
                                      <p:cBhvr>
                                        <p:cTn id="57" dur="500"/>
                                        <p:tgtEl>
                                          <p:spTgt spid="1039363">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039363">
                                            <p:txEl>
                                              <p:pRg st="10" end="10"/>
                                            </p:txEl>
                                          </p:spTgt>
                                        </p:tgtEl>
                                        <p:attrNameLst>
                                          <p:attrName>style.visibility</p:attrName>
                                        </p:attrNameLst>
                                      </p:cBhvr>
                                      <p:to>
                                        <p:strVal val="visible"/>
                                      </p:to>
                                    </p:set>
                                    <p:animEffect transition="in" filter="blinds(horizontal)">
                                      <p:cBhvr>
                                        <p:cTn id="62" dur="500"/>
                                        <p:tgtEl>
                                          <p:spTgt spid="1039363">
                                            <p:txEl>
                                              <p:pRg st="10" end="1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039363">
                                            <p:txEl>
                                              <p:pRg st="11" end="11"/>
                                            </p:txEl>
                                          </p:spTgt>
                                        </p:tgtEl>
                                        <p:attrNameLst>
                                          <p:attrName>style.visibility</p:attrName>
                                        </p:attrNameLst>
                                      </p:cBhvr>
                                      <p:to>
                                        <p:strVal val="visible"/>
                                      </p:to>
                                    </p:set>
                                    <p:animEffect transition="in" filter="blinds(horizontal)">
                                      <p:cBhvr>
                                        <p:cTn id="67" dur="500"/>
                                        <p:tgtEl>
                                          <p:spTgt spid="1039363">
                                            <p:txEl>
                                              <p:pRg st="11" end="11"/>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039363">
                                            <p:txEl>
                                              <p:pRg st="12" end="12"/>
                                            </p:txEl>
                                          </p:spTgt>
                                        </p:tgtEl>
                                        <p:attrNameLst>
                                          <p:attrName>style.visibility</p:attrName>
                                        </p:attrNameLst>
                                      </p:cBhvr>
                                      <p:to>
                                        <p:strVal val="visible"/>
                                      </p:to>
                                    </p:set>
                                    <p:animEffect transition="in" filter="blinds(horizontal)">
                                      <p:cBhvr>
                                        <p:cTn id="72" dur="500"/>
                                        <p:tgtEl>
                                          <p:spTgt spid="1039363">
                                            <p:txEl>
                                              <p:pRg st="12" end="12"/>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039363">
                                            <p:txEl>
                                              <p:pRg st="13" end="13"/>
                                            </p:txEl>
                                          </p:spTgt>
                                        </p:tgtEl>
                                        <p:attrNameLst>
                                          <p:attrName>style.visibility</p:attrName>
                                        </p:attrNameLst>
                                      </p:cBhvr>
                                      <p:to>
                                        <p:strVal val="visible"/>
                                      </p:to>
                                    </p:set>
                                    <p:animEffect transition="in" filter="blinds(horizontal)">
                                      <p:cBhvr>
                                        <p:cTn id="77" dur="500"/>
                                        <p:tgtEl>
                                          <p:spTgt spid="1039363">
                                            <p:txEl>
                                              <p:pRg st="13" end="13"/>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039363">
                                            <p:txEl>
                                              <p:pRg st="14" end="14"/>
                                            </p:txEl>
                                          </p:spTgt>
                                        </p:tgtEl>
                                        <p:attrNameLst>
                                          <p:attrName>style.visibility</p:attrName>
                                        </p:attrNameLst>
                                      </p:cBhvr>
                                      <p:to>
                                        <p:strVal val="visible"/>
                                      </p:to>
                                    </p:set>
                                    <p:animEffect transition="in" filter="blinds(horizontal)">
                                      <p:cBhvr>
                                        <p:cTn id="82" dur="500"/>
                                        <p:tgtEl>
                                          <p:spTgt spid="103936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9362" grpId="0"/>
      <p:bldP spid="1039363" grpId="0" build="p"/>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5922" name="Rectangle 2"/>
          <p:cNvSpPr>
            <a:spLocks noGrp="1" noChangeArrowheads="1"/>
          </p:cNvSpPr>
          <p:nvPr>
            <p:ph type="title"/>
          </p:nvPr>
        </p:nvSpPr>
        <p:spPr/>
        <p:txBody>
          <a:bodyPr/>
          <a:lstStyle/>
          <a:p>
            <a:pPr eaLnBrk="1" hangingPunct="1"/>
            <a:r>
              <a:rPr lang="es-AR" smtClean="0">
                <a:solidFill>
                  <a:schemeClr val="tx1"/>
                </a:solidFill>
              </a:rPr>
              <a:t>El </a:t>
            </a:r>
            <a:r>
              <a:rPr lang="es-AR" i="1" smtClean="0">
                <a:solidFill>
                  <a:schemeClr val="tx1"/>
                </a:solidFill>
              </a:rPr>
              <a:t>“eslabón”</a:t>
            </a:r>
            <a:endParaRPr lang="es-ES_tradnl" i="1" smtClean="0">
              <a:solidFill>
                <a:schemeClr val="tx1"/>
              </a:solidFill>
            </a:endParaRPr>
          </a:p>
        </p:txBody>
      </p:sp>
      <p:sp>
        <p:nvSpPr>
          <p:cNvPr id="1745923" name="Rectangle 3"/>
          <p:cNvSpPr>
            <a:spLocks noGrp="1" noChangeArrowheads="1"/>
          </p:cNvSpPr>
          <p:nvPr>
            <p:ph type="body" sz="half" idx="1"/>
          </p:nvPr>
        </p:nvSpPr>
        <p:spPr>
          <a:xfrm>
            <a:off x="457200" y="1646238"/>
            <a:ext cx="4038600" cy="4525962"/>
          </a:xfrm>
        </p:spPr>
        <p:txBody>
          <a:bodyPr/>
          <a:lstStyle/>
          <a:p>
            <a:pPr eaLnBrk="1" hangingPunct="1"/>
            <a:r>
              <a:rPr lang="es-AR" sz="2800" smtClean="0"/>
              <a:t>Al igual que en el Ritual de los Leñadores, en este grado el Candidato se denomina </a:t>
            </a:r>
            <a:r>
              <a:rPr lang="es-AR" sz="2800" i="1" smtClean="0"/>
              <a:t>“eslabón”</a:t>
            </a:r>
            <a:r>
              <a:rPr lang="es-AR" sz="2800" smtClean="0"/>
              <a:t>.</a:t>
            </a:r>
          </a:p>
          <a:p>
            <a:pPr eaLnBrk="1" hangingPunct="1"/>
            <a:r>
              <a:rPr lang="es-AR" sz="2800" smtClean="0"/>
              <a:t>Eslabón de la cadena iniciática, que se supone transmitida sin interrupción a través de los tiempos.</a:t>
            </a:r>
            <a:endParaRPr lang="es-ES_tradnl" sz="2800" smtClean="0"/>
          </a:p>
        </p:txBody>
      </p:sp>
      <p:sp>
        <p:nvSpPr>
          <p:cNvPr id="218116" name="Rectangle 4"/>
          <p:cNvSpPr>
            <a:spLocks noGrp="1" noChangeArrowheads="1"/>
          </p:cNvSpPr>
          <p:nvPr>
            <p:ph sz="half" idx="2"/>
          </p:nvPr>
        </p:nvSpPr>
        <p:spPr/>
        <p:txBody>
          <a:bodyPr/>
          <a:lstStyle/>
          <a:p>
            <a:pPr eaLnBrk="1" hangingPunct="1"/>
            <a:endParaRPr lang="es-AR" sz="2800" smtClean="0"/>
          </a:p>
        </p:txBody>
      </p:sp>
      <p:pic>
        <p:nvPicPr>
          <p:cNvPr id="1745926" name="Picture 6" descr="Archivo:Old chai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752600"/>
            <a:ext cx="4038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5922"/>
                                        </p:tgtEl>
                                        <p:attrNameLst>
                                          <p:attrName>style.visibility</p:attrName>
                                        </p:attrNameLst>
                                      </p:cBhvr>
                                      <p:to>
                                        <p:strVal val="visible"/>
                                      </p:to>
                                    </p:set>
                                    <p:animEffect transition="in" filter="blinds(horizontal)">
                                      <p:cBhvr>
                                        <p:cTn id="7" dur="500"/>
                                        <p:tgtEl>
                                          <p:spTgt spid="17459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5923">
                                            <p:txEl>
                                              <p:pRg st="0" end="0"/>
                                            </p:txEl>
                                          </p:spTgt>
                                        </p:tgtEl>
                                        <p:attrNameLst>
                                          <p:attrName>style.visibility</p:attrName>
                                        </p:attrNameLst>
                                      </p:cBhvr>
                                      <p:to>
                                        <p:strVal val="visible"/>
                                      </p:to>
                                    </p:set>
                                    <p:animEffect transition="in" filter="blinds(horizontal)">
                                      <p:cBhvr>
                                        <p:cTn id="12" dur="500"/>
                                        <p:tgtEl>
                                          <p:spTgt spid="17459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45923">
                                            <p:txEl>
                                              <p:pRg st="1" end="1"/>
                                            </p:txEl>
                                          </p:spTgt>
                                        </p:tgtEl>
                                        <p:attrNameLst>
                                          <p:attrName>style.visibility</p:attrName>
                                        </p:attrNameLst>
                                      </p:cBhvr>
                                      <p:to>
                                        <p:strVal val="visible"/>
                                      </p:to>
                                    </p:set>
                                    <p:animEffect transition="in" filter="blinds(horizontal)">
                                      <p:cBhvr>
                                        <p:cTn id="17" dur="500"/>
                                        <p:tgtEl>
                                          <p:spTgt spid="17459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745926"/>
                                        </p:tgtEl>
                                        <p:attrNameLst>
                                          <p:attrName>style.visibility</p:attrName>
                                        </p:attrNameLst>
                                      </p:cBhvr>
                                      <p:to>
                                        <p:strVal val="visible"/>
                                      </p:to>
                                    </p:set>
                                    <p:animEffect transition="in" filter="fade">
                                      <p:cBhvr>
                                        <p:cTn id="22" dur="2000"/>
                                        <p:tgtEl>
                                          <p:spTgt spid="1745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5922" grpId="0"/>
      <p:bldP spid="1745923" grpId="0" build="p"/>
    </p:bld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040386" name="Rectangle 2"/>
          <p:cNvSpPr>
            <a:spLocks noGrp="1" noChangeArrowheads="1"/>
          </p:cNvSpPr>
          <p:nvPr>
            <p:ph type="title"/>
          </p:nvPr>
        </p:nvSpPr>
        <p:spPr/>
        <p:txBody>
          <a:bodyPr/>
          <a:lstStyle/>
          <a:p>
            <a:pPr eaLnBrk="1" hangingPunct="1"/>
            <a:r>
              <a:rPr lang="es-AR" smtClean="0">
                <a:solidFill>
                  <a:schemeClr val="tx1"/>
                </a:solidFill>
              </a:rPr>
              <a:t>I. En la Segunda Cámara</a:t>
            </a:r>
            <a:endParaRPr lang="es-ES_tradnl" smtClean="0">
              <a:solidFill>
                <a:schemeClr val="tx1"/>
              </a:solidFill>
            </a:endParaRPr>
          </a:p>
        </p:txBody>
      </p:sp>
      <p:sp>
        <p:nvSpPr>
          <p:cNvPr id="1040387" name="Rectangle 3"/>
          <p:cNvSpPr>
            <a:spLocks noGrp="1" noChangeArrowheads="1"/>
          </p:cNvSpPr>
          <p:nvPr>
            <p:ph type="body" sz="half" idx="1"/>
          </p:nvPr>
        </p:nvSpPr>
        <p:spPr>
          <a:xfrm>
            <a:off x="457200" y="1646238"/>
            <a:ext cx="4038600" cy="4525962"/>
          </a:xfrm>
        </p:spPr>
        <p:txBody>
          <a:bodyPr/>
          <a:lstStyle/>
          <a:p>
            <a:pPr eaLnBrk="1" hangingPunct="1">
              <a:lnSpc>
                <a:spcPct val="80000"/>
              </a:lnSpc>
            </a:pPr>
            <a:r>
              <a:rPr lang="es-ES" sz="1900" smtClean="0"/>
              <a:t>La Iniciación comienza en la Segunda Cámara.</a:t>
            </a:r>
          </a:p>
          <a:p>
            <a:pPr eaLnBrk="1" hangingPunct="1">
              <a:lnSpc>
                <a:spcPct val="80000"/>
              </a:lnSpc>
            </a:pPr>
            <a:r>
              <a:rPr lang="es-ES" sz="1900" smtClean="0"/>
              <a:t>El Candidato, decorado como un Noaquita, ingresa y encuentra a los Patriarcas sentados en torno de la Mesa Redonda.</a:t>
            </a:r>
          </a:p>
          <a:p>
            <a:pPr eaLnBrk="1" hangingPunct="1">
              <a:lnSpc>
                <a:spcPct val="80000"/>
              </a:lnSpc>
            </a:pPr>
            <a:r>
              <a:rPr lang="es-ES" sz="1900" smtClean="0"/>
              <a:t>El Candidato declara desear avance y progreso en la Masonería.</a:t>
            </a:r>
          </a:p>
          <a:p>
            <a:pPr eaLnBrk="1" hangingPunct="1">
              <a:lnSpc>
                <a:spcPct val="80000"/>
              </a:lnSpc>
            </a:pPr>
            <a:r>
              <a:rPr lang="es-ES" sz="1900" smtClean="0"/>
              <a:t>Pero se le responde que, antes de tal progreso y avance, debe alcanzar la </a:t>
            </a:r>
            <a:r>
              <a:rPr lang="es-ES" sz="1900" i="1" smtClean="0"/>
              <a:t>Maestría en el Trabajo</a:t>
            </a:r>
            <a:r>
              <a:rPr lang="es-ES" sz="1900" smtClean="0"/>
              <a:t>.</a:t>
            </a:r>
          </a:p>
          <a:p>
            <a:pPr eaLnBrk="1" hangingPunct="1">
              <a:lnSpc>
                <a:spcPct val="80000"/>
              </a:lnSpc>
            </a:pPr>
            <a:r>
              <a:rPr lang="es-ES" sz="1900" smtClean="0"/>
              <a:t>Y se le conduce entonces a la Primera Cámara.</a:t>
            </a:r>
          </a:p>
        </p:txBody>
      </p:sp>
      <p:sp>
        <p:nvSpPr>
          <p:cNvPr id="219140" name="Rectangle 10"/>
          <p:cNvSpPr>
            <a:spLocks noGrp="1" noChangeArrowheads="1"/>
          </p:cNvSpPr>
          <p:nvPr>
            <p:ph sz="half" idx="2"/>
          </p:nvPr>
        </p:nvSpPr>
        <p:spPr/>
        <p:txBody>
          <a:bodyPr/>
          <a:lstStyle/>
          <a:p>
            <a:pPr eaLnBrk="1" hangingPunct="1"/>
            <a:endParaRPr lang="es-AR" sz="2800" smtClean="0"/>
          </a:p>
        </p:txBody>
      </p:sp>
      <p:pic>
        <p:nvPicPr>
          <p:cNvPr id="1040396" name="Picture 12" descr="1279391580_101191753_5-maestro-en-construcion-Trabajo-12793915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76400"/>
            <a:ext cx="40005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0386"/>
                                        </p:tgtEl>
                                        <p:attrNameLst>
                                          <p:attrName>style.visibility</p:attrName>
                                        </p:attrNameLst>
                                      </p:cBhvr>
                                      <p:to>
                                        <p:strVal val="visible"/>
                                      </p:to>
                                    </p:set>
                                    <p:animEffect transition="in" filter="blinds(horizontal)">
                                      <p:cBhvr>
                                        <p:cTn id="7" dur="500"/>
                                        <p:tgtEl>
                                          <p:spTgt spid="1040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0387">
                                            <p:txEl>
                                              <p:pRg st="0" end="0"/>
                                            </p:txEl>
                                          </p:spTgt>
                                        </p:tgtEl>
                                        <p:attrNameLst>
                                          <p:attrName>style.visibility</p:attrName>
                                        </p:attrNameLst>
                                      </p:cBhvr>
                                      <p:to>
                                        <p:strVal val="visible"/>
                                      </p:to>
                                    </p:set>
                                    <p:animEffect transition="in" filter="blinds(horizontal)">
                                      <p:cBhvr>
                                        <p:cTn id="12" dur="500"/>
                                        <p:tgtEl>
                                          <p:spTgt spid="10403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0387">
                                            <p:txEl>
                                              <p:pRg st="1" end="1"/>
                                            </p:txEl>
                                          </p:spTgt>
                                        </p:tgtEl>
                                        <p:attrNameLst>
                                          <p:attrName>style.visibility</p:attrName>
                                        </p:attrNameLst>
                                      </p:cBhvr>
                                      <p:to>
                                        <p:strVal val="visible"/>
                                      </p:to>
                                    </p:set>
                                    <p:animEffect transition="in" filter="blinds(horizontal)">
                                      <p:cBhvr>
                                        <p:cTn id="17" dur="500"/>
                                        <p:tgtEl>
                                          <p:spTgt spid="10403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40387">
                                            <p:txEl>
                                              <p:pRg st="2" end="2"/>
                                            </p:txEl>
                                          </p:spTgt>
                                        </p:tgtEl>
                                        <p:attrNameLst>
                                          <p:attrName>style.visibility</p:attrName>
                                        </p:attrNameLst>
                                      </p:cBhvr>
                                      <p:to>
                                        <p:strVal val="visible"/>
                                      </p:to>
                                    </p:set>
                                    <p:animEffect transition="in" filter="blinds(horizontal)">
                                      <p:cBhvr>
                                        <p:cTn id="22" dur="500"/>
                                        <p:tgtEl>
                                          <p:spTgt spid="104038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40387">
                                            <p:txEl>
                                              <p:pRg st="3" end="3"/>
                                            </p:txEl>
                                          </p:spTgt>
                                        </p:tgtEl>
                                        <p:attrNameLst>
                                          <p:attrName>style.visibility</p:attrName>
                                        </p:attrNameLst>
                                      </p:cBhvr>
                                      <p:to>
                                        <p:strVal val="visible"/>
                                      </p:to>
                                    </p:set>
                                    <p:animEffect transition="in" filter="blinds(horizontal)">
                                      <p:cBhvr>
                                        <p:cTn id="27" dur="500"/>
                                        <p:tgtEl>
                                          <p:spTgt spid="104038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40387">
                                            <p:txEl>
                                              <p:pRg st="4" end="4"/>
                                            </p:txEl>
                                          </p:spTgt>
                                        </p:tgtEl>
                                        <p:attrNameLst>
                                          <p:attrName>style.visibility</p:attrName>
                                        </p:attrNameLst>
                                      </p:cBhvr>
                                      <p:to>
                                        <p:strVal val="visible"/>
                                      </p:to>
                                    </p:set>
                                    <p:animEffect transition="in" filter="blinds(horizontal)">
                                      <p:cBhvr>
                                        <p:cTn id="32" dur="500"/>
                                        <p:tgtEl>
                                          <p:spTgt spid="104038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040396"/>
                                        </p:tgtEl>
                                        <p:attrNameLst>
                                          <p:attrName>style.visibility</p:attrName>
                                        </p:attrNameLst>
                                      </p:cBhvr>
                                      <p:to>
                                        <p:strVal val="visible"/>
                                      </p:to>
                                    </p:set>
                                    <p:animEffect transition="in" filter="fade">
                                      <p:cBhvr>
                                        <p:cTn id="37" dur="2000"/>
                                        <p:tgtEl>
                                          <p:spTgt spid="1040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386" grpId="0"/>
      <p:bldP spid="1040387" grpId="0" build="p"/>
    </p:bldLst>
  </p:timing>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040386" name="Rectangle 2"/>
          <p:cNvSpPr>
            <a:spLocks noGrp="1" noChangeArrowheads="1"/>
          </p:cNvSpPr>
          <p:nvPr>
            <p:ph type="title"/>
          </p:nvPr>
        </p:nvSpPr>
        <p:spPr/>
        <p:txBody>
          <a:bodyPr/>
          <a:lstStyle/>
          <a:p>
            <a:pPr eaLnBrk="1" hangingPunct="1"/>
            <a:r>
              <a:rPr lang="es-AR" smtClean="0">
                <a:solidFill>
                  <a:schemeClr val="tx1"/>
                </a:solidFill>
              </a:rPr>
              <a:t>I. En la Segunda Cámara</a:t>
            </a:r>
            <a:endParaRPr lang="es-ES_tradnl" smtClean="0">
              <a:solidFill>
                <a:schemeClr val="tx1"/>
              </a:solidFill>
            </a:endParaRPr>
          </a:p>
        </p:txBody>
      </p:sp>
      <p:sp>
        <p:nvSpPr>
          <p:cNvPr id="1040387" name="Rectangle 3"/>
          <p:cNvSpPr>
            <a:spLocks noGrp="1" noChangeArrowheads="1"/>
          </p:cNvSpPr>
          <p:nvPr>
            <p:ph type="body" sz="half" idx="1"/>
          </p:nvPr>
        </p:nvSpPr>
        <p:spPr>
          <a:xfrm>
            <a:off x="304800" y="1524000"/>
            <a:ext cx="4191000" cy="4525963"/>
          </a:xfrm>
        </p:spPr>
        <p:txBody>
          <a:bodyPr/>
          <a:lstStyle/>
          <a:p>
            <a:pPr eaLnBrk="1" hangingPunct="1">
              <a:lnSpc>
                <a:spcPct val="80000"/>
              </a:lnSpc>
            </a:pPr>
            <a:r>
              <a:rPr lang="en-US" sz="2000" smtClean="0"/>
              <a:t>Algunos Rituales ofrecen una variante muy interesante, relacionada con la Iniciación carbonaria.</a:t>
            </a:r>
          </a:p>
          <a:p>
            <a:pPr eaLnBrk="1" hangingPunct="1">
              <a:lnSpc>
                <a:spcPct val="80000"/>
              </a:lnSpc>
            </a:pPr>
            <a:r>
              <a:rPr lang="en-US" sz="2000" smtClean="0"/>
              <a:t>El Candidato, siempre ataviado como un Noaquita, solicita admisión en el grado invocando su condición de nacimiento noble.</a:t>
            </a:r>
          </a:p>
          <a:p>
            <a:pPr eaLnBrk="1" hangingPunct="1">
              <a:lnSpc>
                <a:spcPct val="80000"/>
              </a:lnSpc>
            </a:pPr>
            <a:r>
              <a:rPr lang="en-US" sz="2000" smtClean="0"/>
              <a:t>Se le responde que, para el ingreso como Caballero del Hacha Real o Príncipe del Líbano, los “derechos” de nacimiento o la pertenencia a una determinada clase social no tienen ningún valor, sino que debe demostrar su habilidad en el trabajo con el hacha, la sierra y el plano, es decir, los instrumentos del grado.</a:t>
            </a:r>
            <a:endParaRPr lang="es-ES" sz="1900" smtClean="0"/>
          </a:p>
        </p:txBody>
      </p:sp>
      <p:pic>
        <p:nvPicPr>
          <p:cNvPr id="199686" name="Picture 6" descr="ANd9GcQMFcCaw15-x21v_rQ60uwZWak8afCRQuXVc4fMZVjtbZMkgG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8588" y="1447800"/>
            <a:ext cx="294481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0386"/>
                                        </p:tgtEl>
                                        <p:attrNameLst>
                                          <p:attrName>style.visibility</p:attrName>
                                        </p:attrNameLst>
                                      </p:cBhvr>
                                      <p:to>
                                        <p:strVal val="visible"/>
                                      </p:to>
                                    </p:set>
                                    <p:animEffect transition="in" filter="blinds(horizontal)">
                                      <p:cBhvr>
                                        <p:cTn id="7" dur="500"/>
                                        <p:tgtEl>
                                          <p:spTgt spid="1040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0387">
                                            <p:txEl>
                                              <p:pRg st="0" end="0"/>
                                            </p:txEl>
                                          </p:spTgt>
                                        </p:tgtEl>
                                        <p:attrNameLst>
                                          <p:attrName>style.visibility</p:attrName>
                                        </p:attrNameLst>
                                      </p:cBhvr>
                                      <p:to>
                                        <p:strVal val="visible"/>
                                      </p:to>
                                    </p:set>
                                    <p:animEffect transition="in" filter="blinds(horizontal)">
                                      <p:cBhvr>
                                        <p:cTn id="12" dur="500"/>
                                        <p:tgtEl>
                                          <p:spTgt spid="10403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0387">
                                            <p:txEl>
                                              <p:pRg st="1" end="1"/>
                                            </p:txEl>
                                          </p:spTgt>
                                        </p:tgtEl>
                                        <p:attrNameLst>
                                          <p:attrName>style.visibility</p:attrName>
                                        </p:attrNameLst>
                                      </p:cBhvr>
                                      <p:to>
                                        <p:strVal val="visible"/>
                                      </p:to>
                                    </p:set>
                                    <p:animEffect transition="in" filter="blinds(horizontal)">
                                      <p:cBhvr>
                                        <p:cTn id="17" dur="500"/>
                                        <p:tgtEl>
                                          <p:spTgt spid="10403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40387">
                                            <p:txEl>
                                              <p:pRg st="2" end="2"/>
                                            </p:txEl>
                                          </p:spTgt>
                                        </p:tgtEl>
                                        <p:attrNameLst>
                                          <p:attrName>style.visibility</p:attrName>
                                        </p:attrNameLst>
                                      </p:cBhvr>
                                      <p:to>
                                        <p:strVal val="visible"/>
                                      </p:to>
                                    </p:set>
                                    <p:animEffect transition="in" filter="blinds(horizontal)">
                                      <p:cBhvr>
                                        <p:cTn id="22" dur="500"/>
                                        <p:tgtEl>
                                          <p:spTgt spid="104038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99686"/>
                                        </p:tgtEl>
                                        <p:attrNameLst>
                                          <p:attrName>style.visibility</p:attrName>
                                        </p:attrNameLst>
                                      </p:cBhvr>
                                      <p:to>
                                        <p:strVal val="visible"/>
                                      </p:to>
                                    </p:set>
                                    <p:animEffect transition="in" filter="box(out)">
                                      <p:cBhvr>
                                        <p:cTn id="27" dur="2000"/>
                                        <p:tgtEl>
                                          <p:spTgt spid="1996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386" grpId="0"/>
      <p:bldP spid="1040387" grpId="0" build="p"/>
    </p:bld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15874" name="Rectangle 2"/>
          <p:cNvSpPr>
            <a:spLocks noGrp="1" noChangeArrowheads="1"/>
          </p:cNvSpPr>
          <p:nvPr>
            <p:ph type="title"/>
          </p:nvPr>
        </p:nvSpPr>
        <p:spPr/>
        <p:txBody>
          <a:bodyPr/>
          <a:lstStyle/>
          <a:p>
            <a:pPr eaLnBrk="1" hangingPunct="1"/>
            <a:r>
              <a:rPr lang="es-AR" smtClean="0">
                <a:solidFill>
                  <a:schemeClr val="tx1"/>
                </a:solidFill>
              </a:rPr>
              <a:t>II. Los trabajadores</a:t>
            </a:r>
            <a:endParaRPr lang="es-ES_tradnl" smtClean="0">
              <a:solidFill>
                <a:schemeClr val="tx1"/>
              </a:solidFill>
            </a:endParaRPr>
          </a:p>
        </p:txBody>
      </p:sp>
      <p:sp>
        <p:nvSpPr>
          <p:cNvPr id="1615875" name="Rectangle 3"/>
          <p:cNvSpPr>
            <a:spLocks noGrp="1" noChangeArrowheads="1"/>
          </p:cNvSpPr>
          <p:nvPr>
            <p:ph type="body" sz="half" idx="1"/>
          </p:nvPr>
        </p:nvSpPr>
        <p:spPr>
          <a:xfrm>
            <a:off x="76200" y="1646238"/>
            <a:ext cx="4038600" cy="4525962"/>
          </a:xfrm>
        </p:spPr>
        <p:txBody>
          <a:bodyPr/>
          <a:lstStyle/>
          <a:p>
            <a:pPr eaLnBrk="1" hangingPunct="1">
              <a:lnSpc>
                <a:spcPct val="90000"/>
              </a:lnSpc>
            </a:pPr>
            <a:r>
              <a:rPr lang="es-AR" sz="2000" smtClean="0"/>
              <a:t>En la Primera Cámara, encuentra a todos los Hermanos ocupados en diversas tareas: algunos construyendo, otros pintando, otros trabajando en madera, otros trazando planos.</a:t>
            </a:r>
          </a:p>
          <a:p>
            <a:pPr eaLnBrk="1" hangingPunct="1">
              <a:lnSpc>
                <a:spcPct val="90000"/>
              </a:lnSpc>
            </a:pPr>
            <a:r>
              <a:rPr lang="es-AR" sz="2000" smtClean="0"/>
              <a:t>Escucha un discurso sobre la dignidad del trabajo, sobre la igualdad de príncipes y trabajadores, y se le hace prometer que respetará la dignidad del trabajo y del trabajador por sobre todas las cosas.</a:t>
            </a:r>
            <a:endParaRPr lang="es-ES_tradnl" sz="2000" smtClean="0"/>
          </a:p>
        </p:txBody>
      </p:sp>
      <p:sp>
        <p:nvSpPr>
          <p:cNvPr id="221188" name="Rectangle 11"/>
          <p:cNvSpPr>
            <a:spLocks noGrp="1" noChangeArrowheads="1"/>
          </p:cNvSpPr>
          <p:nvPr>
            <p:ph sz="half" idx="2"/>
          </p:nvPr>
        </p:nvSpPr>
        <p:spPr/>
        <p:txBody>
          <a:bodyPr/>
          <a:lstStyle/>
          <a:p>
            <a:pPr eaLnBrk="1" hangingPunct="1">
              <a:lnSpc>
                <a:spcPct val="90000"/>
              </a:lnSpc>
            </a:pPr>
            <a:endParaRPr lang="es-AR" sz="2000" smtClean="0"/>
          </a:p>
        </p:txBody>
      </p:sp>
      <p:pic>
        <p:nvPicPr>
          <p:cNvPr id="1615885" name="Picture 13" descr="CarpentryAp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600200"/>
            <a:ext cx="5029200"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15874"/>
                                        </p:tgtEl>
                                        <p:attrNameLst>
                                          <p:attrName>style.visibility</p:attrName>
                                        </p:attrNameLst>
                                      </p:cBhvr>
                                      <p:to>
                                        <p:strVal val="visible"/>
                                      </p:to>
                                    </p:set>
                                    <p:animEffect transition="in" filter="blinds(horizontal)">
                                      <p:cBhvr>
                                        <p:cTn id="7" dur="500"/>
                                        <p:tgtEl>
                                          <p:spTgt spid="16158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15875">
                                            <p:txEl>
                                              <p:pRg st="0" end="0"/>
                                            </p:txEl>
                                          </p:spTgt>
                                        </p:tgtEl>
                                        <p:attrNameLst>
                                          <p:attrName>style.visibility</p:attrName>
                                        </p:attrNameLst>
                                      </p:cBhvr>
                                      <p:to>
                                        <p:strVal val="visible"/>
                                      </p:to>
                                    </p:set>
                                    <p:animEffect transition="in" filter="blinds(horizontal)">
                                      <p:cBhvr>
                                        <p:cTn id="12" dur="500"/>
                                        <p:tgtEl>
                                          <p:spTgt spid="16158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15875">
                                            <p:txEl>
                                              <p:pRg st="1" end="1"/>
                                            </p:txEl>
                                          </p:spTgt>
                                        </p:tgtEl>
                                        <p:attrNameLst>
                                          <p:attrName>style.visibility</p:attrName>
                                        </p:attrNameLst>
                                      </p:cBhvr>
                                      <p:to>
                                        <p:strVal val="visible"/>
                                      </p:to>
                                    </p:set>
                                    <p:animEffect transition="in" filter="blinds(horizontal)">
                                      <p:cBhvr>
                                        <p:cTn id="17" dur="500"/>
                                        <p:tgtEl>
                                          <p:spTgt spid="16158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615885"/>
                                        </p:tgtEl>
                                        <p:attrNameLst>
                                          <p:attrName>style.visibility</p:attrName>
                                        </p:attrNameLst>
                                      </p:cBhvr>
                                      <p:to>
                                        <p:strVal val="visible"/>
                                      </p:to>
                                    </p:set>
                                    <p:animEffect transition="in" filter="box(in)">
                                      <p:cBhvr>
                                        <p:cTn id="22" dur="3000"/>
                                        <p:tgtEl>
                                          <p:spTgt spid="1615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5874" grpId="0"/>
      <p:bldP spid="1615875" grpId="0" build="p"/>
    </p:bld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16898" name="Rectangle 2"/>
          <p:cNvSpPr>
            <a:spLocks noGrp="1" noChangeArrowheads="1"/>
          </p:cNvSpPr>
          <p:nvPr>
            <p:ph type="title"/>
          </p:nvPr>
        </p:nvSpPr>
        <p:spPr/>
        <p:txBody>
          <a:bodyPr/>
          <a:lstStyle/>
          <a:p>
            <a:pPr eaLnBrk="1" hangingPunct="1"/>
            <a:r>
              <a:rPr lang="es-AR" smtClean="0">
                <a:solidFill>
                  <a:schemeClr val="tx1"/>
                </a:solidFill>
              </a:rPr>
              <a:t>III. El despojamiento</a:t>
            </a:r>
            <a:endParaRPr lang="es-ES_tradnl" smtClean="0">
              <a:solidFill>
                <a:schemeClr val="tx1"/>
              </a:solidFill>
            </a:endParaRPr>
          </a:p>
        </p:txBody>
      </p:sp>
      <p:sp>
        <p:nvSpPr>
          <p:cNvPr id="1616899" name="Rectangle 3"/>
          <p:cNvSpPr>
            <a:spLocks noGrp="1" noChangeArrowheads="1"/>
          </p:cNvSpPr>
          <p:nvPr>
            <p:ph type="body" sz="half" idx="1"/>
          </p:nvPr>
        </p:nvSpPr>
        <p:spPr>
          <a:xfrm>
            <a:off x="457200" y="1646238"/>
            <a:ext cx="4038600" cy="4525962"/>
          </a:xfrm>
        </p:spPr>
        <p:txBody>
          <a:bodyPr/>
          <a:lstStyle/>
          <a:p>
            <a:pPr eaLnBrk="1" hangingPunct="1">
              <a:lnSpc>
                <a:spcPct val="90000"/>
              </a:lnSpc>
            </a:pPr>
            <a:r>
              <a:rPr lang="es-AR" sz="2400" smtClean="0"/>
              <a:t>Se le pide, entonces, que se despoje de todas sus insignias y decoraciones masónicas.</a:t>
            </a:r>
          </a:p>
          <a:p>
            <a:pPr eaLnBrk="1" hangingPunct="1">
              <a:lnSpc>
                <a:spcPct val="90000"/>
              </a:lnSpc>
            </a:pPr>
            <a:r>
              <a:rPr lang="es-AR" sz="2400" smtClean="0"/>
              <a:t>Y que vista un simple mandil totalmente blanco, remangando su camisa.</a:t>
            </a:r>
          </a:p>
          <a:p>
            <a:pPr eaLnBrk="1" hangingPunct="1">
              <a:lnSpc>
                <a:spcPct val="90000"/>
              </a:lnSpc>
            </a:pPr>
            <a:r>
              <a:rPr lang="es-AR" sz="2400" smtClean="0"/>
              <a:t>Este acto es similar al abandono de los metales, que se realiza al comienzo de la Iniciación del Aprendiz, pero aún más profundo.</a:t>
            </a:r>
            <a:endParaRPr lang="es-ES_tradnl" sz="2400" smtClean="0"/>
          </a:p>
        </p:txBody>
      </p:sp>
      <p:sp>
        <p:nvSpPr>
          <p:cNvPr id="222212" name="Rectangle 6"/>
          <p:cNvSpPr>
            <a:spLocks noGrp="1" noChangeArrowheads="1"/>
          </p:cNvSpPr>
          <p:nvPr>
            <p:ph sz="half" idx="2"/>
          </p:nvPr>
        </p:nvSpPr>
        <p:spPr/>
        <p:txBody>
          <a:bodyPr/>
          <a:lstStyle/>
          <a:p>
            <a:pPr eaLnBrk="1" hangingPunct="1">
              <a:lnSpc>
                <a:spcPct val="90000"/>
              </a:lnSpc>
            </a:pPr>
            <a:endParaRPr lang="es-AR" sz="2400" smtClean="0"/>
          </a:p>
        </p:txBody>
      </p:sp>
      <p:pic>
        <p:nvPicPr>
          <p:cNvPr id="1616904" name="Picture 8" descr="img?s=MLU&amp;f=12857506_33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600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16898"/>
                                        </p:tgtEl>
                                        <p:attrNameLst>
                                          <p:attrName>style.visibility</p:attrName>
                                        </p:attrNameLst>
                                      </p:cBhvr>
                                      <p:to>
                                        <p:strVal val="visible"/>
                                      </p:to>
                                    </p:set>
                                    <p:animEffect transition="in" filter="blinds(horizontal)">
                                      <p:cBhvr>
                                        <p:cTn id="7" dur="500"/>
                                        <p:tgtEl>
                                          <p:spTgt spid="16168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16899">
                                            <p:txEl>
                                              <p:pRg st="0" end="0"/>
                                            </p:txEl>
                                          </p:spTgt>
                                        </p:tgtEl>
                                        <p:attrNameLst>
                                          <p:attrName>style.visibility</p:attrName>
                                        </p:attrNameLst>
                                      </p:cBhvr>
                                      <p:to>
                                        <p:strVal val="visible"/>
                                      </p:to>
                                    </p:set>
                                    <p:animEffect transition="in" filter="blinds(horizontal)">
                                      <p:cBhvr>
                                        <p:cTn id="12" dur="500"/>
                                        <p:tgtEl>
                                          <p:spTgt spid="16168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16899">
                                            <p:txEl>
                                              <p:pRg st="1" end="1"/>
                                            </p:txEl>
                                          </p:spTgt>
                                        </p:tgtEl>
                                        <p:attrNameLst>
                                          <p:attrName>style.visibility</p:attrName>
                                        </p:attrNameLst>
                                      </p:cBhvr>
                                      <p:to>
                                        <p:strVal val="visible"/>
                                      </p:to>
                                    </p:set>
                                    <p:animEffect transition="in" filter="blinds(horizontal)">
                                      <p:cBhvr>
                                        <p:cTn id="17" dur="500"/>
                                        <p:tgtEl>
                                          <p:spTgt spid="16168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16899">
                                            <p:txEl>
                                              <p:pRg st="2" end="2"/>
                                            </p:txEl>
                                          </p:spTgt>
                                        </p:tgtEl>
                                        <p:attrNameLst>
                                          <p:attrName>style.visibility</p:attrName>
                                        </p:attrNameLst>
                                      </p:cBhvr>
                                      <p:to>
                                        <p:strVal val="visible"/>
                                      </p:to>
                                    </p:set>
                                    <p:animEffect transition="in" filter="blinds(horizontal)">
                                      <p:cBhvr>
                                        <p:cTn id="22" dur="500"/>
                                        <p:tgtEl>
                                          <p:spTgt spid="16168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616904"/>
                                        </p:tgtEl>
                                        <p:attrNameLst>
                                          <p:attrName>style.visibility</p:attrName>
                                        </p:attrNameLst>
                                      </p:cBhvr>
                                      <p:to>
                                        <p:strVal val="visible"/>
                                      </p:to>
                                    </p:set>
                                    <p:animEffect transition="in" filter="fade">
                                      <p:cBhvr>
                                        <p:cTn id="27" dur="2000"/>
                                        <p:tgtEl>
                                          <p:spTgt spid="1616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6898" grpId="0"/>
      <p:bldP spid="1616899" grpId="0" build="p"/>
    </p:bld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75906" name="Rectangle 2"/>
          <p:cNvSpPr>
            <a:spLocks noGrp="1" noChangeArrowheads="1"/>
          </p:cNvSpPr>
          <p:nvPr>
            <p:ph type="title"/>
          </p:nvPr>
        </p:nvSpPr>
        <p:spPr/>
        <p:txBody>
          <a:bodyPr/>
          <a:lstStyle/>
          <a:p>
            <a:pPr eaLnBrk="1" hangingPunct="1"/>
            <a:r>
              <a:rPr lang="es-AR" smtClean="0">
                <a:solidFill>
                  <a:schemeClr val="tx1"/>
                </a:solidFill>
              </a:rPr>
              <a:t>IV. Las herramientas </a:t>
            </a:r>
            <a:endParaRPr lang="es-ES_tradnl" smtClean="0">
              <a:solidFill>
                <a:schemeClr val="tx1"/>
              </a:solidFill>
            </a:endParaRPr>
          </a:p>
        </p:txBody>
      </p:sp>
      <p:sp>
        <p:nvSpPr>
          <p:cNvPr id="1275907" name="Rectangle 3"/>
          <p:cNvSpPr>
            <a:spLocks noGrp="1" noChangeArrowheads="1"/>
          </p:cNvSpPr>
          <p:nvPr>
            <p:ph type="body" sz="half" idx="1"/>
          </p:nvPr>
        </p:nvSpPr>
        <p:spPr>
          <a:xfrm>
            <a:off x="457200" y="1722438"/>
            <a:ext cx="4038600" cy="4525962"/>
          </a:xfrm>
        </p:spPr>
        <p:txBody>
          <a:bodyPr/>
          <a:lstStyle/>
          <a:p>
            <a:pPr eaLnBrk="1" hangingPunct="1">
              <a:lnSpc>
                <a:spcPct val="90000"/>
              </a:lnSpc>
            </a:pPr>
            <a:r>
              <a:rPr lang="es-AR" sz="2800" smtClean="0"/>
              <a:t>Y se le presentan las tres herramientas del grado:</a:t>
            </a:r>
          </a:p>
          <a:p>
            <a:pPr eaLnBrk="1" hangingPunct="1">
              <a:lnSpc>
                <a:spcPct val="90000"/>
              </a:lnSpc>
            </a:pPr>
            <a:r>
              <a:rPr lang="es-AR" sz="2800" smtClean="0"/>
              <a:t>la sierra, </a:t>
            </a:r>
          </a:p>
          <a:p>
            <a:pPr eaLnBrk="1" hangingPunct="1">
              <a:lnSpc>
                <a:spcPct val="90000"/>
              </a:lnSpc>
            </a:pPr>
            <a:r>
              <a:rPr lang="es-AR" sz="2800" smtClean="0"/>
              <a:t>el plano</a:t>
            </a:r>
          </a:p>
          <a:p>
            <a:pPr eaLnBrk="1" hangingPunct="1">
              <a:lnSpc>
                <a:spcPct val="90000"/>
              </a:lnSpc>
            </a:pPr>
            <a:r>
              <a:rPr lang="es-AR" sz="2800" smtClean="0"/>
              <a:t>y el hacha filosa.</a:t>
            </a:r>
          </a:p>
          <a:p>
            <a:pPr eaLnBrk="1" hangingPunct="1">
              <a:lnSpc>
                <a:spcPct val="90000"/>
              </a:lnSpc>
            </a:pPr>
            <a:r>
              <a:rPr lang="es-AR" sz="2800" smtClean="0"/>
              <a:t>Y se le explica el significado de todo esto (ver la sección de Simbología).</a:t>
            </a:r>
            <a:endParaRPr lang="es-ES_tradnl" sz="2800" smtClean="0"/>
          </a:p>
        </p:txBody>
      </p:sp>
      <p:sp>
        <p:nvSpPr>
          <p:cNvPr id="223236" name="Rectangle 11"/>
          <p:cNvSpPr>
            <a:spLocks noGrp="1" noChangeArrowheads="1"/>
          </p:cNvSpPr>
          <p:nvPr>
            <p:ph sz="half" idx="2"/>
          </p:nvPr>
        </p:nvSpPr>
        <p:spPr/>
        <p:txBody>
          <a:bodyPr/>
          <a:lstStyle/>
          <a:p>
            <a:pPr eaLnBrk="1" hangingPunct="1">
              <a:lnSpc>
                <a:spcPct val="90000"/>
              </a:lnSpc>
            </a:pPr>
            <a:endParaRPr lang="es-AR" sz="2400" smtClean="0"/>
          </a:p>
        </p:txBody>
      </p:sp>
      <p:pic>
        <p:nvPicPr>
          <p:cNvPr id="1275919" name="Picture 15" descr="Saw_Finis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295400"/>
            <a:ext cx="3897313" cy="519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5921" name="Picture 17" descr="File:Hoev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438400"/>
            <a:ext cx="4495800" cy="298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5923" name="Picture 19" descr="axe-tool-LXT4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6450" y="1524000"/>
            <a:ext cx="414655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75906"/>
                                        </p:tgtEl>
                                        <p:attrNameLst>
                                          <p:attrName>style.visibility</p:attrName>
                                        </p:attrNameLst>
                                      </p:cBhvr>
                                      <p:to>
                                        <p:strVal val="visible"/>
                                      </p:to>
                                    </p:set>
                                    <p:animEffect transition="in" filter="blinds(horizontal)">
                                      <p:cBhvr>
                                        <p:cTn id="7" dur="500"/>
                                        <p:tgtEl>
                                          <p:spTgt spid="1275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75907">
                                            <p:txEl>
                                              <p:pRg st="0" end="0"/>
                                            </p:txEl>
                                          </p:spTgt>
                                        </p:tgtEl>
                                        <p:attrNameLst>
                                          <p:attrName>style.visibility</p:attrName>
                                        </p:attrNameLst>
                                      </p:cBhvr>
                                      <p:to>
                                        <p:strVal val="visible"/>
                                      </p:to>
                                    </p:set>
                                    <p:animEffect transition="in" filter="blinds(horizontal)">
                                      <p:cBhvr>
                                        <p:cTn id="12" dur="500"/>
                                        <p:tgtEl>
                                          <p:spTgt spid="12759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75907">
                                            <p:txEl>
                                              <p:pRg st="1" end="1"/>
                                            </p:txEl>
                                          </p:spTgt>
                                        </p:tgtEl>
                                        <p:attrNameLst>
                                          <p:attrName>style.visibility</p:attrName>
                                        </p:attrNameLst>
                                      </p:cBhvr>
                                      <p:to>
                                        <p:strVal val="visible"/>
                                      </p:to>
                                    </p:set>
                                    <p:animEffect transition="in" filter="blinds(horizontal)">
                                      <p:cBhvr>
                                        <p:cTn id="17" dur="500"/>
                                        <p:tgtEl>
                                          <p:spTgt spid="12759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275919"/>
                                        </p:tgtEl>
                                        <p:attrNameLst>
                                          <p:attrName>style.visibility</p:attrName>
                                        </p:attrNameLst>
                                      </p:cBhvr>
                                      <p:to>
                                        <p:strVal val="visible"/>
                                      </p:to>
                                    </p:set>
                                    <p:animEffect transition="in" filter="fade">
                                      <p:cBhvr>
                                        <p:cTn id="22" dur="2000"/>
                                        <p:tgtEl>
                                          <p:spTgt spid="12759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75907">
                                            <p:txEl>
                                              <p:pRg st="2" end="2"/>
                                            </p:txEl>
                                          </p:spTgt>
                                        </p:tgtEl>
                                        <p:attrNameLst>
                                          <p:attrName>style.visibility</p:attrName>
                                        </p:attrNameLst>
                                      </p:cBhvr>
                                      <p:to>
                                        <p:strVal val="visible"/>
                                      </p:to>
                                    </p:set>
                                    <p:animEffect transition="in" filter="blinds(horizontal)">
                                      <p:cBhvr>
                                        <p:cTn id="27" dur="500"/>
                                        <p:tgtEl>
                                          <p:spTgt spid="1275907">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xit" presetSubtype="16" fill="hold" nodeType="clickEffect">
                                  <p:stCondLst>
                                    <p:cond delay="0"/>
                                  </p:stCondLst>
                                  <p:childTnLst>
                                    <p:animEffect transition="out" filter="diamond(in)">
                                      <p:cBhvr>
                                        <p:cTn id="31" dur="2000"/>
                                        <p:tgtEl>
                                          <p:spTgt spid="1275919"/>
                                        </p:tgtEl>
                                      </p:cBhvr>
                                    </p:animEffect>
                                    <p:set>
                                      <p:cBhvr>
                                        <p:cTn id="32" dur="1" fill="hold">
                                          <p:stCondLst>
                                            <p:cond delay="1999"/>
                                          </p:stCondLst>
                                        </p:cTn>
                                        <p:tgtEl>
                                          <p:spTgt spid="1275919"/>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275921"/>
                                        </p:tgtEl>
                                        <p:attrNameLst>
                                          <p:attrName>style.visibility</p:attrName>
                                        </p:attrNameLst>
                                      </p:cBhvr>
                                      <p:to>
                                        <p:strVal val="visible"/>
                                      </p:to>
                                    </p:set>
                                    <p:animEffect transition="in" filter="fade">
                                      <p:cBhvr>
                                        <p:cTn id="37" dur="2000"/>
                                        <p:tgtEl>
                                          <p:spTgt spid="127592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75907">
                                            <p:txEl>
                                              <p:pRg st="3" end="3"/>
                                            </p:txEl>
                                          </p:spTgt>
                                        </p:tgtEl>
                                        <p:attrNameLst>
                                          <p:attrName>style.visibility</p:attrName>
                                        </p:attrNameLst>
                                      </p:cBhvr>
                                      <p:to>
                                        <p:strVal val="visible"/>
                                      </p:to>
                                    </p:set>
                                    <p:animEffect transition="in" filter="blinds(horizontal)">
                                      <p:cBhvr>
                                        <p:cTn id="42" dur="500"/>
                                        <p:tgtEl>
                                          <p:spTgt spid="1275907">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6" presetClass="exit" presetSubtype="16" fill="hold" nodeType="clickEffect">
                                  <p:stCondLst>
                                    <p:cond delay="0"/>
                                  </p:stCondLst>
                                  <p:childTnLst>
                                    <p:animEffect transition="out" filter="circle(in)">
                                      <p:cBhvr>
                                        <p:cTn id="46" dur="2000"/>
                                        <p:tgtEl>
                                          <p:spTgt spid="1275921"/>
                                        </p:tgtEl>
                                      </p:cBhvr>
                                    </p:animEffect>
                                    <p:set>
                                      <p:cBhvr>
                                        <p:cTn id="47" dur="1" fill="hold">
                                          <p:stCondLst>
                                            <p:cond delay="1999"/>
                                          </p:stCondLst>
                                        </p:cTn>
                                        <p:tgtEl>
                                          <p:spTgt spid="1275921"/>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1275923"/>
                                        </p:tgtEl>
                                        <p:attrNameLst>
                                          <p:attrName>style.visibility</p:attrName>
                                        </p:attrNameLst>
                                      </p:cBhvr>
                                      <p:to>
                                        <p:strVal val="visible"/>
                                      </p:to>
                                    </p:set>
                                    <p:animEffect transition="in" filter="fade">
                                      <p:cBhvr>
                                        <p:cTn id="52" dur="2000"/>
                                        <p:tgtEl>
                                          <p:spTgt spid="127592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275907">
                                            <p:txEl>
                                              <p:pRg st="4" end="4"/>
                                            </p:txEl>
                                          </p:spTgt>
                                        </p:tgtEl>
                                        <p:attrNameLst>
                                          <p:attrName>style.visibility</p:attrName>
                                        </p:attrNameLst>
                                      </p:cBhvr>
                                      <p:to>
                                        <p:strVal val="visible"/>
                                      </p:to>
                                    </p:set>
                                    <p:animEffect transition="in" filter="blinds(horizontal)">
                                      <p:cBhvr>
                                        <p:cTn id="57" dur="500"/>
                                        <p:tgtEl>
                                          <p:spTgt spid="12759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5906" grpId="0"/>
      <p:bldP spid="1275907" grpId="0" build="p"/>
    </p:bld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6530" name="Rectangle 2"/>
          <p:cNvSpPr>
            <a:spLocks noGrp="1" noChangeArrowheads="1"/>
          </p:cNvSpPr>
          <p:nvPr>
            <p:ph type="title"/>
          </p:nvPr>
        </p:nvSpPr>
        <p:spPr/>
        <p:txBody>
          <a:bodyPr/>
          <a:lstStyle/>
          <a:p>
            <a:pPr eaLnBrk="1" hangingPunct="1"/>
            <a:r>
              <a:rPr lang="en-US" sz="4000" smtClean="0">
                <a:solidFill>
                  <a:schemeClr val="tx1"/>
                </a:solidFill>
              </a:rPr>
              <a:t>V. Los trabajos </a:t>
            </a:r>
            <a:endParaRPr lang="es-ES_tradnl" sz="4000" smtClean="0">
              <a:solidFill>
                <a:schemeClr val="tx1"/>
              </a:solidFill>
            </a:endParaRPr>
          </a:p>
        </p:txBody>
      </p:sp>
      <p:sp>
        <p:nvSpPr>
          <p:cNvPr id="1046531" name="Rectangle 3"/>
          <p:cNvSpPr>
            <a:spLocks noGrp="1" noChangeArrowheads="1"/>
          </p:cNvSpPr>
          <p:nvPr>
            <p:ph type="body" sz="half" idx="1"/>
          </p:nvPr>
        </p:nvSpPr>
        <p:spPr>
          <a:xfrm>
            <a:off x="381000" y="1600200"/>
            <a:ext cx="4038600" cy="4754563"/>
          </a:xfrm>
        </p:spPr>
        <p:txBody>
          <a:bodyPr/>
          <a:lstStyle/>
          <a:p>
            <a:pPr eaLnBrk="1" hangingPunct="1"/>
            <a:r>
              <a:rPr lang="es-AR" sz="2800" smtClean="0"/>
              <a:t>El Candidato efectúa tres trabajos:</a:t>
            </a:r>
          </a:p>
          <a:p>
            <a:pPr eaLnBrk="1" hangingPunct="1"/>
            <a:r>
              <a:rPr lang="es-AR" sz="2800" smtClean="0"/>
              <a:t>Con la sierra, corta una viga en dos.</a:t>
            </a:r>
          </a:p>
          <a:p>
            <a:pPr eaLnBrk="1" hangingPunct="1"/>
            <a:r>
              <a:rPr lang="es-AR" sz="2800" smtClean="0"/>
              <a:t>Con el plano, desbasta la corteza de un tronco.</a:t>
            </a:r>
          </a:p>
          <a:p>
            <a:pPr eaLnBrk="1" hangingPunct="1"/>
            <a:r>
              <a:rPr lang="es-AR" sz="2800" smtClean="0"/>
              <a:t>Con el hacha, corta unas ramas.</a:t>
            </a:r>
            <a:endParaRPr lang="es-ES_tradnl" sz="2800" smtClean="0"/>
          </a:p>
        </p:txBody>
      </p:sp>
      <p:sp>
        <p:nvSpPr>
          <p:cNvPr id="224260" name="Rectangle 16"/>
          <p:cNvSpPr>
            <a:spLocks noGrp="1" noChangeArrowheads="1"/>
          </p:cNvSpPr>
          <p:nvPr>
            <p:ph sz="half" idx="2"/>
          </p:nvPr>
        </p:nvSpPr>
        <p:spPr/>
        <p:txBody>
          <a:bodyPr/>
          <a:lstStyle/>
          <a:p>
            <a:pPr eaLnBrk="1" hangingPunct="1">
              <a:lnSpc>
                <a:spcPct val="90000"/>
              </a:lnSpc>
            </a:pPr>
            <a:endParaRPr lang="es-AR" sz="2000" smtClean="0"/>
          </a:p>
        </p:txBody>
      </p:sp>
      <p:pic>
        <p:nvPicPr>
          <p:cNvPr id="1046548" name="Picture 20" descr="mujer-cortar-sierra_~PAA4580000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5875" y="1295400"/>
            <a:ext cx="328612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550" name="Picture 22" descr="shopnotes-brass-hand-pla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600200"/>
            <a:ext cx="4876800"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554" name="Picture 26" descr="Cortadormaderahach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8713" y="1295400"/>
            <a:ext cx="3519487"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6530"/>
                                        </p:tgtEl>
                                        <p:attrNameLst>
                                          <p:attrName>style.visibility</p:attrName>
                                        </p:attrNameLst>
                                      </p:cBhvr>
                                      <p:to>
                                        <p:strVal val="visible"/>
                                      </p:to>
                                    </p:set>
                                    <p:animEffect transition="in" filter="blinds(horizontal)">
                                      <p:cBhvr>
                                        <p:cTn id="7" dur="500"/>
                                        <p:tgtEl>
                                          <p:spTgt spid="1046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6531">
                                            <p:txEl>
                                              <p:pRg st="0" end="0"/>
                                            </p:txEl>
                                          </p:spTgt>
                                        </p:tgtEl>
                                        <p:attrNameLst>
                                          <p:attrName>style.visibility</p:attrName>
                                        </p:attrNameLst>
                                      </p:cBhvr>
                                      <p:to>
                                        <p:strVal val="visible"/>
                                      </p:to>
                                    </p:set>
                                    <p:animEffect transition="in" filter="blinds(horizontal)">
                                      <p:cBhvr>
                                        <p:cTn id="12" dur="500"/>
                                        <p:tgtEl>
                                          <p:spTgt spid="1046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6531">
                                            <p:txEl>
                                              <p:pRg st="1" end="1"/>
                                            </p:txEl>
                                          </p:spTgt>
                                        </p:tgtEl>
                                        <p:attrNameLst>
                                          <p:attrName>style.visibility</p:attrName>
                                        </p:attrNameLst>
                                      </p:cBhvr>
                                      <p:to>
                                        <p:strVal val="visible"/>
                                      </p:to>
                                    </p:set>
                                    <p:animEffect transition="in" filter="blinds(horizontal)">
                                      <p:cBhvr>
                                        <p:cTn id="17" dur="500"/>
                                        <p:tgtEl>
                                          <p:spTgt spid="1046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46548"/>
                                        </p:tgtEl>
                                        <p:attrNameLst>
                                          <p:attrName>style.visibility</p:attrName>
                                        </p:attrNameLst>
                                      </p:cBhvr>
                                      <p:to>
                                        <p:strVal val="visible"/>
                                      </p:to>
                                    </p:set>
                                    <p:animEffect transition="in" filter="fade">
                                      <p:cBhvr>
                                        <p:cTn id="22" dur="2000"/>
                                        <p:tgtEl>
                                          <p:spTgt spid="104654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46531">
                                            <p:txEl>
                                              <p:pRg st="2" end="2"/>
                                            </p:txEl>
                                          </p:spTgt>
                                        </p:tgtEl>
                                        <p:attrNameLst>
                                          <p:attrName>style.visibility</p:attrName>
                                        </p:attrNameLst>
                                      </p:cBhvr>
                                      <p:to>
                                        <p:strVal val="visible"/>
                                      </p:to>
                                    </p:set>
                                    <p:animEffect transition="in" filter="blinds(horizontal)">
                                      <p:cBhvr>
                                        <p:cTn id="27" dur="500"/>
                                        <p:tgtEl>
                                          <p:spTgt spid="104653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nodeType="clickEffect">
                                  <p:stCondLst>
                                    <p:cond delay="0"/>
                                  </p:stCondLst>
                                  <p:childTnLst>
                                    <p:animEffect transition="out" filter="fade">
                                      <p:cBhvr>
                                        <p:cTn id="31" dur="2000"/>
                                        <p:tgtEl>
                                          <p:spTgt spid="1046548"/>
                                        </p:tgtEl>
                                      </p:cBhvr>
                                    </p:animEffect>
                                    <p:set>
                                      <p:cBhvr>
                                        <p:cTn id="32" dur="1" fill="hold">
                                          <p:stCondLst>
                                            <p:cond delay="1999"/>
                                          </p:stCondLst>
                                        </p:cTn>
                                        <p:tgtEl>
                                          <p:spTgt spid="1046548"/>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nodeType="clickEffect">
                                  <p:stCondLst>
                                    <p:cond delay="0"/>
                                  </p:stCondLst>
                                  <p:childTnLst>
                                    <p:set>
                                      <p:cBhvr>
                                        <p:cTn id="36" dur="1" fill="hold">
                                          <p:stCondLst>
                                            <p:cond delay="0"/>
                                          </p:stCondLst>
                                        </p:cTn>
                                        <p:tgtEl>
                                          <p:spTgt spid="1046550"/>
                                        </p:tgtEl>
                                        <p:attrNameLst>
                                          <p:attrName>style.visibility</p:attrName>
                                        </p:attrNameLst>
                                      </p:cBhvr>
                                      <p:to>
                                        <p:strVal val="visible"/>
                                      </p:to>
                                    </p:set>
                                    <p:animEffect transition="in" filter="circle(in)">
                                      <p:cBhvr>
                                        <p:cTn id="37" dur="2000"/>
                                        <p:tgtEl>
                                          <p:spTgt spid="104655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46531">
                                            <p:txEl>
                                              <p:pRg st="3" end="3"/>
                                            </p:txEl>
                                          </p:spTgt>
                                        </p:tgtEl>
                                        <p:attrNameLst>
                                          <p:attrName>style.visibility</p:attrName>
                                        </p:attrNameLst>
                                      </p:cBhvr>
                                      <p:to>
                                        <p:strVal val="visible"/>
                                      </p:to>
                                    </p:set>
                                    <p:animEffect transition="in" filter="blinds(horizontal)">
                                      <p:cBhvr>
                                        <p:cTn id="42" dur="500"/>
                                        <p:tgtEl>
                                          <p:spTgt spid="1046531">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xit" presetSubtype="16" fill="hold" nodeType="clickEffect">
                                  <p:stCondLst>
                                    <p:cond delay="0"/>
                                  </p:stCondLst>
                                  <p:childTnLst>
                                    <p:animEffect transition="out" filter="box(in)">
                                      <p:cBhvr>
                                        <p:cTn id="46" dur="3000"/>
                                        <p:tgtEl>
                                          <p:spTgt spid="1046550"/>
                                        </p:tgtEl>
                                      </p:cBhvr>
                                    </p:animEffect>
                                    <p:set>
                                      <p:cBhvr>
                                        <p:cTn id="47" dur="1" fill="hold">
                                          <p:stCondLst>
                                            <p:cond delay="2999"/>
                                          </p:stCondLst>
                                        </p:cTn>
                                        <p:tgtEl>
                                          <p:spTgt spid="1046550"/>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1046554"/>
                                        </p:tgtEl>
                                        <p:attrNameLst>
                                          <p:attrName>style.visibility</p:attrName>
                                        </p:attrNameLst>
                                      </p:cBhvr>
                                      <p:to>
                                        <p:strVal val="visible"/>
                                      </p:to>
                                    </p:set>
                                    <p:animEffect transition="in" filter="fade">
                                      <p:cBhvr>
                                        <p:cTn id="52" dur="2000"/>
                                        <p:tgtEl>
                                          <p:spTgt spid="1046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6530" grpId="0"/>
      <p:bldP spid="1046531" grpId="0" build="p"/>
    </p:bld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2130" name="Rectangle 2"/>
          <p:cNvSpPr>
            <a:spLocks noGrp="1" noChangeArrowheads="1"/>
          </p:cNvSpPr>
          <p:nvPr>
            <p:ph type="title"/>
          </p:nvPr>
        </p:nvSpPr>
        <p:spPr/>
        <p:txBody>
          <a:bodyPr/>
          <a:lstStyle/>
          <a:p>
            <a:pPr eaLnBrk="1" hangingPunct="1"/>
            <a:r>
              <a:rPr lang="en-US" sz="4000" smtClean="0">
                <a:solidFill>
                  <a:schemeClr val="tx1"/>
                </a:solidFill>
              </a:rPr>
              <a:t>VI. Pan y agua </a:t>
            </a:r>
            <a:endParaRPr lang="es-ES_tradnl" sz="4000" smtClean="0">
              <a:solidFill>
                <a:schemeClr val="tx1"/>
              </a:solidFill>
            </a:endParaRPr>
          </a:p>
        </p:txBody>
      </p:sp>
      <p:sp>
        <p:nvSpPr>
          <p:cNvPr id="1712131" name="Rectangle 3"/>
          <p:cNvSpPr>
            <a:spLocks noGrp="1" noChangeArrowheads="1"/>
          </p:cNvSpPr>
          <p:nvPr>
            <p:ph type="body" sz="half" idx="1"/>
          </p:nvPr>
        </p:nvSpPr>
        <p:spPr>
          <a:xfrm>
            <a:off x="304800" y="1646238"/>
            <a:ext cx="4038600" cy="4754562"/>
          </a:xfrm>
        </p:spPr>
        <p:txBody>
          <a:bodyPr/>
          <a:lstStyle/>
          <a:p>
            <a:pPr eaLnBrk="1" hangingPunct="1"/>
            <a:r>
              <a:rPr lang="es-AR" sz="2400" smtClean="0"/>
              <a:t>Como </a:t>
            </a:r>
            <a:r>
              <a:rPr lang="es-AR" sz="2400" i="1" smtClean="0"/>
              <a:t>“salario” </a:t>
            </a:r>
            <a:r>
              <a:rPr lang="es-AR" sz="2400" smtClean="0"/>
              <a:t>por su trabajo, el Candidato recibe un trozo de pan y una copa de agua.</a:t>
            </a:r>
          </a:p>
          <a:p>
            <a:pPr eaLnBrk="1" hangingPunct="1"/>
            <a:r>
              <a:rPr lang="es-AR" sz="2400" smtClean="0"/>
              <a:t>Come y bebe </a:t>
            </a:r>
            <a:r>
              <a:rPr lang="es-AR" sz="2400" i="1" smtClean="0"/>
              <a:t>“a fin de adquirir nuevas fuerzas para las vastas labores que le esperan”</a:t>
            </a:r>
            <a:r>
              <a:rPr lang="es-AR" sz="2400" smtClean="0"/>
              <a:t>.</a:t>
            </a:r>
          </a:p>
          <a:p>
            <a:pPr eaLnBrk="1" hangingPunct="1"/>
            <a:r>
              <a:rPr lang="es-AR" sz="2400" smtClean="0"/>
              <a:t>En la imagen, </a:t>
            </a:r>
            <a:r>
              <a:rPr lang="es-AR" sz="2400" i="1" smtClean="0"/>
              <a:t>“Pan y agua”</a:t>
            </a:r>
            <a:r>
              <a:rPr lang="es-AR" sz="2400" smtClean="0"/>
              <a:t>, óleo de Teresa Terán, contemporánea.</a:t>
            </a:r>
            <a:endParaRPr lang="es-ES_tradnl" sz="2400" smtClean="0"/>
          </a:p>
        </p:txBody>
      </p:sp>
      <p:sp>
        <p:nvSpPr>
          <p:cNvPr id="225284" name="Rectangle 4"/>
          <p:cNvSpPr>
            <a:spLocks noGrp="1" noChangeArrowheads="1"/>
          </p:cNvSpPr>
          <p:nvPr>
            <p:ph sz="half" idx="2"/>
          </p:nvPr>
        </p:nvSpPr>
        <p:spPr/>
        <p:txBody>
          <a:bodyPr/>
          <a:lstStyle/>
          <a:p>
            <a:pPr eaLnBrk="1" hangingPunct="1">
              <a:lnSpc>
                <a:spcPct val="90000"/>
              </a:lnSpc>
            </a:pPr>
            <a:endParaRPr lang="es-AR" sz="1800" smtClean="0"/>
          </a:p>
        </p:txBody>
      </p:sp>
      <p:pic>
        <p:nvPicPr>
          <p:cNvPr id="1712137" name="Picture 9" descr="Pan%20y%20ag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257300"/>
            <a:ext cx="41433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12130"/>
                                        </p:tgtEl>
                                        <p:attrNameLst>
                                          <p:attrName>style.visibility</p:attrName>
                                        </p:attrNameLst>
                                      </p:cBhvr>
                                      <p:to>
                                        <p:strVal val="visible"/>
                                      </p:to>
                                    </p:set>
                                    <p:animEffect transition="in" filter="blinds(horizontal)">
                                      <p:cBhvr>
                                        <p:cTn id="7" dur="500"/>
                                        <p:tgtEl>
                                          <p:spTgt spid="17121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12131">
                                            <p:txEl>
                                              <p:pRg st="0" end="0"/>
                                            </p:txEl>
                                          </p:spTgt>
                                        </p:tgtEl>
                                        <p:attrNameLst>
                                          <p:attrName>style.visibility</p:attrName>
                                        </p:attrNameLst>
                                      </p:cBhvr>
                                      <p:to>
                                        <p:strVal val="visible"/>
                                      </p:to>
                                    </p:set>
                                    <p:animEffect transition="in" filter="blinds(horizontal)">
                                      <p:cBhvr>
                                        <p:cTn id="12" dur="500"/>
                                        <p:tgtEl>
                                          <p:spTgt spid="17121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12131">
                                            <p:txEl>
                                              <p:pRg st="1" end="1"/>
                                            </p:txEl>
                                          </p:spTgt>
                                        </p:tgtEl>
                                        <p:attrNameLst>
                                          <p:attrName>style.visibility</p:attrName>
                                        </p:attrNameLst>
                                      </p:cBhvr>
                                      <p:to>
                                        <p:strVal val="visible"/>
                                      </p:to>
                                    </p:set>
                                    <p:animEffect transition="in" filter="blinds(horizontal)">
                                      <p:cBhvr>
                                        <p:cTn id="17" dur="500"/>
                                        <p:tgtEl>
                                          <p:spTgt spid="17121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712137"/>
                                        </p:tgtEl>
                                        <p:attrNameLst>
                                          <p:attrName>style.visibility</p:attrName>
                                        </p:attrNameLst>
                                      </p:cBhvr>
                                      <p:to>
                                        <p:strVal val="visible"/>
                                      </p:to>
                                    </p:set>
                                    <p:animEffect transition="in" filter="fade">
                                      <p:cBhvr>
                                        <p:cTn id="22" dur="2000"/>
                                        <p:tgtEl>
                                          <p:spTgt spid="171213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12131">
                                            <p:txEl>
                                              <p:pRg st="2" end="2"/>
                                            </p:txEl>
                                          </p:spTgt>
                                        </p:tgtEl>
                                        <p:attrNameLst>
                                          <p:attrName>style.visibility</p:attrName>
                                        </p:attrNameLst>
                                      </p:cBhvr>
                                      <p:to>
                                        <p:strVal val="visible"/>
                                      </p:to>
                                    </p:set>
                                    <p:animEffect transition="in" filter="blinds(horizontal)">
                                      <p:cBhvr>
                                        <p:cTn id="27" dur="500"/>
                                        <p:tgtEl>
                                          <p:spTgt spid="17121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2130" grpId="0"/>
      <p:bldP spid="1712131" grpId="0" build="p"/>
    </p:bld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77954" name="Rectangle 2"/>
          <p:cNvSpPr>
            <a:spLocks noGrp="1" noChangeArrowheads="1"/>
          </p:cNvSpPr>
          <p:nvPr>
            <p:ph type="title"/>
          </p:nvPr>
        </p:nvSpPr>
        <p:spPr/>
        <p:txBody>
          <a:bodyPr/>
          <a:lstStyle/>
          <a:p>
            <a:pPr eaLnBrk="1" hangingPunct="1"/>
            <a:r>
              <a:rPr lang="es-AR" smtClean="0">
                <a:solidFill>
                  <a:schemeClr val="tx1"/>
                </a:solidFill>
              </a:rPr>
              <a:t>VII. Los viajes</a:t>
            </a:r>
            <a:endParaRPr lang="es-ES_tradnl" smtClean="0">
              <a:solidFill>
                <a:schemeClr val="tx1"/>
              </a:solidFill>
            </a:endParaRPr>
          </a:p>
        </p:txBody>
      </p:sp>
      <p:sp>
        <p:nvSpPr>
          <p:cNvPr id="1277955" name="Rectangle 3"/>
          <p:cNvSpPr>
            <a:spLocks noGrp="1" noChangeArrowheads="1"/>
          </p:cNvSpPr>
          <p:nvPr>
            <p:ph type="body" sz="half" idx="1"/>
          </p:nvPr>
        </p:nvSpPr>
        <p:spPr>
          <a:xfrm>
            <a:off x="304800" y="1524000"/>
            <a:ext cx="4038600" cy="4525963"/>
          </a:xfrm>
        </p:spPr>
        <p:txBody>
          <a:bodyPr/>
          <a:lstStyle/>
          <a:p>
            <a:pPr eaLnBrk="1" hangingPunct="1"/>
            <a:r>
              <a:rPr lang="es-AR" sz="2800" smtClean="0"/>
              <a:t>El Candidato realiza tres viajes, simbólicos de los </a:t>
            </a:r>
            <a:r>
              <a:rPr lang="es-AR" sz="2800" i="1" smtClean="0"/>
              <a:t>“tres años” </a:t>
            </a:r>
            <a:r>
              <a:rPr lang="es-AR" sz="2800" smtClean="0"/>
              <a:t>durante los que debe volverse aún más experto en el manejo de la sierra, el plano y el hacha.</a:t>
            </a:r>
          </a:p>
          <a:p>
            <a:pPr eaLnBrk="1" hangingPunct="1"/>
            <a:r>
              <a:rPr lang="es-AR" sz="2800" smtClean="0"/>
              <a:t>La similitud con el Ritual del Aprendiz es aquí evidente.</a:t>
            </a:r>
            <a:endParaRPr lang="es-ES_tradnl" sz="2800" smtClean="0"/>
          </a:p>
        </p:txBody>
      </p:sp>
      <p:sp>
        <p:nvSpPr>
          <p:cNvPr id="226308" name="Rectangle 4"/>
          <p:cNvSpPr>
            <a:spLocks noGrp="1" noChangeArrowheads="1"/>
          </p:cNvSpPr>
          <p:nvPr>
            <p:ph sz="half" idx="2"/>
          </p:nvPr>
        </p:nvSpPr>
        <p:spPr/>
        <p:txBody>
          <a:bodyPr/>
          <a:lstStyle/>
          <a:p>
            <a:pPr eaLnBrk="1" hangingPunct="1">
              <a:lnSpc>
                <a:spcPct val="90000"/>
              </a:lnSpc>
            </a:pPr>
            <a:endParaRPr lang="es-AR" sz="2400" smtClean="0"/>
          </a:p>
        </p:txBody>
      </p:sp>
      <p:pic>
        <p:nvPicPr>
          <p:cNvPr id="1277965" name="Picture 13" descr="trazado_aprendi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0" y="1219200"/>
            <a:ext cx="360045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77954"/>
                                        </p:tgtEl>
                                        <p:attrNameLst>
                                          <p:attrName>style.visibility</p:attrName>
                                        </p:attrNameLst>
                                      </p:cBhvr>
                                      <p:to>
                                        <p:strVal val="visible"/>
                                      </p:to>
                                    </p:set>
                                    <p:animEffect transition="in" filter="blinds(horizontal)">
                                      <p:cBhvr>
                                        <p:cTn id="7" dur="500"/>
                                        <p:tgtEl>
                                          <p:spTgt spid="1277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77955">
                                            <p:txEl>
                                              <p:pRg st="0" end="0"/>
                                            </p:txEl>
                                          </p:spTgt>
                                        </p:tgtEl>
                                        <p:attrNameLst>
                                          <p:attrName>style.visibility</p:attrName>
                                        </p:attrNameLst>
                                      </p:cBhvr>
                                      <p:to>
                                        <p:strVal val="visible"/>
                                      </p:to>
                                    </p:set>
                                    <p:animEffect transition="in" filter="blinds(horizontal)">
                                      <p:cBhvr>
                                        <p:cTn id="12" dur="500"/>
                                        <p:tgtEl>
                                          <p:spTgt spid="12779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77955">
                                            <p:txEl>
                                              <p:pRg st="1" end="1"/>
                                            </p:txEl>
                                          </p:spTgt>
                                        </p:tgtEl>
                                        <p:attrNameLst>
                                          <p:attrName>style.visibility</p:attrName>
                                        </p:attrNameLst>
                                      </p:cBhvr>
                                      <p:to>
                                        <p:strVal val="visible"/>
                                      </p:to>
                                    </p:set>
                                    <p:animEffect transition="in" filter="blinds(horizontal)">
                                      <p:cBhvr>
                                        <p:cTn id="17" dur="500"/>
                                        <p:tgtEl>
                                          <p:spTgt spid="12779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277965"/>
                                        </p:tgtEl>
                                        <p:attrNameLst>
                                          <p:attrName>style.visibility</p:attrName>
                                        </p:attrNameLst>
                                      </p:cBhvr>
                                      <p:to>
                                        <p:strVal val="visible"/>
                                      </p:to>
                                    </p:set>
                                    <p:animEffect transition="in" filter="fade">
                                      <p:cBhvr>
                                        <p:cTn id="22" dur="2000"/>
                                        <p:tgtEl>
                                          <p:spTgt spid="1277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7954" grpId="0"/>
      <p:bldP spid="1277955" grpId="0" build="p"/>
    </p:bld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7730" name="Rectangle 2"/>
          <p:cNvSpPr>
            <a:spLocks noGrp="1" noChangeArrowheads="1"/>
          </p:cNvSpPr>
          <p:nvPr>
            <p:ph type="title"/>
          </p:nvPr>
        </p:nvSpPr>
        <p:spPr/>
        <p:txBody>
          <a:bodyPr/>
          <a:lstStyle/>
          <a:p>
            <a:pPr eaLnBrk="1" hangingPunct="1"/>
            <a:r>
              <a:rPr lang="es-AR" smtClean="0">
                <a:solidFill>
                  <a:schemeClr val="tx1"/>
                </a:solidFill>
              </a:rPr>
              <a:t>Los viajes</a:t>
            </a:r>
            <a:endParaRPr lang="es-ES_tradnl" smtClean="0">
              <a:solidFill>
                <a:schemeClr val="tx1"/>
              </a:solidFill>
            </a:endParaRPr>
          </a:p>
        </p:txBody>
      </p:sp>
      <p:sp>
        <p:nvSpPr>
          <p:cNvPr id="1737731" name="Rectangle 3"/>
          <p:cNvSpPr>
            <a:spLocks noGrp="1" noChangeArrowheads="1"/>
          </p:cNvSpPr>
          <p:nvPr>
            <p:ph type="body" sz="half" idx="1"/>
          </p:nvPr>
        </p:nvSpPr>
        <p:spPr>
          <a:xfrm>
            <a:off x="228600" y="1798638"/>
            <a:ext cx="4038600" cy="4525962"/>
          </a:xfrm>
        </p:spPr>
        <p:txBody>
          <a:bodyPr/>
          <a:lstStyle/>
          <a:p>
            <a:pPr eaLnBrk="1" hangingPunct="1">
              <a:lnSpc>
                <a:spcPct val="90000"/>
              </a:lnSpc>
            </a:pPr>
            <a:r>
              <a:rPr lang="es-AR" sz="2400" smtClean="0"/>
              <a:t>Al término del primer viaje, el Candidato debe demostrar sus conocimientos de geometría y dibujo sobre un papel encerado.</a:t>
            </a:r>
          </a:p>
          <a:p>
            <a:pPr eaLnBrk="1" hangingPunct="1">
              <a:lnSpc>
                <a:spcPct val="90000"/>
              </a:lnSpc>
            </a:pPr>
            <a:r>
              <a:rPr lang="es-AR" sz="2400" smtClean="0"/>
              <a:t>Al término del segundo, demuestra que conoce las maderas más a propósito para la construcción, y la forma de elaborarlas.</a:t>
            </a:r>
            <a:endParaRPr lang="es-ES_tradnl" sz="2400" smtClean="0"/>
          </a:p>
        </p:txBody>
      </p:sp>
      <p:sp>
        <p:nvSpPr>
          <p:cNvPr id="227332" name="Rectangle 4"/>
          <p:cNvSpPr>
            <a:spLocks noGrp="1" noChangeArrowheads="1"/>
          </p:cNvSpPr>
          <p:nvPr>
            <p:ph sz="half" idx="2"/>
          </p:nvPr>
        </p:nvSpPr>
        <p:spPr/>
        <p:txBody>
          <a:bodyPr/>
          <a:lstStyle/>
          <a:p>
            <a:pPr eaLnBrk="1" hangingPunct="1">
              <a:lnSpc>
                <a:spcPct val="90000"/>
              </a:lnSpc>
            </a:pPr>
            <a:endParaRPr lang="es-AR" sz="2000" smtClean="0"/>
          </a:p>
        </p:txBody>
      </p:sp>
      <p:pic>
        <p:nvPicPr>
          <p:cNvPr id="1737735" name="Picture 7" descr="mediatri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676400"/>
            <a:ext cx="44164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7737" name="Picture 9" descr="img-mat_mader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6288" y="1600200"/>
            <a:ext cx="4100512"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37730"/>
                                        </p:tgtEl>
                                        <p:attrNameLst>
                                          <p:attrName>style.visibility</p:attrName>
                                        </p:attrNameLst>
                                      </p:cBhvr>
                                      <p:to>
                                        <p:strVal val="visible"/>
                                      </p:to>
                                    </p:set>
                                    <p:animEffect transition="in" filter="blinds(horizontal)">
                                      <p:cBhvr>
                                        <p:cTn id="7" dur="500"/>
                                        <p:tgtEl>
                                          <p:spTgt spid="17377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37731">
                                            <p:txEl>
                                              <p:pRg st="0" end="0"/>
                                            </p:txEl>
                                          </p:spTgt>
                                        </p:tgtEl>
                                        <p:attrNameLst>
                                          <p:attrName>style.visibility</p:attrName>
                                        </p:attrNameLst>
                                      </p:cBhvr>
                                      <p:to>
                                        <p:strVal val="visible"/>
                                      </p:to>
                                    </p:set>
                                    <p:animEffect transition="in" filter="blinds(horizontal)">
                                      <p:cBhvr>
                                        <p:cTn id="12" dur="500"/>
                                        <p:tgtEl>
                                          <p:spTgt spid="17377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1737735"/>
                                        </p:tgtEl>
                                        <p:attrNameLst>
                                          <p:attrName>style.visibility</p:attrName>
                                        </p:attrNameLst>
                                      </p:cBhvr>
                                      <p:to>
                                        <p:strVal val="visible"/>
                                      </p:to>
                                    </p:set>
                                    <p:animEffect transition="in" filter="circle(in)">
                                      <p:cBhvr>
                                        <p:cTn id="17" dur="2000"/>
                                        <p:tgtEl>
                                          <p:spTgt spid="17377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37731">
                                            <p:txEl>
                                              <p:pRg st="1" end="1"/>
                                            </p:txEl>
                                          </p:spTgt>
                                        </p:tgtEl>
                                        <p:attrNameLst>
                                          <p:attrName>style.visibility</p:attrName>
                                        </p:attrNameLst>
                                      </p:cBhvr>
                                      <p:to>
                                        <p:strVal val="visible"/>
                                      </p:to>
                                    </p:set>
                                    <p:animEffect transition="in" filter="blinds(horizontal)">
                                      <p:cBhvr>
                                        <p:cTn id="22" dur="500"/>
                                        <p:tgtEl>
                                          <p:spTgt spid="173773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xit" presetSubtype="16" fill="hold" nodeType="clickEffect">
                                  <p:stCondLst>
                                    <p:cond delay="0"/>
                                  </p:stCondLst>
                                  <p:childTnLst>
                                    <p:animEffect transition="out" filter="circle(in)">
                                      <p:cBhvr>
                                        <p:cTn id="26" dur="2000"/>
                                        <p:tgtEl>
                                          <p:spTgt spid="1737735"/>
                                        </p:tgtEl>
                                      </p:cBhvr>
                                    </p:animEffect>
                                    <p:set>
                                      <p:cBhvr>
                                        <p:cTn id="27" dur="1" fill="hold">
                                          <p:stCondLst>
                                            <p:cond delay="1999"/>
                                          </p:stCondLst>
                                        </p:cTn>
                                        <p:tgtEl>
                                          <p:spTgt spid="1737735"/>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737737"/>
                                        </p:tgtEl>
                                        <p:attrNameLst>
                                          <p:attrName>style.visibility</p:attrName>
                                        </p:attrNameLst>
                                      </p:cBhvr>
                                      <p:to>
                                        <p:strVal val="visible"/>
                                      </p:to>
                                    </p:set>
                                    <p:animEffect transition="in" filter="fade">
                                      <p:cBhvr>
                                        <p:cTn id="32" dur="2000"/>
                                        <p:tgtEl>
                                          <p:spTgt spid="1737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7730" grpId="0"/>
      <p:bldP spid="1737731" grpId="0" build="p"/>
    </p:bld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8754" name="Rectangle 2"/>
          <p:cNvSpPr>
            <a:spLocks noGrp="1" noChangeArrowheads="1"/>
          </p:cNvSpPr>
          <p:nvPr>
            <p:ph type="title"/>
          </p:nvPr>
        </p:nvSpPr>
        <p:spPr/>
        <p:txBody>
          <a:bodyPr/>
          <a:lstStyle/>
          <a:p>
            <a:pPr eaLnBrk="1" hangingPunct="1"/>
            <a:r>
              <a:rPr lang="es-AR" smtClean="0">
                <a:solidFill>
                  <a:schemeClr val="tx1"/>
                </a:solidFill>
              </a:rPr>
              <a:t>El tercer viaje</a:t>
            </a:r>
            <a:endParaRPr lang="es-ES_tradnl" smtClean="0">
              <a:solidFill>
                <a:schemeClr val="tx1"/>
              </a:solidFill>
            </a:endParaRPr>
          </a:p>
        </p:txBody>
      </p:sp>
      <p:sp>
        <p:nvSpPr>
          <p:cNvPr id="1738755" name="Rectangle 3"/>
          <p:cNvSpPr>
            <a:spLocks noGrp="1" noChangeArrowheads="1"/>
          </p:cNvSpPr>
          <p:nvPr>
            <p:ph type="body" sz="half" idx="1"/>
          </p:nvPr>
        </p:nvSpPr>
        <p:spPr>
          <a:xfrm>
            <a:off x="228600" y="1798638"/>
            <a:ext cx="4038600" cy="4525962"/>
          </a:xfrm>
        </p:spPr>
        <p:txBody>
          <a:bodyPr/>
          <a:lstStyle/>
          <a:p>
            <a:pPr eaLnBrk="1" hangingPunct="1">
              <a:lnSpc>
                <a:spcPct val="80000"/>
              </a:lnSpc>
            </a:pPr>
            <a:r>
              <a:rPr lang="es-AR" sz="2400" smtClean="0"/>
              <a:t>Finalmente, al menos en forma simbólica, al concluir el tercer viaje debe demostrar ser un leñador experto y,</a:t>
            </a:r>
          </a:p>
          <a:p>
            <a:pPr eaLnBrk="1" hangingPunct="1">
              <a:lnSpc>
                <a:spcPct val="80000"/>
              </a:lnSpc>
            </a:pPr>
            <a:r>
              <a:rPr lang="es-AR" sz="2400" smtClean="0"/>
              <a:t>con las maderas que se le entregan, construye un bajel.</a:t>
            </a:r>
          </a:p>
          <a:p>
            <a:pPr eaLnBrk="1" hangingPunct="1">
              <a:lnSpc>
                <a:spcPct val="80000"/>
              </a:lnSpc>
            </a:pPr>
            <a:r>
              <a:rPr lang="es-AR" sz="2400" smtClean="0"/>
              <a:t>Esto, por supuesto, es muy difícil de efectuar en la realidad, pero debería buscarse aunque sea representarlo en forma simbólica.</a:t>
            </a:r>
            <a:endParaRPr lang="es-ES_tradnl" sz="2400" smtClean="0"/>
          </a:p>
        </p:txBody>
      </p:sp>
      <p:sp>
        <p:nvSpPr>
          <p:cNvPr id="228356" name="Rectangle 4"/>
          <p:cNvSpPr>
            <a:spLocks noGrp="1" noChangeArrowheads="1"/>
          </p:cNvSpPr>
          <p:nvPr>
            <p:ph sz="half" idx="2"/>
          </p:nvPr>
        </p:nvSpPr>
        <p:spPr/>
        <p:txBody>
          <a:bodyPr/>
          <a:lstStyle/>
          <a:p>
            <a:pPr eaLnBrk="1" hangingPunct="1">
              <a:lnSpc>
                <a:spcPct val="90000"/>
              </a:lnSpc>
            </a:pPr>
            <a:endParaRPr lang="es-AR" sz="2000" smtClean="0"/>
          </a:p>
        </p:txBody>
      </p:sp>
      <p:pic>
        <p:nvPicPr>
          <p:cNvPr id="1738760" name="Picture 8" descr="300px-Nav%C3%ADo_santa_ana_de_112_ca%C3%B1one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290763"/>
            <a:ext cx="4400550"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38754"/>
                                        </p:tgtEl>
                                        <p:attrNameLst>
                                          <p:attrName>style.visibility</p:attrName>
                                        </p:attrNameLst>
                                      </p:cBhvr>
                                      <p:to>
                                        <p:strVal val="visible"/>
                                      </p:to>
                                    </p:set>
                                    <p:animEffect transition="in" filter="blinds(horizontal)">
                                      <p:cBhvr>
                                        <p:cTn id="7" dur="500"/>
                                        <p:tgtEl>
                                          <p:spTgt spid="17387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38755">
                                            <p:txEl>
                                              <p:pRg st="0" end="0"/>
                                            </p:txEl>
                                          </p:spTgt>
                                        </p:tgtEl>
                                        <p:attrNameLst>
                                          <p:attrName>style.visibility</p:attrName>
                                        </p:attrNameLst>
                                      </p:cBhvr>
                                      <p:to>
                                        <p:strVal val="visible"/>
                                      </p:to>
                                    </p:set>
                                    <p:animEffect transition="in" filter="blinds(horizontal)">
                                      <p:cBhvr>
                                        <p:cTn id="12" dur="500"/>
                                        <p:tgtEl>
                                          <p:spTgt spid="17387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38755">
                                            <p:txEl>
                                              <p:pRg st="1" end="1"/>
                                            </p:txEl>
                                          </p:spTgt>
                                        </p:tgtEl>
                                        <p:attrNameLst>
                                          <p:attrName>style.visibility</p:attrName>
                                        </p:attrNameLst>
                                      </p:cBhvr>
                                      <p:to>
                                        <p:strVal val="visible"/>
                                      </p:to>
                                    </p:set>
                                    <p:animEffect transition="in" filter="blinds(horizontal)">
                                      <p:cBhvr>
                                        <p:cTn id="17" dur="500"/>
                                        <p:tgtEl>
                                          <p:spTgt spid="17387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738760"/>
                                        </p:tgtEl>
                                        <p:attrNameLst>
                                          <p:attrName>style.visibility</p:attrName>
                                        </p:attrNameLst>
                                      </p:cBhvr>
                                      <p:to>
                                        <p:strVal val="visible"/>
                                      </p:to>
                                    </p:set>
                                    <p:animEffect transition="in" filter="fade">
                                      <p:cBhvr>
                                        <p:cTn id="22" dur="2000"/>
                                        <p:tgtEl>
                                          <p:spTgt spid="173876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38755">
                                            <p:txEl>
                                              <p:pRg st="2" end="2"/>
                                            </p:txEl>
                                          </p:spTgt>
                                        </p:tgtEl>
                                        <p:attrNameLst>
                                          <p:attrName>style.visibility</p:attrName>
                                        </p:attrNameLst>
                                      </p:cBhvr>
                                      <p:to>
                                        <p:strVal val="visible"/>
                                      </p:to>
                                    </p:set>
                                    <p:animEffect transition="in" filter="blinds(horizontal)">
                                      <p:cBhvr>
                                        <p:cTn id="27" dur="500"/>
                                        <p:tgtEl>
                                          <p:spTgt spid="17387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8754" grpId="0"/>
      <p:bldP spid="1738755" grpId="0" build="p"/>
    </p:bld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389570" name="Rectangle 2"/>
          <p:cNvSpPr>
            <a:spLocks noGrp="1" noChangeArrowheads="1"/>
          </p:cNvSpPr>
          <p:nvPr>
            <p:ph type="title"/>
          </p:nvPr>
        </p:nvSpPr>
        <p:spPr>
          <a:xfrm>
            <a:off x="457200" y="274638"/>
            <a:ext cx="8534400" cy="1143000"/>
          </a:xfrm>
        </p:spPr>
        <p:txBody>
          <a:bodyPr/>
          <a:lstStyle/>
          <a:p>
            <a:pPr eaLnBrk="1" hangingPunct="1"/>
            <a:r>
              <a:rPr lang="es-AR" sz="4000" smtClean="0">
                <a:solidFill>
                  <a:schemeClr val="tx1"/>
                </a:solidFill>
              </a:rPr>
              <a:t>VIII. Regreso a la Segunda Cámara</a:t>
            </a:r>
            <a:endParaRPr lang="es-ES_tradnl" sz="4000" smtClean="0">
              <a:solidFill>
                <a:schemeClr val="tx1"/>
              </a:solidFill>
            </a:endParaRPr>
          </a:p>
        </p:txBody>
      </p:sp>
      <p:sp>
        <p:nvSpPr>
          <p:cNvPr id="229379" name="Text Box 4"/>
          <p:cNvSpPr txBox="1">
            <a:spLocks noChangeArrowheads="1"/>
          </p:cNvSpPr>
          <p:nvPr/>
        </p:nvSpPr>
        <p:spPr bwMode="auto">
          <a:xfrm>
            <a:off x="44450" y="19415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solidFill>
                <a:schemeClr val="tx1"/>
              </a:solidFill>
            </a:endParaRPr>
          </a:p>
        </p:txBody>
      </p:sp>
      <p:sp>
        <p:nvSpPr>
          <p:cNvPr id="1389574" name="Rectangle 6"/>
          <p:cNvSpPr>
            <a:spLocks noGrp="1" noChangeArrowheads="1"/>
          </p:cNvSpPr>
          <p:nvPr>
            <p:ph type="body" idx="1"/>
          </p:nvPr>
        </p:nvSpPr>
        <p:spPr>
          <a:xfrm>
            <a:off x="457200" y="1600200"/>
            <a:ext cx="8229600" cy="4876800"/>
          </a:xfrm>
        </p:spPr>
        <p:txBody>
          <a:bodyPr/>
          <a:lstStyle/>
          <a:p>
            <a:pPr eaLnBrk="1" hangingPunct="1">
              <a:lnSpc>
                <a:spcPct val="80000"/>
              </a:lnSpc>
            </a:pPr>
            <a:r>
              <a:rPr lang="es-AR" sz="2800" smtClean="0"/>
              <a:t>Cumplidos los viajes, se pregunta al Candidato si </a:t>
            </a:r>
            <a:r>
              <a:rPr lang="es-AR" sz="2800" i="1" smtClean="0"/>
              <a:t>“los grandes trabajos realizados y los aún más grandes por venir infunden en él temor o agobio”</a:t>
            </a:r>
            <a:r>
              <a:rPr lang="es-AR" sz="2800" smtClean="0"/>
              <a:t>.</a:t>
            </a:r>
          </a:p>
          <a:p>
            <a:pPr eaLnBrk="1" hangingPunct="1">
              <a:lnSpc>
                <a:spcPct val="80000"/>
              </a:lnSpc>
            </a:pPr>
            <a:r>
              <a:rPr lang="es-AR" sz="2800" smtClean="0"/>
              <a:t>El Candidato responde negativamente, y regresa entonces a la Segunda Cámara.</a:t>
            </a:r>
          </a:p>
          <a:p>
            <a:pPr eaLnBrk="1" hangingPunct="1">
              <a:lnSpc>
                <a:spcPct val="80000"/>
              </a:lnSpc>
            </a:pPr>
            <a:r>
              <a:rPr lang="es-AR" sz="2800" smtClean="0"/>
              <a:t>Allí presenta su trabajo (</a:t>
            </a:r>
            <a:r>
              <a:rPr lang="es-AR" sz="2800" i="1" smtClean="0"/>
              <a:t>“muestra sus obras”</a:t>
            </a:r>
            <a:r>
              <a:rPr lang="es-AR" sz="2800" smtClean="0"/>
              <a:t>) y experimenta el Interrogatorio, que debe versar sobre el trabajo, el conocimiento y la educación del pueblo.</a:t>
            </a:r>
          </a:p>
          <a:p>
            <a:pPr eaLnBrk="1" hangingPunct="1">
              <a:lnSpc>
                <a:spcPct val="80000"/>
              </a:lnSpc>
            </a:pPr>
            <a:r>
              <a:rPr lang="es-AR" sz="2800" smtClean="0"/>
              <a:t>Luego se acerca al Altar y, colocando ambas rodillas sobre un leño que descansa en el suelo, presta el Juramento del grado.</a:t>
            </a:r>
            <a:endParaRPr lang="es-ES_tradnl" sz="28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9570"/>
                                        </p:tgtEl>
                                        <p:attrNameLst>
                                          <p:attrName>style.visibility</p:attrName>
                                        </p:attrNameLst>
                                      </p:cBhvr>
                                      <p:to>
                                        <p:strVal val="visible"/>
                                      </p:to>
                                    </p:set>
                                    <p:animEffect transition="in" filter="blinds(horizontal)">
                                      <p:cBhvr>
                                        <p:cTn id="7" dur="500"/>
                                        <p:tgtEl>
                                          <p:spTgt spid="13895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89574">
                                            <p:txEl>
                                              <p:pRg st="0" end="0"/>
                                            </p:txEl>
                                          </p:spTgt>
                                        </p:tgtEl>
                                        <p:attrNameLst>
                                          <p:attrName>style.visibility</p:attrName>
                                        </p:attrNameLst>
                                      </p:cBhvr>
                                      <p:to>
                                        <p:strVal val="visible"/>
                                      </p:to>
                                    </p:set>
                                    <p:animEffect transition="in" filter="blinds(horizontal)">
                                      <p:cBhvr>
                                        <p:cTn id="12" dur="500"/>
                                        <p:tgtEl>
                                          <p:spTgt spid="138957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89574">
                                            <p:txEl>
                                              <p:pRg st="1" end="1"/>
                                            </p:txEl>
                                          </p:spTgt>
                                        </p:tgtEl>
                                        <p:attrNameLst>
                                          <p:attrName>style.visibility</p:attrName>
                                        </p:attrNameLst>
                                      </p:cBhvr>
                                      <p:to>
                                        <p:strVal val="visible"/>
                                      </p:to>
                                    </p:set>
                                    <p:animEffect transition="in" filter="blinds(horizontal)">
                                      <p:cBhvr>
                                        <p:cTn id="17" dur="500"/>
                                        <p:tgtEl>
                                          <p:spTgt spid="138957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89574">
                                            <p:txEl>
                                              <p:pRg st="2" end="2"/>
                                            </p:txEl>
                                          </p:spTgt>
                                        </p:tgtEl>
                                        <p:attrNameLst>
                                          <p:attrName>style.visibility</p:attrName>
                                        </p:attrNameLst>
                                      </p:cBhvr>
                                      <p:to>
                                        <p:strVal val="visible"/>
                                      </p:to>
                                    </p:set>
                                    <p:animEffect transition="in" filter="blinds(horizontal)">
                                      <p:cBhvr>
                                        <p:cTn id="22" dur="500"/>
                                        <p:tgtEl>
                                          <p:spTgt spid="138957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89574">
                                            <p:txEl>
                                              <p:pRg st="3" end="3"/>
                                            </p:txEl>
                                          </p:spTgt>
                                        </p:tgtEl>
                                        <p:attrNameLst>
                                          <p:attrName>style.visibility</p:attrName>
                                        </p:attrNameLst>
                                      </p:cBhvr>
                                      <p:to>
                                        <p:strVal val="visible"/>
                                      </p:to>
                                    </p:set>
                                    <p:animEffect transition="in" filter="blinds(horizontal)">
                                      <p:cBhvr>
                                        <p:cTn id="27" dur="500"/>
                                        <p:tgtEl>
                                          <p:spTgt spid="138957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9570" grpId="0"/>
      <p:bldP spid="1389574" grpId="0" build="p"/>
    </p:bld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391618" name="Rectangle 2"/>
          <p:cNvSpPr>
            <a:spLocks noGrp="1" noChangeArrowheads="1"/>
          </p:cNvSpPr>
          <p:nvPr>
            <p:ph type="title"/>
          </p:nvPr>
        </p:nvSpPr>
        <p:spPr/>
        <p:txBody>
          <a:bodyPr/>
          <a:lstStyle/>
          <a:p>
            <a:pPr eaLnBrk="1" hangingPunct="1"/>
            <a:r>
              <a:rPr lang="es-AR" smtClean="0">
                <a:solidFill>
                  <a:schemeClr val="tx1"/>
                </a:solidFill>
              </a:rPr>
              <a:t>IX. El Juramento</a:t>
            </a:r>
            <a:endParaRPr lang="es-ES_tradnl" smtClean="0">
              <a:solidFill>
                <a:schemeClr val="tx1"/>
              </a:solidFill>
            </a:endParaRPr>
          </a:p>
        </p:txBody>
      </p:sp>
      <p:sp>
        <p:nvSpPr>
          <p:cNvPr id="1391622" name="Rectangle 6"/>
          <p:cNvSpPr>
            <a:spLocks noGrp="1" noChangeArrowheads="1"/>
          </p:cNvSpPr>
          <p:nvPr>
            <p:ph type="body" idx="1"/>
          </p:nvPr>
        </p:nvSpPr>
        <p:spPr>
          <a:xfrm>
            <a:off x="457200" y="1600200"/>
            <a:ext cx="8229600" cy="4800600"/>
          </a:xfrm>
        </p:spPr>
        <p:txBody>
          <a:bodyPr/>
          <a:lstStyle/>
          <a:p>
            <a:pPr eaLnBrk="1" hangingPunct="1">
              <a:lnSpc>
                <a:spcPct val="80000"/>
              </a:lnSpc>
            </a:pPr>
            <a:r>
              <a:rPr lang="es-AR" sz="2400" smtClean="0"/>
              <a:t>El Candidato jura:</a:t>
            </a:r>
          </a:p>
          <a:p>
            <a:pPr eaLnBrk="1" hangingPunct="1">
              <a:lnSpc>
                <a:spcPct val="80000"/>
              </a:lnSpc>
            </a:pPr>
            <a:r>
              <a:rPr lang="es-AR" sz="2400" smtClean="0"/>
              <a:t>Considerar el trabajo como la más digna ocupación del ser humano,</a:t>
            </a:r>
          </a:p>
          <a:p>
            <a:pPr eaLnBrk="1" hangingPunct="1">
              <a:lnSpc>
                <a:spcPct val="80000"/>
              </a:lnSpc>
            </a:pPr>
            <a:r>
              <a:rPr lang="es-AR" sz="2400" smtClean="0"/>
              <a:t>luchar para elevar el nivel de vida y la dignidad de los trabajadores,</a:t>
            </a:r>
          </a:p>
          <a:p>
            <a:pPr eaLnBrk="1" hangingPunct="1">
              <a:lnSpc>
                <a:spcPct val="80000"/>
              </a:lnSpc>
            </a:pPr>
            <a:r>
              <a:rPr lang="es-AR" sz="2400" smtClean="0"/>
              <a:t>trabajar por la extensión del saber y la educación hacia todos los seres humanos.</a:t>
            </a:r>
          </a:p>
          <a:p>
            <a:pPr eaLnBrk="1" hangingPunct="1">
              <a:lnSpc>
                <a:spcPct val="80000"/>
              </a:lnSpc>
            </a:pPr>
            <a:r>
              <a:rPr lang="es-AR" sz="2400" smtClean="0"/>
              <a:t>La penalidad es: </a:t>
            </a:r>
            <a:r>
              <a:rPr lang="es-AR" sz="2400" i="1" smtClean="0"/>
              <a:t>“ser expuesto en el más alto pico del Monte Líbano, pereciendo miserablemente entre las nieves eternas</a:t>
            </a:r>
            <a:r>
              <a:rPr lang="es-AR" sz="2400" smtClean="0"/>
              <a:t>”.</a:t>
            </a:r>
          </a:p>
          <a:p>
            <a:pPr eaLnBrk="1" hangingPunct="1">
              <a:lnSpc>
                <a:spcPct val="80000"/>
              </a:lnSpc>
            </a:pPr>
            <a:r>
              <a:rPr lang="es-AR" sz="2400" smtClean="0"/>
              <a:t>Es decir, quedar congelado, detenido, imposibilitado de todo progreso.</a:t>
            </a:r>
          </a:p>
          <a:p>
            <a:pPr eaLnBrk="1" hangingPunct="1">
              <a:lnSpc>
                <a:spcPct val="80000"/>
              </a:lnSpc>
            </a:pPr>
            <a:r>
              <a:rPr lang="es-AR" sz="2400" smtClean="0"/>
              <a:t>Según otros Rituales, la penalidad es ser decapitado con un hacha.</a:t>
            </a:r>
            <a:endParaRPr lang="es-ES_tradnl" sz="2400" smtClean="0"/>
          </a:p>
        </p:txBody>
      </p:sp>
      <p:sp>
        <p:nvSpPr>
          <p:cNvPr id="230404" name="Text Box 4"/>
          <p:cNvSpPr txBox="1">
            <a:spLocks noChangeArrowheads="1"/>
          </p:cNvSpPr>
          <p:nvPr/>
        </p:nvSpPr>
        <p:spPr bwMode="auto">
          <a:xfrm>
            <a:off x="44450" y="19415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91618"/>
                                        </p:tgtEl>
                                        <p:attrNameLst>
                                          <p:attrName>style.visibility</p:attrName>
                                        </p:attrNameLst>
                                      </p:cBhvr>
                                      <p:to>
                                        <p:strVal val="visible"/>
                                      </p:to>
                                    </p:set>
                                    <p:animEffect transition="in" filter="blinds(horizontal)">
                                      <p:cBhvr>
                                        <p:cTn id="7" dur="500"/>
                                        <p:tgtEl>
                                          <p:spTgt spid="13916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91622">
                                            <p:txEl>
                                              <p:pRg st="0" end="0"/>
                                            </p:txEl>
                                          </p:spTgt>
                                        </p:tgtEl>
                                        <p:attrNameLst>
                                          <p:attrName>style.visibility</p:attrName>
                                        </p:attrNameLst>
                                      </p:cBhvr>
                                      <p:to>
                                        <p:strVal val="visible"/>
                                      </p:to>
                                    </p:set>
                                    <p:animEffect transition="in" filter="blinds(horizontal)">
                                      <p:cBhvr>
                                        <p:cTn id="12" dur="500"/>
                                        <p:tgtEl>
                                          <p:spTgt spid="139162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91622">
                                            <p:txEl>
                                              <p:pRg st="1" end="1"/>
                                            </p:txEl>
                                          </p:spTgt>
                                        </p:tgtEl>
                                        <p:attrNameLst>
                                          <p:attrName>style.visibility</p:attrName>
                                        </p:attrNameLst>
                                      </p:cBhvr>
                                      <p:to>
                                        <p:strVal val="visible"/>
                                      </p:to>
                                    </p:set>
                                    <p:animEffect transition="in" filter="blinds(horizontal)">
                                      <p:cBhvr>
                                        <p:cTn id="17" dur="500"/>
                                        <p:tgtEl>
                                          <p:spTgt spid="139162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91622">
                                            <p:txEl>
                                              <p:pRg st="2" end="2"/>
                                            </p:txEl>
                                          </p:spTgt>
                                        </p:tgtEl>
                                        <p:attrNameLst>
                                          <p:attrName>style.visibility</p:attrName>
                                        </p:attrNameLst>
                                      </p:cBhvr>
                                      <p:to>
                                        <p:strVal val="visible"/>
                                      </p:to>
                                    </p:set>
                                    <p:animEffect transition="in" filter="blinds(horizontal)">
                                      <p:cBhvr>
                                        <p:cTn id="22" dur="500"/>
                                        <p:tgtEl>
                                          <p:spTgt spid="1391622">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91622">
                                            <p:txEl>
                                              <p:pRg st="3" end="3"/>
                                            </p:txEl>
                                          </p:spTgt>
                                        </p:tgtEl>
                                        <p:attrNameLst>
                                          <p:attrName>style.visibility</p:attrName>
                                        </p:attrNameLst>
                                      </p:cBhvr>
                                      <p:to>
                                        <p:strVal val="visible"/>
                                      </p:to>
                                    </p:set>
                                    <p:animEffect transition="in" filter="blinds(horizontal)">
                                      <p:cBhvr>
                                        <p:cTn id="27" dur="500"/>
                                        <p:tgtEl>
                                          <p:spTgt spid="1391622">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91622">
                                            <p:txEl>
                                              <p:pRg st="4" end="4"/>
                                            </p:txEl>
                                          </p:spTgt>
                                        </p:tgtEl>
                                        <p:attrNameLst>
                                          <p:attrName>style.visibility</p:attrName>
                                        </p:attrNameLst>
                                      </p:cBhvr>
                                      <p:to>
                                        <p:strVal val="visible"/>
                                      </p:to>
                                    </p:set>
                                    <p:animEffect transition="in" filter="blinds(horizontal)">
                                      <p:cBhvr>
                                        <p:cTn id="32" dur="500"/>
                                        <p:tgtEl>
                                          <p:spTgt spid="1391622">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91622">
                                            <p:txEl>
                                              <p:pRg st="5" end="5"/>
                                            </p:txEl>
                                          </p:spTgt>
                                        </p:tgtEl>
                                        <p:attrNameLst>
                                          <p:attrName>style.visibility</p:attrName>
                                        </p:attrNameLst>
                                      </p:cBhvr>
                                      <p:to>
                                        <p:strVal val="visible"/>
                                      </p:to>
                                    </p:set>
                                    <p:animEffect transition="in" filter="blinds(horizontal)">
                                      <p:cBhvr>
                                        <p:cTn id="37" dur="500"/>
                                        <p:tgtEl>
                                          <p:spTgt spid="1391622">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91622">
                                            <p:txEl>
                                              <p:pRg st="6" end="6"/>
                                            </p:txEl>
                                          </p:spTgt>
                                        </p:tgtEl>
                                        <p:attrNameLst>
                                          <p:attrName>style.visibility</p:attrName>
                                        </p:attrNameLst>
                                      </p:cBhvr>
                                      <p:to>
                                        <p:strVal val="visible"/>
                                      </p:to>
                                    </p:set>
                                    <p:animEffect transition="in" filter="blinds(horizontal)">
                                      <p:cBhvr>
                                        <p:cTn id="42" dur="500"/>
                                        <p:tgtEl>
                                          <p:spTgt spid="139162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1618" grpId="0"/>
      <p:bldP spid="1391622" grpId="0" build="p"/>
    </p:bldLst>
  </p:timing>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40802" name="Rectangle 2"/>
          <p:cNvSpPr>
            <a:spLocks noGrp="1" noChangeArrowheads="1"/>
          </p:cNvSpPr>
          <p:nvPr>
            <p:ph type="title"/>
          </p:nvPr>
        </p:nvSpPr>
        <p:spPr/>
        <p:txBody>
          <a:bodyPr/>
          <a:lstStyle/>
          <a:p>
            <a:pPr eaLnBrk="1" hangingPunct="1"/>
            <a:r>
              <a:rPr lang="es-AR" smtClean="0">
                <a:solidFill>
                  <a:schemeClr val="tx1"/>
                </a:solidFill>
              </a:rPr>
              <a:t>X. El Caballero rechazado</a:t>
            </a:r>
            <a:endParaRPr lang="es-ES_tradnl" smtClean="0">
              <a:solidFill>
                <a:schemeClr val="tx1"/>
              </a:solidFill>
            </a:endParaRPr>
          </a:p>
        </p:txBody>
      </p:sp>
      <p:sp>
        <p:nvSpPr>
          <p:cNvPr id="1740803" name="Rectangle 3"/>
          <p:cNvSpPr>
            <a:spLocks noGrp="1" noChangeArrowheads="1"/>
          </p:cNvSpPr>
          <p:nvPr>
            <p:ph type="body" sz="half" idx="1"/>
          </p:nvPr>
        </p:nvSpPr>
        <p:spPr/>
        <p:txBody>
          <a:bodyPr/>
          <a:lstStyle/>
          <a:p>
            <a:pPr eaLnBrk="1" hangingPunct="1">
              <a:lnSpc>
                <a:spcPct val="90000"/>
              </a:lnSpc>
            </a:pPr>
            <a:r>
              <a:rPr lang="es-AR" sz="2400" smtClean="0"/>
              <a:t>En ese momento, ingresa a la Cámara un noble prusiano, que supuestamente ha regresado de las Cruzadas, y pide admisión.</a:t>
            </a:r>
          </a:p>
          <a:p>
            <a:pPr eaLnBrk="1" hangingPunct="1">
              <a:lnSpc>
                <a:spcPct val="90000"/>
              </a:lnSpc>
            </a:pPr>
            <a:r>
              <a:rPr lang="es-AR" sz="2400" smtClean="0"/>
              <a:t>El Maestro lo rechaza, </a:t>
            </a:r>
            <a:r>
              <a:rPr lang="es-AR" sz="2400" i="1" smtClean="0"/>
              <a:t>“porque no es un trabajador hábil”</a:t>
            </a:r>
            <a:r>
              <a:rPr lang="es-AR" sz="2400" smtClean="0"/>
              <a:t>.</a:t>
            </a:r>
          </a:p>
          <a:p>
            <a:pPr eaLnBrk="1" hangingPunct="1">
              <a:lnSpc>
                <a:spcPct val="90000"/>
              </a:lnSpc>
            </a:pPr>
            <a:r>
              <a:rPr lang="es-AR" sz="2400" smtClean="0"/>
              <a:t>Y los presentes agregan </a:t>
            </a:r>
            <a:r>
              <a:rPr lang="es-AR" sz="2400" i="1" smtClean="0"/>
              <a:t>“somos los amos de nuestra propia casa”</a:t>
            </a:r>
            <a:r>
              <a:rPr lang="es-AR" sz="2400" smtClean="0"/>
              <a:t>.</a:t>
            </a:r>
          </a:p>
          <a:p>
            <a:pPr eaLnBrk="1" hangingPunct="1">
              <a:lnSpc>
                <a:spcPct val="90000"/>
              </a:lnSpc>
            </a:pPr>
            <a:endParaRPr lang="es-ES_tradnl" sz="2400" smtClean="0"/>
          </a:p>
        </p:txBody>
      </p:sp>
      <p:sp>
        <p:nvSpPr>
          <p:cNvPr id="231428" name="Rectangle 5"/>
          <p:cNvSpPr>
            <a:spLocks noGrp="1" noChangeArrowheads="1"/>
          </p:cNvSpPr>
          <p:nvPr>
            <p:ph sz="half" idx="2"/>
          </p:nvPr>
        </p:nvSpPr>
        <p:spPr/>
        <p:txBody>
          <a:bodyPr/>
          <a:lstStyle/>
          <a:p>
            <a:pPr eaLnBrk="1" hangingPunct="1">
              <a:lnSpc>
                <a:spcPct val="90000"/>
              </a:lnSpc>
            </a:pPr>
            <a:endParaRPr lang="es-AR" sz="2400" smtClean="0"/>
          </a:p>
        </p:txBody>
      </p:sp>
      <p:sp>
        <p:nvSpPr>
          <p:cNvPr id="231429" name="Text Box 4"/>
          <p:cNvSpPr txBox="1">
            <a:spLocks noChangeArrowheads="1"/>
          </p:cNvSpPr>
          <p:nvPr/>
        </p:nvSpPr>
        <p:spPr bwMode="auto">
          <a:xfrm>
            <a:off x="44450" y="19415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solidFill>
                <a:schemeClr val="tx1"/>
              </a:solidFill>
            </a:endParaRPr>
          </a:p>
        </p:txBody>
      </p:sp>
      <p:pic>
        <p:nvPicPr>
          <p:cNvPr id="1740807" name="Picture 7" descr="trabajo6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71600"/>
            <a:ext cx="3556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0802"/>
                                        </p:tgtEl>
                                        <p:attrNameLst>
                                          <p:attrName>style.visibility</p:attrName>
                                        </p:attrNameLst>
                                      </p:cBhvr>
                                      <p:to>
                                        <p:strVal val="visible"/>
                                      </p:to>
                                    </p:set>
                                    <p:animEffect transition="in" filter="blinds(horizontal)">
                                      <p:cBhvr>
                                        <p:cTn id="7" dur="500"/>
                                        <p:tgtEl>
                                          <p:spTgt spid="17408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0803">
                                            <p:txEl>
                                              <p:pRg st="0" end="0"/>
                                            </p:txEl>
                                          </p:spTgt>
                                        </p:tgtEl>
                                        <p:attrNameLst>
                                          <p:attrName>style.visibility</p:attrName>
                                        </p:attrNameLst>
                                      </p:cBhvr>
                                      <p:to>
                                        <p:strVal val="visible"/>
                                      </p:to>
                                    </p:set>
                                    <p:animEffect transition="in" filter="blinds(horizontal)">
                                      <p:cBhvr>
                                        <p:cTn id="12" dur="500"/>
                                        <p:tgtEl>
                                          <p:spTgt spid="17408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40803">
                                            <p:txEl>
                                              <p:pRg st="1" end="1"/>
                                            </p:txEl>
                                          </p:spTgt>
                                        </p:tgtEl>
                                        <p:attrNameLst>
                                          <p:attrName>style.visibility</p:attrName>
                                        </p:attrNameLst>
                                      </p:cBhvr>
                                      <p:to>
                                        <p:strVal val="visible"/>
                                      </p:to>
                                    </p:set>
                                    <p:animEffect transition="in" filter="blinds(horizontal)">
                                      <p:cBhvr>
                                        <p:cTn id="17" dur="500"/>
                                        <p:tgtEl>
                                          <p:spTgt spid="174080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40803">
                                            <p:txEl>
                                              <p:pRg st="2" end="2"/>
                                            </p:txEl>
                                          </p:spTgt>
                                        </p:tgtEl>
                                        <p:attrNameLst>
                                          <p:attrName>style.visibility</p:attrName>
                                        </p:attrNameLst>
                                      </p:cBhvr>
                                      <p:to>
                                        <p:strVal val="visible"/>
                                      </p:to>
                                    </p:set>
                                    <p:animEffect transition="in" filter="blinds(horizontal)">
                                      <p:cBhvr>
                                        <p:cTn id="22" dur="500"/>
                                        <p:tgtEl>
                                          <p:spTgt spid="174080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740807"/>
                                        </p:tgtEl>
                                        <p:attrNameLst>
                                          <p:attrName>style.visibility</p:attrName>
                                        </p:attrNameLst>
                                      </p:cBhvr>
                                      <p:to>
                                        <p:strVal val="visible"/>
                                      </p:to>
                                    </p:set>
                                    <p:animEffect transition="in" filter="fade">
                                      <p:cBhvr>
                                        <p:cTn id="27" dur="2000"/>
                                        <p:tgtEl>
                                          <p:spTgt spid="1740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02" grpId="0"/>
      <p:bldP spid="1740803" grpId="0" build="p"/>
    </p:bldLst>
  </p:timing>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446914" name="Rectangle 2"/>
          <p:cNvSpPr>
            <a:spLocks noGrp="1" noChangeArrowheads="1"/>
          </p:cNvSpPr>
          <p:nvPr>
            <p:ph type="title"/>
          </p:nvPr>
        </p:nvSpPr>
        <p:spPr/>
        <p:txBody>
          <a:bodyPr/>
          <a:lstStyle/>
          <a:p>
            <a:pPr eaLnBrk="1" hangingPunct="1"/>
            <a:r>
              <a:rPr lang="es-AR" smtClean="0">
                <a:solidFill>
                  <a:schemeClr val="tx1"/>
                </a:solidFill>
              </a:rPr>
              <a:t>XI. Una nueva Hacha</a:t>
            </a:r>
            <a:endParaRPr lang="es-ES_tradnl" smtClean="0">
              <a:solidFill>
                <a:schemeClr val="tx1"/>
              </a:solidFill>
            </a:endParaRPr>
          </a:p>
        </p:txBody>
      </p:sp>
      <p:sp>
        <p:nvSpPr>
          <p:cNvPr id="1446916" name="Rectangle 4"/>
          <p:cNvSpPr>
            <a:spLocks noGrp="1" noChangeArrowheads="1"/>
          </p:cNvSpPr>
          <p:nvPr>
            <p:ph type="body" sz="half" idx="1"/>
          </p:nvPr>
        </p:nvSpPr>
        <p:spPr>
          <a:xfrm>
            <a:off x="457200" y="1524000"/>
            <a:ext cx="4038600" cy="4800600"/>
          </a:xfrm>
        </p:spPr>
        <p:txBody>
          <a:bodyPr/>
          <a:lstStyle/>
          <a:p>
            <a:pPr eaLnBrk="1" hangingPunct="1"/>
            <a:r>
              <a:rPr lang="es-AR" sz="2500" smtClean="0"/>
              <a:t>El Candidato se acerca a </a:t>
            </a:r>
            <a:r>
              <a:rPr lang="es-AR" sz="2500" i="1" smtClean="0"/>
              <a:t>“una nueva Hacha”</a:t>
            </a:r>
            <a:r>
              <a:rPr lang="es-AR" sz="2500" smtClean="0"/>
              <a:t>, más esotérica que aquella con la que trabajó en el Taller del Monte Líbano.</a:t>
            </a:r>
          </a:p>
          <a:p>
            <a:pPr eaLnBrk="1" hangingPunct="1"/>
            <a:r>
              <a:rPr lang="es-AR" sz="2500" smtClean="0"/>
              <a:t>Aquí puede hacerse alguna referencia a las leyendas artúricas, integrando el hacha “mágica” como parte de las mismas.</a:t>
            </a:r>
            <a:endParaRPr lang="es-ES_tradnl" sz="2500" smtClean="0"/>
          </a:p>
        </p:txBody>
      </p:sp>
      <p:sp>
        <p:nvSpPr>
          <p:cNvPr id="232452" name="Rectangle 334"/>
          <p:cNvSpPr>
            <a:spLocks noGrp="1" noChangeArrowheads="1"/>
          </p:cNvSpPr>
          <p:nvPr>
            <p:ph sz="half" idx="2"/>
          </p:nvPr>
        </p:nvSpPr>
        <p:spPr/>
        <p:txBody>
          <a:bodyPr/>
          <a:lstStyle/>
          <a:p>
            <a:pPr eaLnBrk="1" hangingPunct="1"/>
            <a:endParaRPr lang="es-AR" sz="2800" smtClean="0"/>
          </a:p>
        </p:txBody>
      </p:sp>
      <p:pic>
        <p:nvPicPr>
          <p:cNvPr id="1447248" name="Picture 336" descr="minoan-double-ax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295400"/>
            <a:ext cx="429418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6914"/>
                                        </p:tgtEl>
                                        <p:attrNameLst>
                                          <p:attrName>style.visibility</p:attrName>
                                        </p:attrNameLst>
                                      </p:cBhvr>
                                      <p:to>
                                        <p:strVal val="visible"/>
                                      </p:to>
                                    </p:set>
                                    <p:animEffect transition="in" filter="blinds(horizontal)">
                                      <p:cBhvr>
                                        <p:cTn id="7" dur="500"/>
                                        <p:tgtEl>
                                          <p:spTgt spid="14469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46916">
                                            <p:txEl>
                                              <p:pRg st="0" end="0"/>
                                            </p:txEl>
                                          </p:spTgt>
                                        </p:tgtEl>
                                        <p:attrNameLst>
                                          <p:attrName>style.visibility</p:attrName>
                                        </p:attrNameLst>
                                      </p:cBhvr>
                                      <p:to>
                                        <p:strVal val="visible"/>
                                      </p:to>
                                    </p:set>
                                    <p:animEffect transition="in" filter="blinds(horizontal)">
                                      <p:cBhvr>
                                        <p:cTn id="12" dur="500"/>
                                        <p:tgtEl>
                                          <p:spTgt spid="144691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46916">
                                            <p:txEl>
                                              <p:pRg st="1" end="1"/>
                                            </p:txEl>
                                          </p:spTgt>
                                        </p:tgtEl>
                                        <p:attrNameLst>
                                          <p:attrName>style.visibility</p:attrName>
                                        </p:attrNameLst>
                                      </p:cBhvr>
                                      <p:to>
                                        <p:strVal val="visible"/>
                                      </p:to>
                                    </p:set>
                                    <p:animEffect transition="in" filter="blinds(horizontal)">
                                      <p:cBhvr>
                                        <p:cTn id="17" dur="500"/>
                                        <p:tgtEl>
                                          <p:spTgt spid="144691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47248"/>
                                        </p:tgtEl>
                                        <p:attrNameLst>
                                          <p:attrName>style.visibility</p:attrName>
                                        </p:attrNameLst>
                                      </p:cBhvr>
                                      <p:to>
                                        <p:strVal val="visible"/>
                                      </p:to>
                                    </p:set>
                                    <p:animEffect transition="in" filter="fade">
                                      <p:cBhvr>
                                        <p:cTn id="22" dur="2000"/>
                                        <p:tgtEl>
                                          <p:spTgt spid="1447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6914" grpId="0"/>
      <p:bldP spid="1446916" grpId="0" build="p"/>
    </p:bldLst>
  </p:timing>
</p:sld>
</file>

<file path=ppt/slides/slide227.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514498" name="Rectangle 2"/>
          <p:cNvSpPr>
            <a:spLocks noGrp="1" noChangeArrowheads="1"/>
          </p:cNvSpPr>
          <p:nvPr>
            <p:ph type="title"/>
          </p:nvPr>
        </p:nvSpPr>
        <p:spPr>
          <a:xfrm>
            <a:off x="457200" y="304800"/>
            <a:ext cx="8229600" cy="1143000"/>
          </a:xfrm>
        </p:spPr>
        <p:txBody>
          <a:bodyPr/>
          <a:lstStyle/>
          <a:p>
            <a:pPr eaLnBrk="1" hangingPunct="1"/>
            <a:r>
              <a:rPr lang="es-AR" smtClean="0">
                <a:solidFill>
                  <a:schemeClr val="tx1"/>
                </a:solidFill>
              </a:rPr>
              <a:t>XII. La exhibición del Hacha </a:t>
            </a:r>
            <a:endParaRPr lang="es-ES_tradnl" smtClean="0">
              <a:solidFill>
                <a:schemeClr val="tx1"/>
              </a:solidFill>
            </a:endParaRPr>
          </a:p>
        </p:txBody>
      </p:sp>
      <p:sp>
        <p:nvSpPr>
          <p:cNvPr id="1514500" name="Rectangle 4"/>
          <p:cNvSpPr>
            <a:spLocks noGrp="1" noChangeArrowheads="1"/>
          </p:cNvSpPr>
          <p:nvPr>
            <p:ph type="body" idx="1"/>
          </p:nvPr>
        </p:nvSpPr>
        <p:spPr>
          <a:xfrm>
            <a:off x="457200" y="2027238"/>
            <a:ext cx="8229600" cy="4525962"/>
          </a:xfrm>
        </p:spPr>
        <p:txBody>
          <a:bodyPr/>
          <a:lstStyle/>
          <a:p>
            <a:pPr eaLnBrk="1" hangingPunct="1"/>
            <a:r>
              <a:rPr lang="es-AR" smtClean="0"/>
              <a:t>Es uno de los puntos culminantes de la Iniciación.</a:t>
            </a:r>
          </a:p>
          <a:p>
            <a:pPr eaLnBrk="1" hangingPunct="1"/>
            <a:r>
              <a:rPr lang="es-AR" smtClean="0"/>
              <a:t>Se le presenta al Candidato </a:t>
            </a:r>
            <a:r>
              <a:rPr lang="es-AR" i="1" smtClean="0"/>
              <a:t>“El Hacha del Gnosticismo”</a:t>
            </a:r>
            <a:r>
              <a:rPr lang="es-AR" smtClean="0"/>
              <a:t>, se le explican las iniciales que tiene grabadas y… </a:t>
            </a:r>
            <a:endParaRPr lang="es-ES_tradnl" smtClean="0"/>
          </a:p>
        </p:txBody>
      </p:sp>
      <p:graphicFrame>
        <p:nvGraphicFramePr>
          <p:cNvPr id="1514917" name="Group 421"/>
          <p:cNvGraphicFramePr>
            <a:graphicFrameLocks noGrp="1"/>
          </p:cNvGraphicFramePr>
          <p:nvPr>
            <p:ph sz="half" idx="4294967295"/>
          </p:nvPr>
        </p:nvGraphicFramePr>
        <p:xfrm>
          <a:off x="0" y="304800"/>
          <a:ext cx="9144000" cy="6248400"/>
        </p:xfrm>
        <a:graphic>
          <a:graphicData uri="http://schemas.openxmlformats.org/drawingml/2006/table">
            <a:tbl>
              <a:tblPr/>
              <a:tblGrid>
                <a:gridCol w="704850"/>
                <a:gridCol w="5715000"/>
                <a:gridCol w="2724150"/>
              </a:tblGrid>
              <a:tr h="341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L.</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on the side of the blade of the Royal Axe, signifies</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Lebanon.</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S.</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on the top of the Royal Axe, </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Solomon.</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1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A.</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on one side of the handle, </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Abda.</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A.</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on the same side, </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Adoniram.</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39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C.</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Cyrus.</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D.</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Darius.</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1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X.</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Xerxes.</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Z.</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Zerubbabel.</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1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A.</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Ananias.</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S.</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on the lower blade of the Axe, </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Sidonians.</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1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N.</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on the top of the handle on the other side, </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Noah.</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S.</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next on the top of the handle on the other side,</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Shem.</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39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C.</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Cham.</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J.</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Japhet.</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1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M.</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Moses.</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A.</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Aholiab.</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r h="777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B.</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600" b="1" i="0" u="none" strike="noStrike" cap="none" normalizeH="0" baseline="0" smtClean="0">
                          <a:ln>
                            <a:noFill/>
                          </a:ln>
                          <a:solidFill>
                            <a:srgbClr val="CC0000"/>
                          </a:solidFill>
                          <a:effectLst/>
                          <a:latin typeface="Arial" charset="0"/>
                          <a:cs typeface="Arial" charset="0"/>
                        </a:rPr>
                        <a:t>Bezaleel.</a:t>
                      </a:r>
                      <a:endParaRPr kumimoji="0" lang="es-ES_tradnl" sz="1600" b="1" i="0" u="none" strike="noStrike" cap="none" normalizeH="0" baseline="0" smtClean="0">
                        <a:ln>
                          <a:noFill/>
                        </a:ln>
                        <a:solidFill>
                          <a:srgbClr val="CC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FEFEF"/>
                    </a:solidFill>
                  </a:tcPr>
                </a:tc>
              </a:tr>
            </a:tbl>
          </a:graphicData>
        </a:graphic>
      </p:graphicFrame>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14498"/>
                                        </p:tgtEl>
                                        <p:attrNameLst>
                                          <p:attrName>style.visibility</p:attrName>
                                        </p:attrNameLst>
                                      </p:cBhvr>
                                      <p:to>
                                        <p:strVal val="visible"/>
                                      </p:to>
                                    </p:set>
                                    <p:animEffect transition="in" filter="blinds(horizontal)">
                                      <p:cBhvr>
                                        <p:cTn id="7" dur="500"/>
                                        <p:tgtEl>
                                          <p:spTgt spid="15144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14500">
                                            <p:txEl>
                                              <p:pRg st="0" end="0"/>
                                            </p:txEl>
                                          </p:spTgt>
                                        </p:tgtEl>
                                        <p:attrNameLst>
                                          <p:attrName>style.visibility</p:attrName>
                                        </p:attrNameLst>
                                      </p:cBhvr>
                                      <p:to>
                                        <p:strVal val="visible"/>
                                      </p:to>
                                    </p:set>
                                    <p:animEffect transition="in" filter="blinds(horizontal)">
                                      <p:cBhvr>
                                        <p:cTn id="12" dur="500"/>
                                        <p:tgtEl>
                                          <p:spTgt spid="151450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14500">
                                            <p:txEl>
                                              <p:pRg st="1" end="1"/>
                                            </p:txEl>
                                          </p:spTgt>
                                        </p:tgtEl>
                                        <p:attrNameLst>
                                          <p:attrName>style.visibility</p:attrName>
                                        </p:attrNameLst>
                                      </p:cBhvr>
                                      <p:to>
                                        <p:strVal val="visible"/>
                                      </p:to>
                                    </p:set>
                                    <p:animEffect transition="in" filter="blinds(horizontal)">
                                      <p:cBhvr>
                                        <p:cTn id="17" dur="500"/>
                                        <p:tgtEl>
                                          <p:spTgt spid="151450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514917"/>
                                        </p:tgtEl>
                                        <p:attrNameLst>
                                          <p:attrName>style.visibility</p:attrName>
                                        </p:attrNameLst>
                                      </p:cBhvr>
                                      <p:to>
                                        <p:strVal val="visible"/>
                                      </p:to>
                                    </p:set>
                                    <p:animEffect transition="in" filter="fade">
                                      <p:cBhvr>
                                        <p:cTn id="22" dur="2000"/>
                                        <p:tgtEl>
                                          <p:spTgt spid="1514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4498" grpId="0"/>
      <p:bldP spid="1514500" grpId="0" build="p"/>
    </p:bldLst>
  </p:timing>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415170" name="Rectangle 2"/>
          <p:cNvSpPr>
            <a:spLocks noGrp="1" noChangeArrowheads="1"/>
          </p:cNvSpPr>
          <p:nvPr>
            <p:ph type="title"/>
          </p:nvPr>
        </p:nvSpPr>
        <p:spPr/>
        <p:txBody>
          <a:bodyPr/>
          <a:lstStyle/>
          <a:p>
            <a:pPr eaLnBrk="1" hangingPunct="1"/>
            <a:r>
              <a:rPr lang="es-AR" smtClean="0">
                <a:solidFill>
                  <a:schemeClr val="tx1"/>
                </a:solidFill>
              </a:rPr>
              <a:t>XIII. Talando árboles</a:t>
            </a:r>
            <a:endParaRPr lang="es-ES_tradnl" smtClean="0">
              <a:solidFill>
                <a:schemeClr val="tx1"/>
              </a:solidFill>
            </a:endParaRPr>
          </a:p>
        </p:txBody>
      </p:sp>
      <p:sp>
        <p:nvSpPr>
          <p:cNvPr id="1415172" name="Rectangle 4"/>
          <p:cNvSpPr>
            <a:spLocks noGrp="1" noChangeArrowheads="1"/>
          </p:cNvSpPr>
          <p:nvPr>
            <p:ph type="body" sz="half" idx="1"/>
          </p:nvPr>
        </p:nvSpPr>
        <p:spPr>
          <a:xfrm>
            <a:off x="457200" y="1646238"/>
            <a:ext cx="4038600" cy="4525962"/>
          </a:xfrm>
        </p:spPr>
        <p:txBody>
          <a:bodyPr/>
          <a:lstStyle/>
          <a:p>
            <a:pPr eaLnBrk="1" hangingPunct="1">
              <a:lnSpc>
                <a:spcPct val="80000"/>
              </a:lnSpc>
            </a:pPr>
            <a:r>
              <a:rPr lang="es-AR" sz="2000" smtClean="0"/>
              <a:t>…se le hace efectuar, simbólicamente o en forma real, nuevamente el acto de talar un árbol con el hacha.</a:t>
            </a:r>
          </a:p>
          <a:p>
            <a:pPr eaLnBrk="1" hangingPunct="1">
              <a:lnSpc>
                <a:spcPct val="80000"/>
              </a:lnSpc>
            </a:pPr>
            <a:r>
              <a:rPr lang="es-AR" sz="2000" smtClean="0"/>
              <a:t>Sólo que ahora es un hacha especial, diferente a la que utilizó en el Taller del Monte Líbano.</a:t>
            </a:r>
          </a:p>
          <a:p>
            <a:pPr eaLnBrk="1" hangingPunct="1">
              <a:lnSpc>
                <a:spcPct val="80000"/>
              </a:lnSpc>
            </a:pPr>
            <a:r>
              <a:rPr lang="es-AR" sz="2000" smtClean="0"/>
              <a:t>El nuevo Iniciado es ahora reconocido como un </a:t>
            </a:r>
            <a:r>
              <a:rPr lang="es-AR" sz="2000" i="1" smtClean="0"/>
              <a:t>“verdadero sidonio”</a:t>
            </a:r>
            <a:r>
              <a:rPr lang="es-AR" sz="2000" smtClean="0"/>
              <a:t>.</a:t>
            </a:r>
          </a:p>
          <a:p>
            <a:pPr eaLnBrk="1" hangingPunct="1">
              <a:lnSpc>
                <a:spcPct val="80000"/>
              </a:lnSpc>
            </a:pPr>
            <a:r>
              <a:rPr lang="es-AR" sz="2000" smtClean="0"/>
              <a:t>Y dice: </a:t>
            </a:r>
            <a:r>
              <a:rPr lang="es-AR" sz="2000" i="1" smtClean="0"/>
              <a:t>“Hago algo en apariencia malo, pero en realidad bueno”</a:t>
            </a:r>
            <a:r>
              <a:rPr lang="es-AR" sz="2000" smtClean="0"/>
              <a:t>.</a:t>
            </a:r>
          </a:p>
          <a:p>
            <a:pPr eaLnBrk="1" hangingPunct="1">
              <a:lnSpc>
                <a:spcPct val="80000"/>
              </a:lnSpc>
            </a:pPr>
            <a:r>
              <a:rPr lang="es-AR" sz="2000" smtClean="0"/>
              <a:t>Estamos aquí muy lejos de una moral trivial o de un cristianismo superficial.</a:t>
            </a:r>
            <a:endParaRPr lang="es-ES_tradnl" sz="2000" smtClean="0"/>
          </a:p>
        </p:txBody>
      </p:sp>
      <p:sp>
        <p:nvSpPr>
          <p:cNvPr id="234500" name="Rectangle 5"/>
          <p:cNvSpPr>
            <a:spLocks noGrp="1" noChangeArrowheads="1"/>
          </p:cNvSpPr>
          <p:nvPr>
            <p:ph sz="half" idx="2"/>
          </p:nvPr>
        </p:nvSpPr>
        <p:spPr/>
        <p:txBody>
          <a:bodyPr/>
          <a:lstStyle/>
          <a:p>
            <a:pPr eaLnBrk="1" hangingPunct="1">
              <a:lnSpc>
                <a:spcPct val="90000"/>
              </a:lnSpc>
            </a:pPr>
            <a:endParaRPr lang="es-AR" sz="1000" smtClean="0"/>
          </a:p>
        </p:txBody>
      </p:sp>
      <p:pic>
        <p:nvPicPr>
          <p:cNvPr id="1415183" name="Picture 15" descr="tomasit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371600"/>
            <a:ext cx="32861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15170"/>
                                        </p:tgtEl>
                                        <p:attrNameLst>
                                          <p:attrName>style.visibility</p:attrName>
                                        </p:attrNameLst>
                                      </p:cBhvr>
                                      <p:to>
                                        <p:strVal val="visible"/>
                                      </p:to>
                                    </p:set>
                                    <p:animEffect transition="in" filter="blinds(horizontal)">
                                      <p:cBhvr>
                                        <p:cTn id="7" dur="500"/>
                                        <p:tgtEl>
                                          <p:spTgt spid="1415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15172">
                                            <p:txEl>
                                              <p:pRg st="0" end="0"/>
                                            </p:txEl>
                                          </p:spTgt>
                                        </p:tgtEl>
                                        <p:attrNameLst>
                                          <p:attrName>style.visibility</p:attrName>
                                        </p:attrNameLst>
                                      </p:cBhvr>
                                      <p:to>
                                        <p:strVal val="visible"/>
                                      </p:to>
                                    </p:set>
                                    <p:animEffect transition="in" filter="blinds(horizontal)">
                                      <p:cBhvr>
                                        <p:cTn id="12" dur="500"/>
                                        <p:tgtEl>
                                          <p:spTgt spid="141517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15172">
                                            <p:txEl>
                                              <p:pRg st="1" end="1"/>
                                            </p:txEl>
                                          </p:spTgt>
                                        </p:tgtEl>
                                        <p:attrNameLst>
                                          <p:attrName>style.visibility</p:attrName>
                                        </p:attrNameLst>
                                      </p:cBhvr>
                                      <p:to>
                                        <p:strVal val="visible"/>
                                      </p:to>
                                    </p:set>
                                    <p:animEffect transition="in" filter="blinds(horizontal)">
                                      <p:cBhvr>
                                        <p:cTn id="17" dur="500"/>
                                        <p:tgtEl>
                                          <p:spTgt spid="141517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15172">
                                            <p:txEl>
                                              <p:pRg st="2" end="2"/>
                                            </p:txEl>
                                          </p:spTgt>
                                        </p:tgtEl>
                                        <p:attrNameLst>
                                          <p:attrName>style.visibility</p:attrName>
                                        </p:attrNameLst>
                                      </p:cBhvr>
                                      <p:to>
                                        <p:strVal val="visible"/>
                                      </p:to>
                                    </p:set>
                                    <p:animEffect transition="in" filter="blinds(horizontal)">
                                      <p:cBhvr>
                                        <p:cTn id="22" dur="500"/>
                                        <p:tgtEl>
                                          <p:spTgt spid="1415172">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15172">
                                            <p:txEl>
                                              <p:pRg st="3" end="3"/>
                                            </p:txEl>
                                          </p:spTgt>
                                        </p:tgtEl>
                                        <p:attrNameLst>
                                          <p:attrName>style.visibility</p:attrName>
                                        </p:attrNameLst>
                                      </p:cBhvr>
                                      <p:to>
                                        <p:strVal val="visible"/>
                                      </p:to>
                                    </p:set>
                                    <p:animEffect transition="in" filter="blinds(horizontal)">
                                      <p:cBhvr>
                                        <p:cTn id="27" dur="500"/>
                                        <p:tgtEl>
                                          <p:spTgt spid="1415172">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15172">
                                            <p:txEl>
                                              <p:pRg st="4" end="4"/>
                                            </p:txEl>
                                          </p:spTgt>
                                        </p:tgtEl>
                                        <p:attrNameLst>
                                          <p:attrName>style.visibility</p:attrName>
                                        </p:attrNameLst>
                                      </p:cBhvr>
                                      <p:to>
                                        <p:strVal val="visible"/>
                                      </p:to>
                                    </p:set>
                                    <p:animEffect transition="in" filter="blinds(horizontal)">
                                      <p:cBhvr>
                                        <p:cTn id="32" dur="500"/>
                                        <p:tgtEl>
                                          <p:spTgt spid="1415172">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415183"/>
                                        </p:tgtEl>
                                        <p:attrNameLst>
                                          <p:attrName>style.visibility</p:attrName>
                                        </p:attrNameLst>
                                      </p:cBhvr>
                                      <p:to>
                                        <p:strVal val="visible"/>
                                      </p:to>
                                    </p:set>
                                    <p:animEffect transition="in" filter="fade">
                                      <p:cBhvr>
                                        <p:cTn id="37" dur="2000"/>
                                        <p:tgtEl>
                                          <p:spTgt spid="1415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5170" grpId="0"/>
      <p:bldP spid="1415172" grpId="0" build="p"/>
    </p:bld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13154" name="Rectangle 2"/>
          <p:cNvSpPr>
            <a:spLocks noGrp="1" noChangeArrowheads="1"/>
          </p:cNvSpPr>
          <p:nvPr>
            <p:ph type="title"/>
          </p:nvPr>
        </p:nvSpPr>
        <p:spPr/>
        <p:txBody>
          <a:bodyPr/>
          <a:lstStyle/>
          <a:p>
            <a:pPr eaLnBrk="1" hangingPunct="1"/>
            <a:r>
              <a:rPr lang="es-AR" smtClean="0">
                <a:solidFill>
                  <a:schemeClr val="tx1"/>
                </a:solidFill>
              </a:rPr>
              <a:t>XIV. La Consagración</a:t>
            </a:r>
            <a:endParaRPr lang="es-ES_tradnl" smtClean="0">
              <a:solidFill>
                <a:schemeClr val="tx1"/>
              </a:solidFill>
            </a:endParaRPr>
          </a:p>
        </p:txBody>
      </p:sp>
      <p:sp>
        <p:nvSpPr>
          <p:cNvPr id="1713155" name="Rectangle 3"/>
          <p:cNvSpPr>
            <a:spLocks noGrp="1" noChangeArrowheads="1"/>
          </p:cNvSpPr>
          <p:nvPr>
            <p:ph type="body" idx="1"/>
          </p:nvPr>
        </p:nvSpPr>
        <p:spPr/>
        <p:txBody>
          <a:bodyPr/>
          <a:lstStyle/>
          <a:p>
            <a:pPr eaLnBrk="1" hangingPunct="1"/>
            <a:r>
              <a:rPr lang="es-AR" smtClean="0"/>
              <a:t>El Candidato toma asiento a la derecha del Maestro, que se considera el puesto de honor en este grado.</a:t>
            </a:r>
          </a:p>
          <a:p>
            <a:pPr eaLnBrk="1" hangingPunct="1"/>
            <a:r>
              <a:rPr lang="es-AR" smtClean="0"/>
              <a:t>Sigue entonces un Discurso del Hermano Orador, en el que elogia las Ciencias Ocultas, la Magia, la Cábala y la Alquimia.</a:t>
            </a:r>
          </a:p>
          <a:p>
            <a:pPr eaLnBrk="1" hangingPunct="1"/>
            <a:r>
              <a:rPr lang="es-AR" smtClean="0"/>
              <a:t>Este Discurso ha desaparecido de los Rituales contemporáneos.</a:t>
            </a:r>
            <a:endParaRPr lang="es-ES_tradnl" smtClean="0"/>
          </a:p>
        </p:txBody>
      </p:sp>
      <p:pic>
        <p:nvPicPr>
          <p:cNvPr id="1713157" name="Picture 5" descr="The Royal Ax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13154"/>
                                        </p:tgtEl>
                                        <p:attrNameLst>
                                          <p:attrName>style.visibility</p:attrName>
                                        </p:attrNameLst>
                                      </p:cBhvr>
                                      <p:to>
                                        <p:strVal val="visible"/>
                                      </p:to>
                                    </p:set>
                                    <p:animEffect transition="in" filter="blinds(horizontal)">
                                      <p:cBhvr>
                                        <p:cTn id="7" dur="500"/>
                                        <p:tgtEl>
                                          <p:spTgt spid="17131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13155">
                                            <p:txEl>
                                              <p:pRg st="0" end="0"/>
                                            </p:txEl>
                                          </p:spTgt>
                                        </p:tgtEl>
                                        <p:attrNameLst>
                                          <p:attrName>style.visibility</p:attrName>
                                        </p:attrNameLst>
                                      </p:cBhvr>
                                      <p:to>
                                        <p:strVal val="visible"/>
                                      </p:to>
                                    </p:set>
                                    <p:animEffect transition="in" filter="blinds(horizontal)">
                                      <p:cBhvr>
                                        <p:cTn id="12" dur="500"/>
                                        <p:tgtEl>
                                          <p:spTgt spid="17131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13155">
                                            <p:txEl>
                                              <p:pRg st="1" end="1"/>
                                            </p:txEl>
                                          </p:spTgt>
                                        </p:tgtEl>
                                        <p:attrNameLst>
                                          <p:attrName>style.visibility</p:attrName>
                                        </p:attrNameLst>
                                      </p:cBhvr>
                                      <p:to>
                                        <p:strVal val="visible"/>
                                      </p:to>
                                    </p:set>
                                    <p:animEffect transition="in" filter="blinds(horizontal)">
                                      <p:cBhvr>
                                        <p:cTn id="17" dur="500"/>
                                        <p:tgtEl>
                                          <p:spTgt spid="17131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13155">
                                            <p:txEl>
                                              <p:pRg st="2" end="2"/>
                                            </p:txEl>
                                          </p:spTgt>
                                        </p:tgtEl>
                                        <p:attrNameLst>
                                          <p:attrName>style.visibility</p:attrName>
                                        </p:attrNameLst>
                                      </p:cBhvr>
                                      <p:to>
                                        <p:strVal val="visible"/>
                                      </p:to>
                                    </p:set>
                                    <p:animEffect transition="in" filter="blinds(horizontal)">
                                      <p:cBhvr>
                                        <p:cTn id="22" dur="500"/>
                                        <p:tgtEl>
                                          <p:spTgt spid="17131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713157"/>
                                        </p:tgtEl>
                                        <p:attrNameLst>
                                          <p:attrName>style.visibility</p:attrName>
                                        </p:attrNameLst>
                                      </p:cBhvr>
                                      <p:to>
                                        <p:strVal val="visible"/>
                                      </p:to>
                                    </p:set>
                                    <p:animEffect transition="in" filter="fade">
                                      <p:cBhvr>
                                        <p:cTn id="27" dur="2000"/>
                                        <p:tgtEl>
                                          <p:spTgt spid="1713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3154" grpId="0"/>
      <p:bldP spid="1713155" grpId="0" build="p"/>
    </p:bld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54114" name="Rectangle 2"/>
          <p:cNvSpPr>
            <a:spLocks noGrp="1" noChangeArrowheads="1"/>
          </p:cNvSpPr>
          <p:nvPr>
            <p:ph type="title"/>
          </p:nvPr>
        </p:nvSpPr>
        <p:spPr/>
        <p:txBody>
          <a:bodyPr/>
          <a:lstStyle/>
          <a:p>
            <a:pPr eaLnBrk="1" hangingPunct="1"/>
            <a:r>
              <a:rPr lang="es-AR" smtClean="0">
                <a:solidFill>
                  <a:schemeClr val="tx1"/>
                </a:solidFill>
              </a:rPr>
              <a:t>XV. El Cuadro</a:t>
            </a:r>
            <a:endParaRPr lang="es-ES_tradnl" smtClean="0">
              <a:solidFill>
                <a:schemeClr val="tx1"/>
              </a:solidFill>
            </a:endParaRPr>
          </a:p>
        </p:txBody>
      </p:sp>
      <p:sp>
        <p:nvSpPr>
          <p:cNvPr id="1754115" name="Rectangle 3"/>
          <p:cNvSpPr>
            <a:spLocks noGrp="1" noChangeArrowheads="1"/>
          </p:cNvSpPr>
          <p:nvPr>
            <p:ph type="body" idx="1"/>
          </p:nvPr>
        </p:nvSpPr>
        <p:spPr/>
        <p:txBody>
          <a:bodyPr/>
          <a:lstStyle/>
          <a:p>
            <a:pPr eaLnBrk="1" hangingPunct="1">
              <a:lnSpc>
                <a:spcPct val="90000"/>
              </a:lnSpc>
            </a:pPr>
            <a:r>
              <a:rPr lang="es-AR" smtClean="0"/>
              <a:t>Como acto final, se corre el velo que ocultaba el Cuadro que representa el Jardín del Edén.</a:t>
            </a:r>
          </a:p>
          <a:p>
            <a:pPr eaLnBrk="1" hangingPunct="1">
              <a:lnSpc>
                <a:spcPct val="90000"/>
              </a:lnSpc>
            </a:pPr>
            <a:r>
              <a:rPr lang="es-AR" smtClean="0"/>
              <a:t>Y se hace una decidida crítica de la idea expresada en la Biblia, acerca de que el trabajo es una maldición.</a:t>
            </a:r>
          </a:p>
          <a:p>
            <a:pPr eaLnBrk="1" hangingPunct="1">
              <a:lnSpc>
                <a:spcPct val="90000"/>
              </a:lnSpc>
            </a:pPr>
            <a:r>
              <a:rPr lang="es-AR" smtClean="0"/>
              <a:t>Se explica que la postura masónica es exactamente la opuesta: </a:t>
            </a:r>
            <a:r>
              <a:rPr lang="es-AR" i="1" smtClean="0"/>
              <a:t>“el ser humano se gloria en las Obras de su Trabajo”</a:t>
            </a:r>
            <a:r>
              <a:rPr lang="es-AR" smtClean="0"/>
              <a:t>.</a:t>
            </a:r>
            <a:endParaRPr lang="es-ES_tradnl"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54114"/>
                                        </p:tgtEl>
                                        <p:attrNameLst>
                                          <p:attrName>style.visibility</p:attrName>
                                        </p:attrNameLst>
                                      </p:cBhvr>
                                      <p:to>
                                        <p:strVal val="visible"/>
                                      </p:to>
                                    </p:set>
                                    <p:animEffect transition="in" filter="blinds(horizontal)">
                                      <p:cBhvr>
                                        <p:cTn id="7" dur="500"/>
                                        <p:tgtEl>
                                          <p:spTgt spid="17541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54115">
                                            <p:txEl>
                                              <p:pRg st="0" end="0"/>
                                            </p:txEl>
                                          </p:spTgt>
                                        </p:tgtEl>
                                        <p:attrNameLst>
                                          <p:attrName>style.visibility</p:attrName>
                                        </p:attrNameLst>
                                      </p:cBhvr>
                                      <p:to>
                                        <p:strVal val="visible"/>
                                      </p:to>
                                    </p:set>
                                    <p:animEffect transition="in" filter="blinds(horizontal)">
                                      <p:cBhvr>
                                        <p:cTn id="12" dur="500"/>
                                        <p:tgtEl>
                                          <p:spTgt spid="17541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54115">
                                            <p:txEl>
                                              <p:pRg st="1" end="1"/>
                                            </p:txEl>
                                          </p:spTgt>
                                        </p:tgtEl>
                                        <p:attrNameLst>
                                          <p:attrName>style.visibility</p:attrName>
                                        </p:attrNameLst>
                                      </p:cBhvr>
                                      <p:to>
                                        <p:strVal val="visible"/>
                                      </p:to>
                                    </p:set>
                                    <p:animEffect transition="in" filter="blinds(horizontal)">
                                      <p:cBhvr>
                                        <p:cTn id="17" dur="500"/>
                                        <p:tgtEl>
                                          <p:spTgt spid="17541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54115">
                                            <p:txEl>
                                              <p:pRg st="2" end="2"/>
                                            </p:txEl>
                                          </p:spTgt>
                                        </p:tgtEl>
                                        <p:attrNameLst>
                                          <p:attrName>style.visibility</p:attrName>
                                        </p:attrNameLst>
                                      </p:cBhvr>
                                      <p:to>
                                        <p:strVal val="visible"/>
                                      </p:to>
                                    </p:set>
                                    <p:animEffect transition="in" filter="blinds(horizontal)">
                                      <p:cBhvr>
                                        <p:cTn id="22" dur="500"/>
                                        <p:tgtEl>
                                          <p:spTgt spid="17541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4114" grpId="0"/>
      <p:bldP spid="1754115" grpId="0" build="p"/>
    </p:bldLst>
  </p:timing>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1754120" name="Picture 8" descr="elpecadooriginalqo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4121" name="Text Box 9"/>
          <p:cNvSpPr txBox="1">
            <a:spLocks noChangeArrowheads="1"/>
          </p:cNvSpPr>
          <p:nvPr/>
        </p:nvSpPr>
        <p:spPr bwMode="auto">
          <a:xfrm>
            <a:off x="2651125" y="188913"/>
            <a:ext cx="3105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EL trabajo como maldición</a:t>
            </a:r>
            <a:endParaRPr lang="es-ES_tradnl" b="1">
              <a:solidFill>
                <a:schemeClr val="tx1"/>
              </a:solidFill>
            </a:endParaRPr>
          </a:p>
        </p:txBody>
      </p:sp>
      <p:pic>
        <p:nvPicPr>
          <p:cNvPr id="1754123" name="Picture 11" descr="trabajadoreeeeee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4124" name="Text Box 12"/>
          <p:cNvSpPr txBox="1">
            <a:spLocks noChangeArrowheads="1"/>
          </p:cNvSpPr>
          <p:nvPr/>
        </p:nvSpPr>
        <p:spPr bwMode="auto">
          <a:xfrm>
            <a:off x="2803525" y="188913"/>
            <a:ext cx="4565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El trabajo como logro individual y social</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54120"/>
                                        </p:tgtEl>
                                        <p:attrNameLst>
                                          <p:attrName>style.visibility</p:attrName>
                                        </p:attrNameLst>
                                      </p:cBhvr>
                                      <p:to>
                                        <p:strVal val="visible"/>
                                      </p:to>
                                    </p:set>
                                    <p:animEffect transition="in" filter="fade">
                                      <p:cBhvr>
                                        <p:cTn id="7" dur="2000"/>
                                        <p:tgtEl>
                                          <p:spTgt spid="17541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54121"/>
                                        </p:tgtEl>
                                        <p:attrNameLst>
                                          <p:attrName>style.visibility</p:attrName>
                                        </p:attrNameLst>
                                      </p:cBhvr>
                                      <p:to>
                                        <p:strVal val="visible"/>
                                      </p:to>
                                    </p:set>
                                    <p:animEffect transition="in" filter="dissolve">
                                      <p:cBhvr>
                                        <p:cTn id="12" dur="500"/>
                                        <p:tgtEl>
                                          <p:spTgt spid="17541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xit" presetSubtype="16" fill="hold" nodeType="clickEffect">
                                  <p:stCondLst>
                                    <p:cond delay="0"/>
                                  </p:stCondLst>
                                  <p:childTnLst>
                                    <p:animEffect transition="out" filter="diamond(in)">
                                      <p:cBhvr>
                                        <p:cTn id="16" dur="2000"/>
                                        <p:tgtEl>
                                          <p:spTgt spid="1754120"/>
                                        </p:tgtEl>
                                      </p:cBhvr>
                                    </p:animEffect>
                                    <p:set>
                                      <p:cBhvr>
                                        <p:cTn id="17" dur="1" fill="hold">
                                          <p:stCondLst>
                                            <p:cond delay="1999"/>
                                          </p:stCondLst>
                                        </p:cTn>
                                        <p:tgtEl>
                                          <p:spTgt spid="1754120"/>
                                        </p:tgtEl>
                                        <p:attrNameLst>
                                          <p:attrName>style.visibility</p:attrName>
                                        </p:attrNameLst>
                                      </p:cBhvr>
                                      <p:to>
                                        <p:strVal val="hidden"/>
                                      </p:to>
                                    </p:set>
                                  </p:childTnLst>
                                </p:cTn>
                              </p:par>
                              <p:par>
                                <p:cTn id="18" presetID="8" presetClass="exit" presetSubtype="16" fill="hold" grpId="1" nodeType="withEffect">
                                  <p:stCondLst>
                                    <p:cond delay="0"/>
                                  </p:stCondLst>
                                  <p:childTnLst>
                                    <p:animEffect transition="out" filter="diamond(in)">
                                      <p:cBhvr>
                                        <p:cTn id="19" dur="2000"/>
                                        <p:tgtEl>
                                          <p:spTgt spid="1754121"/>
                                        </p:tgtEl>
                                      </p:cBhvr>
                                    </p:animEffect>
                                    <p:set>
                                      <p:cBhvr>
                                        <p:cTn id="20" dur="1" fill="hold">
                                          <p:stCondLst>
                                            <p:cond delay="1999"/>
                                          </p:stCondLst>
                                        </p:cTn>
                                        <p:tgtEl>
                                          <p:spTgt spid="1754121"/>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1754123"/>
                                        </p:tgtEl>
                                        <p:attrNameLst>
                                          <p:attrName>style.visibility</p:attrName>
                                        </p:attrNameLst>
                                      </p:cBhvr>
                                      <p:to>
                                        <p:strVal val="visible"/>
                                      </p:to>
                                    </p:set>
                                    <p:animEffect transition="in" filter="fade">
                                      <p:cBhvr>
                                        <p:cTn id="25" dur="2000"/>
                                        <p:tgtEl>
                                          <p:spTgt spid="175412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754124"/>
                                        </p:tgtEl>
                                        <p:attrNameLst>
                                          <p:attrName>style.visibility</p:attrName>
                                        </p:attrNameLst>
                                      </p:cBhvr>
                                      <p:to>
                                        <p:strVal val="visible"/>
                                      </p:to>
                                    </p:set>
                                    <p:animEffect transition="in" filter="dissolve">
                                      <p:cBhvr>
                                        <p:cTn id="30" dur="500"/>
                                        <p:tgtEl>
                                          <p:spTgt spid="1754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4121" grpId="0"/>
      <p:bldP spid="1754121" grpId="1"/>
      <p:bldP spid="1754124" grpId="0"/>
    </p:bldLst>
  </p:timing>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234946" name="Rectangle 2"/>
          <p:cNvSpPr>
            <a:spLocks noGrp="1" noChangeArrowheads="1"/>
          </p:cNvSpPr>
          <p:nvPr>
            <p:ph type="title"/>
          </p:nvPr>
        </p:nvSpPr>
        <p:spPr/>
        <p:txBody>
          <a:bodyPr/>
          <a:lstStyle/>
          <a:p>
            <a:pPr eaLnBrk="1" hangingPunct="1"/>
            <a:r>
              <a:rPr lang="es-AR" smtClean="0">
                <a:solidFill>
                  <a:schemeClr val="tx1"/>
                </a:solidFill>
              </a:rPr>
              <a:t> La Clausura</a:t>
            </a:r>
            <a:endParaRPr lang="es-ES_tradnl" smtClean="0">
              <a:solidFill>
                <a:schemeClr val="tx1"/>
              </a:solidFill>
            </a:endParaRPr>
          </a:p>
        </p:txBody>
      </p:sp>
      <p:sp>
        <p:nvSpPr>
          <p:cNvPr id="1234947" name="Rectangle 3"/>
          <p:cNvSpPr>
            <a:spLocks noGrp="1" noChangeArrowheads="1"/>
          </p:cNvSpPr>
          <p:nvPr>
            <p:ph type="body" idx="1"/>
          </p:nvPr>
        </p:nvSpPr>
        <p:spPr>
          <a:xfrm>
            <a:off x="457200" y="1722438"/>
            <a:ext cx="8229600" cy="4830762"/>
          </a:xfrm>
        </p:spPr>
        <p:txBody>
          <a:bodyPr/>
          <a:lstStyle/>
          <a:p>
            <a:pPr eaLnBrk="1" hangingPunct="1"/>
            <a:r>
              <a:rPr lang="es-AR" sz="3500" smtClean="0"/>
              <a:t>Se Clausura </a:t>
            </a:r>
            <a:r>
              <a:rPr lang="es-AR" sz="3500" i="1" smtClean="0"/>
              <a:t>“cuando el Sol está a punto de ocultarse”</a:t>
            </a:r>
            <a:r>
              <a:rPr lang="es-AR" sz="3500" smtClean="0"/>
              <a:t>.</a:t>
            </a:r>
          </a:p>
          <a:p>
            <a:pPr eaLnBrk="1" hangingPunct="1"/>
            <a:r>
              <a:rPr lang="es-AR" sz="3500" smtClean="0"/>
              <a:t>Es decir, cuando la Jornada de Trabajo está por terminar.</a:t>
            </a:r>
          </a:p>
          <a:p>
            <a:pPr eaLnBrk="1" hangingPunct="1"/>
            <a:r>
              <a:rPr lang="es-AR" sz="3500" smtClean="0"/>
              <a:t>Y los trabajadores dejan sus herramientas, y parten para recuperar sus fuerzas.</a:t>
            </a:r>
          </a:p>
        </p:txBody>
      </p:sp>
      <p:pic>
        <p:nvPicPr>
          <p:cNvPr id="1234949" name="Picture 5" descr="20090611011005_anochecer%20ber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7025"/>
            <a:ext cx="9144000" cy="614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234949"/>
                                        </p:tgtEl>
                                        <p:attrNameLst>
                                          <p:attrName>style.visibility</p:attrName>
                                        </p:attrNameLst>
                                      </p:cBhvr>
                                      <p:to>
                                        <p:strVal val="visible"/>
                                      </p:to>
                                    </p:set>
                                    <p:animEffect transition="in" filter="fade">
                                      <p:cBhvr>
                                        <p:cTn id="27" dur="2000"/>
                                        <p:tgtEl>
                                          <p:spTgt spid="1234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0866" name="Rectangle 2"/>
          <p:cNvSpPr>
            <a:spLocks noGrp="1" noChangeArrowheads="1"/>
          </p:cNvSpPr>
          <p:nvPr>
            <p:ph type="title"/>
          </p:nvPr>
        </p:nvSpPr>
        <p:spPr>
          <a:xfrm>
            <a:off x="533400" y="228600"/>
            <a:ext cx="8229600" cy="1139825"/>
          </a:xfrm>
        </p:spPr>
        <p:txBody>
          <a:bodyPr/>
          <a:lstStyle/>
          <a:p>
            <a:pPr eaLnBrk="1" hangingPunct="1"/>
            <a:r>
              <a:rPr lang="es-AR" smtClean="0">
                <a:solidFill>
                  <a:schemeClr val="tx1"/>
                </a:solidFill>
              </a:rPr>
              <a:t>8. Instrucción</a:t>
            </a:r>
            <a:endParaRPr lang="es-ES_tradnl" smtClean="0">
              <a:solidFill>
                <a:schemeClr val="tx1"/>
              </a:solidFill>
            </a:endParaRPr>
          </a:p>
        </p:txBody>
      </p:sp>
      <p:sp>
        <p:nvSpPr>
          <p:cNvPr id="239619" name="Rectangle 3"/>
          <p:cNvSpPr>
            <a:spLocks noGrp="1" noChangeArrowheads="1"/>
          </p:cNvSpPr>
          <p:nvPr>
            <p:ph idx="1"/>
          </p:nvPr>
        </p:nvSpPr>
        <p:spPr/>
        <p:txBody>
          <a:bodyPr/>
          <a:lstStyle/>
          <a:p>
            <a:pPr eaLnBrk="1" hangingPunct="1"/>
            <a:endParaRPr lang="es-AR" smtClean="0"/>
          </a:p>
        </p:txBody>
      </p:sp>
      <p:pic>
        <p:nvPicPr>
          <p:cNvPr id="1060875" name="Picture 11" descr="tall_cedars_of_leban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371600"/>
            <a:ext cx="4351338"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0876" name="Text Box 12"/>
          <p:cNvSpPr txBox="1">
            <a:spLocks noChangeArrowheads="1"/>
          </p:cNvSpPr>
          <p:nvPr/>
        </p:nvSpPr>
        <p:spPr bwMode="auto">
          <a:xfrm>
            <a:off x="212725" y="2703513"/>
            <a:ext cx="23050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Joyas de la orden de</a:t>
            </a:r>
          </a:p>
          <a:p>
            <a:pPr eaLnBrk="1" hangingPunct="1"/>
            <a:r>
              <a:rPr lang="es-AR">
                <a:solidFill>
                  <a:schemeClr val="tx1"/>
                </a:solidFill>
              </a:rPr>
              <a:t>los </a:t>
            </a:r>
            <a:r>
              <a:rPr lang="es-AR" i="1">
                <a:solidFill>
                  <a:schemeClr val="tx1"/>
                </a:solidFill>
              </a:rPr>
              <a:t>“Altos Cedros del</a:t>
            </a:r>
          </a:p>
          <a:p>
            <a:pPr eaLnBrk="1" hangingPunct="1"/>
            <a:r>
              <a:rPr lang="es-AR" i="1">
                <a:solidFill>
                  <a:schemeClr val="tx1"/>
                </a:solidFill>
              </a:rPr>
              <a:t>Líbano de Estados</a:t>
            </a:r>
          </a:p>
          <a:p>
            <a:pPr eaLnBrk="1" hangingPunct="1"/>
            <a:r>
              <a:rPr lang="es-AR" i="1">
                <a:solidFill>
                  <a:schemeClr val="tx1"/>
                </a:solidFill>
              </a:rPr>
              <a:t>Unidos”</a:t>
            </a:r>
            <a:r>
              <a:rPr lang="es-AR">
                <a:solidFill>
                  <a:schemeClr val="tx1"/>
                </a:solidFill>
              </a:rPr>
              <a:t>, cuyo origen</a:t>
            </a:r>
          </a:p>
          <a:p>
            <a:pPr eaLnBrk="1" hangingPunct="1"/>
            <a:r>
              <a:rPr lang="es-AR">
                <a:solidFill>
                  <a:schemeClr val="tx1"/>
                </a:solidFill>
              </a:rPr>
              <a:t>se remonta a 1852.</a:t>
            </a:r>
            <a:endParaRPr lang="es-ES_tradnl">
              <a:solidFill>
                <a:schemeClr val="tx1"/>
              </a:solidFill>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60866"/>
                                        </p:tgtEl>
                                        <p:attrNameLst>
                                          <p:attrName>style.visibility</p:attrName>
                                        </p:attrNameLst>
                                      </p:cBhvr>
                                      <p:to>
                                        <p:strVal val="visible"/>
                                      </p:to>
                                    </p:set>
                                    <p:animEffect transition="in" filter="blinds(horizontal)">
                                      <p:cBhvr>
                                        <p:cTn id="7" dur="500"/>
                                        <p:tgtEl>
                                          <p:spTgt spid="10608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60875"/>
                                        </p:tgtEl>
                                        <p:attrNameLst>
                                          <p:attrName>style.visibility</p:attrName>
                                        </p:attrNameLst>
                                      </p:cBhvr>
                                      <p:to>
                                        <p:strVal val="visible"/>
                                      </p:to>
                                    </p:set>
                                    <p:animEffect transition="in" filter="fade">
                                      <p:cBhvr>
                                        <p:cTn id="12" dur="2000"/>
                                        <p:tgtEl>
                                          <p:spTgt spid="10608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60876"/>
                                        </p:tgtEl>
                                        <p:attrNameLst>
                                          <p:attrName>style.visibility</p:attrName>
                                        </p:attrNameLst>
                                      </p:cBhvr>
                                      <p:to>
                                        <p:strVal val="visible"/>
                                      </p:to>
                                    </p:set>
                                    <p:animEffect transition="in" filter="dissolve">
                                      <p:cBhvr>
                                        <p:cTn id="17" dur="500"/>
                                        <p:tgtEl>
                                          <p:spTgt spid="1060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0866" grpId="0"/>
      <p:bldP spid="1060876"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058" name="Rectangle 2"/>
          <p:cNvSpPr>
            <a:spLocks noGrp="1" noChangeArrowheads="1"/>
          </p:cNvSpPr>
          <p:nvPr>
            <p:ph type="title"/>
          </p:nvPr>
        </p:nvSpPr>
        <p:spPr/>
        <p:txBody>
          <a:bodyPr/>
          <a:lstStyle/>
          <a:p>
            <a:pPr eaLnBrk="1" hangingPunct="1"/>
            <a:r>
              <a:rPr lang="es-AR" sz="4000" smtClean="0">
                <a:solidFill>
                  <a:schemeClr val="tx1"/>
                </a:solidFill>
              </a:rPr>
              <a:t>La dignidad del trabajo</a:t>
            </a:r>
            <a:endParaRPr lang="es-ES_tradnl" sz="4000" smtClean="0">
              <a:solidFill>
                <a:schemeClr val="tx1"/>
              </a:solidFill>
            </a:endParaRPr>
          </a:p>
        </p:txBody>
      </p:sp>
      <p:sp>
        <p:nvSpPr>
          <p:cNvPr id="1069059" name="Rectangle 3"/>
          <p:cNvSpPr>
            <a:spLocks noGrp="1" noChangeArrowheads="1"/>
          </p:cNvSpPr>
          <p:nvPr>
            <p:ph type="body" sz="half" idx="1"/>
          </p:nvPr>
        </p:nvSpPr>
        <p:spPr>
          <a:xfrm>
            <a:off x="228600" y="1524000"/>
            <a:ext cx="4038600" cy="4800600"/>
          </a:xfrm>
        </p:spPr>
        <p:txBody>
          <a:bodyPr/>
          <a:lstStyle/>
          <a:p>
            <a:pPr eaLnBrk="1" hangingPunct="1">
              <a:lnSpc>
                <a:spcPct val="80000"/>
              </a:lnSpc>
            </a:pPr>
            <a:r>
              <a:rPr lang="es-AR" sz="1900" smtClean="0"/>
              <a:t>Es permanentemente enfatizada en este grado.</a:t>
            </a:r>
          </a:p>
          <a:p>
            <a:pPr eaLnBrk="1" hangingPunct="1">
              <a:lnSpc>
                <a:spcPct val="80000"/>
              </a:lnSpc>
            </a:pPr>
            <a:r>
              <a:rPr lang="es-AR" sz="1900" smtClean="0"/>
              <a:t>Lo cual lo conecta con la Masonería Simbólica.</a:t>
            </a:r>
          </a:p>
          <a:p>
            <a:pPr eaLnBrk="1" hangingPunct="1">
              <a:lnSpc>
                <a:spcPct val="80000"/>
              </a:lnSpc>
            </a:pPr>
            <a:r>
              <a:rPr lang="es-AR" sz="1900" smtClean="0"/>
              <a:t>Desde un punto de vista esotérico, se considera que el trabajo es un agente transformador.</a:t>
            </a:r>
          </a:p>
          <a:p>
            <a:pPr eaLnBrk="1" hangingPunct="1">
              <a:lnSpc>
                <a:spcPct val="80000"/>
              </a:lnSpc>
            </a:pPr>
            <a:r>
              <a:rPr lang="es-AR" sz="1900" smtClean="0"/>
              <a:t>Transformador en un doble sentido pues, por cuanto el trabajo implica la acción del hombre sobre la materia,</a:t>
            </a:r>
          </a:p>
          <a:p>
            <a:pPr eaLnBrk="1" hangingPunct="1">
              <a:lnSpc>
                <a:spcPct val="80000"/>
              </a:lnSpc>
            </a:pPr>
            <a:r>
              <a:rPr lang="es-AR" sz="1900" smtClean="0"/>
              <a:t>implica la transformación tanto de esta última como del hombre que opera sobre ella.</a:t>
            </a:r>
          </a:p>
          <a:p>
            <a:pPr eaLnBrk="1" hangingPunct="1">
              <a:lnSpc>
                <a:spcPct val="80000"/>
              </a:lnSpc>
            </a:pPr>
            <a:r>
              <a:rPr lang="es-AR" sz="1900" smtClean="0"/>
              <a:t>Es decir, tanto el Artista como la Materia de su Obra, ambos son transformados por el Trabajo.</a:t>
            </a:r>
            <a:endParaRPr lang="es-ES_tradnl" sz="1900" smtClean="0"/>
          </a:p>
        </p:txBody>
      </p:sp>
      <p:sp>
        <p:nvSpPr>
          <p:cNvPr id="240644" name="Rectangle 6"/>
          <p:cNvSpPr>
            <a:spLocks noGrp="1" noChangeArrowheads="1"/>
          </p:cNvSpPr>
          <p:nvPr>
            <p:ph sz="half" idx="2"/>
          </p:nvPr>
        </p:nvSpPr>
        <p:spPr/>
        <p:txBody>
          <a:bodyPr/>
          <a:lstStyle/>
          <a:p>
            <a:pPr eaLnBrk="1" hangingPunct="1">
              <a:lnSpc>
                <a:spcPct val="80000"/>
              </a:lnSpc>
            </a:pPr>
            <a:endParaRPr lang="es-AR" sz="1600" smtClean="0"/>
          </a:p>
        </p:txBody>
      </p:sp>
      <p:pic>
        <p:nvPicPr>
          <p:cNvPr id="1069066" name="Picture 10" descr="29-12obreros_construccio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00200"/>
            <a:ext cx="4800600" cy="446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69058"/>
                                        </p:tgtEl>
                                        <p:attrNameLst>
                                          <p:attrName>style.visibility</p:attrName>
                                        </p:attrNameLst>
                                      </p:cBhvr>
                                      <p:to>
                                        <p:strVal val="visible"/>
                                      </p:to>
                                    </p:set>
                                    <p:animEffect transition="in" filter="blinds(horizontal)">
                                      <p:cBhvr>
                                        <p:cTn id="7" dur="500"/>
                                        <p:tgtEl>
                                          <p:spTgt spid="10690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69059">
                                            <p:txEl>
                                              <p:pRg st="0" end="0"/>
                                            </p:txEl>
                                          </p:spTgt>
                                        </p:tgtEl>
                                        <p:attrNameLst>
                                          <p:attrName>style.visibility</p:attrName>
                                        </p:attrNameLst>
                                      </p:cBhvr>
                                      <p:to>
                                        <p:strVal val="visible"/>
                                      </p:to>
                                    </p:set>
                                    <p:animEffect transition="in" filter="blinds(horizontal)">
                                      <p:cBhvr>
                                        <p:cTn id="12" dur="500"/>
                                        <p:tgtEl>
                                          <p:spTgt spid="10690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69059">
                                            <p:txEl>
                                              <p:pRg st="1" end="1"/>
                                            </p:txEl>
                                          </p:spTgt>
                                        </p:tgtEl>
                                        <p:attrNameLst>
                                          <p:attrName>style.visibility</p:attrName>
                                        </p:attrNameLst>
                                      </p:cBhvr>
                                      <p:to>
                                        <p:strVal val="visible"/>
                                      </p:to>
                                    </p:set>
                                    <p:animEffect transition="in" filter="blinds(horizontal)">
                                      <p:cBhvr>
                                        <p:cTn id="17" dur="500"/>
                                        <p:tgtEl>
                                          <p:spTgt spid="10690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69059">
                                            <p:txEl>
                                              <p:pRg st="2" end="2"/>
                                            </p:txEl>
                                          </p:spTgt>
                                        </p:tgtEl>
                                        <p:attrNameLst>
                                          <p:attrName>style.visibility</p:attrName>
                                        </p:attrNameLst>
                                      </p:cBhvr>
                                      <p:to>
                                        <p:strVal val="visible"/>
                                      </p:to>
                                    </p:set>
                                    <p:animEffect transition="in" filter="blinds(horizontal)">
                                      <p:cBhvr>
                                        <p:cTn id="22" dur="500"/>
                                        <p:tgtEl>
                                          <p:spTgt spid="10690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69059">
                                            <p:txEl>
                                              <p:pRg st="3" end="3"/>
                                            </p:txEl>
                                          </p:spTgt>
                                        </p:tgtEl>
                                        <p:attrNameLst>
                                          <p:attrName>style.visibility</p:attrName>
                                        </p:attrNameLst>
                                      </p:cBhvr>
                                      <p:to>
                                        <p:strVal val="visible"/>
                                      </p:to>
                                    </p:set>
                                    <p:animEffect transition="in" filter="blinds(horizontal)">
                                      <p:cBhvr>
                                        <p:cTn id="27" dur="500"/>
                                        <p:tgtEl>
                                          <p:spTgt spid="106905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69059">
                                            <p:txEl>
                                              <p:pRg st="4" end="4"/>
                                            </p:txEl>
                                          </p:spTgt>
                                        </p:tgtEl>
                                        <p:attrNameLst>
                                          <p:attrName>style.visibility</p:attrName>
                                        </p:attrNameLst>
                                      </p:cBhvr>
                                      <p:to>
                                        <p:strVal val="visible"/>
                                      </p:to>
                                    </p:set>
                                    <p:animEffect transition="in" filter="blinds(horizontal)">
                                      <p:cBhvr>
                                        <p:cTn id="32" dur="500"/>
                                        <p:tgtEl>
                                          <p:spTgt spid="106905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69059">
                                            <p:txEl>
                                              <p:pRg st="5" end="5"/>
                                            </p:txEl>
                                          </p:spTgt>
                                        </p:tgtEl>
                                        <p:attrNameLst>
                                          <p:attrName>style.visibility</p:attrName>
                                        </p:attrNameLst>
                                      </p:cBhvr>
                                      <p:to>
                                        <p:strVal val="visible"/>
                                      </p:to>
                                    </p:set>
                                    <p:animEffect transition="in" filter="blinds(horizontal)">
                                      <p:cBhvr>
                                        <p:cTn id="37" dur="500"/>
                                        <p:tgtEl>
                                          <p:spTgt spid="106905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1069066"/>
                                        </p:tgtEl>
                                        <p:attrNameLst>
                                          <p:attrName>style.visibility</p:attrName>
                                        </p:attrNameLst>
                                      </p:cBhvr>
                                      <p:to>
                                        <p:strVal val="visible"/>
                                      </p:to>
                                    </p:set>
                                    <p:animEffect transition="in" filter="box(in)">
                                      <p:cBhvr>
                                        <p:cTn id="42" dur="3000"/>
                                        <p:tgtEl>
                                          <p:spTgt spid="1069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9058" grpId="0"/>
      <p:bldP spid="1069059" grpId="0" build="p"/>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3218" name="Rectangle 2"/>
          <p:cNvSpPr>
            <a:spLocks noGrp="1" noChangeArrowheads="1"/>
          </p:cNvSpPr>
          <p:nvPr>
            <p:ph type="title"/>
          </p:nvPr>
        </p:nvSpPr>
        <p:spPr/>
        <p:txBody>
          <a:bodyPr/>
          <a:lstStyle/>
          <a:p>
            <a:pPr eaLnBrk="1" hangingPunct="1"/>
            <a:r>
              <a:rPr lang="es-AR" sz="4000" smtClean="0">
                <a:solidFill>
                  <a:schemeClr val="tx1"/>
                </a:solidFill>
              </a:rPr>
              <a:t>La dignidad del trabajo</a:t>
            </a:r>
            <a:endParaRPr lang="es-ES_tradnl" sz="4000" smtClean="0">
              <a:solidFill>
                <a:schemeClr val="tx1"/>
              </a:solidFill>
            </a:endParaRPr>
          </a:p>
        </p:txBody>
      </p:sp>
      <p:sp>
        <p:nvSpPr>
          <p:cNvPr id="1673219" name="Rectangle 3"/>
          <p:cNvSpPr>
            <a:spLocks noGrp="1" noChangeArrowheads="1"/>
          </p:cNvSpPr>
          <p:nvPr>
            <p:ph type="body" sz="half" idx="1"/>
          </p:nvPr>
        </p:nvSpPr>
        <p:spPr>
          <a:xfrm>
            <a:off x="228600" y="1524000"/>
            <a:ext cx="4038600" cy="4800600"/>
          </a:xfrm>
        </p:spPr>
        <p:txBody>
          <a:bodyPr/>
          <a:lstStyle/>
          <a:p>
            <a:pPr eaLnBrk="1" hangingPunct="1">
              <a:lnSpc>
                <a:spcPct val="90000"/>
              </a:lnSpc>
            </a:pPr>
            <a:r>
              <a:rPr lang="es-AR" sz="3000" smtClean="0"/>
              <a:t>Explícitamente, el grado incluye en la categoría de “trabajo” no sólo la labor manual propiamente dicha, sino también la labor intelectual, que el Ritual denomina </a:t>
            </a:r>
            <a:r>
              <a:rPr lang="es-AR" sz="3000" i="1" smtClean="0"/>
              <a:t>“los cálculos de la filosofía”</a:t>
            </a:r>
            <a:r>
              <a:rPr lang="es-AR" sz="3000" smtClean="0"/>
              <a:t>.</a:t>
            </a:r>
            <a:endParaRPr lang="es-ES_tradnl" sz="3000" smtClean="0"/>
          </a:p>
        </p:txBody>
      </p:sp>
      <p:sp>
        <p:nvSpPr>
          <p:cNvPr id="241668" name="Rectangle 4"/>
          <p:cNvSpPr>
            <a:spLocks noGrp="1" noChangeArrowheads="1"/>
          </p:cNvSpPr>
          <p:nvPr>
            <p:ph sz="half" idx="2"/>
          </p:nvPr>
        </p:nvSpPr>
        <p:spPr/>
        <p:txBody>
          <a:bodyPr/>
          <a:lstStyle/>
          <a:p>
            <a:pPr eaLnBrk="1" hangingPunct="1">
              <a:lnSpc>
                <a:spcPct val="80000"/>
              </a:lnSpc>
            </a:pPr>
            <a:endParaRPr lang="es-AR" sz="1600" smtClean="0"/>
          </a:p>
        </p:txBody>
      </p:sp>
      <p:pic>
        <p:nvPicPr>
          <p:cNvPr id="1673223" name="Picture 7" descr="filosof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606550"/>
            <a:ext cx="4505325"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73218"/>
                                        </p:tgtEl>
                                        <p:attrNameLst>
                                          <p:attrName>style.visibility</p:attrName>
                                        </p:attrNameLst>
                                      </p:cBhvr>
                                      <p:to>
                                        <p:strVal val="visible"/>
                                      </p:to>
                                    </p:set>
                                    <p:animEffect transition="in" filter="blinds(horizontal)">
                                      <p:cBhvr>
                                        <p:cTn id="7" dur="500"/>
                                        <p:tgtEl>
                                          <p:spTgt spid="1673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73219">
                                            <p:txEl>
                                              <p:pRg st="0" end="0"/>
                                            </p:txEl>
                                          </p:spTgt>
                                        </p:tgtEl>
                                        <p:attrNameLst>
                                          <p:attrName>style.visibility</p:attrName>
                                        </p:attrNameLst>
                                      </p:cBhvr>
                                      <p:to>
                                        <p:strVal val="visible"/>
                                      </p:to>
                                    </p:set>
                                    <p:animEffect transition="in" filter="blinds(horizontal)">
                                      <p:cBhvr>
                                        <p:cTn id="12" dur="500"/>
                                        <p:tgtEl>
                                          <p:spTgt spid="16732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673223"/>
                                        </p:tgtEl>
                                        <p:attrNameLst>
                                          <p:attrName>style.visibility</p:attrName>
                                        </p:attrNameLst>
                                      </p:cBhvr>
                                      <p:to>
                                        <p:strVal val="visible"/>
                                      </p:to>
                                    </p:set>
                                    <p:animEffect transition="in" filter="box(in)">
                                      <p:cBhvr>
                                        <p:cTn id="17" dur="3000"/>
                                        <p:tgtEl>
                                          <p:spTgt spid="1673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3218" grpId="0"/>
      <p:bldP spid="1673219" grpId="0"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42" name="Rectangle 2"/>
          <p:cNvSpPr>
            <a:spLocks noGrp="1" noChangeArrowheads="1"/>
          </p:cNvSpPr>
          <p:nvPr>
            <p:ph type="title"/>
          </p:nvPr>
        </p:nvSpPr>
        <p:spPr>
          <a:xfrm>
            <a:off x="457200" y="274638"/>
            <a:ext cx="8382000" cy="1143000"/>
          </a:xfrm>
        </p:spPr>
        <p:txBody>
          <a:bodyPr/>
          <a:lstStyle/>
          <a:p>
            <a:pPr eaLnBrk="1" hangingPunct="1"/>
            <a:r>
              <a:rPr lang="es-AR" sz="4000" smtClean="0">
                <a:solidFill>
                  <a:schemeClr val="tx1"/>
                </a:solidFill>
              </a:rPr>
              <a:t>La </a:t>
            </a:r>
            <a:r>
              <a:rPr lang="es-AR" sz="4000" i="1" smtClean="0">
                <a:solidFill>
                  <a:schemeClr val="tx1"/>
                </a:solidFill>
              </a:rPr>
              <a:t>“hermandad de los trabajadores”</a:t>
            </a:r>
            <a:endParaRPr lang="es-ES_tradnl" sz="4000" smtClean="0">
              <a:solidFill>
                <a:schemeClr val="tx1"/>
              </a:solidFill>
            </a:endParaRPr>
          </a:p>
        </p:txBody>
      </p:sp>
      <p:sp>
        <p:nvSpPr>
          <p:cNvPr id="1699843" name="Rectangle 3"/>
          <p:cNvSpPr>
            <a:spLocks noGrp="1" noChangeArrowheads="1"/>
          </p:cNvSpPr>
          <p:nvPr>
            <p:ph type="body" sz="half" idx="1"/>
          </p:nvPr>
        </p:nvSpPr>
        <p:spPr>
          <a:xfrm>
            <a:off x="228600" y="1524000"/>
            <a:ext cx="4038600" cy="4800600"/>
          </a:xfrm>
        </p:spPr>
        <p:txBody>
          <a:bodyPr/>
          <a:lstStyle/>
          <a:p>
            <a:pPr eaLnBrk="1" hangingPunct="1"/>
            <a:r>
              <a:rPr lang="es-AR" sz="2600" smtClean="0"/>
              <a:t>Algunos Rituales enuncian principios vagamente socialistas, instando a la unión de todos los trabajadores del mundo, y a la lucha conjunta contra la opresión.</a:t>
            </a:r>
          </a:p>
          <a:p>
            <a:pPr eaLnBrk="1" hangingPunct="1"/>
            <a:r>
              <a:rPr lang="es-AR" sz="2600" smtClean="0"/>
              <a:t>¿Recuerdan estas ideas los masones actuales?</a:t>
            </a:r>
            <a:endParaRPr lang="es-ES_tradnl" sz="2600" smtClean="0"/>
          </a:p>
        </p:txBody>
      </p:sp>
      <p:sp>
        <p:nvSpPr>
          <p:cNvPr id="242692" name="Rectangle 4"/>
          <p:cNvSpPr>
            <a:spLocks noGrp="1" noChangeArrowheads="1"/>
          </p:cNvSpPr>
          <p:nvPr>
            <p:ph sz="half" idx="2"/>
          </p:nvPr>
        </p:nvSpPr>
        <p:spPr/>
        <p:txBody>
          <a:bodyPr/>
          <a:lstStyle/>
          <a:p>
            <a:pPr eaLnBrk="1" hangingPunct="1">
              <a:lnSpc>
                <a:spcPct val="80000"/>
              </a:lnSpc>
            </a:pPr>
            <a:endParaRPr lang="es-AR" sz="1400" smtClean="0"/>
          </a:p>
        </p:txBody>
      </p:sp>
      <p:pic>
        <p:nvPicPr>
          <p:cNvPr id="1699847" name="Picture 7" descr="trabajad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181100"/>
            <a:ext cx="41433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9842"/>
                                        </p:tgtEl>
                                        <p:attrNameLst>
                                          <p:attrName>style.visibility</p:attrName>
                                        </p:attrNameLst>
                                      </p:cBhvr>
                                      <p:to>
                                        <p:strVal val="visible"/>
                                      </p:to>
                                    </p:set>
                                    <p:animEffect transition="in" filter="blinds(horizontal)">
                                      <p:cBhvr>
                                        <p:cTn id="7" dur="500"/>
                                        <p:tgtEl>
                                          <p:spTgt spid="16998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99843">
                                            <p:txEl>
                                              <p:pRg st="0" end="0"/>
                                            </p:txEl>
                                          </p:spTgt>
                                        </p:tgtEl>
                                        <p:attrNameLst>
                                          <p:attrName>style.visibility</p:attrName>
                                        </p:attrNameLst>
                                      </p:cBhvr>
                                      <p:to>
                                        <p:strVal val="visible"/>
                                      </p:to>
                                    </p:set>
                                    <p:animEffect transition="in" filter="blinds(horizontal)">
                                      <p:cBhvr>
                                        <p:cTn id="12" dur="500"/>
                                        <p:tgtEl>
                                          <p:spTgt spid="16998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699847"/>
                                        </p:tgtEl>
                                        <p:attrNameLst>
                                          <p:attrName>style.visibility</p:attrName>
                                        </p:attrNameLst>
                                      </p:cBhvr>
                                      <p:to>
                                        <p:strVal val="visible"/>
                                      </p:to>
                                    </p:set>
                                    <p:animEffect transition="in" filter="fade">
                                      <p:cBhvr>
                                        <p:cTn id="17" dur="2000"/>
                                        <p:tgtEl>
                                          <p:spTgt spid="169984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99843">
                                            <p:txEl>
                                              <p:pRg st="1" end="1"/>
                                            </p:txEl>
                                          </p:spTgt>
                                        </p:tgtEl>
                                        <p:attrNameLst>
                                          <p:attrName>style.visibility</p:attrName>
                                        </p:attrNameLst>
                                      </p:cBhvr>
                                      <p:to>
                                        <p:strVal val="visible"/>
                                      </p:to>
                                    </p:set>
                                    <p:animEffect transition="in" filter="blinds(horizontal)">
                                      <p:cBhvr>
                                        <p:cTn id="22" dur="500"/>
                                        <p:tgtEl>
                                          <p:spTgt spid="16998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42" grpId="0"/>
      <p:bldP spid="1699843" grpId="0" build="p"/>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4178" name="Rectangle 2"/>
          <p:cNvSpPr>
            <a:spLocks noGrp="1" noChangeArrowheads="1"/>
          </p:cNvSpPr>
          <p:nvPr>
            <p:ph type="title"/>
          </p:nvPr>
        </p:nvSpPr>
        <p:spPr>
          <a:xfrm>
            <a:off x="457200" y="274638"/>
            <a:ext cx="8382000" cy="1143000"/>
          </a:xfrm>
        </p:spPr>
        <p:txBody>
          <a:bodyPr/>
          <a:lstStyle/>
          <a:p>
            <a:pPr eaLnBrk="1" hangingPunct="1"/>
            <a:r>
              <a:rPr lang="es-AR" smtClean="0">
                <a:solidFill>
                  <a:schemeClr val="tx1"/>
                </a:solidFill>
              </a:rPr>
              <a:t>Los </a:t>
            </a:r>
            <a:r>
              <a:rPr lang="es-AR" i="1" smtClean="0">
                <a:solidFill>
                  <a:schemeClr val="tx1"/>
                </a:solidFill>
              </a:rPr>
              <a:t>“Héroes”</a:t>
            </a:r>
            <a:endParaRPr lang="es-ES_tradnl" i="1" smtClean="0">
              <a:solidFill>
                <a:schemeClr val="tx1"/>
              </a:solidFill>
            </a:endParaRPr>
          </a:p>
        </p:txBody>
      </p:sp>
      <p:sp>
        <p:nvSpPr>
          <p:cNvPr id="1714179" name="Rectangle 3"/>
          <p:cNvSpPr>
            <a:spLocks noGrp="1" noChangeArrowheads="1"/>
          </p:cNvSpPr>
          <p:nvPr>
            <p:ph type="body" sz="half" idx="1"/>
          </p:nvPr>
        </p:nvSpPr>
        <p:spPr>
          <a:xfrm>
            <a:off x="228600" y="1524000"/>
            <a:ext cx="4038600" cy="4800600"/>
          </a:xfrm>
        </p:spPr>
        <p:txBody>
          <a:bodyPr/>
          <a:lstStyle/>
          <a:p>
            <a:pPr eaLnBrk="1" hangingPunct="1">
              <a:lnSpc>
                <a:spcPct val="90000"/>
              </a:lnSpc>
            </a:pPr>
            <a:r>
              <a:rPr lang="es-AR" sz="3000" smtClean="0"/>
              <a:t>Se explica que en las Leyendas masónicas los </a:t>
            </a:r>
            <a:r>
              <a:rPr lang="es-AR" sz="3000" i="1" smtClean="0"/>
              <a:t>“Héroes” </a:t>
            </a:r>
            <a:r>
              <a:rPr lang="es-AR" sz="3000" smtClean="0"/>
              <a:t>son siempre trabajadores, que se enfrentan de igual a igual con los Reyes, y que generalmente demuestran mayor sabiduría que estos.</a:t>
            </a:r>
            <a:endParaRPr lang="es-ES_tradnl" sz="3000" smtClean="0"/>
          </a:p>
        </p:txBody>
      </p:sp>
      <p:sp>
        <p:nvSpPr>
          <p:cNvPr id="243716" name="Rectangle 4"/>
          <p:cNvSpPr>
            <a:spLocks noGrp="1" noChangeArrowheads="1"/>
          </p:cNvSpPr>
          <p:nvPr>
            <p:ph sz="half" idx="2"/>
          </p:nvPr>
        </p:nvSpPr>
        <p:spPr/>
        <p:txBody>
          <a:bodyPr/>
          <a:lstStyle/>
          <a:p>
            <a:pPr eaLnBrk="1" hangingPunct="1">
              <a:lnSpc>
                <a:spcPct val="80000"/>
              </a:lnSpc>
            </a:pPr>
            <a:endParaRPr lang="es-AR" sz="1400" smtClean="0"/>
          </a:p>
        </p:txBody>
      </p:sp>
      <p:pic>
        <p:nvPicPr>
          <p:cNvPr id="1714183" name="Picture 7" descr="1209624280_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4350" y="1485900"/>
            <a:ext cx="47434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14178"/>
                                        </p:tgtEl>
                                        <p:attrNameLst>
                                          <p:attrName>style.visibility</p:attrName>
                                        </p:attrNameLst>
                                      </p:cBhvr>
                                      <p:to>
                                        <p:strVal val="visible"/>
                                      </p:to>
                                    </p:set>
                                    <p:animEffect transition="in" filter="blinds(horizontal)">
                                      <p:cBhvr>
                                        <p:cTn id="7" dur="500"/>
                                        <p:tgtEl>
                                          <p:spTgt spid="17141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14179">
                                            <p:txEl>
                                              <p:pRg st="0" end="0"/>
                                            </p:txEl>
                                          </p:spTgt>
                                        </p:tgtEl>
                                        <p:attrNameLst>
                                          <p:attrName>style.visibility</p:attrName>
                                        </p:attrNameLst>
                                      </p:cBhvr>
                                      <p:to>
                                        <p:strVal val="visible"/>
                                      </p:to>
                                    </p:set>
                                    <p:animEffect transition="in" filter="blinds(horizontal)">
                                      <p:cBhvr>
                                        <p:cTn id="12" dur="500"/>
                                        <p:tgtEl>
                                          <p:spTgt spid="17141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714183"/>
                                        </p:tgtEl>
                                        <p:attrNameLst>
                                          <p:attrName>style.visibility</p:attrName>
                                        </p:attrNameLst>
                                      </p:cBhvr>
                                      <p:to>
                                        <p:strVal val="visible"/>
                                      </p:to>
                                    </p:set>
                                    <p:animEffect transition="in" filter="box(in)">
                                      <p:cBhvr>
                                        <p:cTn id="17" dur="3000"/>
                                        <p:tgtEl>
                                          <p:spTgt spid="1714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4178" grpId="0"/>
      <p:bldP spid="1714179" grpId="0" build="p"/>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5202" name="Rectangle 2"/>
          <p:cNvSpPr>
            <a:spLocks noGrp="1" noChangeArrowheads="1"/>
          </p:cNvSpPr>
          <p:nvPr>
            <p:ph type="title"/>
          </p:nvPr>
        </p:nvSpPr>
        <p:spPr>
          <a:xfrm>
            <a:off x="457200" y="274638"/>
            <a:ext cx="8382000" cy="1143000"/>
          </a:xfrm>
        </p:spPr>
        <p:txBody>
          <a:bodyPr/>
          <a:lstStyle/>
          <a:p>
            <a:pPr eaLnBrk="1" hangingPunct="1"/>
            <a:r>
              <a:rPr lang="es-AR" smtClean="0">
                <a:solidFill>
                  <a:schemeClr val="tx1"/>
                </a:solidFill>
              </a:rPr>
              <a:t>El acto creativo</a:t>
            </a:r>
            <a:endParaRPr lang="es-ES_tradnl" smtClean="0">
              <a:solidFill>
                <a:schemeClr val="tx1"/>
              </a:solidFill>
            </a:endParaRPr>
          </a:p>
        </p:txBody>
      </p:sp>
      <p:sp>
        <p:nvSpPr>
          <p:cNvPr id="1715203" name="Rectangle 3"/>
          <p:cNvSpPr>
            <a:spLocks noGrp="1" noChangeArrowheads="1"/>
          </p:cNvSpPr>
          <p:nvPr>
            <p:ph type="body" sz="half" idx="1"/>
          </p:nvPr>
        </p:nvSpPr>
        <p:spPr>
          <a:xfrm>
            <a:off x="228600" y="1524000"/>
            <a:ext cx="4038600" cy="4800600"/>
          </a:xfrm>
        </p:spPr>
        <p:txBody>
          <a:bodyPr/>
          <a:lstStyle/>
          <a:p>
            <a:pPr eaLnBrk="1" hangingPunct="1">
              <a:lnSpc>
                <a:spcPct val="90000"/>
              </a:lnSpc>
            </a:pPr>
            <a:r>
              <a:rPr lang="es-AR" sz="3000" smtClean="0"/>
              <a:t>Se insiste en la importancia del acto creativo, que el trabajador consigue con la mediación de sus instrumentos o herramientas.</a:t>
            </a:r>
          </a:p>
          <a:p>
            <a:pPr eaLnBrk="1" hangingPunct="1">
              <a:lnSpc>
                <a:spcPct val="90000"/>
              </a:lnSpc>
            </a:pPr>
            <a:r>
              <a:rPr lang="es-AR" sz="3000" smtClean="0"/>
              <a:t>Crear, manifestar, construir: he ahí el mensaje de este grado.</a:t>
            </a:r>
            <a:endParaRPr lang="es-ES_tradnl" sz="3000" smtClean="0"/>
          </a:p>
        </p:txBody>
      </p:sp>
      <p:sp>
        <p:nvSpPr>
          <p:cNvPr id="244740" name="Rectangle 4"/>
          <p:cNvSpPr>
            <a:spLocks noGrp="1" noChangeArrowheads="1"/>
          </p:cNvSpPr>
          <p:nvPr>
            <p:ph sz="half" idx="2"/>
          </p:nvPr>
        </p:nvSpPr>
        <p:spPr/>
        <p:txBody>
          <a:bodyPr/>
          <a:lstStyle/>
          <a:p>
            <a:pPr eaLnBrk="1" hangingPunct="1">
              <a:lnSpc>
                <a:spcPct val="80000"/>
              </a:lnSpc>
            </a:pPr>
            <a:endParaRPr lang="es-AR" sz="1400" smtClean="0"/>
          </a:p>
        </p:txBody>
      </p:sp>
      <p:pic>
        <p:nvPicPr>
          <p:cNvPr id="1715207" name="Picture 7" descr="artesano-punzando-piezas-en-tornillo_300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1675" y="1371600"/>
            <a:ext cx="425132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15202"/>
                                        </p:tgtEl>
                                        <p:attrNameLst>
                                          <p:attrName>style.visibility</p:attrName>
                                        </p:attrNameLst>
                                      </p:cBhvr>
                                      <p:to>
                                        <p:strVal val="visible"/>
                                      </p:to>
                                    </p:set>
                                    <p:animEffect transition="in" filter="blinds(horizontal)">
                                      <p:cBhvr>
                                        <p:cTn id="7" dur="500"/>
                                        <p:tgtEl>
                                          <p:spTgt spid="17152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15203">
                                            <p:txEl>
                                              <p:pRg st="0" end="0"/>
                                            </p:txEl>
                                          </p:spTgt>
                                        </p:tgtEl>
                                        <p:attrNameLst>
                                          <p:attrName>style.visibility</p:attrName>
                                        </p:attrNameLst>
                                      </p:cBhvr>
                                      <p:to>
                                        <p:strVal val="visible"/>
                                      </p:to>
                                    </p:set>
                                    <p:animEffect transition="in" filter="blinds(horizontal)">
                                      <p:cBhvr>
                                        <p:cTn id="12" dur="500"/>
                                        <p:tgtEl>
                                          <p:spTgt spid="17152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15203">
                                            <p:txEl>
                                              <p:pRg st="1" end="1"/>
                                            </p:txEl>
                                          </p:spTgt>
                                        </p:tgtEl>
                                        <p:attrNameLst>
                                          <p:attrName>style.visibility</p:attrName>
                                        </p:attrNameLst>
                                      </p:cBhvr>
                                      <p:to>
                                        <p:strVal val="visible"/>
                                      </p:to>
                                    </p:set>
                                    <p:animEffect transition="in" filter="blinds(horizontal)">
                                      <p:cBhvr>
                                        <p:cTn id="17" dur="500"/>
                                        <p:tgtEl>
                                          <p:spTgt spid="171520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715207"/>
                                        </p:tgtEl>
                                        <p:attrNameLst>
                                          <p:attrName>style.visibility</p:attrName>
                                        </p:attrNameLst>
                                      </p:cBhvr>
                                      <p:to>
                                        <p:strVal val="visible"/>
                                      </p:to>
                                    </p:set>
                                    <p:animEffect transition="in" filter="fade">
                                      <p:cBhvr>
                                        <p:cTn id="22" dur="2000"/>
                                        <p:tgtEl>
                                          <p:spTgt spid="1715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5202" grpId="0"/>
      <p:bldP spid="1715203" grpId="0" build="p"/>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0626" name="Rectangle 2"/>
          <p:cNvSpPr>
            <a:spLocks noGrp="1" noChangeArrowheads="1"/>
          </p:cNvSpPr>
          <p:nvPr>
            <p:ph type="title"/>
          </p:nvPr>
        </p:nvSpPr>
        <p:spPr/>
        <p:txBody>
          <a:bodyPr/>
          <a:lstStyle/>
          <a:p>
            <a:pPr eaLnBrk="1" hangingPunct="1"/>
            <a:r>
              <a:rPr lang="es-AR" smtClean="0">
                <a:solidFill>
                  <a:schemeClr val="tx1"/>
                </a:solidFill>
              </a:rPr>
              <a:t>El Hacha de Simmias</a:t>
            </a:r>
            <a:endParaRPr lang="es-ES_tradnl" smtClean="0">
              <a:solidFill>
                <a:schemeClr val="tx1"/>
              </a:solidFill>
            </a:endParaRPr>
          </a:p>
        </p:txBody>
      </p:sp>
      <p:sp>
        <p:nvSpPr>
          <p:cNvPr id="1690627" name="Rectangle 3"/>
          <p:cNvSpPr>
            <a:spLocks noGrp="1" noChangeArrowheads="1"/>
          </p:cNvSpPr>
          <p:nvPr>
            <p:ph type="body" idx="1"/>
          </p:nvPr>
        </p:nvSpPr>
        <p:spPr/>
        <p:txBody>
          <a:bodyPr/>
          <a:lstStyle/>
          <a:p>
            <a:pPr eaLnBrk="1" hangingPunct="1">
              <a:lnSpc>
                <a:spcPct val="90000"/>
              </a:lnSpc>
            </a:pPr>
            <a:r>
              <a:rPr lang="es-AR" smtClean="0"/>
              <a:t>Forma parte de los “caligramas”, poesías que debían leerse de una forma determinada, y en las que las palabras se ubicaban según formas geométricas.</a:t>
            </a:r>
          </a:p>
          <a:p>
            <a:pPr eaLnBrk="1" hangingPunct="1">
              <a:lnSpc>
                <a:spcPct val="90000"/>
              </a:lnSpc>
            </a:pPr>
            <a:r>
              <a:rPr lang="es-AR" smtClean="0"/>
              <a:t>Varios de ellos fueron obra de Simmias de Rodas, contemporáneo de Euclides.</a:t>
            </a:r>
          </a:p>
          <a:p>
            <a:pPr eaLnBrk="1" hangingPunct="1">
              <a:lnSpc>
                <a:spcPct val="90000"/>
              </a:lnSpc>
            </a:pPr>
            <a:r>
              <a:rPr lang="es-AR" smtClean="0"/>
              <a:t>Son famosos los denominados </a:t>
            </a:r>
            <a:r>
              <a:rPr lang="es-AR" i="1" smtClean="0"/>
              <a:t>“Las Alas”</a:t>
            </a:r>
            <a:r>
              <a:rPr lang="es-AR" smtClean="0"/>
              <a:t>, </a:t>
            </a:r>
            <a:r>
              <a:rPr lang="es-AR" i="1" smtClean="0"/>
              <a:t>“El Huevo”</a:t>
            </a:r>
            <a:r>
              <a:rPr lang="es-AR" smtClean="0"/>
              <a:t>, y el que nos interesa en este grado, </a:t>
            </a:r>
            <a:r>
              <a:rPr lang="es-AR" i="1" smtClean="0"/>
              <a:t>“El Hacha”</a:t>
            </a:r>
            <a:r>
              <a:rPr lang="es-AR" smtClean="0"/>
              <a:t>.</a:t>
            </a:r>
            <a:endParaRPr lang="es-ES_tradnl"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0626"/>
                                        </p:tgtEl>
                                        <p:attrNameLst>
                                          <p:attrName>style.visibility</p:attrName>
                                        </p:attrNameLst>
                                      </p:cBhvr>
                                      <p:to>
                                        <p:strVal val="visible"/>
                                      </p:to>
                                    </p:set>
                                    <p:animEffect transition="in" filter="blinds(horizontal)">
                                      <p:cBhvr>
                                        <p:cTn id="7" dur="500"/>
                                        <p:tgtEl>
                                          <p:spTgt spid="1690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90627">
                                            <p:txEl>
                                              <p:pRg st="0" end="0"/>
                                            </p:txEl>
                                          </p:spTgt>
                                        </p:tgtEl>
                                        <p:attrNameLst>
                                          <p:attrName>style.visibility</p:attrName>
                                        </p:attrNameLst>
                                      </p:cBhvr>
                                      <p:to>
                                        <p:strVal val="visible"/>
                                      </p:to>
                                    </p:set>
                                    <p:animEffect transition="in" filter="blinds(horizontal)">
                                      <p:cBhvr>
                                        <p:cTn id="12" dur="500"/>
                                        <p:tgtEl>
                                          <p:spTgt spid="16906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90627">
                                            <p:txEl>
                                              <p:pRg st="1" end="1"/>
                                            </p:txEl>
                                          </p:spTgt>
                                        </p:tgtEl>
                                        <p:attrNameLst>
                                          <p:attrName>style.visibility</p:attrName>
                                        </p:attrNameLst>
                                      </p:cBhvr>
                                      <p:to>
                                        <p:strVal val="visible"/>
                                      </p:to>
                                    </p:set>
                                    <p:animEffect transition="in" filter="blinds(horizontal)">
                                      <p:cBhvr>
                                        <p:cTn id="17" dur="500"/>
                                        <p:tgtEl>
                                          <p:spTgt spid="16906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90627">
                                            <p:txEl>
                                              <p:pRg st="2" end="2"/>
                                            </p:txEl>
                                          </p:spTgt>
                                        </p:tgtEl>
                                        <p:attrNameLst>
                                          <p:attrName>style.visibility</p:attrName>
                                        </p:attrNameLst>
                                      </p:cBhvr>
                                      <p:to>
                                        <p:strVal val="visible"/>
                                      </p:to>
                                    </p:set>
                                    <p:animEffect transition="in" filter="blinds(horizontal)">
                                      <p:cBhvr>
                                        <p:cTn id="22" dur="500"/>
                                        <p:tgtEl>
                                          <p:spTgt spid="1690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0626" grpId="0"/>
      <p:bldP spid="1690627" grpId="0" build="p"/>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1650" name="Rectangle 2"/>
          <p:cNvSpPr>
            <a:spLocks noGrp="1" noChangeArrowheads="1"/>
          </p:cNvSpPr>
          <p:nvPr>
            <p:ph type="title"/>
          </p:nvPr>
        </p:nvSpPr>
        <p:spPr/>
        <p:txBody>
          <a:bodyPr/>
          <a:lstStyle/>
          <a:p>
            <a:pPr eaLnBrk="1" hangingPunct="1"/>
            <a:r>
              <a:rPr lang="es-AR" smtClean="0">
                <a:solidFill>
                  <a:schemeClr val="tx1"/>
                </a:solidFill>
              </a:rPr>
              <a:t>El Hacha de Simmias</a:t>
            </a:r>
            <a:endParaRPr lang="es-ES_tradnl" smtClean="0">
              <a:solidFill>
                <a:schemeClr val="tx1"/>
              </a:solidFill>
            </a:endParaRPr>
          </a:p>
        </p:txBody>
      </p:sp>
      <p:sp>
        <p:nvSpPr>
          <p:cNvPr id="1691651" name="Rectangle 3"/>
          <p:cNvSpPr>
            <a:spLocks noGrp="1" noChangeArrowheads="1"/>
          </p:cNvSpPr>
          <p:nvPr>
            <p:ph type="body" sz="half" idx="1"/>
          </p:nvPr>
        </p:nvSpPr>
        <p:spPr>
          <a:xfrm>
            <a:off x="304800" y="1600200"/>
            <a:ext cx="4038600" cy="4953000"/>
          </a:xfrm>
        </p:spPr>
        <p:txBody>
          <a:bodyPr/>
          <a:lstStyle/>
          <a:p>
            <a:pPr eaLnBrk="1" hangingPunct="1">
              <a:lnSpc>
                <a:spcPct val="80000"/>
              </a:lnSpc>
            </a:pPr>
            <a:r>
              <a:rPr lang="es-ES_tradnl" sz="1700" smtClean="0"/>
              <a:t>La “doble hacha” de Simias se refiere a Epeios, el constructor del caballo de madera de la guerra de Troya, que ofrece su instrumento a Atenea, inspiradora de la idea a Ulises. </a:t>
            </a:r>
          </a:p>
          <a:p>
            <a:pPr eaLnBrk="1" hangingPunct="1">
              <a:lnSpc>
                <a:spcPct val="80000"/>
              </a:lnSpc>
            </a:pPr>
            <a:r>
              <a:rPr lang="es-ES_tradnl" sz="1700" smtClean="0"/>
              <a:t>A partir del eje central el hacha representada se configura mediante dos semicírculos en torno a él. Los extremos o filos están formados alternativamente por los versos pares (izq.) e impares (der.) por lo que la lectura se realiza formando una espiral en el sentido de las agujas del reloj, desde los filos (versos 1 y 2) hacia el interior (versos 11-12). </a:t>
            </a:r>
          </a:p>
          <a:p>
            <a:pPr eaLnBrk="1" hangingPunct="1">
              <a:lnSpc>
                <a:spcPct val="80000"/>
              </a:lnSpc>
            </a:pPr>
            <a:r>
              <a:rPr lang="es-ES_tradnl" sz="1700" smtClean="0"/>
              <a:t>La “doble hacha” es además réplica de un signo cretense tallado sobre los muros de Cnosos en Creta, según señala J. Peignot. </a:t>
            </a:r>
          </a:p>
        </p:txBody>
      </p:sp>
      <p:sp>
        <p:nvSpPr>
          <p:cNvPr id="246788" name="Rectangle 4"/>
          <p:cNvSpPr>
            <a:spLocks noGrp="1" noChangeArrowheads="1"/>
          </p:cNvSpPr>
          <p:nvPr>
            <p:ph sz="half" idx="2"/>
          </p:nvPr>
        </p:nvSpPr>
        <p:spPr/>
        <p:txBody>
          <a:bodyPr/>
          <a:lstStyle/>
          <a:p>
            <a:pPr eaLnBrk="1" hangingPunct="1">
              <a:lnSpc>
                <a:spcPct val="80000"/>
              </a:lnSpc>
            </a:pPr>
            <a:endParaRPr lang="es-AR" sz="1600" smtClean="0"/>
          </a:p>
        </p:txBody>
      </p:sp>
      <p:pic>
        <p:nvPicPr>
          <p:cNvPr id="1691656" name="Picture 8" descr="fig8%20hacha%20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8275" y="1514475"/>
            <a:ext cx="2752725"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1657" name="Text Box 9"/>
          <p:cNvSpPr txBox="1">
            <a:spLocks noChangeArrowheads="1"/>
          </p:cNvSpPr>
          <p:nvPr/>
        </p:nvSpPr>
        <p:spPr bwMode="auto">
          <a:xfrm>
            <a:off x="5492750" y="6361113"/>
            <a:ext cx="2355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“El Hacha y el Verbo”</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1650"/>
                                        </p:tgtEl>
                                        <p:attrNameLst>
                                          <p:attrName>style.visibility</p:attrName>
                                        </p:attrNameLst>
                                      </p:cBhvr>
                                      <p:to>
                                        <p:strVal val="visible"/>
                                      </p:to>
                                    </p:set>
                                    <p:animEffect transition="in" filter="blinds(horizontal)">
                                      <p:cBhvr>
                                        <p:cTn id="7" dur="500"/>
                                        <p:tgtEl>
                                          <p:spTgt spid="1691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1691656"/>
                                        </p:tgtEl>
                                        <p:attrNameLst>
                                          <p:attrName>style.visibility</p:attrName>
                                        </p:attrNameLst>
                                      </p:cBhvr>
                                      <p:to>
                                        <p:strVal val="visible"/>
                                      </p:to>
                                    </p:set>
                                    <p:animEffect transition="in" filter="plus(in)">
                                      <p:cBhvr>
                                        <p:cTn id="12" dur="2000"/>
                                        <p:tgtEl>
                                          <p:spTgt spid="16916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91651">
                                            <p:txEl>
                                              <p:pRg st="0" end="0"/>
                                            </p:txEl>
                                          </p:spTgt>
                                        </p:tgtEl>
                                        <p:attrNameLst>
                                          <p:attrName>style.visibility</p:attrName>
                                        </p:attrNameLst>
                                      </p:cBhvr>
                                      <p:to>
                                        <p:strVal val="visible"/>
                                      </p:to>
                                    </p:set>
                                    <p:animEffect transition="in" filter="blinds(horizontal)">
                                      <p:cBhvr>
                                        <p:cTn id="17" dur="500"/>
                                        <p:tgtEl>
                                          <p:spTgt spid="169165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91651">
                                            <p:txEl>
                                              <p:pRg st="1" end="1"/>
                                            </p:txEl>
                                          </p:spTgt>
                                        </p:tgtEl>
                                        <p:attrNameLst>
                                          <p:attrName>style.visibility</p:attrName>
                                        </p:attrNameLst>
                                      </p:cBhvr>
                                      <p:to>
                                        <p:strVal val="visible"/>
                                      </p:to>
                                    </p:set>
                                    <p:animEffect transition="in" filter="blinds(horizontal)">
                                      <p:cBhvr>
                                        <p:cTn id="22" dur="500"/>
                                        <p:tgtEl>
                                          <p:spTgt spid="169165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91651">
                                            <p:txEl>
                                              <p:pRg st="2" end="2"/>
                                            </p:txEl>
                                          </p:spTgt>
                                        </p:tgtEl>
                                        <p:attrNameLst>
                                          <p:attrName>style.visibility</p:attrName>
                                        </p:attrNameLst>
                                      </p:cBhvr>
                                      <p:to>
                                        <p:strVal val="visible"/>
                                      </p:to>
                                    </p:set>
                                    <p:animEffect transition="in" filter="blinds(horizontal)">
                                      <p:cBhvr>
                                        <p:cTn id="27" dur="500"/>
                                        <p:tgtEl>
                                          <p:spTgt spid="169165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691657"/>
                                        </p:tgtEl>
                                        <p:attrNameLst>
                                          <p:attrName>style.visibility</p:attrName>
                                        </p:attrNameLst>
                                      </p:cBhvr>
                                      <p:to>
                                        <p:strVal val="visible"/>
                                      </p:to>
                                    </p:set>
                                    <p:animEffect transition="in" filter="dissolve">
                                      <p:cBhvr>
                                        <p:cTn id="32" dur="500"/>
                                        <p:tgtEl>
                                          <p:spTgt spid="1691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1650" grpId="0"/>
      <p:bldP spid="1691651" grpId="0" build="p"/>
      <p:bldP spid="1691657"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4722" name="Rectangle 2"/>
          <p:cNvSpPr>
            <a:spLocks noGrp="1" noChangeArrowheads="1"/>
          </p:cNvSpPr>
          <p:nvPr>
            <p:ph type="title"/>
          </p:nvPr>
        </p:nvSpPr>
        <p:spPr/>
        <p:txBody>
          <a:bodyPr/>
          <a:lstStyle/>
          <a:p>
            <a:pPr eaLnBrk="1" hangingPunct="1"/>
            <a:r>
              <a:rPr lang="es-AR" smtClean="0">
                <a:solidFill>
                  <a:schemeClr val="tx1"/>
                </a:solidFill>
              </a:rPr>
              <a:t>La Gran Obra</a:t>
            </a:r>
            <a:endParaRPr lang="es-ES_tradnl" smtClean="0">
              <a:solidFill>
                <a:schemeClr val="tx1"/>
              </a:solidFill>
            </a:endParaRPr>
          </a:p>
        </p:txBody>
      </p:sp>
      <p:sp>
        <p:nvSpPr>
          <p:cNvPr id="1694723" name="Rectangle 3"/>
          <p:cNvSpPr>
            <a:spLocks noGrp="1" noChangeArrowheads="1"/>
          </p:cNvSpPr>
          <p:nvPr>
            <p:ph type="body" idx="1"/>
          </p:nvPr>
        </p:nvSpPr>
        <p:spPr/>
        <p:txBody>
          <a:bodyPr/>
          <a:lstStyle/>
          <a:p>
            <a:pPr eaLnBrk="1" hangingPunct="1">
              <a:lnSpc>
                <a:spcPct val="90000"/>
              </a:lnSpc>
            </a:pPr>
            <a:r>
              <a:rPr lang="es-AR" smtClean="0"/>
              <a:t>En los antiguos Rituales, solía incluirse un </a:t>
            </a:r>
            <a:r>
              <a:rPr lang="es-AR" i="1" smtClean="0"/>
              <a:t>“Discurso del Orador”, </a:t>
            </a:r>
            <a:r>
              <a:rPr lang="es-AR" smtClean="0"/>
              <a:t>de claro significado hermético y alquímico.</a:t>
            </a:r>
          </a:p>
          <a:p>
            <a:pPr eaLnBrk="1" hangingPunct="1">
              <a:lnSpc>
                <a:spcPct val="90000"/>
              </a:lnSpc>
            </a:pPr>
            <a:r>
              <a:rPr lang="es-AR" smtClean="0"/>
              <a:t>En él se decía que </a:t>
            </a:r>
            <a:r>
              <a:rPr lang="es-AR" i="1" smtClean="0"/>
              <a:t>“La Gran Obra es la apoteosis del Trabajo”.</a:t>
            </a:r>
          </a:p>
          <a:p>
            <a:pPr eaLnBrk="1" hangingPunct="1">
              <a:lnSpc>
                <a:spcPct val="90000"/>
              </a:lnSpc>
            </a:pPr>
            <a:r>
              <a:rPr lang="es-AR" smtClean="0"/>
              <a:t>Con lo que se declaraba que el objetivo final del trabajo masónico es la Gran Obra, es decir, la transmutación del Hombre y de la Naturaleza.</a:t>
            </a:r>
            <a:endParaRPr lang="es-ES_tradnl" smtClean="0"/>
          </a:p>
        </p:txBody>
      </p:sp>
      <p:pic>
        <p:nvPicPr>
          <p:cNvPr id="1694725" name="Picture 5" descr="LaPiedraFilosof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4726" name="Text Box 6"/>
          <p:cNvSpPr txBox="1">
            <a:spLocks noChangeArrowheads="1"/>
          </p:cNvSpPr>
          <p:nvPr/>
        </p:nvSpPr>
        <p:spPr bwMode="auto">
          <a:xfrm>
            <a:off x="0" y="112713"/>
            <a:ext cx="33210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i="1">
                <a:solidFill>
                  <a:schemeClr val="tx1"/>
                </a:solidFill>
              </a:rPr>
              <a:t>“La piedra filosofal”,</a:t>
            </a:r>
          </a:p>
          <a:p>
            <a:pPr eaLnBrk="1" hangingPunct="1"/>
            <a:r>
              <a:rPr lang="es-AR" b="1">
                <a:solidFill>
                  <a:schemeClr val="tx1"/>
                </a:solidFill>
              </a:rPr>
              <a:t>representada como un árbol,</a:t>
            </a:r>
          </a:p>
          <a:p>
            <a:pPr eaLnBrk="1" hangingPunct="1"/>
            <a:r>
              <a:rPr lang="es-AR" b="1">
                <a:solidFill>
                  <a:schemeClr val="tx1"/>
                </a:solidFill>
              </a:rPr>
              <a:t>cuyo autor desconocemos</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4722"/>
                                        </p:tgtEl>
                                        <p:attrNameLst>
                                          <p:attrName>style.visibility</p:attrName>
                                        </p:attrNameLst>
                                      </p:cBhvr>
                                      <p:to>
                                        <p:strVal val="visible"/>
                                      </p:to>
                                    </p:set>
                                    <p:animEffect transition="in" filter="blinds(horizontal)">
                                      <p:cBhvr>
                                        <p:cTn id="7" dur="500"/>
                                        <p:tgtEl>
                                          <p:spTgt spid="1694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94723">
                                            <p:txEl>
                                              <p:pRg st="0" end="0"/>
                                            </p:txEl>
                                          </p:spTgt>
                                        </p:tgtEl>
                                        <p:attrNameLst>
                                          <p:attrName>style.visibility</p:attrName>
                                        </p:attrNameLst>
                                      </p:cBhvr>
                                      <p:to>
                                        <p:strVal val="visible"/>
                                      </p:to>
                                    </p:set>
                                    <p:animEffect transition="in" filter="blinds(horizontal)">
                                      <p:cBhvr>
                                        <p:cTn id="12" dur="500"/>
                                        <p:tgtEl>
                                          <p:spTgt spid="16947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94723">
                                            <p:txEl>
                                              <p:pRg st="1" end="1"/>
                                            </p:txEl>
                                          </p:spTgt>
                                        </p:tgtEl>
                                        <p:attrNameLst>
                                          <p:attrName>style.visibility</p:attrName>
                                        </p:attrNameLst>
                                      </p:cBhvr>
                                      <p:to>
                                        <p:strVal val="visible"/>
                                      </p:to>
                                    </p:set>
                                    <p:animEffect transition="in" filter="blinds(horizontal)">
                                      <p:cBhvr>
                                        <p:cTn id="17" dur="500"/>
                                        <p:tgtEl>
                                          <p:spTgt spid="16947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94723">
                                            <p:txEl>
                                              <p:pRg st="2" end="2"/>
                                            </p:txEl>
                                          </p:spTgt>
                                        </p:tgtEl>
                                        <p:attrNameLst>
                                          <p:attrName>style.visibility</p:attrName>
                                        </p:attrNameLst>
                                      </p:cBhvr>
                                      <p:to>
                                        <p:strVal val="visible"/>
                                      </p:to>
                                    </p:set>
                                    <p:animEffect transition="in" filter="blinds(horizontal)">
                                      <p:cBhvr>
                                        <p:cTn id="22" dur="500"/>
                                        <p:tgtEl>
                                          <p:spTgt spid="169472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xit" presetSubtype="16" fill="hold" grpId="1" nodeType="clickEffect">
                                  <p:stCondLst>
                                    <p:cond delay="0"/>
                                  </p:stCondLst>
                                  <p:childTnLst>
                                    <p:animEffect transition="out" filter="diamond(in)">
                                      <p:cBhvr>
                                        <p:cTn id="26" dur="2000"/>
                                        <p:tgtEl>
                                          <p:spTgt spid="1694722"/>
                                        </p:tgtEl>
                                      </p:cBhvr>
                                    </p:animEffect>
                                    <p:set>
                                      <p:cBhvr>
                                        <p:cTn id="27" dur="1" fill="hold">
                                          <p:stCondLst>
                                            <p:cond delay="1999"/>
                                          </p:stCondLst>
                                        </p:cTn>
                                        <p:tgtEl>
                                          <p:spTgt spid="1694722"/>
                                        </p:tgtEl>
                                        <p:attrNameLst>
                                          <p:attrName>style.visibility</p:attrName>
                                        </p:attrNameLst>
                                      </p:cBhvr>
                                      <p:to>
                                        <p:strVal val="hidden"/>
                                      </p:to>
                                    </p:set>
                                  </p:childTnLst>
                                </p:cTn>
                              </p:par>
                              <p:par>
                                <p:cTn id="28" presetID="8" presetClass="exit" presetSubtype="16" fill="hold" grpId="1" nodeType="withEffect">
                                  <p:stCondLst>
                                    <p:cond delay="0"/>
                                  </p:stCondLst>
                                  <p:childTnLst>
                                    <p:animEffect transition="out" filter="diamond(in)">
                                      <p:cBhvr>
                                        <p:cTn id="29" dur="2000"/>
                                        <p:tgtEl>
                                          <p:spTgt spid="1694723">
                                            <p:txEl>
                                              <p:pRg st="0" end="0"/>
                                            </p:txEl>
                                          </p:spTgt>
                                        </p:tgtEl>
                                      </p:cBhvr>
                                    </p:animEffect>
                                    <p:set>
                                      <p:cBhvr>
                                        <p:cTn id="30" dur="1" fill="hold">
                                          <p:stCondLst>
                                            <p:cond delay="1999"/>
                                          </p:stCondLst>
                                        </p:cTn>
                                        <p:tgtEl>
                                          <p:spTgt spid="1694723">
                                            <p:txEl>
                                              <p:pRg st="0" end="0"/>
                                            </p:txEl>
                                          </p:spTgt>
                                        </p:tgtEl>
                                        <p:attrNameLst>
                                          <p:attrName>style.visibility</p:attrName>
                                        </p:attrNameLst>
                                      </p:cBhvr>
                                      <p:to>
                                        <p:strVal val="hidden"/>
                                      </p:to>
                                    </p:set>
                                  </p:childTnLst>
                                </p:cTn>
                              </p:par>
                              <p:par>
                                <p:cTn id="31" presetID="8" presetClass="exit" presetSubtype="16" fill="hold" grpId="1" nodeType="withEffect">
                                  <p:stCondLst>
                                    <p:cond delay="0"/>
                                  </p:stCondLst>
                                  <p:childTnLst>
                                    <p:animEffect transition="out" filter="diamond(in)">
                                      <p:cBhvr>
                                        <p:cTn id="32" dur="2000"/>
                                        <p:tgtEl>
                                          <p:spTgt spid="1694723">
                                            <p:txEl>
                                              <p:pRg st="1" end="1"/>
                                            </p:txEl>
                                          </p:spTgt>
                                        </p:tgtEl>
                                      </p:cBhvr>
                                    </p:animEffect>
                                    <p:set>
                                      <p:cBhvr>
                                        <p:cTn id="33" dur="1" fill="hold">
                                          <p:stCondLst>
                                            <p:cond delay="1999"/>
                                          </p:stCondLst>
                                        </p:cTn>
                                        <p:tgtEl>
                                          <p:spTgt spid="1694723">
                                            <p:txEl>
                                              <p:pRg st="1" end="1"/>
                                            </p:txEl>
                                          </p:spTgt>
                                        </p:tgtEl>
                                        <p:attrNameLst>
                                          <p:attrName>style.visibility</p:attrName>
                                        </p:attrNameLst>
                                      </p:cBhvr>
                                      <p:to>
                                        <p:strVal val="hidden"/>
                                      </p:to>
                                    </p:set>
                                  </p:childTnLst>
                                </p:cTn>
                              </p:par>
                              <p:par>
                                <p:cTn id="34" presetID="8" presetClass="exit" presetSubtype="16" fill="hold" grpId="1" nodeType="withEffect">
                                  <p:stCondLst>
                                    <p:cond delay="0"/>
                                  </p:stCondLst>
                                  <p:childTnLst>
                                    <p:animEffect transition="out" filter="diamond(in)">
                                      <p:cBhvr>
                                        <p:cTn id="35" dur="2000"/>
                                        <p:tgtEl>
                                          <p:spTgt spid="1694723">
                                            <p:txEl>
                                              <p:pRg st="2" end="2"/>
                                            </p:txEl>
                                          </p:spTgt>
                                        </p:tgtEl>
                                      </p:cBhvr>
                                    </p:animEffect>
                                    <p:set>
                                      <p:cBhvr>
                                        <p:cTn id="36" dur="1" fill="hold">
                                          <p:stCondLst>
                                            <p:cond delay="1999"/>
                                          </p:stCondLst>
                                        </p:cTn>
                                        <p:tgtEl>
                                          <p:spTgt spid="1694723">
                                            <p:txEl>
                                              <p:pRg st="2" end="2"/>
                                            </p:txEl>
                                          </p:spTgt>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1694725"/>
                                        </p:tgtEl>
                                        <p:attrNameLst>
                                          <p:attrName>style.visibility</p:attrName>
                                        </p:attrNameLst>
                                      </p:cBhvr>
                                      <p:to>
                                        <p:strVal val="visible"/>
                                      </p:to>
                                    </p:set>
                                    <p:animEffect transition="in" filter="fade">
                                      <p:cBhvr>
                                        <p:cTn id="41" dur="2000"/>
                                        <p:tgtEl>
                                          <p:spTgt spid="169472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694726"/>
                                        </p:tgtEl>
                                        <p:attrNameLst>
                                          <p:attrName>style.visibility</p:attrName>
                                        </p:attrNameLst>
                                      </p:cBhvr>
                                      <p:to>
                                        <p:strVal val="visible"/>
                                      </p:to>
                                    </p:set>
                                    <p:animEffect transition="in" filter="dissolve">
                                      <p:cBhvr>
                                        <p:cTn id="46" dur="500"/>
                                        <p:tgtEl>
                                          <p:spTgt spid="1694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4722" grpId="0"/>
      <p:bldP spid="1694722" grpId="1"/>
      <p:bldP spid="1694723" grpId="0" build="p"/>
      <p:bldP spid="1694723" grpId="1" build="p"/>
      <p:bldP spid="1694726" grpId="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5746" name="Rectangle 2"/>
          <p:cNvSpPr>
            <a:spLocks noGrp="1" noChangeArrowheads="1"/>
          </p:cNvSpPr>
          <p:nvPr>
            <p:ph type="title"/>
          </p:nvPr>
        </p:nvSpPr>
        <p:spPr/>
        <p:txBody>
          <a:bodyPr/>
          <a:lstStyle/>
          <a:p>
            <a:pPr eaLnBrk="1" hangingPunct="1"/>
            <a:r>
              <a:rPr lang="es-AR" smtClean="0">
                <a:solidFill>
                  <a:schemeClr val="tx1"/>
                </a:solidFill>
              </a:rPr>
              <a:t>Discípulos de Zoroastro</a:t>
            </a:r>
            <a:endParaRPr lang="es-ES_tradnl" smtClean="0">
              <a:solidFill>
                <a:schemeClr val="tx1"/>
              </a:solidFill>
            </a:endParaRPr>
          </a:p>
        </p:txBody>
      </p:sp>
      <p:sp>
        <p:nvSpPr>
          <p:cNvPr id="1695747" name="Rectangle 3"/>
          <p:cNvSpPr>
            <a:spLocks noGrp="1" noChangeArrowheads="1"/>
          </p:cNvSpPr>
          <p:nvPr>
            <p:ph type="body" idx="1"/>
          </p:nvPr>
        </p:nvSpPr>
        <p:spPr>
          <a:xfrm>
            <a:off x="457200" y="1828800"/>
            <a:ext cx="8229600" cy="4876800"/>
          </a:xfrm>
        </p:spPr>
        <p:txBody>
          <a:bodyPr/>
          <a:lstStyle/>
          <a:p>
            <a:pPr eaLnBrk="1" hangingPunct="1">
              <a:lnSpc>
                <a:spcPct val="90000"/>
              </a:lnSpc>
            </a:pPr>
            <a:r>
              <a:rPr lang="es-AR" sz="3600" smtClean="0"/>
              <a:t>Así calificaba el mismo </a:t>
            </a:r>
            <a:r>
              <a:rPr lang="es-AR" sz="3600" i="1" smtClean="0"/>
              <a:t>Discurso </a:t>
            </a:r>
            <a:r>
              <a:rPr lang="es-AR" sz="3600" smtClean="0"/>
              <a:t>a los Iniciados en este grado.</a:t>
            </a:r>
          </a:p>
          <a:p>
            <a:pPr eaLnBrk="1" hangingPunct="1">
              <a:lnSpc>
                <a:spcPct val="90000"/>
              </a:lnSpc>
            </a:pPr>
            <a:r>
              <a:rPr lang="es-AR" sz="3600" smtClean="0"/>
              <a:t>La referencia, por supuesto, no puede aludir al Zoroastro histórico.</a:t>
            </a:r>
          </a:p>
          <a:p>
            <a:pPr eaLnBrk="1" hangingPunct="1">
              <a:lnSpc>
                <a:spcPct val="90000"/>
              </a:lnSpc>
            </a:pPr>
            <a:r>
              <a:rPr lang="es-AR" sz="3600" smtClean="0"/>
              <a:t>Más bien alude a la condición de </a:t>
            </a:r>
            <a:r>
              <a:rPr lang="es-AR" sz="3600" i="1" smtClean="0"/>
              <a:t>“filósofos del fuego”</a:t>
            </a:r>
            <a:r>
              <a:rPr lang="es-AR" sz="3600" smtClean="0"/>
              <a:t>.</a:t>
            </a:r>
          </a:p>
          <a:p>
            <a:pPr eaLnBrk="1" hangingPunct="1">
              <a:lnSpc>
                <a:spcPct val="90000"/>
              </a:lnSpc>
            </a:pPr>
            <a:r>
              <a:rPr lang="es-AR" sz="3600" smtClean="0"/>
              <a:t>Es decir, de alquimistas.</a:t>
            </a:r>
            <a:endParaRPr lang="es-ES_tradnl" sz="3600" i="1" smtClean="0"/>
          </a:p>
        </p:txBody>
      </p:sp>
      <p:pic>
        <p:nvPicPr>
          <p:cNvPr id="1695751" name="Picture 7" descr="zoroastro%20darsh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9425" y="0"/>
            <a:ext cx="4854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5753" name="Picture 9" descr="zoroastr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3" y="0"/>
            <a:ext cx="43592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5754" name="Text Box 10"/>
          <p:cNvSpPr txBox="1">
            <a:spLocks noChangeArrowheads="1"/>
          </p:cNvSpPr>
          <p:nvPr/>
        </p:nvSpPr>
        <p:spPr bwMode="auto">
          <a:xfrm>
            <a:off x="2590800" y="265113"/>
            <a:ext cx="4159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Zoroastro y los </a:t>
            </a:r>
            <a:r>
              <a:rPr lang="es-AR" b="1" i="1">
                <a:solidFill>
                  <a:schemeClr val="tx1"/>
                </a:solidFill>
              </a:rPr>
              <a:t>“filósofos del fuego”</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5746"/>
                                        </p:tgtEl>
                                        <p:attrNameLst>
                                          <p:attrName>style.visibility</p:attrName>
                                        </p:attrNameLst>
                                      </p:cBhvr>
                                      <p:to>
                                        <p:strVal val="visible"/>
                                      </p:to>
                                    </p:set>
                                    <p:animEffect transition="in" filter="blinds(horizontal)">
                                      <p:cBhvr>
                                        <p:cTn id="7" dur="500"/>
                                        <p:tgtEl>
                                          <p:spTgt spid="1695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95747">
                                            <p:txEl>
                                              <p:pRg st="0" end="0"/>
                                            </p:txEl>
                                          </p:spTgt>
                                        </p:tgtEl>
                                        <p:attrNameLst>
                                          <p:attrName>style.visibility</p:attrName>
                                        </p:attrNameLst>
                                      </p:cBhvr>
                                      <p:to>
                                        <p:strVal val="visible"/>
                                      </p:to>
                                    </p:set>
                                    <p:animEffect transition="in" filter="blinds(horizontal)">
                                      <p:cBhvr>
                                        <p:cTn id="12" dur="500"/>
                                        <p:tgtEl>
                                          <p:spTgt spid="16957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95747">
                                            <p:txEl>
                                              <p:pRg st="1" end="1"/>
                                            </p:txEl>
                                          </p:spTgt>
                                        </p:tgtEl>
                                        <p:attrNameLst>
                                          <p:attrName>style.visibility</p:attrName>
                                        </p:attrNameLst>
                                      </p:cBhvr>
                                      <p:to>
                                        <p:strVal val="visible"/>
                                      </p:to>
                                    </p:set>
                                    <p:animEffect transition="in" filter="blinds(horizontal)">
                                      <p:cBhvr>
                                        <p:cTn id="17" dur="500"/>
                                        <p:tgtEl>
                                          <p:spTgt spid="16957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95747">
                                            <p:txEl>
                                              <p:pRg st="2" end="2"/>
                                            </p:txEl>
                                          </p:spTgt>
                                        </p:tgtEl>
                                        <p:attrNameLst>
                                          <p:attrName>style.visibility</p:attrName>
                                        </p:attrNameLst>
                                      </p:cBhvr>
                                      <p:to>
                                        <p:strVal val="visible"/>
                                      </p:to>
                                    </p:set>
                                    <p:animEffect transition="in" filter="blinds(horizontal)">
                                      <p:cBhvr>
                                        <p:cTn id="22" dur="500"/>
                                        <p:tgtEl>
                                          <p:spTgt spid="16957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95747">
                                            <p:txEl>
                                              <p:pRg st="3" end="3"/>
                                            </p:txEl>
                                          </p:spTgt>
                                        </p:tgtEl>
                                        <p:attrNameLst>
                                          <p:attrName>style.visibility</p:attrName>
                                        </p:attrNameLst>
                                      </p:cBhvr>
                                      <p:to>
                                        <p:strVal val="visible"/>
                                      </p:to>
                                    </p:set>
                                    <p:animEffect transition="in" filter="blinds(horizontal)">
                                      <p:cBhvr>
                                        <p:cTn id="27" dur="500"/>
                                        <p:tgtEl>
                                          <p:spTgt spid="16957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xit" presetSubtype="16" fill="hold" grpId="1" nodeType="clickEffect">
                                  <p:stCondLst>
                                    <p:cond delay="0"/>
                                  </p:stCondLst>
                                  <p:childTnLst>
                                    <p:animEffect transition="out" filter="diamond(in)">
                                      <p:cBhvr>
                                        <p:cTn id="31" dur="2000"/>
                                        <p:tgtEl>
                                          <p:spTgt spid="1695746"/>
                                        </p:tgtEl>
                                      </p:cBhvr>
                                    </p:animEffect>
                                    <p:set>
                                      <p:cBhvr>
                                        <p:cTn id="32" dur="1" fill="hold">
                                          <p:stCondLst>
                                            <p:cond delay="1999"/>
                                          </p:stCondLst>
                                        </p:cTn>
                                        <p:tgtEl>
                                          <p:spTgt spid="1695746"/>
                                        </p:tgtEl>
                                        <p:attrNameLst>
                                          <p:attrName>style.visibility</p:attrName>
                                        </p:attrNameLst>
                                      </p:cBhvr>
                                      <p:to>
                                        <p:strVal val="hidden"/>
                                      </p:to>
                                    </p:set>
                                  </p:childTnLst>
                                </p:cTn>
                              </p:par>
                              <p:par>
                                <p:cTn id="33" presetID="8" presetClass="exit" presetSubtype="16" fill="hold" grpId="1" nodeType="withEffect">
                                  <p:stCondLst>
                                    <p:cond delay="0"/>
                                  </p:stCondLst>
                                  <p:childTnLst>
                                    <p:animEffect transition="out" filter="diamond(in)">
                                      <p:cBhvr>
                                        <p:cTn id="34" dur="2000"/>
                                        <p:tgtEl>
                                          <p:spTgt spid="1695747">
                                            <p:txEl>
                                              <p:pRg st="0" end="0"/>
                                            </p:txEl>
                                          </p:spTgt>
                                        </p:tgtEl>
                                      </p:cBhvr>
                                    </p:animEffect>
                                    <p:set>
                                      <p:cBhvr>
                                        <p:cTn id="35" dur="1" fill="hold">
                                          <p:stCondLst>
                                            <p:cond delay="1999"/>
                                          </p:stCondLst>
                                        </p:cTn>
                                        <p:tgtEl>
                                          <p:spTgt spid="1695747">
                                            <p:txEl>
                                              <p:pRg st="0" end="0"/>
                                            </p:txEl>
                                          </p:spTgt>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8" presetClass="exit" presetSubtype="16" fill="hold" grpId="1" nodeType="clickEffect">
                                  <p:stCondLst>
                                    <p:cond delay="0"/>
                                  </p:stCondLst>
                                  <p:childTnLst>
                                    <p:animEffect transition="out" filter="diamond(in)">
                                      <p:cBhvr>
                                        <p:cTn id="39" dur="2000"/>
                                        <p:tgtEl>
                                          <p:spTgt spid="1695747">
                                            <p:txEl>
                                              <p:pRg st="1" end="1"/>
                                            </p:txEl>
                                          </p:spTgt>
                                        </p:tgtEl>
                                      </p:cBhvr>
                                    </p:animEffect>
                                    <p:set>
                                      <p:cBhvr>
                                        <p:cTn id="40" dur="1" fill="hold">
                                          <p:stCondLst>
                                            <p:cond delay="1999"/>
                                          </p:stCondLst>
                                        </p:cTn>
                                        <p:tgtEl>
                                          <p:spTgt spid="1695747">
                                            <p:txEl>
                                              <p:pRg st="1" end="1"/>
                                            </p:txEl>
                                          </p:spTgt>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8" presetClass="exit" presetSubtype="16" fill="hold" grpId="1" nodeType="clickEffect">
                                  <p:stCondLst>
                                    <p:cond delay="0"/>
                                  </p:stCondLst>
                                  <p:childTnLst>
                                    <p:animEffect transition="out" filter="diamond(in)">
                                      <p:cBhvr>
                                        <p:cTn id="44" dur="2000"/>
                                        <p:tgtEl>
                                          <p:spTgt spid="1695747">
                                            <p:txEl>
                                              <p:pRg st="2" end="2"/>
                                            </p:txEl>
                                          </p:spTgt>
                                        </p:tgtEl>
                                      </p:cBhvr>
                                    </p:animEffect>
                                    <p:set>
                                      <p:cBhvr>
                                        <p:cTn id="45" dur="1" fill="hold">
                                          <p:stCondLst>
                                            <p:cond delay="1999"/>
                                          </p:stCondLst>
                                        </p:cTn>
                                        <p:tgtEl>
                                          <p:spTgt spid="1695747">
                                            <p:txEl>
                                              <p:pRg st="2" end="2"/>
                                            </p:txEl>
                                          </p:spTgt>
                                        </p:tgtEl>
                                        <p:attrNameLst>
                                          <p:attrName>style.visibility</p:attrName>
                                        </p:attrNameLst>
                                      </p:cBhvr>
                                      <p:to>
                                        <p:strVal val="hidden"/>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8" presetClass="exit" presetSubtype="16" fill="hold" grpId="1" nodeType="clickEffect">
                                  <p:stCondLst>
                                    <p:cond delay="0"/>
                                  </p:stCondLst>
                                  <p:childTnLst>
                                    <p:animEffect transition="out" filter="diamond(in)">
                                      <p:cBhvr>
                                        <p:cTn id="49" dur="2000"/>
                                        <p:tgtEl>
                                          <p:spTgt spid="1695747">
                                            <p:txEl>
                                              <p:pRg st="3" end="3"/>
                                            </p:txEl>
                                          </p:spTgt>
                                        </p:tgtEl>
                                      </p:cBhvr>
                                    </p:animEffect>
                                    <p:set>
                                      <p:cBhvr>
                                        <p:cTn id="50" dur="1" fill="hold">
                                          <p:stCondLst>
                                            <p:cond delay="1999"/>
                                          </p:stCondLst>
                                        </p:cTn>
                                        <p:tgtEl>
                                          <p:spTgt spid="1695747">
                                            <p:txEl>
                                              <p:pRg st="3" end="3"/>
                                            </p:txEl>
                                          </p:spTgt>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8" presetClass="entr" presetSubtype="16" fill="hold" nodeType="clickEffect">
                                  <p:stCondLst>
                                    <p:cond delay="0"/>
                                  </p:stCondLst>
                                  <p:childTnLst>
                                    <p:set>
                                      <p:cBhvr>
                                        <p:cTn id="54" dur="1" fill="hold">
                                          <p:stCondLst>
                                            <p:cond delay="0"/>
                                          </p:stCondLst>
                                        </p:cTn>
                                        <p:tgtEl>
                                          <p:spTgt spid="1695751"/>
                                        </p:tgtEl>
                                        <p:attrNameLst>
                                          <p:attrName>style.visibility</p:attrName>
                                        </p:attrNameLst>
                                      </p:cBhvr>
                                      <p:to>
                                        <p:strVal val="visible"/>
                                      </p:to>
                                    </p:set>
                                    <p:animEffect transition="in" filter="diamond(in)">
                                      <p:cBhvr>
                                        <p:cTn id="55" dur="2000"/>
                                        <p:tgtEl>
                                          <p:spTgt spid="1695751"/>
                                        </p:tgtEl>
                                      </p:cBhvr>
                                    </p:animEffect>
                                  </p:childTnLst>
                                </p:cTn>
                              </p:par>
                              <p:par>
                                <p:cTn id="56" presetID="8" presetClass="entr" presetSubtype="16" fill="hold" nodeType="withEffect">
                                  <p:stCondLst>
                                    <p:cond delay="0"/>
                                  </p:stCondLst>
                                  <p:childTnLst>
                                    <p:set>
                                      <p:cBhvr>
                                        <p:cTn id="57" dur="1" fill="hold">
                                          <p:stCondLst>
                                            <p:cond delay="0"/>
                                          </p:stCondLst>
                                        </p:cTn>
                                        <p:tgtEl>
                                          <p:spTgt spid="1695753"/>
                                        </p:tgtEl>
                                        <p:attrNameLst>
                                          <p:attrName>style.visibility</p:attrName>
                                        </p:attrNameLst>
                                      </p:cBhvr>
                                      <p:to>
                                        <p:strVal val="visible"/>
                                      </p:to>
                                    </p:set>
                                    <p:animEffect transition="in" filter="diamond(in)">
                                      <p:cBhvr>
                                        <p:cTn id="58" dur="2000"/>
                                        <p:tgtEl>
                                          <p:spTgt spid="1695753"/>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695754"/>
                                        </p:tgtEl>
                                        <p:attrNameLst>
                                          <p:attrName>style.visibility</p:attrName>
                                        </p:attrNameLst>
                                      </p:cBhvr>
                                      <p:to>
                                        <p:strVal val="visible"/>
                                      </p:to>
                                    </p:set>
                                    <p:animEffect transition="in" filter="dissolve">
                                      <p:cBhvr>
                                        <p:cTn id="63" dur="500"/>
                                        <p:tgtEl>
                                          <p:spTgt spid="1695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5746" grpId="0"/>
      <p:bldP spid="1695746" grpId="1"/>
      <p:bldP spid="1695747" grpId="0" build="p"/>
      <p:bldP spid="1695747" grpId="1" build="p"/>
      <p:bldP spid="1695754"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6770" name="Rectangle 2"/>
          <p:cNvSpPr>
            <a:spLocks noGrp="1" noChangeArrowheads="1"/>
          </p:cNvSpPr>
          <p:nvPr>
            <p:ph type="title"/>
          </p:nvPr>
        </p:nvSpPr>
        <p:spPr/>
        <p:txBody>
          <a:bodyPr/>
          <a:lstStyle/>
          <a:p>
            <a:pPr eaLnBrk="1" hangingPunct="1"/>
            <a:r>
              <a:rPr lang="es-AR" smtClean="0">
                <a:solidFill>
                  <a:schemeClr val="tx1"/>
                </a:solidFill>
              </a:rPr>
              <a:t>La Cábala</a:t>
            </a:r>
            <a:endParaRPr lang="es-ES_tradnl" smtClean="0">
              <a:solidFill>
                <a:schemeClr val="tx1"/>
              </a:solidFill>
            </a:endParaRPr>
          </a:p>
        </p:txBody>
      </p:sp>
      <p:sp>
        <p:nvSpPr>
          <p:cNvPr id="1696771" name="Rectangle 3"/>
          <p:cNvSpPr>
            <a:spLocks noGrp="1" noChangeArrowheads="1"/>
          </p:cNvSpPr>
          <p:nvPr>
            <p:ph type="body" idx="1"/>
          </p:nvPr>
        </p:nvSpPr>
        <p:spPr>
          <a:xfrm>
            <a:off x="457200" y="1828800"/>
            <a:ext cx="8229600" cy="4876800"/>
          </a:xfrm>
        </p:spPr>
        <p:txBody>
          <a:bodyPr/>
          <a:lstStyle/>
          <a:p>
            <a:pPr eaLnBrk="1" hangingPunct="1">
              <a:lnSpc>
                <a:spcPct val="90000"/>
              </a:lnSpc>
            </a:pPr>
            <a:r>
              <a:rPr lang="es-AR" sz="3600" smtClean="0"/>
              <a:t>No sólo la Alquimia, sino también la </a:t>
            </a:r>
            <a:r>
              <a:rPr lang="es-AR" sz="3600" i="1" smtClean="0"/>
              <a:t>Cábala </a:t>
            </a:r>
            <a:r>
              <a:rPr lang="es-AR" sz="3600" smtClean="0"/>
              <a:t>es exaltada en el </a:t>
            </a:r>
            <a:r>
              <a:rPr lang="es-AR" sz="3600" i="1" smtClean="0"/>
              <a:t>Discurso </a:t>
            </a:r>
            <a:r>
              <a:rPr lang="es-AR" sz="3600" smtClean="0"/>
              <a:t>mencionado.</a:t>
            </a:r>
          </a:p>
          <a:p>
            <a:pPr eaLnBrk="1" hangingPunct="1">
              <a:lnSpc>
                <a:spcPct val="90000"/>
              </a:lnSpc>
            </a:pPr>
            <a:r>
              <a:rPr lang="es-AR" sz="3600" smtClean="0"/>
              <a:t>De hecho, en los grados subsiguientes la Cábala adquiere una importancia creciente.</a:t>
            </a:r>
          </a:p>
          <a:p>
            <a:pPr eaLnBrk="1" hangingPunct="1">
              <a:lnSpc>
                <a:spcPct val="90000"/>
              </a:lnSpc>
            </a:pPr>
            <a:r>
              <a:rPr lang="es-AR" sz="3600" smtClean="0"/>
              <a:t>Alquimia, Cábala…¡cuánto ha olvidado la Masonería moderna!</a:t>
            </a:r>
            <a:endParaRPr lang="es-ES_tradnl" sz="3600" i="1" smtClean="0"/>
          </a:p>
        </p:txBody>
      </p:sp>
      <p:pic>
        <p:nvPicPr>
          <p:cNvPr id="1696776" name="Picture 8" descr="tree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6770"/>
                                        </p:tgtEl>
                                        <p:attrNameLst>
                                          <p:attrName>style.visibility</p:attrName>
                                        </p:attrNameLst>
                                      </p:cBhvr>
                                      <p:to>
                                        <p:strVal val="visible"/>
                                      </p:to>
                                    </p:set>
                                    <p:animEffect transition="in" filter="blinds(horizontal)">
                                      <p:cBhvr>
                                        <p:cTn id="7" dur="500"/>
                                        <p:tgtEl>
                                          <p:spTgt spid="16967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96771">
                                            <p:txEl>
                                              <p:pRg st="0" end="0"/>
                                            </p:txEl>
                                          </p:spTgt>
                                        </p:tgtEl>
                                        <p:attrNameLst>
                                          <p:attrName>style.visibility</p:attrName>
                                        </p:attrNameLst>
                                      </p:cBhvr>
                                      <p:to>
                                        <p:strVal val="visible"/>
                                      </p:to>
                                    </p:set>
                                    <p:animEffect transition="in" filter="blinds(horizontal)">
                                      <p:cBhvr>
                                        <p:cTn id="12" dur="500"/>
                                        <p:tgtEl>
                                          <p:spTgt spid="16967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96771">
                                            <p:txEl>
                                              <p:pRg st="1" end="1"/>
                                            </p:txEl>
                                          </p:spTgt>
                                        </p:tgtEl>
                                        <p:attrNameLst>
                                          <p:attrName>style.visibility</p:attrName>
                                        </p:attrNameLst>
                                      </p:cBhvr>
                                      <p:to>
                                        <p:strVal val="visible"/>
                                      </p:to>
                                    </p:set>
                                    <p:animEffect transition="in" filter="blinds(horizontal)">
                                      <p:cBhvr>
                                        <p:cTn id="17" dur="500"/>
                                        <p:tgtEl>
                                          <p:spTgt spid="16967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96771">
                                            <p:txEl>
                                              <p:pRg st="2" end="2"/>
                                            </p:txEl>
                                          </p:spTgt>
                                        </p:tgtEl>
                                        <p:attrNameLst>
                                          <p:attrName>style.visibility</p:attrName>
                                        </p:attrNameLst>
                                      </p:cBhvr>
                                      <p:to>
                                        <p:strVal val="visible"/>
                                      </p:to>
                                    </p:set>
                                    <p:animEffect transition="in" filter="blinds(horizontal)">
                                      <p:cBhvr>
                                        <p:cTn id="22" dur="500"/>
                                        <p:tgtEl>
                                          <p:spTgt spid="16967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696776"/>
                                        </p:tgtEl>
                                        <p:attrNameLst>
                                          <p:attrName>style.visibility</p:attrName>
                                        </p:attrNameLst>
                                      </p:cBhvr>
                                      <p:to>
                                        <p:strVal val="visible"/>
                                      </p:to>
                                    </p:set>
                                    <p:animEffect transition="in" filter="fade">
                                      <p:cBhvr>
                                        <p:cTn id="27" dur="2000"/>
                                        <p:tgtEl>
                                          <p:spTgt spid="1696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6770" grpId="0"/>
      <p:bldP spid="1696771" grpId="0" build="p"/>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7794" name="Rectangle 2"/>
          <p:cNvSpPr>
            <a:spLocks noGrp="1" noChangeArrowheads="1"/>
          </p:cNvSpPr>
          <p:nvPr>
            <p:ph type="title"/>
          </p:nvPr>
        </p:nvSpPr>
        <p:spPr/>
        <p:txBody>
          <a:bodyPr/>
          <a:lstStyle/>
          <a:p>
            <a:pPr eaLnBrk="1" hangingPunct="1"/>
            <a:r>
              <a:rPr lang="es-AR" smtClean="0">
                <a:solidFill>
                  <a:schemeClr val="tx1"/>
                </a:solidFill>
              </a:rPr>
              <a:t>La Magia</a:t>
            </a:r>
            <a:endParaRPr lang="es-ES_tradnl" smtClean="0">
              <a:solidFill>
                <a:schemeClr val="tx1"/>
              </a:solidFill>
            </a:endParaRPr>
          </a:p>
        </p:txBody>
      </p:sp>
      <p:sp>
        <p:nvSpPr>
          <p:cNvPr id="1697795" name="Rectangle 3"/>
          <p:cNvSpPr>
            <a:spLocks noGrp="1" noChangeArrowheads="1"/>
          </p:cNvSpPr>
          <p:nvPr>
            <p:ph type="body" sz="half" idx="1"/>
          </p:nvPr>
        </p:nvSpPr>
        <p:spPr>
          <a:xfrm>
            <a:off x="381000" y="1570038"/>
            <a:ext cx="4038600" cy="4525962"/>
          </a:xfrm>
        </p:spPr>
        <p:txBody>
          <a:bodyPr/>
          <a:lstStyle/>
          <a:p>
            <a:pPr eaLnBrk="1" hangingPunct="1">
              <a:lnSpc>
                <a:spcPct val="90000"/>
              </a:lnSpc>
            </a:pPr>
            <a:r>
              <a:rPr lang="es-AR" sz="1800" smtClean="0"/>
              <a:t>Parece que el </a:t>
            </a:r>
            <a:r>
              <a:rPr lang="es-AR" sz="1800" i="1" smtClean="0"/>
              <a:t>Discurso </a:t>
            </a:r>
            <a:r>
              <a:rPr lang="es-AR" sz="1800" smtClean="0"/>
              <a:t>en cuestión era, en último análisis, un encendido elogio de las Ciencias Ocultas y la Magia ceremonial.</a:t>
            </a:r>
          </a:p>
          <a:p>
            <a:pPr eaLnBrk="1" hangingPunct="1">
              <a:lnSpc>
                <a:spcPct val="90000"/>
              </a:lnSpc>
            </a:pPr>
            <a:r>
              <a:rPr lang="es-AR" sz="1800" smtClean="0"/>
              <a:t>Ciertamente, nosotros no coincidimos con fantasías al estilo de los ritos mágicos de Eliphas Levi.</a:t>
            </a:r>
          </a:p>
          <a:p>
            <a:pPr eaLnBrk="1" hangingPunct="1">
              <a:lnSpc>
                <a:spcPct val="90000"/>
              </a:lnSpc>
            </a:pPr>
            <a:r>
              <a:rPr lang="es-AR" sz="1800" smtClean="0"/>
              <a:t>Pero vale recordar el fondo teúrgico en el que se originaron estos Rituales, el cual puede proporcionarnos las claves de su interpretación correcta.</a:t>
            </a:r>
          </a:p>
          <a:p>
            <a:pPr eaLnBrk="1" hangingPunct="1">
              <a:lnSpc>
                <a:spcPct val="90000"/>
              </a:lnSpc>
            </a:pPr>
            <a:r>
              <a:rPr lang="es-AR" sz="1800" smtClean="0"/>
              <a:t>Por ejemplo, se dice que Ananías llevaba un nombre que significaba </a:t>
            </a:r>
            <a:r>
              <a:rPr lang="es-AR" sz="1800" i="1" smtClean="0"/>
              <a:t>“Adivinación”</a:t>
            </a:r>
            <a:r>
              <a:rPr lang="es-AR" sz="1800" smtClean="0"/>
              <a:t>, de donde estamos, con claridad, lejos de cualquier personaje bíblico.</a:t>
            </a:r>
            <a:endParaRPr lang="es-ES_tradnl" sz="1800" i="1" smtClean="0"/>
          </a:p>
        </p:txBody>
      </p:sp>
      <p:sp>
        <p:nvSpPr>
          <p:cNvPr id="250884" name="Rectangle 7"/>
          <p:cNvSpPr>
            <a:spLocks noGrp="1" noChangeArrowheads="1"/>
          </p:cNvSpPr>
          <p:nvPr>
            <p:ph sz="half" idx="2"/>
          </p:nvPr>
        </p:nvSpPr>
        <p:spPr/>
        <p:txBody>
          <a:bodyPr/>
          <a:lstStyle/>
          <a:p>
            <a:pPr eaLnBrk="1" hangingPunct="1"/>
            <a:endParaRPr lang="es-AR" sz="2800" smtClean="0"/>
          </a:p>
        </p:txBody>
      </p:sp>
      <p:pic>
        <p:nvPicPr>
          <p:cNvPr id="1697798" name="Picture 6" descr="magia-wic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750" y="1809750"/>
            <a:ext cx="428625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7794"/>
                                        </p:tgtEl>
                                        <p:attrNameLst>
                                          <p:attrName>style.visibility</p:attrName>
                                        </p:attrNameLst>
                                      </p:cBhvr>
                                      <p:to>
                                        <p:strVal val="visible"/>
                                      </p:to>
                                    </p:set>
                                    <p:animEffect transition="in" filter="blinds(horizontal)">
                                      <p:cBhvr>
                                        <p:cTn id="7" dur="500"/>
                                        <p:tgtEl>
                                          <p:spTgt spid="16977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97795">
                                            <p:txEl>
                                              <p:pRg st="0" end="0"/>
                                            </p:txEl>
                                          </p:spTgt>
                                        </p:tgtEl>
                                        <p:attrNameLst>
                                          <p:attrName>style.visibility</p:attrName>
                                        </p:attrNameLst>
                                      </p:cBhvr>
                                      <p:to>
                                        <p:strVal val="visible"/>
                                      </p:to>
                                    </p:set>
                                    <p:animEffect transition="in" filter="blinds(horizontal)">
                                      <p:cBhvr>
                                        <p:cTn id="12" dur="500"/>
                                        <p:tgtEl>
                                          <p:spTgt spid="16977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97795">
                                            <p:txEl>
                                              <p:pRg st="1" end="1"/>
                                            </p:txEl>
                                          </p:spTgt>
                                        </p:tgtEl>
                                        <p:attrNameLst>
                                          <p:attrName>style.visibility</p:attrName>
                                        </p:attrNameLst>
                                      </p:cBhvr>
                                      <p:to>
                                        <p:strVal val="visible"/>
                                      </p:to>
                                    </p:set>
                                    <p:animEffect transition="in" filter="blinds(horizontal)">
                                      <p:cBhvr>
                                        <p:cTn id="17" dur="500"/>
                                        <p:tgtEl>
                                          <p:spTgt spid="16977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97795">
                                            <p:txEl>
                                              <p:pRg st="2" end="2"/>
                                            </p:txEl>
                                          </p:spTgt>
                                        </p:tgtEl>
                                        <p:attrNameLst>
                                          <p:attrName>style.visibility</p:attrName>
                                        </p:attrNameLst>
                                      </p:cBhvr>
                                      <p:to>
                                        <p:strVal val="visible"/>
                                      </p:to>
                                    </p:set>
                                    <p:animEffect transition="in" filter="blinds(horizontal)">
                                      <p:cBhvr>
                                        <p:cTn id="22" dur="500"/>
                                        <p:tgtEl>
                                          <p:spTgt spid="16977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97795">
                                            <p:txEl>
                                              <p:pRg st="3" end="3"/>
                                            </p:txEl>
                                          </p:spTgt>
                                        </p:tgtEl>
                                        <p:attrNameLst>
                                          <p:attrName>style.visibility</p:attrName>
                                        </p:attrNameLst>
                                      </p:cBhvr>
                                      <p:to>
                                        <p:strVal val="visible"/>
                                      </p:to>
                                    </p:set>
                                    <p:animEffect transition="in" filter="blinds(horizontal)">
                                      <p:cBhvr>
                                        <p:cTn id="27" dur="500"/>
                                        <p:tgtEl>
                                          <p:spTgt spid="169779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1697798"/>
                                        </p:tgtEl>
                                        <p:attrNameLst>
                                          <p:attrName>style.visibility</p:attrName>
                                        </p:attrNameLst>
                                      </p:cBhvr>
                                      <p:to>
                                        <p:strVal val="visible"/>
                                      </p:to>
                                    </p:set>
                                    <p:animEffect transition="in" filter="circle(in)">
                                      <p:cBhvr>
                                        <p:cTn id="32" dur="2000"/>
                                        <p:tgtEl>
                                          <p:spTgt spid="1697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7794" grpId="0"/>
      <p:bldP spid="1697795" grpId="0" build="p"/>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9973" name="Text Box 5"/>
          <p:cNvSpPr txBox="1">
            <a:spLocks noChangeArrowheads="1"/>
          </p:cNvSpPr>
          <p:nvPr/>
        </p:nvSpPr>
        <p:spPr bwMode="auto">
          <a:xfrm>
            <a:off x="288925" y="2093913"/>
            <a:ext cx="22034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Cuadro del Príncipe</a:t>
            </a:r>
          </a:p>
          <a:p>
            <a:pPr eaLnBrk="1" hangingPunct="1"/>
            <a:r>
              <a:rPr lang="es-AR">
                <a:solidFill>
                  <a:schemeClr val="tx1"/>
                </a:solidFill>
              </a:rPr>
              <a:t>del Líbano, en la</a:t>
            </a:r>
          </a:p>
          <a:p>
            <a:pPr eaLnBrk="1" hangingPunct="1"/>
            <a:r>
              <a:rPr lang="es-AR">
                <a:solidFill>
                  <a:schemeClr val="tx1"/>
                </a:solidFill>
              </a:rPr>
              <a:t>obra de Cassard</a:t>
            </a:r>
          </a:p>
          <a:p>
            <a:pPr eaLnBrk="1" hangingPunct="1"/>
            <a:r>
              <a:rPr lang="es-AR">
                <a:solidFill>
                  <a:schemeClr val="tx1"/>
                </a:solidFill>
              </a:rPr>
              <a:t>(siglo XIX)</a:t>
            </a:r>
            <a:endParaRPr lang="es-ES_tradnl">
              <a:solidFill>
                <a:schemeClr val="tx1"/>
              </a:solidFill>
            </a:endParaRPr>
          </a:p>
        </p:txBody>
      </p:sp>
      <p:pic>
        <p:nvPicPr>
          <p:cNvPr id="161997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5263" y="-762000"/>
            <a:ext cx="4732337"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19975"/>
                                        </p:tgtEl>
                                        <p:attrNameLst>
                                          <p:attrName>style.visibility</p:attrName>
                                        </p:attrNameLst>
                                      </p:cBhvr>
                                      <p:to>
                                        <p:strVal val="visible"/>
                                      </p:to>
                                    </p:set>
                                    <p:animEffect transition="in" filter="fade">
                                      <p:cBhvr>
                                        <p:cTn id="7" dur="2000"/>
                                        <p:tgtEl>
                                          <p:spTgt spid="16199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19973"/>
                                        </p:tgtEl>
                                        <p:attrNameLst>
                                          <p:attrName>style.visibility</p:attrName>
                                        </p:attrNameLst>
                                      </p:cBhvr>
                                      <p:to>
                                        <p:strVal val="visible"/>
                                      </p:to>
                                    </p:set>
                                    <p:animEffect transition="in" filter="fade">
                                      <p:cBhvr>
                                        <p:cTn id="12" dur="2000"/>
                                        <p:tgtEl>
                                          <p:spTgt spid="1619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9973" grpId="0"/>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9225" name="Picture 9" descr="GR_CofArm22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69342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9226" name="Text Box 10"/>
          <p:cNvSpPr txBox="1">
            <a:spLocks noChangeArrowheads="1"/>
          </p:cNvSpPr>
          <p:nvPr/>
        </p:nvSpPr>
        <p:spPr bwMode="auto">
          <a:xfrm>
            <a:off x="685800" y="1941513"/>
            <a:ext cx="1339850" cy="1190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Escudo de</a:t>
            </a:r>
          </a:p>
          <a:p>
            <a:pPr eaLnBrk="1" hangingPunct="1"/>
            <a:r>
              <a:rPr lang="es-AR" b="1">
                <a:solidFill>
                  <a:schemeClr val="tx1"/>
                </a:solidFill>
              </a:rPr>
              <a:t>Armas del</a:t>
            </a:r>
          </a:p>
          <a:p>
            <a:pPr eaLnBrk="1" hangingPunct="1"/>
            <a:r>
              <a:rPr lang="es-AR" b="1">
                <a:solidFill>
                  <a:schemeClr val="tx1"/>
                </a:solidFill>
              </a:rPr>
              <a:t>Grado 22°,</a:t>
            </a:r>
          </a:p>
          <a:p>
            <a:pPr eaLnBrk="1" hangingPunct="1"/>
            <a:r>
              <a:rPr lang="es-AR" b="1">
                <a:solidFill>
                  <a:schemeClr val="tx1"/>
                </a:solidFill>
              </a:rPr>
              <a:t>siglo XIX</a:t>
            </a:r>
            <a:endParaRPr lang="es-ES_tradnl" b="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289225"/>
                                        </p:tgtEl>
                                        <p:attrNameLst>
                                          <p:attrName>style.visibility</p:attrName>
                                        </p:attrNameLst>
                                      </p:cBhvr>
                                      <p:to>
                                        <p:strVal val="visible"/>
                                      </p:to>
                                    </p:set>
                                    <p:animEffect transition="in" filter="circle(in)">
                                      <p:cBhvr>
                                        <p:cTn id="7" dur="2000"/>
                                        <p:tgtEl>
                                          <p:spTgt spid="12892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89226"/>
                                        </p:tgtEl>
                                        <p:attrNameLst>
                                          <p:attrName>style.visibility</p:attrName>
                                        </p:attrNameLst>
                                      </p:cBhvr>
                                      <p:to>
                                        <p:strVal val="visible"/>
                                      </p:to>
                                    </p:set>
                                    <p:animEffect transition="in" filter="dissolve">
                                      <p:cBhvr>
                                        <p:cTn id="12" dur="500"/>
                                        <p:tgtEl>
                                          <p:spTgt spid="128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9226"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Picture 2" descr="https://ocultismopel.files.wordpress.com/2014/07/gr_cofarm22g.jpg?w=49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4938" y="0"/>
            <a:ext cx="6367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44738"/>
                                        </p:tgtEl>
                                        <p:attrNameLst>
                                          <p:attrName>style.visibility</p:attrName>
                                        </p:attrNameLst>
                                      </p:cBhvr>
                                      <p:to>
                                        <p:strVal val="visible"/>
                                      </p:to>
                                    </p:set>
                                    <p:animEffect transition="in" filter="box(out)">
                                      <p:cBhvr>
                                        <p:cTn id="7" dur="2000"/>
                                        <p:tgtEl>
                                          <p:spTgt spid="244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3066" name="Picture 10" descr="princ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52400"/>
            <a:ext cx="6286500" cy="6629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53067" name="Text Box 11"/>
          <p:cNvSpPr txBox="1">
            <a:spLocks noChangeArrowheads="1"/>
          </p:cNvSpPr>
          <p:nvPr/>
        </p:nvSpPr>
        <p:spPr bwMode="auto">
          <a:xfrm>
            <a:off x="152400" y="2133600"/>
            <a:ext cx="158115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Símbolo de la</a:t>
            </a:r>
          </a:p>
          <a:p>
            <a:pPr eaLnBrk="1" hangingPunct="1"/>
            <a:r>
              <a:rPr lang="es-AR" i="1">
                <a:solidFill>
                  <a:schemeClr val="tx1"/>
                </a:solidFill>
              </a:rPr>
              <a:t>“Gran Logia</a:t>
            </a:r>
          </a:p>
          <a:p>
            <a:pPr eaLnBrk="1" hangingPunct="1"/>
            <a:r>
              <a:rPr lang="es-AR" i="1">
                <a:solidFill>
                  <a:schemeClr val="tx1"/>
                </a:solidFill>
              </a:rPr>
              <a:t>General de </a:t>
            </a:r>
          </a:p>
          <a:p>
            <a:pPr eaLnBrk="1" hangingPunct="1"/>
            <a:r>
              <a:rPr lang="es-AR" i="1">
                <a:solidFill>
                  <a:schemeClr val="tx1"/>
                </a:solidFill>
              </a:rPr>
              <a:t>Príncipes</a:t>
            </a:r>
          </a:p>
          <a:p>
            <a:pPr eaLnBrk="1" hangingPunct="1"/>
            <a:r>
              <a:rPr lang="es-AR" i="1">
                <a:solidFill>
                  <a:schemeClr val="tx1"/>
                </a:solidFill>
              </a:rPr>
              <a:t>del Líbano”</a:t>
            </a:r>
            <a:r>
              <a:rPr lang="es-AR">
                <a:solidFill>
                  <a:schemeClr val="tx1"/>
                </a:solidFill>
              </a:rPr>
              <a:t>,</a:t>
            </a:r>
            <a:endParaRPr lang="es-AR" i="1">
              <a:solidFill>
                <a:schemeClr val="tx1"/>
              </a:solidFill>
            </a:endParaRPr>
          </a:p>
          <a:p>
            <a:pPr eaLnBrk="1" hangingPunct="1"/>
            <a:r>
              <a:rPr lang="es-AR">
                <a:solidFill>
                  <a:schemeClr val="tx1"/>
                </a:solidFill>
              </a:rPr>
              <a:t>una </a:t>
            </a:r>
          </a:p>
          <a:p>
            <a:pPr eaLnBrk="1" hangingPunct="1"/>
            <a:r>
              <a:rPr lang="es-AR">
                <a:solidFill>
                  <a:schemeClr val="tx1"/>
                </a:solidFill>
              </a:rPr>
              <a:t>organización</a:t>
            </a:r>
          </a:p>
          <a:p>
            <a:pPr eaLnBrk="1" hangingPunct="1"/>
            <a:r>
              <a:rPr lang="es-AR">
                <a:solidFill>
                  <a:schemeClr val="tx1"/>
                </a:solidFill>
              </a:rPr>
              <a:t>masónica</a:t>
            </a:r>
          </a:p>
          <a:p>
            <a:pPr eaLnBrk="1" hangingPunct="1"/>
            <a:r>
              <a:rPr lang="es-AR">
                <a:solidFill>
                  <a:schemeClr val="tx1"/>
                </a:solidFill>
              </a:rPr>
              <a:t>establecida</a:t>
            </a:r>
          </a:p>
          <a:p>
            <a:pPr eaLnBrk="1" hangingPunct="1"/>
            <a:r>
              <a:rPr lang="es-AR">
                <a:solidFill>
                  <a:schemeClr val="tx1"/>
                </a:solidFill>
              </a:rPr>
              <a:t>en 1993.</a:t>
            </a:r>
            <a:endParaRPr lang="es-ES_tradnl">
              <a:solidFill>
                <a:schemeClr val="tx1"/>
              </a:solidFill>
            </a:endParaRPr>
          </a:p>
        </p:txBody>
      </p:sp>
    </p:spTree>
  </p:cSld>
  <p:clrMapOvr>
    <a:masterClrMapping/>
  </p:clrMapOvr>
  <p:transition spd="slow">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453066"/>
                                        </p:tgtEl>
                                        <p:attrNameLst>
                                          <p:attrName>style.visibility</p:attrName>
                                        </p:attrNameLst>
                                      </p:cBhvr>
                                      <p:to>
                                        <p:strVal val="visible"/>
                                      </p:to>
                                    </p:set>
                                    <p:animEffect transition="in" filter="circle(in)">
                                      <p:cBhvr>
                                        <p:cTn id="7" dur="2000"/>
                                        <p:tgtEl>
                                          <p:spTgt spid="14530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53067"/>
                                        </p:tgtEl>
                                        <p:attrNameLst>
                                          <p:attrName>style.visibility</p:attrName>
                                        </p:attrNameLst>
                                      </p:cBhvr>
                                      <p:to>
                                        <p:strVal val="visible"/>
                                      </p:to>
                                    </p:set>
                                    <p:animEffect transition="in" filter="fade">
                                      <p:cBhvr>
                                        <p:cTn id="12" dur="2000"/>
                                        <p:tgtEl>
                                          <p:spTgt spid="1453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3067" grpId="0"/>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3045" name="Picture 5" descr="pica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3047" name="Text Box 7"/>
          <p:cNvSpPr txBox="1">
            <a:spLocks noChangeArrowheads="1"/>
          </p:cNvSpPr>
          <p:nvPr/>
        </p:nvSpPr>
        <p:spPr bwMode="auto">
          <a:xfrm>
            <a:off x="1447800" y="6248400"/>
            <a:ext cx="6038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Templo de la Gran Logia General de Príncipes del Líbano</a:t>
            </a:r>
            <a:endParaRPr lang="es-ES_tradnl">
              <a:solidFill>
                <a:schemeClr val="tx1"/>
              </a:solidFill>
            </a:endParaRPr>
          </a:p>
        </p:txBody>
      </p:sp>
    </p:spTree>
  </p:cSld>
  <p:clrMapOvr>
    <a:masterClrMapping/>
  </p:clrMapOvr>
  <p:transition spd="slow">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23045"/>
                                        </p:tgtEl>
                                        <p:attrNameLst>
                                          <p:attrName>style.visibility</p:attrName>
                                        </p:attrNameLst>
                                      </p:cBhvr>
                                      <p:to>
                                        <p:strVal val="visible"/>
                                      </p:to>
                                    </p:set>
                                    <p:animEffect transition="in" filter="fade">
                                      <p:cBhvr>
                                        <p:cTn id="7" dur="2000"/>
                                        <p:tgtEl>
                                          <p:spTgt spid="16230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23047"/>
                                        </p:tgtEl>
                                        <p:attrNameLst>
                                          <p:attrName>style.visibility</p:attrName>
                                        </p:attrNameLst>
                                      </p:cBhvr>
                                      <p:to>
                                        <p:strVal val="visible"/>
                                      </p:to>
                                    </p:set>
                                    <p:animEffect transition="in" filter="dissolve">
                                      <p:cBhvr>
                                        <p:cTn id="12" dur="500"/>
                                        <p:tgtEl>
                                          <p:spTgt spid="1623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3047" grpId="0"/>
    </p:bldLst>
  </p:timing>
</p:sld>
</file>

<file path=ppt/slides/slide2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smtClean="0">
                <a:solidFill>
                  <a:schemeClr val="tx1"/>
                </a:solidFill>
              </a:rPr>
              <a:t>Ser y hacer</a:t>
            </a:r>
            <a:endParaRPr lang="es-AR" sz="3200" smtClean="0">
              <a:solidFill>
                <a:schemeClr val="tx1"/>
              </a:solidFill>
            </a:endParaRPr>
          </a:p>
        </p:txBody>
      </p:sp>
      <p:sp>
        <p:nvSpPr>
          <p:cNvPr id="3" name="2 Marcador de contenido"/>
          <p:cNvSpPr>
            <a:spLocks noGrp="1"/>
          </p:cNvSpPr>
          <p:nvPr>
            <p:ph idx="1"/>
          </p:nvPr>
        </p:nvSpPr>
        <p:spPr/>
        <p:txBody>
          <a:bodyPr/>
          <a:lstStyle/>
          <a:p>
            <a:r>
              <a:rPr lang="es-MX" sz="2900" smtClean="0"/>
              <a:t>En el grado anterior, la consciencia se situó en el plano del </a:t>
            </a:r>
            <a:r>
              <a:rPr lang="es-MX" sz="2900" i="1" smtClean="0"/>
              <a:t>ser</a:t>
            </a:r>
            <a:r>
              <a:rPr lang="es-MX" sz="2900" smtClean="0"/>
              <a:t>, mientras que en este grado se sitúa en el del </a:t>
            </a:r>
            <a:r>
              <a:rPr lang="es-MX" sz="2900" i="1" smtClean="0"/>
              <a:t>hacer</a:t>
            </a:r>
            <a:r>
              <a:rPr lang="es-MX" sz="2900" smtClean="0"/>
              <a:t>.</a:t>
            </a:r>
          </a:p>
          <a:p>
            <a:r>
              <a:rPr lang="es-MX" sz="2900" smtClean="0"/>
              <a:t>El plano del ser es el de la potencia, el del hacer es el plano del acto.</a:t>
            </a:r>
          </a:p>
        </p:txBody>
      </p:sp>
      <p:pic>
        <p:nvPicPr>
          <p:cNvPr id="261126" name="Picture 6" descr="http://akifrases.com/frases-imagenes/frase-primero-descubre-lo-que-quieres-ser-luego-haz-lo-que-tengas-que-hacer-epicteto-1105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038600"/>
            <a:ext cx="5635625" cy="26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61126"/>
                                        </p:tgtEl>
                                        <p:attrNameLst>
                                          <p:attrName>style.visibility</p:attrName>
                                        </p:attrNameLst>
                                      </p:cBhvr>
                                      <p:to>
                                        <p:strVal val="visible"/>
                                      </p:to>
                                    </p:set>
                                    <p:animEffect transition="in" filter="box(out)">
                                      <p:cBhvr>
                                        <p:cTn id="22" dur="2000"/>
                                        <p:tgtEl>
                                          <p:spTgt spid="261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
</file>

<file path=ppt/slides/slide2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smtClean="0">
                <a:solidFill>
                  <a:schemeClr val="tx1"/>
                </a:solidFill>
              </a:rPr>
              <a:t>Mineral y vegetal</a:t>
            </a:r>
            <a:endParaRPr lang="es-AR" sz="3200" smtClean="0">
              <a:solidFill>
                <a:schemeClr val="tx1"/>
              </a:solidFill>
            </a:endParaRPr>
          </a:p>
        </p:txBody>
      </p:sp>
      <p:sp>
        <p:nvSpPr>
          <p:cNvPr id="3" name="2 Marcador de contenido"/>
          <p:cNvSpPr>
            <a:spLocks noGrp="1"/>
          </p:cNvSpPr>
          <p:nvPr>
            <p:ph sz="half" idx="1"/>
          </p:nvPr>
        </p:nvSpPr>
        <p:spPr>
          <a:xfrm>
            <a:off x="381000" y="1447800"/>
            <a:ext cx="4191000" cy="4525963"/>
          </a:xfrm>
        </p:spPr>
        <p:txBody>
          <a:bodyPr/>
          <a:lstStyle/>
          <a:p>
            <a:r>
              <a:rPr lang="es-MX" sz="2700" smtClean="0"/>
              <a:t>Notar que después de haber trabajado la piedra (mineral) en la Masonería «clásica», aquí trabajamos la madera (vegetal).</a:t>
            </a:r>
          </a:p>
          <a:p>
            <a:r>
              <a:rPr lang="es-MX" sz="2700" smtClean="0"/>
              <a:t>Y, en el grado de Caballero de la Serpiente de Bronce (26°) habremos de trabajar sobre un símbolo animal.</a:t>
            </a:r>
          </a:p>
        </p:txBody>
      </p:sp>
      <p:pic>
        <p:nvPicPr>
          <p:cNvPr id="243722" name="Picture 10" descr="http://www.juntadeandalucia.es/averroes/ceipcervantes/images/animale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260475"/>
            <a:ext cx="3429000" cy="55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43722"/>
                                        </p:tgtEl>
                                        <p:attrNameLst>
                                          <p:attrName>style.visibility</p:attrName>
                                        </p:attrNameLst>
                                      </p:cBhvr>
                                      <p:to>
                                        <p:strVal val="visible"/>
                                      </p:to>
                                    </p:set>
                                    <p:animEffect transition="in" filter="box(out)">
                                      <p:cBhvr>
                                        <p:cTn id="22" dur="2000"/>
                                        <p:tgtEl>
                                          <p:spTgt spid="243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
</file>

<file path=ppt/slides/slide2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smtClean="0">
                <a:solidFill>
                  <a:schemeClr val="tx1"/>
                </a:solidFill>
              </a:rPr>
              <a:t>Oriente y Occidente</a:t>
            </a:r>
            <a:endParaRPr lang="es-AR" sz="3200" smtClean="0">
              <a:solidFill>
                <a:schemeClr val="tx1"/>
              </a:solidFill>
            </a:endParaRPr>
          </a:p>
        </p:txBody>
      </p:sp>
      <p:sp>
        <p:nvSpPr>
          <p:cNvPr id="3" name="2 Marcador de contenido"/>
          <p:cNvSpPr>
            <a:spLocks noGrp="1"/>
          </p:cNvSpPr>
          <p:nvPr>
            <p:ph sz="half" idx="1"/>
          </p:nvPr>
        </p:nvSpPr>
        <p:spPr>
          <a:xfrm>
            <a:off x="228600" y="1646238"/>
            <a:ext cx="4267200" cy="4525962"/>
          </a:xfrm>
        </p:spPr>
        <p:txBody>
          <a:bodyPr/>
          <a:lstStyle/>
          <a:p>
            <a:r>
              <a:rPr lang="es-MX" sz="2200" smtClean="0"/>
              <a:t>Según Sebastiani, la Mesa Redonda implica un intercambio de conocimientos y experiencias esotéricas que habría sido una característica de los Templarios.</a:t>
            </a:r>
          </a:p>
          <a:p>
            <a:r>
              <a:rPr lang="es-MX" sz="2200" smtClean="0"/>
              <a:t>El mismo autor agrega que este intercambio contiene la idea del encuentro entre Oriente y Occidente, y que tal encuentro sería característico del Rito Escocés.</a:t>
            </a:r>
          </a:p>
        </p:txBody>
      </p:sp>
      <p:pic>
        <p:nvPicPr>
          <p:cNvPr id="244746" name="Picture 10" descr="http://image.slidesharecdn.com/culturadeorienteyoccidente-090318071953-phpapp02/95/culturas-de-oriente-y-occidente-10-728.jpg?cb=12373608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447800"/>
            <a:ext cx="394176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44746"/>
                                        </p:tgtEl>
                                        <p:attrNameLst>
                                          <p:attrName>style.visibility</p:attrName>
                                        </p:attrNameLst>
                                      </p:cBhvr>
                                      <p:to>
                                        <p:strVal val="visible"/>
                                      </p:to>
                                    </p:set>
                                    <p:animEffect transition="in" filter="box(out)">
                                      <p:cBhvr>
                                        <p:cTn id="22" dur="2000"/>
                                        <p:tgtEl>
                                          <p:spTgt spid="244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
</file>

<file path=ppt/slides/slide2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smtClean="0">
                <a:solidFill>
                  <a:schemeClr val="tx1"/>
                </a:solidFill>
              </a:rPr>
              <a:t>Oriente y Occidente</a:t>
            </a:r>
            <a:endParaRPr lang="es-AR" sz="3200" smtClean="0">
              <a:solidFill>
                <a:schemeClr val="tx1"/>
              </a:solidFill>
            </a:endParaRPr>
          </a:p>
        </p:txBody>
      </p:sp>
      <p:sp>
        <p:nvSpPr>
          <p:cNvPr id="3" name="2 Marcador de contenido"/>
          <p:cNvSpPr>
            <a:spLocks noGrp="1"/>
          </p:cNvSpPr>
          <p:nvPr>
            <p:ph idx="1"/>
          </p:nvPr>
        </p:nvSpPr>
        <p:spPr/>
        <p:txBody>
          <a:bodyPr/>
          <a:lstStyle/>
          <a:p>
            <a:r>
              <a:rPr lang="es-MX" sz="2200" smtClean="0"/>
              <a:t>Volviendo a Sebastiani, este autor ejemplifica la idea anterior diciendo que, en el grado 17°, se presentó el encuentro entre hebreos y juanistas; en el 18°, el viaje por todo el mundo, de Norte a Sur y de Oriente a Occidente para interrogar a los hombres, las religiones, las filosofías, los monumentos; en el 21°, el encuentro entre Noaquitas y Caballeros Prusianos; y aquí, en el 22°, el encuentro entre drusos y Templarios.</a:t>
            </a:r>
          </a:p>
        </p:txBody>
      </p:sp>
      <p:pic>
        <p:nvPicPr>
          <p:cNvPr id="245769" name="Picture 9" descr="http://akifrases.com/frases-imagenes/frase-oriente-y-occidente-deben-unirse-para-complementarse-uno-al-otro-en-lo-que-les-falta-esta-union-abdu-l-baha-1786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1975" y="4114800"/>
            <a:ext cx="5559425"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245769"/>
                                        </p:tgtEl>
                                        <p:attrNameLst>
                                          <p:attrName>style.visibility</p:attrName>
                                        </p:attrNameLst>
                                      </p:cBhvr>
                                      <p:to>
                                        <p:strVal val="visible"/>
                                      </p:to>
                                    </p:set>
                                    <p:animEffect transition="in" filter="box(out)">
                                      <p:cBhvr>
                                        <p:cTn id="17" dur="2000"/>
                                        <p:tgtEl>
                                          <p:spTgt spid="245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smtClean="0">
                <a:solidFill>
                  <a:schemeClr val="tx1"/>
                </a:solidFill>
              </a:rPr>
              <a:t>Las «maderas del Líbano» en la Cábala</a:t>
            </a:r>
            <a:endParaRPr lang="es-AR" sz="3200" smtClean="0">
              <a:solidFill>
                <a:schemeClr val="tx1"/>
              </a:solidFill>
            </a:endParaRPr>
          </a:p>
        </p:txBody>
      </p:sp>
      <p:sp>
        <p:nvSpPr>
          <p:cNvPr id="3" name="2 Marcador de contenido"/>
          <p:cNvSpPr>
            <a:spLocks noGrp="1"/>
          </p:cNvSpPr>
          <p:nvPr>
            <p:ph sz="half" idx="1"/>
          </p:nvPr>
        </p:nvSpPr>
        <p:spPr/>
        <p:txBody>
          <a:bodyPr/>
          <a:lstStyle/>
          <a:p>
            <a:r>
              <a:rPr lang="es-MX" sz="2500" smtClean="0"/>
              <a:t>El Zohar denomina «maderas del Líbano» a los simbólicos seis días de la Creación.</a:t>
            </a:r>
          </a:p>
          <a:p>
            <a:r>
              <a:rPr lang="es-MX" sz="2500" smtClean="0"/>
              <a:t>Con ellas, Salomón se habría construido un palacio («apyrion»).</a:t>
            </a:r>
          </a:p>
          <a:p>
            <a:r>
              <a:rPr lang="es-MX" sz="2500" smtClean="0"/>
              <a:t>El crecimiento de un cedro se compara con el desarrollo progresivo del Universo.</a:t>
            </a:r>
            <a:endParaRPr lang="es-AR" sz="2500" smtClean="0"/>
          </a:p>
        </p:txBody>
      </p:sp>
      <p:sp>
        <p:nvSpPr>
          <p:cNvPr id="261124" name="3 Marcador de contenido"/>
          <p:cNvSpPr>
            <a:spLocks noGrp="1"/>
          </p:cNvSpPr>
          <p:nvPr>
            <p:ph sz="half" idx="2"/>
          </p:nvPr>
        </p:nvSpPr>
        <p:spPr/>
        <p:txBody>
          <a:bodyPr/>
          <a:lstStyle/>
          <a:p>
            <a:endParaRPr lang="es-AR" smtClean="0"/>
          </a:p>
        </p:txBody>
      </p:sp>
      <p:pic>
        <p:nvPicPr>
          <p:cNvPr id="5" name="Picture 2" descr="http://bethyahshua.com/images/ElZoharEspland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4925" y="1485900"/>
            <a:ext cx="3114675"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http://kblh.org/graphics/feb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479550"/>
            <a:ext cx="3200400" cy="492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http://i1.squidoocdn.com/resize/squidoo_images/590/draft_lens2285314module12559131photo_1226475172GDS_tree_of_lif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284288"/>
            <a:ext cx="4071938" cy="526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out)">
                                      <p:cBhvr>
                                        <p:cTn id="17" dur="20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xit" presetSubtype="32" fill="hold" nodeType="clickEffect">
                                  <p:stCondLst>
                                    <p:cond delay="0"/>
                                  </p:stCondLst>
                                  <p:childTnLst>
                                    <p:animEffect transition="out" filter="diamond(out)">
                                      <p:cBhvr>
                                        <p:cTn id="26" dur="2000"/>
                                        <p:tgtEl>
                                          <p:spTgt spid="5"/>
                                        </p:tgtEl>
                                      </p:cBhvr>
                                    </p:animEffect>
                                    <p:set>
                                      <p:cBhvr>
                                        <p:cTn id="27" dur="1" fill="hold">
                                          <p:stCondLst>
                                            <p:cond delay="1999"/>
                                          </p:stCondLst>
                                        </p:cTn>
                                        <p:tgtEl>
                                          <p:spTgt spid="5"/>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ox(out)">
                                      <p:cBhvr>
                                        <p:cTn id="32" dur="20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blinds(horizontal)">
                                      <p:cBhvr>
                                        <p:cTn id="37" dur="500"/>
                                        <p:tgtEl>
                                          <p:spTgt spid="3">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8" presetClass="exit" presetSubtype="32" fill="hold" nodeType="clickEffect">
                                  <p:stCondLst>
                                    <p:cond delay="0"/>
                                  </p:stCondLst>
                                  <p:childTnLst>
                                    <p:animEffect transition="out" filter="diamond(out)">
                                      <p:cBhvr>
                                        <p:cTn id="41" dur="2000"/>
                                        <p:tgtEl>
                                          <p:spTgt spid="6"/>
                                        </p:tgtEl>
                                      </p:cBhvr>
                                    </p:animEffect>
                                    <p:set>
                                      <p:cBhvr>
                                        <p:cTn id="42" dur="1" fill="hold">
                                          <p:stCondLst>
                                            <p:cond delay="1999"/>
                                          </p:stCondLst>
                                        </p:cTn>
                                        <p:tgtEl>
                                          <p:spTgt spid="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smtClean="0">
                <a:solidFill>
                  <a:schemeClr val="tx1"/>
                </a:solidFill>
              </a:rPr>
              <a:t>Los «cedros del Líbano» en la Cábala</a:t>
            </a:r>
            <a:endParaRPr lang="es-AR" sz="3200" smtClean="0">
              <a:solidFill>
                <a:schemeClr val="tx1"/>
              </a:solidFill>
            </a:endParaRPr>
          </a:p>
        </p:txBody>
      </p:sp>
      <p:sp>
        <p:nvSpPr>
          <p:cNvPr id="3" name="2 Marcador de contenido"/>
          <p:cNvSpPr>
            <a:spLocks noGrp="1"/>
          </p:cNvSpPr>
          <p:nvPr>
            <p:ph sz="half" idx="1"/>
          </p:nvPr>
        </p:nvSpPr>
        <p:spPr/>
        <p:txBody>
          <a:bodyPr/>
          <a:lstStyle/>
          <a:p>
            <a:r>
              <a:rPr lang="es-MX" sz="2500" i="1" smtClean="0"/>
              <a:t>«Produjo de la luz de esa irradiación superna cedros poderosos del mundo superior, y colocó su cuadriga de veintidós letras grabadas que estaban esculpidas dentro de las diez expresiones y fijadas allí mismo». </a:t>
            </a:r>
            <a:r>
              <a:rPr lang="es-MX" sz="2500" smtClean="0"/>
              <a:t>(Zohar)</a:t>
            </a:r>
            <a:endParaRPr lang="es-MX" sz="2500" i="1" smtClean="0"/>
          </a:p>
        </p:txBody>
      </p:sp>
      <p:sp>
        <p:nvSpPr>
          <p:cNvPr id="262148" name="3 Marcador de contenido"/>
          <p:cNvSpPr>
            <a:spLocks noGrp="1"/>
          </p:cNvSpPr>
          <p:nvPr>
            <p:ph sz="half" idx="2"/>
          </p:nvPr>
        </p:nvSpPr>
        <p:spPr/>
        <p:txBody>
          <a:bodyPr/>
          <a:lstStyle/>
          <a:p>
            <a:endParaRPr lang="es-AR" smtClean="0"/>
          </a:p>
        </p:txBody>
      </p:sp>
      <p:pic>
        <p:nvPicPr>
          <p:cNvPr id="8" name="Picture 2" descr="http://s0.artquid.fr/art/1/252/130192.1829433966.1.4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463675"/>
            <a:ext cx="4114800"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out)">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smtClean="0">
                <a:solidFill>
                  <a:schemeClr val="tx1"/>
                </a:solidFill>
              </a:rPr>
              <a:t>Los «cedros del Líbano» en la Cábala</a:t>
            </a:r>
            <a:endParaRPr lang="es-AR" sz="3200" smtClean="0">
              <a:solidFill>
                <a:schemeClr val="tx1"/>
              </a:solidFill>
            </a:endParaRPr>
          </a:p>
        </p:txBody>
      </p:sp>
      <p:sp>
        <p:nvSpPr>
          <p:cNvPr id="3" name="2 Marcador de contenido"/>
          <p:cNvSpPr>
            <a:spLocks noGrp="1"/>
          </p:cNvSpPr>
          <p:nvPr>
            <p:ph sz="half" idx="1"/>
          </p:nvPr>
        </p:nvSpPr>
        <p:spPr>
          <a:xfrm>
            <a:off x="457200" y="1646238"/>
            <a:ext cx="4038600" cy="4525962"/>
          </a:xfrm>
        </p:spPr>
        <p:txBody>
          <a:bodyPr/>
          <a:lstStyle/>
          <a:p>
            <a:r>
              <a:rPr lang="es-MX" sz="3300" i="1" smtClean="0"/>
              <a:t>«Por ende, está escrito: ´De los árboles del Líbano´, y también está escrito: ´los cedros del Líbano que Él plantó´» </a:t>
            </a:r>
            <a:r>
              <a:rPr lang="es-MX" sz="3300" smtClean="0"/>
              <a:t>(Zohar).</a:t>
            </a:r>
            <a:endParaRPr lang="es-MX" sz="3300" i="1" smtClean="0"/>
          </a:p>
        </p:txBody>
      </p:sp>
      <p:sp>
        <p:nvSpPr>
          <p:cNvPr id="263172" name="3 Marcador de contenido"/>
          <p:cNvSpPr>
            <a:spLocks noGrp="1"/>
          </p:cNvSpPr>
          <p:nvPr>
            <p:ph sz="half" idx="2"/>
          </p:nvPr>
        </p:nvSpPr>
        <p:spPr/>
        <p:txBody>
          <a:bodyPr/>
          <a:lstStyle/>
          <a:p>
            <a:endParaRPr lang="es-AR" smtClean="0"/>
          </a:p>
        </p:txBody>
      </p:sp>
      <p:pic>
        <p:nvPicPr>
          <p:cNvPr id="6" name="Picture 2" descr="http://www.keyofwisdom.com/assets/images/tree-of-life.jpg?__SQUARESPACE_CACHEVERSION=13138604918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409700"/>
            <a:ext cx="3781425"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out)">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smtClean="0">
                <a:solidFill>
                  <a:schemeClr val="tx1"/>
                </a:solidFill>
              </a:rPr>
              <a:t>Los «cedros del Líbano» en la Cábala</a:t>
            </a:r>
            <a:endParaRPr lang="es-AR" sz="3200" smtClean="0">
              <a:solidFill>
                <a:schemeClr val="tx1"/>
              </a:solidFill>
            </a:endParaRPr>
          </a:p>
        </p:txBody>
      </p:sp>
      <p:sp>
        <p:nvSpPr>
          <p:cNvPr id="3" name="2 Marcador de contenido"/>
          <p:cNvSpPr>
            <a:spLocks noGrp="1"/>
          </p:cNvSpPr>
          <p:nvPr>
            <p:ph sz="half" idx="1"/>
          </p:nvPr>
        </p:nvSpPr>
        <p:spPr>
          <a:xfrm>
            <a:off x="381000" y="1447800"/>
            <a:ext cx="4191000" cy="4525963"/>
          </a:xfrm>
        </p:spPr>
        <p:txBody>
          <a:bodyPr/>
          <a:lstStyle/>
          <a:p>
            <a:r>
              <a:rPr lang="es-MX" sz="2900" i="1" smtClean="0"/>
              <a:t>«R. José planteó la pregunta: ¿Cuáles son los ´seis días de bereshit´ de los que con tanta frecuencia hablan los rabinos? R. Simeón le contestó: Estos son, en verdad, ´los cedros del Líbano´ que Él plantó.» </a:t>
            </a:r>
            <a:r>
              <a:rPr lang="es-MX" sz="2900" smtClean="0"/>
              <a:t>(Zohar)</a:t>
            </a:r>
            <a:endParaRPr lang="es-MX" sz="2900" i="1" smtClean="0"/>
          </a:p>
        </p:txBody>
      </p:sp>
      <p:sp>
        <p:nvSpPr>
          <p:cNvPr id="264196" name="3 Marcador de contenido"/>
          <p:cNvSpPr>
            <a:spLocks noGrp="1"/>
          </p:cNvSpPr>
          <p:nvPr>
            <p:ph sz="half" idx="2"/>
          </p:nvPr>
        </p:nvSpPr>
        <p:spPr/>
        <p:txBody>
          <a:bodyPr/>
          <a:lstStyle/>
          <a:p>
            <a:endParaRPr lang="es-AR" smtClean="0"/>
          </a:p>
        </p:txBody>
      </p:sp>
      <p:pic>
        <p:nvPicPr>
          <p:cNvPr id="7" name="Picture 4" descr="http://www.matrifocus.com/BEL02/Images/q-treeoflif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290638"/>
            <a:ext cx="4016375"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out)">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h05.deviantart.net/fs50/300W/i/2009/309/e/8/Circle_Celtic_Tree_of_Life_by_foxvo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375" y="3175"/>
            <a:ext cx="6854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533400" y="2819400"/>
            <a:ext cx="8177213" cy="8302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MX" sz="2400" b="1">
                <a:solidFill>
                  <a:schemeClr val="bg2"/>
                </a:solidFill>
              </a:rPr>
              <a:t>«AL IGUAL QUE LOS CEDROS BROTAN DEL LÍBANO, </a:t>
            </a:r>
          </a:p>
          <a:p>
            <a:pPr algn="ctr" eaLnBrk="1" hangingPunct="1"/>
            <a:r>
              <a:rPr lang="es-MX" sz="2400" b="1">
                <a:solidFill>
                  <a:schemeClr val="bg2"/>
                </a:solidFill>
              </a:rPr>
              <a:t>ESTOS SEIS DÍAS BROTAN DE BERESHIT»</a:t>
            </a:r>
            <a:endParaRPr lang="es-AR" sz="2400" b="1">
              <a:solidFill>
                <a:schemeClr val="bg2"/>
              </a:solidFill>
            </a:endParaRPr>
          </a:p>
        </p:txBody>
      </p:sp>
      <p:pic>
        <p:nvPicPr>
          <p:cNvPr id="4" name="Picture 2" descr="http://t3.gstatic.com/images?q=tbn:ANd9GcSrD93NmgEyZDTumPdD9FHG4vOuB2rr72eNYqMkR_MP5k-4a3DIZ2lsGN7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175"/>
            <a:ext cx="85598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32" fill="hold" nodeType="clickEffect">
                                  <p:stCondLst>
                                    <p:cond delay="0"/>
                                  </p:stCondLst>
                                  <p:childTnLst>
                                    <p:animEffect transition="out" filter="diamond(out)">
                                      <p:cBhvr>
                                        <p:cTn id="11" dur="2000"/>
                                        <p:tgtEl>
                                          <p:spTgt spid="2"/>
                                        </p:tgtEl>
                                      </p:cBhvr>
                                    </p:animEffect>
                                    <p:set>
                                      <p:cBhvr>
                                        <p:cTn id="12" dur="1" fill="hold">
                                          <p:stCondLst>
                                            <p:cond delay="1999"/>
                                          </p:stCondLst>
                                        </p:cTn>
                                        <p:tgtEl>
                                          <p:spTgt spid="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32"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out)">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http://img842.imageshack.us/img842/9908/elarboldelavi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4627563"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http://www.winterspells.com/wp-content/uploads/2009/07/96187171_a91b7f80e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1750"/>
            <a:ext cx="4572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par>
                                <p:cTn id="8" presetID="6" presetClass="entr" presetSubtype="3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out)">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4.bp.blogspot.com/__N-QGq5eSTA/TO6golXdGWI/AAAAAAAAATM/irYbE5Hmp_g/s1600/The%2BTree%2Bof%2BLif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http://fc03.deviantart.net/fs71/i/2010/172/8/3/Tree_of_life_Kabbalah_by_lilnix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par>
                                <p:cTn id="8" presetID="6" presetClass="entr" presetSubtype="3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out)">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thelivingmoon.com/44cosmic_wisdom/04images/Tree_Life/TreeOfLife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175"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www.atlastours.net/holyland/tree_of_life_mosa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50" y="14288"/>
            <a:ext cx="6965950" cy="680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81000" y="457200"/>
            <a:ext cx="4391025" cy="12001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El árbol simboliza la forma en que</a:t>
            </a:r>
          </a:p>
          <a:p>
            <a:pPr eaLnBrk="1" hangingPunct="1"/>
            <a:r>
              <a:rPr lang="es-MX">
                <a:solidFill>
                  <a:schemeClr val="tx1"/>
                </a:solidFill>
              </a:rPr>
              <a:t>se desarrolla y expande el Ser universal,</a:t>
            </a:r>
          </a:p>
          <a:p>
            <a:pPr eaLnBrk="1" hangingPunct="1"/>
            <a:r>
              <a:rPr lang="es-MX">
                <a:solidFill>
                  <a:schemeClr val="tx1"/>
                </a:solidFill>
              </a:rPr>
              <a:t>en todas sus manifestaciones, tanto</a:t>
            </a:r>
          </a:p>
          <a:p>
            <a:pPr eaLnBrk="1" hangingPunct="1"/>
            <a:r>
              <a:rPr lang="es-MX">
                <a:solidFill>
                  <a:schemeClr val="tx1"/>
                </a:solidFill>
              </a:rPr>
              <a:t>macro como microcósmicas.</a:t>
            </a:r>
            <a:endParaRPr lang="es-AR">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heavenzrealm.podbean.com/mf/web/9m6637/tree_of_life_by_r_quinn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0"/>
            <a:ext cx="6435725"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152400" y="228600"/>
            <a:ext cx="4057650" cy="17541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i="1">
                <a:solidFill>
                  <a:schemeClr val="tx1"/>
                </a:solidFill>
              </a:rPr>
              <a:t>«Los árboles del Líbano han crecido </a:t>
            </a:r>
          </a:p>
          <a:p>
            <a:pPr eaLnBrk="1" hangingPunct="1"/>
            <a:r>
              <a:rPr lang="es-MX" i="1">
                <a:solidFill>
                  <a:schemeClr val="tx1"/>
                </a:solidFill>
              </a:rPr>
              <a:t>lo suficiente y podemos cortarlos».</a:t>
            </a:r>
          </a:p>
          <a:p>
            <a:pPr eaLnBrk="1" hangingPunct="1"/>
            <a:r>
              <a:rPr lang="es-MX">
                <a:solidFill>
                  <a:schemeClr val="tx1"/>
                </a:solidFill>
              </a:rPr>
              <a:t>Es decir, toda facultad humana puede</a:t>
            </a:r>
          </a:p>
          <a:p>
            <a:pPr eaLnBrk="1" hangingPunct="1"/>
            <a:r>
              <a:rPr lang="es-MX">
                <a:solidFill>
                  <a:schemeClr val="tx1"/>
                </a:solidFill>
              </a:rPr>
              <a:t>ser trascendida sólo después de que</a:t>
            </a:r>
          </a:p>
          <a:p>
            <a:pPr eaLnBrk="1" hangingPunct="1"/>
            <a:r>
              <a:rPr lang="es-MX">
                <a:solidFill>
                  <a:schemeClr val="tx1"/>
                </a:solidFill>
              </a:rPr>
              <a:t>ha alcanzado el máximo de sus</a:t>
            </a:r>
          </a:p>
          <a:p>
            <a:pPr eaLnBrk="1" hangingPunct="1"/>
            <a:r>
              <a:rPr lang="es-MX">
                <a:solidFill>
                  <a:schemeClr val="tx1"/>
                </a:solidFill>
              </a:rPr>
              <a:t>posibilidades.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6613" y="0"/>
            <a:ext cx="49799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706" name="Rectangle 2"/>
          <p:cNvSpPr>
            <a:spLocks noGrp="1" noChangeArrowheads="1"/>
          </p:cNvSpPr>
          <p:nvPr>
            <p:ph type="ctrTitle"/>
          </p:nvPr>
        </p:nvSpPr>
        <p:spPr>
          <a:xfrm>
            <a:off x="685800" y="2057400"/>
            <a:ext cx="7772400" cy="1470025"/>
          </a:xfrm>
        </p:spPr>
        <p:txBody>
          <a:bodyPr/>
          <a:lstStyle/>
          <a:p>
            <a:pPr eaLnBrk="1" hangingPunct="1"/>
            <a:r>
              <a:rPr lang="es-AR" sz="2800" i="1" smtClean="0">
                <a:solidFill>
                  <a:schemeClr val="tx1"/>
                </a:solidFill>
              </a:rPr>
              <a:t>En síntesis: este grado es sumamente valioso e interesante, pero requiere que se recuperen numerosos símbolos que se han perdido u olvidado. No alcanza con meras declaraciones acerca del valor y la dignidad del trabajo. El grado debe ser más vital, más profundo, más esotérico. La tradición artúrica encerrada en la Mesa Redonda es un elemento que puede contribuir a la vivificación de los Patriarcas. Patriarcas que deben reconocer previamente su condición de leñadores, de carbonarios, y rechazar al Rey y al Noble que, ignorantes del Trabajo, pretenden introducirse en el Templo.</a:t>
            </a:r>
            <a:endParaRPr lang="es-ES_tradnl" sz="2800" i="1" smtClean="0">
              <a:solidFill>
                <a:schemeClr val="tx1"/>
              </a:solidFill>
            </a:endParaRPr>
          </a:p>
        </p:txBody>
      </p:sp>
      <p:sp>
        <p:nvSpPr>
          <p:cNvPr id="1096707" name="Text Box 3"/>
          <p:cNvSpPr txBox="1">
            <a:spLocks noChangeArrowheads="1"/>
          </p:cNvSpPr>
          <p:nvPr/>
        </p:nvSpPr>
        <p:spPr bwMode="auto">
          <a:xfrm>
            <a:off x="228600" y="5957888"/>
            <a:ext cx="8763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ES" b="1" i="1">
                <a:solidFill>
                  <a:schemeClr val="tx1"/>
                </a:solidFill>
              </a:rPr>
              <a:t>En el 22° la Cábala se ha mencionado, pero se la ha trabajado poco. Ese trabajo nos aguarda en el “Tabernáculo” de los grados 23° y 24°.</a:t>
            </a:r>
            <a:endParaRPr lang="es-ES_tradnl" b="1" i="1">
              <a:solidFill>
                <a:schemeClr val="tx1"/>
              </a:solidFill>
            </a:endParaRP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96706"/>
                                        </p:tgtEl>
                                        <p:attrNameLst>
                                          <p:attrName>style.visibility</p:attrName>
                                        </p:attrNameLst>
                                      </p:cBhvr>
                                      <p:to>
                                        <p:strVal val="visible"/>
                                      </p:to>
                                    </p:set>
                                    <p:anim calcmode="lin" valueType="num">
                                      <p:cBhvr>
                                        <p:cTn id="7" dur="5000" fill="hold"/>
                                        <p:tgtEl>
                                          <p:spTgt spid="1096706"/>
                                        </p:tgtEl>
                                        <p:attrNameLst>
                                          <p:attrName>ppt_w</p:attrName>
                                        </p:attrNameLst>
                                      </p:cBhvr>
                                      <p:tavLst>
                                        <p:tav tm="0">
                                          <p:val>
                                            <p:fltVal val="0"/>
                                          </p:val>
                                        </p:tav>
                                        <p:tav tm="100000">
                                          <p:val>
                                            <p:strVal val="#ppt_w"/>
                                          </p:val>
                                        </p:tav>
                                      </p:tavLst>
                                    </p:anim>
                                    <p:anim calcmode="lin" valueType="num">
                                      <p:cBhvr>
                                        <p:cTn id="8" dur="5000" fill="hold"/>
                                        <p:tgtEl>
                                          <p:spTgt spid="109670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5" presetClass="entr" presetSubtype="0" fill="hold" grpId="0" nodeType="clickEffect">
                                  <p:stCondLst>
                                    <p:cond delay="0"/>
                                  </p:stCondLst>
                                  <p:childTnLst>
                                    <p:set>
                                      <p:cBhvr>
                                        <p:cTn id="12" dur="1" fill="hold">
                                          <p:stCondLst>
                                            <p:cond delay="0"/>
                                          </p:stCondLst>
                                        </p:cTn>
                                        <p:tgtEl>
                                          <p:spTgt spid="1096707"/>
                                        </p:tgtEl>
                                        <p:attrNameLst>
                                          <p:attrName>style.visibility</p:attrName>
                                        </p:attrNameLst>
                                      </p:cBhvr>
                                      <p:to>
                                        <p:strVal val="visible"/>
                                      </p:to>
                                    </p:set>
                                    <p:animEffect transition="in" filter="fade">
                                      <p:cBhvr>
                                        <p:cTn id="13" dur="2000"/>
                                        <p:tgtEl>
                                          <p:spTgt spid="1096707"/>
                                        </p:tgtEl>
                                      </p:cBhvr>
                                    </p:animEffect>
                                    <p:anim calcmode="lin" valueType="num">
                                      <p:cBhvr>
                                        <p:cTn id="14" dur="2000" fill="hold"/>
                                        <p:tgtEl>
                                          <p:spTgt spid="1096707"/>
                                        </p:tgtEl>
                                        <p:attrNameLst>
                                          <p:attrName>style.rotation</p:attrName>
                                        </p:attrNameLst>
                                      </p:cBhvr>
                                      <p:tavLst>
                                        <p:tav tm="0">
                                          <p:val>
                                            <p:fltVal val="720"/>
                                          </p:val>
                                        </p:tav>
                                        <p:tav tm="100000">
                                          <p:val>
                                            <p:fltVal val="0"/>
                                          </p:val>
                                        </p:tav>
                                      </p:tavLst>
                                    </p:anim>
                                    <p:anim calcmode="lin" valueType="num">
                                      <p:cBhvr>
                                        <p:cTn id="15" dur="2000" fill="hold"/>
                                        <p:tgtEl>
                                          <p:spTgt spid="1096707"/>
                                        </p:tgtEl>
                                        <p:attrNameLst>
                                          <p:attrName>ppt_h</p:attrName>
                                        </p:attrNameLst>
                                      </p:cBhvr>
                                      <p:tavLst>
                                        <p:tav tm="0">
                                          <p:val>
                                            <p:fltVal val="0"/>
                                          </p:val>
                                        </p:tav>
                                        <p:tav tm="100000">
                                          <p:val>
                                            <p:strVal val="#ppt_h"/>
                                          </p:val>
                                        </p:tav>
                                      </p:tavLst>
                                    </p:anim>
                                    <p:anim calcmode="lin" valueType="num">
                                      <p:cBhvr>
                                        <p:cTn id="16" dur="2000" fill="hold"/>
                                        <p:tgtEl>
                                          <p:spTgt spid="109670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6706" grpId="0"/>
      <p:bldP spid="1096707" grpId="0"/>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a:xfrm>
            <a:off x="533400" y="228600"/>
            <a:ext cx="8229600" cy="1139825"/>
          </a:xfrm>
        </p:spPr>
        <p:txBody>
          <a:bodyPr/>
          <a:lstStyle/>
          <a:p>
            <a:pPr eaLnBrk="1" hangingPunct="1"/>
            <a:r>
              <a:rPr lang="es-MX" sz="2800" smtClean="0">
                <a:solidFill>
                  <a:schemeClr val="tx1"/>
                </a:solidFill>
              </a:rPr>
              <a:t>9. Apéndice I: Los Drusos</a:t>
            </a:r>
            <a:endParaRPr lang="es-ES_tradnl" sz="2800" smtClean="0">
              <a:solidFill>
                <a:schemeClr val="tx1"/>
              </a:solidFill>
            </a:endParaRPr>
          </a:p>
        </p:txBody>
      </p:sp>
      <p:pic>
        <p:nvPicPr>
          <p:cNvPr id="351234" name="Picture 2" descr="http://www.ecured.cu/images/1/18/Estrella_Drus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371600"/>
            <a:ext cx="512286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6626"/>
                                        </p:tgtEl>
                                        <p:attrNameLst>
                                          <p:attrName>style.visibility</p:attrName>
                                        </p:attrNameLst>
                                      </p:cBhvr>
                                      <p:to>
                                        <p:strVal val="visible"/>
                                      </p:to>
                                    </p:set>
                                    <p:animEffect transition="in" filter="blinds(horizontal)">
                                      <p:cBhvr>
                                        <p:cTn id="7" dur="500"/>
                                        <p:tgtEl>
                                          <p:spTgt spid="66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51234"/>
                                        </p:tgtEl>
                                        <p:attrNameLst>
                                          <p:attrName>style.visibility</p:attrName>
                                        </p:attrNameLst>
                                      </p:cBhvr>
                                      <p:to>
                                        <p:strVal val="visible"/>
                                      </p:to>
                                    </p:set>
                                    <p:animEffect transition="in" filter="box(out)">
                                      <p:cBhvr>
                                        <p:cTn id="12" dur="2000"/>
                                        <p:tgtEl>
                                          <p:spTgt spid="351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6"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Título"/>
          <p:cNvSpPr>
            <a:spLocks noGrp="1"/>
          </p:cNvSpPr>
          <p:nvPr>
            <p:ph type="title"/>
          </p:nvPr>
        </p:nvSpPr>
        <p:spPr/>
        <p:txBody>
          <a:bodyPr/>
          <a:lstStyle/>
          <a:p>
            <a:r>
              <a:rPr lang="es-MX" smtClean="0">
                <a:solidFill>
                  <a:schemeClr val="tx1"/>
                </a:solidFill>
              </a:rPr>
              <a:t>Los drusos</a:t>
            </a:r>
            <a:endParaRPr lang="es-AR" smtClean="0">
              <a:solidFill>
                <a:schemeClr val="tx1"/>
              </a:solidFill>
            </a:endParaRPr>
          </a:p>
        </p:txBody>
      </p:sp>
      <p:sp>
        <p:nvSpPr>
          <p:cNvPr id="274435" name="2 Marcador de contenido"/>
          <p:cNvSpPr>
            <a:spLocks noGrp="1"/>
          </p:cNvSpPr>
          <p:nvPr>
            <p:ph idx="1"/>
          </p:nvPr>
        </p:nvSpPr>
        <p:spPr/>
        <p:txBody>
          <a:bodyPr/>
          <a:lstStyle/>
          <a:p>
            <a:r>
              <a:rPr lang="es-MX" sz="3000" smtClean="0"/>
              <a:t>Según Sebastiani, los Templarios recibieron este grado de los drusos, y lo importaron a Escocia con el nombre de «Orden de Caballeros del Hacha Real».</a:t>
            </a:r>
          </a:p>
          <a:p>
            <a:r>
              <a:rPr lang="es-MX" sz="3000" smtClean="0"/>
              <a:t>El principal de esta Orden se transformaba en el Príncipe del Líbano que presidía el Colegio Sagrado de los Drusos.</a:t>
            </a:r>
          </a:p>
          <a:p>
            <a:r>
              <a:rPr lang="es-MX" sz="3000" smtClean="0"/>
              <a:t>Si bien esto es legendario, corresponde en este grado efectuar un análisis de las ideas de los drusos.</a:t>
            </a:r>
            <a:endParaRPr lang="es-AR" sz="3000" smtClean="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4434"/>
                                        </p:tgtEl>
                                        <p:attrNameLst>
                                          <p:attrName>style.visibility</p:attrName>
                                        </p:attrNameLst>
                                      </p:cBhvr>
                                      <p:to>
                                        <p:strVal val="visible"/>
                                      </p:to>
                                    </p:set>
                                    <p:animEffect transition="in" filter="blinds(horizontal)">
                                      <p:cBhvr>
                                        <p:cTn id="7" dur="500"/>
                                        <p:tgtEl>
                                          <p:spTgt spid="274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4435">
                                            <p:txEl>
                                              <p:pRg st="0" end="0"/>
                                            </p:txEl>
                                          </p:spTgt>
                                        </p:tgtEl>
                                        <p:attrNameLst>
                                          <p:attrName>style.visibility</p:attrName>
                                        </p:attrNameLst>
                                      </p:cBhvr>
                                      <p:to>
                                        <p:strVal val="visible"/>
                                      </p:to>
                                    </p:set>
                                    <p:animEffect transition="in" filter="blinds(horizontal)">
                                      <p:cBhvr>
                                        <p:cTn id="12" dur="500"/>
                                        <p:tgtEl>
                                          <p:spTgt spid="274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4435">
                                            <p:txEl>
                                              <p:pRg st="1" end="1"/>
                                            </p:txEl>
                                          </p:spTgt>
                                        </p:tgtEl>
                                        <p:attrNameLst>
                                          <p:attrName>style.visibility</p:attrName>
                                        </p:attrNameLst>
                                      </p:cBhvr>
                                      <p:to>
                                        <p:strVal val="visible"/>
                                      </p:to>
                                    </p:set>
                                    <p:animEffect transition="in" filter="blinds(horizontal)">
                                      <p:cBhvr>
                                        <p:cTn id="17" dur="500"/>
                                        <p:tgtEl>
                                          <p:spTgt spid="274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4435">
                                            <p:txEl>
                                              <p:pRg st="2" end="2"/>
                                            </p:txEl>
                                          </p:spTgt>
                                        </p:tgtEl>
                                        <p:attrNameLst>
                                          <p:attrName>style.visibility</p:attrName>
                                        </p:attrNameLst>
                                      </p:cBhvr>
                                      <p:to>
                                        <p:strVal val="visible"/>
                                      </p:to>
                                    </p:set>
                                    <p:animEffect transition="in" filter="blinds(horizontal)">
                                      <p:cBhvr>
                                        <p:cTn id="22" dur="500"/>
                                        <p:tgtEl>
                                          <p:spTgt spid="274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4" grpId="0"/>
      <p:bldP spid="274435" grpId="0" build="p"/>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304800" y="1371600"/>
            <a:ext cx="15573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Distribución</a:t>
            </a:r>
          </a:p>
          <a:p>
            <a:pPr eaLnBrk="1" hangingPunct="1"/>
            <a:r>
              <a:rPr lang="es-MX">
                <a:solidFill>
                  <a:schemeClr val="tx1"/>
                </a:solidFill>
              </a:rPr>
              <a:t>de las</a:t>
            </a:r>
          </a:p>
          <a:p>
            <a:pPr eaLnBrk="1" hangingPunct="1"/>
            <a:r>
              <a:rPr lang="es-MX">
                <a:solidFill>
                  <a:schemeClr val="tx1"/>
                </a:solidFill>
              </a:rPr>
              <a:t>comunidades</a:t>
            </a:r>
          </a:p>
          <a:p>
            <a:pPr eaLnBrk="1" hangingPunct="1"/>
            <a:r>
              <a:rPr lang="es-MX">
                <a:solidFill>
                  <a:schemeClr val="tx1"/>
                </a:solidFill>
              </a:rPr>
              <a:t>drusas.</a:t>
            </a:r>
            <a:endParaRPr lang="es-AR">
              <a:solidFill>
                <a:schemeClr val="tx1"/>
              </a:solidFill>
            </a:endParaRPr>
          </a:p>
        </p:txBody>
      </p:sp>
      <p:pic>
        <p:nvPicPr>
          <p:cNvPr id="354308" name="Picture 4" descr="http://www.nature.com/gim/journal/v10/n12/images/gim2008139f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2975" y="-11113"/>
            <a:ext cx="5254625"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54308"/>
                                        </p:tgtEl>
                                        <p:attrNameLst>
                                          <p:attrName>style.visibility</p:attrName>
                                        </p:attrNameLst>
                                      </p:cBhvr>
                                      <p:to>
                                        <p:strVal val="visible"/>
                                      </p:to>
                                    </p:set>
                                    <p:animEffect transition="in" filter="box(out)">
                                      <p:cBhvr>
                                        <p:cTn id="7" dur="2000"/>
                                        <p:tgtEl>
                                          <p:spTgt spid="3543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Título"/>
          <p:cNvSpPr>
            <a:spLocks noGrp="1"/>
          </p:cNvSpPr>
          <p:nvPr>
            <p:ph type="title"/>
          </p:nvPr>
        </p:nvSpPr>
        <p:spPr/>
        <p:txBody>
          <a:bodyPr/>
          <a:lstStyle/>
          <a:p>
            <a:r>
              <a:rPr lang="es-MX" smtClean="0">
                <a:solidFill>
                  <a:schemeClr val="tx1"/>
                </a:solidFill>
              </a:rPr>
              <a:t>Los drusos</a:t>
            </a:r>
            <a:endParaRPr lang="es-AR" smtClean="0">
              <a:solidFill>
                <a:schemeClr val="tx1"/>
              </a:solidFill>
            </a:endParaRPr>
          </a:p>
        </p:txBody>
      </p:sp>
      <p:sp>
        <p:nvSpPr>
          <p:cNvPr id="276483" name="2 Marcador de contenido"/>
          <p:cNvSpPr>
            <a:spLocks noGrp="1"/>
          </p:cNvSpPr>
          <p:nvPr>
            <p:ph idx="1"/>
          </p:nvPr>
        </p:nvSpPr>
        <p:spPr/>
        <p:txBody>
          <a:bodyPr/>
          <a:lstStyle/>
          <a:p>
            <a:r>
              <a:rPr lang="es-AR" sz="2600" smtClean="0"/>
              <a:t>Los drusos se llaman a sí mismos </a:t>
            </a:r>
            <a:r>
              <a:rPr lang="es-AR" sz="2600" i="1" smtClean="0"/>
              <a:t>Ahl al-Tawhīd</a:t>
            </a:r>
            <a:r>
              <a:rPr lang="es-AR" sz="2600" smtClean="0"/>
              <a:t> ‘gente de un solo Dios’ (monoteístas).</a:t>
            </a:r>
          </a:p>
          <a:p>
            <a:r>
              <a:rPr lang="es-AR" sz="2600" smtClean="0"/>
              <a:t>Se discute cuál es el origen del nombre «druso», que se suele atribuir al ismailita Muhammad al-Darazi, muerto en 1021, uno de los primeros profetas de la religión, considerado un hereje por los drusos actuales.</a:t>
            </a:r>
          </a:p>
          <a:p>
            <a:r>
              <a:rPr lang="es-AR" sz="2600" smtClean="0"/>
              <a:t>El origen de los drusos se encuentra a finales del siglo X y principios del XI cuando algunos de sus seguidores consideraron al califa fatimí Al-Hakim como una manifestación de Dios, lo que los apartó de los otros ismailíes. </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6482"/>
                                        </p:tgtEl>
                                        <p:attrNameLst>
                                          <p:attrName>style.visibility</p:attrName>
                                        </p:attrNameLst>
                                      </p:cBhvr>
                                      <p:to>
                                        <p:strVal val="visible"/>
                                      </p:to>
                                    </p:set>
                                    <p:animEffect transition="in" filter="blinds(horizontal)">
                                      <p:cBhvr>
                                        <p:cTn id="7" dur="500"/>
                                        <p:tgtEl>
                                          <p:spTgt spid="276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6483">
                                            <p:txEl>
                                              <p:pRg st="0" end="0"/>
                                            </p:txEl>
                                          </p:spTgt>
                                        </p:tgtEl>
                                        <p:attrNameLst>
                                          <p:attrName>style.visibility</p:attrName>
                                        </p:attrNameLst>
                                      </p:cBhvr>
                                      <p:to>
                                        <p:strVal val="visible"/>
                                      </p:to>
                                    </p:set>
                                    <p:animEffect transition="in" filter="blinds(horizontal)">
                                      <p:cBhvr>
                                        <p:cTn id="12" dur="500"/>
                                        <p:tgtEl>
                                          <p:spTgt spid="2764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6483">
                                            <p:txEl>
                                              <p:pRg st="1" end="1"/>
                                            </p:txEl>
                                          </p:spTgt>
                                        </p:tgtEl>
                                        <p:attrNameLst>
                                          <p:attrName>style.visibility</p:attrName>
                                        </p:attrNameLst>
                                      </p:cBhvr>
                                      <p:to>
                                        <p:strVal val="visible"/>
                                      </p:to>
                                    </p:set>
                                    <p:animEffect transition="in" filter="blinds(horizontal)">
                                      <p:cBhvr>
                                        <p:cTn id="17" dur="500"/>
                                        <p:tgtEl>
                                          <p:spTgt spid="2764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6483">
                                            <p:txEl>
                                              <p:pRg st="2" end="2"/>
                                            </p:txEl>
                                          </p:spTgt>
                                        </p:tgtEl>
                                        <p:attrNameLst>
                                          <p:attrName>style.visibility</p:attrName>
                                        </p:attrNameLst>
                                      </p:cBhvr>
                                      <p:to>
                                        <p:strVal val="visible"/>
                                      </p:to>
                                    </p:set>
                                    <p:animEffect transition="in" filter="blinds(horizontal)">
                                      <p:cBhvr>
                                        <p:cTn id="22" dur="500"/>
                                        <p:tgtEl>
                                          <p:spTgt spid="2764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2" grpId="0"/>
      <p:bldP spid="276483" grpId="0" build="p"/>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Título"/>
          <p:cNvSpPr>
            <a:spLocks noGrp="1"/>
          </p:cNvSpPr>
          <p:nvPr>
            <p:ph type="title"/>
          </p:nvPr>
        </p:nvSpPr>
        <p:spPr/>
        <p:txBody>
          <a:bodyPr/>
          <a:lstStyle/>
          <a:p>
            <a:r>
              <a:rPr lang="es-MX" smtClean="0">
                <a:solidFill>
                  <a:schemeClr val="tx1"/>
                </a:solidFill>
              </a:rPr>
              <a:t>Los drusos</a:t>
            </a:r>
            <a:endParaRPr lang="es-AR" smtClean="0">
              <a:solidFill>
                <a:schemeClr val="tx1"/>
              </a:solidFill>
            </a:endParaRPr>
          </a:p>
        </p:txBody>
      </p:sp>
      <p:sp>
        <p:nvSpPr>
          <p:cNvPr id="277507" name="2 Marcador de contenido"/>
          <p:cNvSpPr>
            <a:spLocks noGrp="1"/>
          </p:cNvSpPr>
          <p:nvPr>
            <p:ph idx="1"/>
          </p:nvPr>
        </p:nvSpPr>
        <p:spPr>
          <a:xfrm>
            <a:off x="304800" y="1600200"/>
            <a:ext cx="8458200" cy="4525963"/>
          </a:xfrm>
        </p:spPr>
        <p:txBody>
          <a:bodyPr/>
          <a:lstStyle/>
          <a:p>
            <a:r>
              <a:rPr lang="es-AR" sz="2400" smtClean="0"/>
              <a:t>El fundador de la religión fue el persa Hamza ibn Ali ibn Ahmad.</a:t>
            </a:r>
          </a:p>
          <a:p>
            <a:r>
              <a:rPr lang="es-AR" sz="2400" smtClean="0"/>
              <a:t>La religión, monoteísta, acepta la legitimidad de los profetas de las tradiciones griega, judeocristiana e islámica, incorpora elementos gnósticos, y según algunas fuentes, creen en la reencarnación. </a:t>
            </a:r>
          </a:p>
          <a:p>
            <a:r>
              <a:rPr lang="es-AR" sz="2400" smtClean="0"/>
              <a:t>Los drusos mantienen en secreto buena parte de los detalles de su fe (practicando la taqiyya u “ocultamiento de la fe”, tomada del islamismo chiita), no aceptan conversiones y desaconsejan firmemente el paso de una religión a otra. Esto se debe en parte a motivos históricos, ya que los drusos fueron violentamente perseguidos durante siglos por otras comunidades religiosas.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7506"/>
                                        </p:tgtEl>
                                        <p:attrNameLst>
                                          <p:attrName>style.visibility</p:attrName>
                                        </p:attrNameLst>
                                      </p:cBhvr>
                                      <p:to>
                                        <p:strVal val="visible"/>
                                      </p:to>
                                    </p:set>
                                    <p:animEffect transition="in" filter="blinds(horizontal)">
                                      <p:cBhvr>
                                        <p:cTn id="7" dur="500"/>
                                        <p:tgtEl>
                                          <p:spTgt spid="277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7507">
                                            <p:txEl>
                                              <p:pRg st="0" end="0"/>
                                            </p:txEl>
                                          </p:spTgt>
                                        </p:tgtEl>
                                        <p:attrNameLst>
                                          <p:attrName>style.visibility</p:attrName>
                                        </p:attrNameLst>
                                      </p:cBhvr>
                                      <p:to>
                                        <p:strVal val="visible"/>
                                      </p:to>
                                    </p:set>
                                    <p:animEffect transition="in" filter="blinds(horizontal)">
                                      <p:cBhvr>
                                        <p:cTn id="12" dur="500"/>
                                        <p:tgtEl>
                                          <p:spTgt spid="2775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7507">
                                            <p:txEl>
                                              <p:pRg st="1" end="1"/>
                                            </p:txEl>
                                          </p:spTgt>
                                        </p:tgtEl>
                                        <p:attrNameLst>
                                          <p:attrName>style.visibility</p:attrName>
                                        </p:attrNameLst>
                                      </p:cBhvr>
                                      <p:to>
                                        <p:strVal val="visible"/>
                                      </p:to>
                                    </p:set>
                                    <p:animEffect transition="in" filter="blinds(horizontal)">
                                      <p:cBhvr>
                                        <p:cTn id="17" dur="500"/>
                                        <p:tgtEl>
                                          <p:spTgt spid="2775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7507">
                                            <p:txEl>
                                              <p:pRg st="2" end="2"/>
                                            </p:txEl>
                                          </p:spTgt>
                                        </p:tgtEl>
                                        <p:attrNameLst>
                                          <p:attrName>style.visibility</p:attrName>
                                        </p:attrNameLst>
                                      </p:cBhvr>
                                      <p:to>
                                        <p:strVal val="visible"/>
                                      </p:to>
                                    </p:set>
                                    <p:animEffect transition="in" filter="blinds(horizontal)">
                                      <p:cBhvr>
                                        <p:cTn id="22" dur="500"/>
                                        <p:tgtEl>
                                          <p:spTgt spid="2775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6" grpId="0"/>
      <p:bldP spid="277507" grpId="0" build="p"/>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114" name="Picture 2" descr="http://www.hiddenmysteries.com/xcart/images/bookpics1/17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1975" y="33338"/>
            <a:ext cx="5559425"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46114"/>
                                        </p:tgtEl>
                                        <p:attrNameLst>
                                          <p:attrName>style.visibility</p:attrName>
                                        </p:attrNameLst>
                                      </p:cBhvr>
                                      <p:to>
                                        <p:strVal val="visible"/>
                                      </p:to>
                                    </p:set>
                                    <p:animEffect transition="in" filter="box(out)">
                                      <p:cBhvr>
                                        <p:cTn id="7" dur="2000"/>
                                        <p:tgtEl>
                                          <p:spTgt spid="346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Título"/>
          <p:cNvSpPr>
            <a:spLocks noGrp="1"/>
          </p:cNvSpPr>
          <p:nvPr>
            <p:ph type="title"/>
          </p:nvPr>
        </p:nvSpPr>
        <p:spPr/>
        <p:txBody>
          <a:bodyPr/>
          <a:lstStyle/>
          <a:p>
            <a:r>
              <a:rPr lang="es-MX" smtClean="0">
                <a:solidFill>
                  <a:schemeClr val="tx1"/>
                </a:solidFill>
              </a:rPr>
              <a:t>Los drusos</a:t>
            </a:r>
            <a:endParaRPr lang="es-AR" smtClean="0">
              <a:solidFill>
                <a:schemeClr val="tx1"/>
              </a:solidFill>
            </a:endParaRPr>
          </a:p>
        </p:txBody>
      </p:sp>
      <p:sp>
        <p:nvSpPr>
          <p:cNvPr id="278531" name="2 Marcador de contenido"/>
          <p:cNvSpPr>
            <a:spLocks noGrp="1"/>
          </p:cNvSpPr>
          <p:nvPr>
            <p:ph idx="1"/>
          </p:nvPr>
        </p:nvSpPr>
        <p:spPr/>
        <p:txBody>
          <a:bodyPr/>
          <a:lstStyle/>
          <a:p>
            <a:r>
              <a:rPr lang="es-AR" sz="2400" smtClean="0"/>
              <a:t>Como ya dijimos, </a:t>
            </a:r>
            <a:r>
              <a:rPr lang="es-AR" sz="2400" b="1" smtClean="0"/>
              <a:t>Hamza ibn Ali ibn Ahmad</a:t>
            </a:r>
            <a:r>
              <a:rPr lang="es-AR" sz="2400" smtClean="0"/>
              <a:t> fue el fundador de la religión drusa. Era un carpintero persa y nativo de Zuzana.</a:t>
            </a:r>
          </a:p>
          <a:p>
            <a:r>
              <a:rPr lang="es-AR" sz="2400" smtClean="0"/>
              <a:t>El califa fatimí al-Hakim Mansur Bi-Amriallah de Egipto (996-1021) tenía un comportamiento excéntrico y corrió el rumor de que era el imán esperado. Esta idea fue defendida por Hasan al-Akhram y en 1017 el califa le dio su apoyo. Hasan al-Akhram fue asesinado en enero de 1018 y aunque el califa hizo matar a su asesino, ya no dio más apoyo al movimiento hasta mayo de 1019.</a:t>
            </a:r>
          </a:p>
          <a:p>
            <a:r>
              <a:rPr lang="es-AR" sz="2400" smtClean="0"/>
              <a:t>Fue entonces cuando Hamza, que inicialmente había sido un elemento secundario del movimiento, tomó la dirección con el título de </a:t>
            </a:r>
            <a:r>
              <a:rPr lang="es-AR" sz="2400" i="1" smtClean="0"/>
              <a:t>Hadi l-mistadjibin</a:t>
            </a:r>
            <a:r>
              <a:rPr lang="es-AR" sz="2400" smtClean="0"/>
              <a:t>. </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8530"/>
                                        </p:tgtEl>
                                        <p:attrNameLst>
                                          <p:attrName>style.visibility</p:attrName>
                                        </p:attrNameLst>
                                      </p:cBhvr>
                                      <p:to>
                                        <p:strVal val="visible"/>
                                      </p:to>
                                    </p:set>
                                    <p:animEffect transition="in" filter="blinds(horizontal)">
                                      <p:cBhvr>
                                        <p:cTn id="7" dur="500"/>
                                        <p:tgtEl>
                                          <p:spTgt spid="278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8531">
                                            <p:txEl>
                                              <p:pRg st="0" end="0"/>
                                            </p:txEl>
                                          </p:spTgt>
                                        </p:tgtEl>
                                        <p:attrNameLst>
                                          <p:attrName>style.visibility</p:attrName>
                                        </p:attrNameLst>
                                      </p:cBhvr>
                                      <p:to>
                                        <p:strVal val="visible"/>
                                      </p:to>
                                    </p:set>
                                    <p:animEffect transition="in" filter="blinds(horizontal)">
                                      <p:cBhvr>
                                        <p:cTn id="12" dur="500"/>
                                        <p:tgtEl>
                                          <p:spTgt spid="278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8531">
                                            <p:txEl>
                                              <p:pRg st="1" end="1"/>
                                            </p:txEl>
                                          </p:spTgt>
                                        </p:tgtEl>
                                        <p:attrNameLst>
                                          <p:attrName>style.visibility</p:attrName>
                                        </p:attrNameLst>
                                      </p:cBhvr>
                                      <p:to>
                                        <p:strVal val="visible"/>
                                      </p:to>
                                    </p:set>
                                    <p:animEffect transition="in" filter="blinds(horizontal)">
                                      <p:cBhvr>
                                        <p:cTn id="17" dur="500"/>
                                        <p:tgtEl>
                                          <p:spTgt spid="278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8531">
                                            <p:txEl>
                                              <p:pRg st="2" end="2"/>
                                            </p:txEl>
                                          </p:spTgt>
                                        </p:tgtEl>
                                        <p:attrNameLst>
                                          <p:attrName>style.visibility</p:attrName>
                                        </p:attrNameLst>
                                      </p:cBhvr>
                                      <p:to>
                                        <p:strVal val="visible"/>
                                      </p:to>
                                    </p:set>
                                    <p:animEffect transition="in" filter="blinds(horizontal)">
                                      <p:cBhvr>
                                        <p:cTn id="22" dur="500"/>
                                        <p:tgtEl>
                                          <p:spTgt spid="278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0" grpId="0"/>
      <p:bldP spid="278531" grpId="0" build="p"/>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Título"/>
          <p:cNvSpPr>
            <a:spLocks noGrp="1"/>
          </p:cNvSpPr>
          <p:nvPr>
            <p:ph type="title"/>
          </p:nvPr>
        </p:nvSpPr>
        <p:spPr/>
        <p:txBody>
          <a:bodyPr/>
          <a:lstStyle/>
          <a:p>
            <a:r>
              <a:rPr lang="es-MX" smtClean="0">
                <a:solidFill>
                  <a:schemeClr val="tx1"/>
                </a:solidFill>
              </a:rPr>
              <a:t>Los drusos</a:t>
            </a:r>
            <a:endParaRPr lang="es-AR" smtClean="0">
              <a:solidFill>
                <a:schemeClr val="tx1"/>
              </a:solidFill>
            </a:endParaRPr>
          </a:p>
        </p:txBody>
      </p:sp>
      <p:sp>
        <p:nvSpPr>
          <p:cNvPr id="278531" name="2 Marcador de contenido"/>
          <p:cNvSpPr>
            <a:spLocks noGrp="1"/>
          </p:cNvSpPr>
          <p:nvPr>
            <p:ph idx="1"/>
          </p:nvPr>
        </p:nvSpPr>
        <p:spPr/>
        <p:txBody>
          <a:bodyPr/>
          <a:lstStyle/>
          <a:p>
            <a:r>
              <a:rPr lang="es-AR" sz="2400" smtClean="0"/>
              <a:t>El 19 de junio de 1019 exigió al gran cadí de la Mezquita Vieja su conversión y se produjeron muchos incidentes, que fueron reprimidos. </a:t>
            </a:r>
          </a:p>
          <a:p>
            <a:r>
              <a:rPr lang="es-AR" sz="2400" smtClean="0"/>
              <a:t>Al-Hakim entonces retiró el apoyo al movimiento, tras lo cual las tropas turcas se tornaron contra el turco al-Darazi, que disputaba la dirección del movimiento a Hamza, y le asediaron en su casa. </a:t>
            </a:r>
          </a:p>
          <a:p>
            <a:r>
              <a:rPr lang="es-AR" sz="2400" smtClean="0"/>
              <a:t>Al-Darazi pudo refugiarse en el palacio del califa y los turcos exigieron que fuera entregado, pero el califa se los quitó de encima anunciando que había sido ejecutado. Entonces los turcos se dirigieron contra Hamza, que fue acosado en la mezquita de Raydan pero pudo huir y esconderse. </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8530"/>
                                        </p:tgtEl>
                                        <p:attrNameLst>
                                          <p:attrName>style.visibility</p:attrName>
                                        </p:attrNameLst>
                                      </p:cBhvr>
                                      <p:to>
                                        <p:strVal val="visible"/>
                                      </p:to>
                                    </p:set>
                                    <p:animEffect transition="in" filter="blinds(horizontal)">
                                      <p:cBhvr>
                                        <p:cTn id="7" dur="500"/>
                                        <p:tgtEl>
                                          <p:spTgt spid="278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8531">
                                            <p:txEl>
                                              <p:pRg st="0" end="0"/>
                                            </p:txEl>
                                          </p:spTgt>
                                        </p:tgtEl>
                                        <p:attrNameLst>
                                          <p:attrName>style.visibility</p:attrName>
                                        </p:attrNameLst>
                                      </p:cBhvr>
                                      <p:to>
                                        <p:strVal val="visible"/>
                                      </p:to>
                                    </p:set>
                                    <p:animEffect transition="in" filter="blinds(horizontal)">
                                      <p:cBhvr>
                                        <p:cTn id="12" dur="500"/>
                                        <p:tgtEl>
                                          <p:spTgt spid="278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8531">
                                            <p:txEl>
                                              <p:pRg st="1" end="1"/>
                                            </p:txEl>
                                          </p:spTgt>
                                        </p:tgtEl>
                                        <p:attrNameLst>
                                          <p:attrName>style.visibility</p:attrName>
                                        </p:attrNameLst>
                                      </p:cBhvr>
                                      <p:to>
                                        <p:strVal val="visible"/>
                                      </p:to>
                                    </p:set>
                                    <p:animEffect transition="in" filter="blinds(horizontal)">
                                      <p:cBhvr>
                                        <p:cTn id="17" dur="500"/>
                                        <p:tgtEl>
                                          <p:spTgt spid="278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8531">
                                            <p:txEl>
                                              <p:pRg st="2" end="2"/>
                                            </p:txEl>
                                          </p:spTgt>
                                        </p:tgtEl>
                                        <p:attrNameLst>
                                          <p:attrName>style.visibility</p:attrName>
                                        </p:attrNameLst>
                                      </p:cBhvr>
                                      <p:to>
                                        <p:strVal val="visible"/>
                                      </p:to>
                                    </p:set>
                                    <p:animEffect transition="in" filter="blinds(horizontal)">
                                      <p:cBhvr>
                                        <p:cTn id="22" dur="500"/>
                                        <p:tgtEl>
                                          <p:spTgt spid="278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0" grpId="0"/>
      <p:bldP spid="278531" grpId="0" build="p"/>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618" name="Picture 2" descr="https://upload.wikimedia.org/wikipedia/commons/9/9b/Al-Hakim_bi-Amr_All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575" y="33338"/>
            <a:ext cx="6092825"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304800" y="1981200"/>
            <a:ext cx="11207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El califa</a:t>
            </a:r>
          </a:p>
          <a:p>
            <a:pPr eaLnBrk="1" hangingPunct="1"/>
            <a:r>
              <a:rPr lang="es-MX">
                <a:solidFill>
                  <a:schemeClr val="tx1"/>
                </a:solidFill>
              </a:rPr>
              <a:t>Al-Hakim</a:t>
            </a:r>
            <a:endParaRPr lang="es-AR">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7618"/>
                                        </p:tgtEl>
                                        <p:attrNameLst>
                                          <p:attrName>style.visibility</p:attrName>
                                        </p:attrNameLst>
                                      </p:cBhvr>
                                      <p:to>
                                        <p:strVal val="visible"/>
                                      </p:to>
                                    </p:set>
                                    <p:animEffect transition="in" filter="box(out)">
                                      <p:cBhvr>
                                        <p:cTn id="7" dur="2000"/>
                                        <p:tgtEl>
                                          <p:spTgt spid="3676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Título"/>
          <p:cNvSpPr>
            <a:spLocks noGrp="1"/>
          </p:cNvSpPr>
          <p:nvPr>
            <p:ph type="title"/>
          </p:nvPr>
        </p:nvSpPr>
        <p:spPr/>
        <p:txBody>
          <a:bodyPr/>
          <a:lstStyle/>
          <a:p>
            <a:r>
              <a:rPr lang="es-MX" smtClean="0">
                <a:solidFill>
                  <a:schemeClr val="tx1"/>
                </a:solidFill>
              </a:rPr>
              <a:t>Los drusos</a:t>
            </a:r>
            <a:endParaRPr lang="es-AR" smtClean="0">
              <a:solidFill>
                <a:schemeClr val="tx1"/>
              </a:solidFill>
            </a:endParaRPr>
          </a:p>
        </p:txBody>
      </p:sp>
      <p:sp>
        <p:nvSpPr>
          <p:cNvPr id="278531" name="2 Marcador de contenido"/>
          <p:cNvSpPr>
            <a:spLocks noGrp="1"/>
          </p:cNvSpPr>
          <p:nvPr>
            <p:ph idx="1"/>
          </p:nvPr>
        </p:nvSpPr>
        <p:spPr/>
        <p:txBody>
          <a:bodyPr/>
          <a:lstStyle/>
          <a:p>
            <a:r>
              <a:rPr lang="es-AR" sz="2400" smtClean="0"/>
              <a:t>En agosto de 1019 el califa volvió a apoyar a Hamza.</a:t>
            </a:r>
          </a:p>
          <a:p>
            <a:r>
              <a:rPr lang="es-AR" sz="2400" smtClean="0"/>
              <a:t>El movimiento druso se difundió notablemente, especialmente en Siria. </a:t>
            </a:r>
          </a:p>
          <a:p>
            <a:r>
              <a:rPr lang="es-AR" sz="2400" smtClean="0"/>
              <a:t>La desaparición del califa en 1021 hizo que los seguidores de Hamza fueran perseguidos y Hamza se escondió otra vez. </a:t>
            </a:r>
          </a:p>
          <a:p>
            <a:r>
              <a:rPr lang="es-AR" sz="2400" smtClean="0"/>
              <a:t>Parece que fue encontrado muerto poco después. </a:t>
            </a:r>
          </a:p>
          <a:p>
            <a:r>
              <a:rPr lang="es-AR" sz="2400" smtClean="0"/>
              <a:t>Su sucesor al frente del movimiento druso fue Baha al-Din al-Muktana, que inicialmente (hasta el 1038) sostuvo que estaba en contacto con Hamza y que éste volvería.</a:t>
            </a:r>
          </a:p>
          <a:p>
            <a:r>
              <a:rPr lang="es-MX" sz="2400" smtClean="0"/>
              <a:t>Hamza, por supuesto, nunca volvió.</a:t>
            </a:r>
            <a:endParaRPr lang="es-AR" sz="2400" smtClean="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8530"/>
                                        </p:tgtEl>
                                        <p:attrNameLst>
                                          <p:attrName>style.visibility</p:attrName>
                                        </p:attrNameLst>
                                      </p:cBhvr>
                                      <p:to>
                                        <p:strVal val="visible"/>
                                      </p:to>
                                    </p:set>
                                    <p:animEffect transition="in" filter="blinds(horizontal)">
                                      <p:cBhvr>
                                        <p:cTn id="7" dur="500"/>
                                        <p:tgtEl>
                                          <p:spTgt spid="278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8531">
                                            <p:txEl>
                                              <p:pRg st="0" end="0"/>
                                            </p:txEl>
                                          </p:spTgt>
                                        </p:tgtEl>
                                        <p:attrNameLst>
                                          <p:attrName>style.visibility</p:attrName>
                                        </p:attrNameLst>
                                      </p:cBhvr>
                                      <p:to>
                                        <p:strVal val="visible"/>
                                      </p:to>
                                    </p:set>
                                    <p:animEffect transition="in" filter="blinds(horizontal)">
                                      <p:cBhvr>
                                        <p:cTn id="12" dur="500"/>
                                        <p:tgtEl>
                                          <p:spTgt spid="278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8531">
                                            <p:txEl>
                                              <p:pRg st="1" end="1"/>
                                            </p:txEl>
                                          </p:spTgt>
                                        </p:tgtEl>
                                        <p:attrNameLst>
                                          <p:attrName>style.visibility</p:attrName>
                                        </p:attrNameLst>
                                      </p:cBhvr>
                                      <p:to>
                                        <p:strVal val="visible"/>
                                      </p:to>
                                    </p:set>
                                    <p:animEffect transition="in" filter="blinds(horizontal)">
                                      <p:cBhvr>
                                        <p:cTn id="17" dur="500"/>
                                        <p:tgtEl>
                                          <p:spTgt spid="278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8531">
                                            <p:txEl>
                                              <p:pRg st="2" end="2"/>
                                            </p:txEl>
                                          </p:spTgt>
                                        </p:tgtEl>
                                        <p:attrNameLst>
                                          <p:attrName>style.visibility</p:attrName>
                                        </p:attrNameLst>
                                      </p:cBhvr>
                                      <p:to>
                                        <p:strVal val="visible"/>
                                      </p:to>
                                    </p:set>
                                    <p:animEffect transition="in" filter="blinds(horizontal)">
                                      <p:cBhvr>
                                        <p:cTn id="22" dur="500"/>
                                        <p:tgtEl>
                                          <p:spTgt spid="2785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78531">
                                            <p:txEl>
                                              <p:pRg st="3" end="3"/>
                                            </p:txEl>
                                          </p:spTgt>
                                        </p:tgtEl>
                                        <p:attrNameLst>
                                          <p:attrName>style.visibility</p:attrName>
                                        </p:attrNameLst>
                                      </p:cBhvr>
                                      <p:to>
                                        <p:strVal val="visible"/>
                                      </p:to>
                                    </p:set>
                                    <p:animEffect transition="in" filter="blinds(horizontal)">
                                      <p:cBhvr>
                                        <p:cTn id="27" dur="500"/>
                                        <p:tgtEl>
                                          <p:spTgt spid="27853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78531">
                                            <p:txEl>
                                              <p:pRg st="4" end="4"/>
                                            </p:txEl>
                                          </p:spTgt>
                                        </p:tgtEl>
                                        <p:attrNameLst>
                                          <p:attrName>style.visibility</p:attrName>
                                        </p:attrNameLst>
                                      </p:cBhvr>
                                      <p:to>
                                        <p:strVal val="visible"/>
                                      </p:to>
                                    </p:set>
                                    <p:animEffect transition="in" filter="blinds(horizontal)">
                                      <p:cBhvr>
                                        <p:cTn id="32" dur="500"/>
                                        <p:tgtEl>
                                          <p:spTgt spid="27853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78531">
                                            <p:txEl>
                                              <p:pRg st="5" end="5"/>
                                            </p:txEl>
                                          </p:spTgt>
                                        </p:tgtEl>
                                        <p:attrNameLst>
                                          <p:attrName>style.visibility</p:attrName>
                                        </p:attrNameLst>
                                      </p:cBhvr>
                                      <p:to>
                                        <p:strVal val="visible"/>
                                      </p:to>
                                    </p:set>
                                    <p:animEffect transition="in" filter="blinds(horizontal)">
                                      <p:cBhvr>
                                        <p:cTn id="37" dur="500"/>
                                        <p:tgtEl>
                                          <p:spTgt spid="2785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0" grpId="0"/>
      <p:bldP spid="278531" grpId="0" build="p"/>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Título"/>
          <p:cNvSpPr>
            <a:spLocks noGrp="1"/>
          </p:cNvSpPr>
          <p:nvPr>
            <p:ph type="title"/>
          </p:nvPr>
        </p:nvSpPr>
        <p:spPr/>
        <p:txBody>
          <a:bodyPr/>
          <a:lstStyle/>
          <a:p>
            <a:r>
              <a:rPr lang="es-MX" smtClean="0">
                <a:solidFill>
                  <a:schemeClr val="tx1"/>
                </a:solidFill>
              </a:rPr>
              <a:t>Los drusos</a:t>
            </a:r>
            <a:endParaRPr lang="es-AR" smtClean="0">
              <a:solidFill>
                <a:schemeClr val="tx1"/>
              </a:solidFill>
            </a:endParaRPr>
          </a:p>
        </p:txBody>
      </p:sp>
      <p:sp>
        <p:nvSpPr>
          <p:cNvPr id="279555" name="2 Marcador de contenido"/>
          <p:cNvSpPr>
            <a:spLocks noGrp="1"/>
          </p:cNvSpPr>
          <p:nvPr>
            <p:ph idx="1"/>
          </p:nvPr>
        </p:nvSpPr>
        <p:spPr>
          <a:xfrm>
            <a:off x="304800" y="1524000"/>
            <a:ext cx="8686800" cy="4525963"/>
          </a:xfrm>
        </p:spPr>
        <p:txBody>
          <a:bodyPr/>
          <a:lstStyle/>
          <a:p>
            <a:r>
              <a:rPr lang="es-AR" sz="2300" smtClean="0"/>
              <a:t>Como ya dijimos, los drusos son monoteístas y su teología tiene una visión neoplatónica sobre cómo interacciona Dios con el mundo, similar al gnosticismo y a otras vertientes esotéricas. </a:t>
            </a:r>
          </a:p>
          <a:p>
            <a:r>
              <a:rPr lang="es-AR" sz="2300" smtClean="0"/>
              <a:t>Creen en profetas como Adán, Noé, Abraham, Sara, Jacob, Moisés, Salomón, Juan el Bautista, Jesucristo y Mahoma. </a:t>
            </a:r>
          </a:p>
          <a:p>
            <a:r>
              <a:rPr lang="es-AR" sz="2300" smtClean="0"/>
              <a:t>A diferencia de otros credos monoteístas, consideran a Jethro, el suegro de Moisés, un profeta de igual nivel que los anteriores. </a:t>
            </a:r>
          </a:p>
          <a:p>
            <a:r>
              <a:rPr lang="es-AR" sz="2300" smtClean="0"/>
              <a:t>También creen en la sabiduría de la filosofía griega antigua, representada por pensadores como Platón y Sócrates. </a:t>
            </a:r>
          </a:p>
          <a:p>
            <a:r>
              <a:rPr lang="es-AR" sz="2300" smtClean="0"/>
              <a:t>Además, tienen un conjunto de "sabios" que fundaron la religión en el siglo XI.</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9554"/>
                                        </p:tgtEl>
                                        <p:attrNameLst>
                                          <p:attrName>style.visibility</p:attrName>
                                        </p:attrNameLst>
                                      </p:cBhvr>
                                      <p:to>
                                        <p:strVal val="visible"/>
                                      </p:to>
                                    </p:set>
                                    <p:animEffect transition="in" filter="blinds(horizontal)">
                                      <p:cBhvr>
                                        <p:cTn id="7" dur="500"/>
                                        <p:tgtEl>
                                          <p:spTgt spid="279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9555">
                                            <p:txEl>
                                              <p:pRg st="0" end="0"/>
                                            </p:txEl>
                                          </p:spTgt>
                                        </p:tgtEl>
                                        <p:attrNameLst>
                                          <p:attrName>style.visibility</p:attrName>
                                        </p:attrNameLst>
                                      </p:cBhvr>
                                      <p:to>
                                        <p:strVal val="visible"/>
                                      </p:to>
                                    </p:set>
                                    <p:animEffect transition="in" filter="blinds(horizontal)">
                                      <p:cBhvr>
                                        <p:cTn id="12" dur="500"/>
                                        <p:tgtEl>
                                          <p:spTgt spid="279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9555">
                                            <p:txEl>
                                              <p:pRg st="1" end="1"/>
                                            </p:txEl>
                                          </p:spTgt>
                                        </p:tgtEl>
                                        <p:attrNameLst>
                                          <p:attrName>style.visibility</p:attrName>
                                        </p:attrNameLst>
                                      </p:cBhvr>
                                      <p:to>
                                        <p:strVal val="visible"/>
                                      </p:to>
                                    </p:set>
                                    <p:animEffect transition="in" filter="blinds(horizontal)">
                                      <p:cBhvr>
                                        <p:cTn id="17" dur="500"/>
                                        <p:tgtEl>
                                          <p:spTgt spid="2795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9555">
                                            <p:txEl>
                                              <p:pRg st="2" end="2"/>
                                            </p:txEl>
                                          </p:spTgt>
                                        </p:tgtEl>
                                        <p:attrNameLst>
                                          <p:attrName>style.visibility</p:attrName>
                                        </p:attrNameLst>
                                      </p:cBhvr>
                                      <p:to>
                                        <p:strVal val="visible"/>
                                      </p:to>
                                    </p:set>
                                    <p:animEffect transition="in" filter="blinds(horizontal)">
                                      <p:cBhvr>
                                        <p:cTn id="22" dur="500"/>
                                        <p:tgtEl>
                                          <p:spTgt spid="2795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79555">
                                            <p:txEl>
                                              <p:pRg st="3" end="3"/>
                                            </p:txEl>
                                          </p:spTgt>
                                        </p:tgtEl>
                                        <p:attrNameLst>
                                          <p:attrName>style.visibility</p:attrName>
                                        </p:attrNameLst>
                                      </p:cBhvr>
                                      <p:to>
                                        <p:strVal val="visible"/>
                                      </p:to>
                                    </p:set>
                                    <p:animEffect transition="in" filter="blinds(horizontal)">
                                      <p:cBhvr>
                                        <p:cTn id="27" dur="500"/>
                                        <p:tgtEl>
                                          <p:spTgt spid="27955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79555">
                                            <p:txEl>
                                              <p:pRg st="4" end="4"/>
                                            </p:txEl>
                                          </p:spTgt>
                                        </p:tgtEl>
                                        <p:attrNameLst>
                                          <p:attrName>style.visibility</p:attrName>
                                        </p:attrNameLst>
                                      </p:cBhvr>
                                      <p:to>
                                        <p:strVal val="visible"/>
                                      </p:to>
                                    </p:set>
                                    <p:animEffect transition="in" filter="blinds(horizontal)">
                                      <p:cBhvr>
                                        <p:cTn id="32" dur="500"/>
                                        <p:tgtEl>
                                          <p:spTgt spid="279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4" grpId="0"/>
      <p:bldP spid="279555" grpId="0" build="p"/>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Título"/>
          <p:cNvSpPr>
            <a:spLocks noGrp="1"/>
          </p:cNvSpPr>
          <p:nvPr>
            <p:ph type="title"/>
          </p:nvPr>
        </p:nvSpPr>
        <p:spPr/>
        <p:txBody>
          <a:bodyPr/>
          <a:lstStyle/>
          <a:p>
            <a:r>
              <a:rPr lang="es-MX" smtClean="0">
                <a:solidFill>
                  <a:schemeClr val="tx1"/>
                </a:solidFill>
              </a:rPr>
              <a:t>Los drusos</a:t>
            </a:r>
            <a:endParaRPr lang="es-AR" smtClean="0">
              <a:solidFill>
                <a:schemeClr val="tx1"/>
              </a:solidFill>
            </a:endParaRPr>
          </a:p>
        </p:txBody>
      </p:sp>
      <p:sp>
        <p:nvSpPr>
          <p:cNvPr id="280579" name="2 Marcador de contenido"/>
          <p:cNvSpPr>
            <a:spLocks noGrp="1"/>
          </p:cNvSpPr>
          <p:nvPr>
            <p:ph idx="1"/>
          </p:nvPr>
        </p:nvSpPr>
        <p:spPr>
          <a:xfrm>
            <a:off x="304800" y="1600200"/>
            <a:ext cx="8686800" cy="4525963"/>
          </a:xfrm>
        </p:spPr>
        <p:txBody>
          <a:bodyPr/>
          <a:lstStyle/>
          <a:p>
            <a:r>
              <a:rPr lang="es-AR" sz="2100" smtClean="0"/>
              <a:t>Uno de los libros sagrados de los drusos es el </a:t>
            </a:r>
            <a:r>
              <a:rPr lang="es-AR" sz="2100" i="1" smtClean="0"/>
              <a:t>Libro de Hikma</a:t>
            </a:r>
            <a:r>
              <a:rPr lang="es-AR" sz="2100" smtClean="0"/>
              <a:t> o libro de la sabiduría, que fue compilado en gran medida por una figura misteriosa llamada al-Muqtana. </a:t>
            </a:r>
          </a:p>
          <a:p>
            <a:r>
              <a:rPr lang="es-AR" sz="2100" smtClean="0"/>
              <a:t>Está dividido en varios capítulos, cada uno de los cuales cubre un tema específico. </a:t>
            </a:r>
          </a:p>
          <a:p>
            <a:r>
              <a:rPr lang="es-AR" sz="2100" smtClean="0"/>
              <a:t>El materialismo está condenado, especialmente el materialismo relacionado con la religión. </a:t>
            </a:r>
          </a:p>
          <a:p>
            <a:r>
              <a:rPr lang="es-AR" sz="2100" smtClean="0"/>
              <a:t>Los lugares de oración drusos suelen ser muy modestos y sus figuras religiosas (</a:t>
            </a:r>
            <a:r>
              <a:rPr lang="es-AR" sz="2100" i="1" smtClean="0"/>
              <a:t>ajawīd</a:t>
            </a:r>
            <a:r>
              <a:rPr lang="es-AR" sz="2100" smtClean="0"/>
              <a:t>) suelen llevar modos de vida humildes. La oración se suele realizar de forma discreta, entre amigos y familiares. </a:t>
            </a:r>
          </a:p>
          <a:p>
            <a:r>
              <a:rPr lang="es-AR" sz="2100" smtClean="0"/>
              <a:t>Hay poca jerarquía oficial en la comunidad, excepto los </a:t>
            </a:r>
            <a:r>
              <a:rPr lang="es-AR" sz="2100" i="1" smtClean="0"/>
              <a:t>Jeque al-'Aqel</a:t>
            </a:r>
            <a:r>
              <a:rPr lang="es-AR" sz="2100" smtClean="0"/>
              <a:t>, que son una figura más política y social que religiosa. Las figuras religiosas son admiradas por su sabiduría y su modo de vida.</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0578"/>
                                        </p:tgtEl>
                                        <p:attrNameLst>
                                          <p:attrName>style.visibility</p:attrName>
                                        </p:attrNameLst>
                                      </p:cBhvr>
                                      <p:to>
                                        <p:strVal val="visible"/>
                                      </p:to>
                                    </p:set>
                                    <p:animEffect transition="in" filter="blinds(horizontal)">
                                      <p:cBhvr>
                                        <p:cTn id="7" dur="500"/>
                                        <p:tgtEl>
                                          <p:spTgt spid="2805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0579">
                                            <p:txEl>
                                              <p:pRg st="0" end="0"/>
                                            </p:txEl>
                                          </p:spTgt>
                                        </p:tgtEl>
                                        <p:attrNameLst>
                                          <p:attrName>style.visibility</p:attrName>
                                        </p:attrNameLst>
                                      </p:cBhvr>
                                      <p:to>
                                        <p:strVal val="visible"/>
                                      </p:to>
                                    </p:set>
                                    <p:animEffect transition="in" filter="blinds(horizontal)">
                                      <p:cBhvr>
                                        <p:cTn id="12" dur="500"/>
                                        <p:tgtEl>
                                          <p:spTgt spid="2805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0579">
                                            <p:txEl>
                                              <p:pRg st="1" end="1"/>
                                            </p:txEl>
                                          </p:spTgt>
                                        </p:tgtEl>
                                        <p:attrNameLst>
                                          <p:attrName>style.visibility</p:attrName>
                                        </p:attrNameLst>
                                      </p:cBhvr>
                                      <p:to>
                                        <p:strVal val="visible"/>
                                      </p:to>
                                    </p:set>
                                    <p:animEffect transition="in" filter="blinds(horizontal)">
                                      <p:cBhvr>
                                        <p:cTn id="17" dur="500"/>
                                        <p:tgtEl>
                                          <p:spTgt spid="28057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0579">
                                            <p:txEl>
                                              <p:pRg st="2" end="2"/>
                                            </p:txEl>
                                          </p:spTgt>
                                        </p:tgtEl>
                                        <p:attrNameLst>
                                          <p:attrName>style.visibility</p:attrName>
                                        </p:attrNameLst>
                                      </p:cBhvr>
                                      <p:to>
                                        <p:strVal val="visible"/>
                                      </p:to>
                                    </p:set>
                                    <p:animEffect transition="in" filter="blinds(horizontal)">
                                      <p:cBhvr>
                                        <p:cTn id="22" dur="500"/>
                                        <p:tgtEl>
                                          <p:spTgt spid="28057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80579">
                                            <p:txEl>
                                              <p:pRg st="3" end="3"/>
                                            </p:txEl>
                                          </p:spTgt>
                                        </p:tgtEl>
                                        <p:attrNameLst>
                                          <p:attrName>style.visibility</p:attrName>
                                        </p:attrNameLst>
                                      </p:cBhvr>
                                      <p:to>
                                        <p:strVal val="visible"/>
                                      </p:to>
                                    </p:set>
                                    <p:animEffect transition="in" filter="blinds(horizontal)">
                                      <p:cBhvr>
                                        <p:cTn id="27" dur="500"/>
                                        <p:tgtEl>
                                          <p:spTgt spid="28057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80579">
                                            <p:txEl>
                                              <p:pRg st="4" end="4"/>
                                            </p:txEl>
                                          </p:spTgt>
                                        </p:tgtEl>
                                        <p:attrNameLst>
                                          <p:attrName>style.visibility</p:attrName>
                                        </p:attrNameLst>
                                      </p:cBhvr>
                                      <p:to>
                                        <p:strVal val="visible"/>
                                      </p:to>
                                    </p:set>
                                    <p:animEffect transition="in" filter="blinds(horizontal)">
                                      <p:cBhvr>
                                        <p:cTn id="32" dur="500"/>
                                        <p:tgtEl>
                                          <p:spTgt spid="2805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78" grpId="0"/>
      <p:bldP spid="280579" grpId="0" build="p"/>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Título"/>
          <p:cNvSpPr>
            <a:spLocks noGrp="1"/>
          </p:cNvSpPr>
          <p:nvPr>
            <p:ph type="title"/>
          </p:nvPr>
        </p:nvSpPr>
        <p:spPr/>
        <p:txBody>
          <a:bodyPr/>
          <a:lstStyle/>
          <a:p>
            <a:r>
              <a:rPr lang="es-MX" smtClean="0">
                <a:solidFill>
                  <a:schemeClr val="tx1"/>
                </a:solidFill>
              </a:rPr>
              <a:t>Los drusos</a:t>
            </a:r>
            <a:endParaRPr lang="es-AR" smtClean="0">
              <a:solidFill>
                <a:schemeClr val="tx1"/>
              </a:solidFill>
            </a:endParaRPr>
          </a:p>
        </p:txBody>
      </p:sp>
      <p:sp>
        <p:nvSpPr>
          <p:cNvPr id="280579" name="2 Marcador de contenido"/>
          <p:cNvSpPr>
            <a:spLocks noGrp="1"/>
          </p:cNvSpPr>
          <p:nvPr>
            <p:ph idx="1"/>
          </p:nvPr>
        </p:nvSpPr>
        <p:spPr>
          <a:xfrm>
            <a:off x="304800" y="1600200"/>
            <a:ext cx="8686800" cy="4525963"/>
          </a:xfrm>
        </p:spPr>
        <p:txBody>
          <a:bodyPr/>
          <a:lstStyle/>
          <a:p>
            <a:r>
              <a:rPr lang="en-US" sz="3000" smtClean="0"/>
              <a:t>Los drusos están divididos en dos clases principales: </a:t>
            </a:r>
          </a:p>
          <a:p>
            <a:r>
              <a:rPr lang="en-US" sz="3000" smtClean="0"/>
              <a:t>“los Iniciados”, en árabe </a:t>
            </a:r>
            <a:r>
              <a:rPr lang="en-US" sz="3000" i="1" smtClean="0"/>
              <a:t>‘uqqal</a:t>
            </a:r>
            <a:r>
              <a:rPr lang="en-US" sz="3000" smtClean="0"/>
              <a:t>, literalmente “sabios” que conocen las enseñanzas de la religión; </a:t>
            </a:r>
          </a:p>
          <a:p>
            <a:r>
              <a:rPr lang="en-US" sz="3000" smtClean="0"/>
              <a:t>y “los no-iniciados” o </a:t>
            </a:r>
            <a:r>
              <a:rPr lang="en-US" sz="3000" i="1" smtClean="0"/>
              <a:t>juhhal</a:t>
            </a:r>
            <a:r>
              <a:rPr lang="en-US" sz="3000" smtClean="0"/>
              <a:t>, literalmente "ignorantes". </a:t>
            </a:r>
          </a:p>
          <a:p>
            <a:r>
              <a:rPr lang="en-US" sz="3000" smtClean="0"/>
              <a:t>Sólo los miembros más devotos de la comunidad, sean hombres o mujeres, pueden aspirar a ser iniciados.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0578"/>
                                        </p:tgtEl>
                                        <p:attrNameLst>
                                          <p:attrName>style.visibility</p:attrName>
                                        </p:attrNameLst>
                                      </p:cBhvr>
                                      <p:to>
                                        <p:strVal val="visible"/>
                                      </p:to>
                                    </p:set>
                                    <p:animEffect transition="in" filter="blinds(horizontal)">
                                      <p:cBhvr>
                                        <p:cTn id="7" dur="500"/>
                                        <p:tgtEl>
                                          <p:spTgt spid="2805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0579">
                                            <p:txEl>
                                              <p:pRg st="0" end="0"/>
                                            </p:txEl>
                                          </p:spTgt>
                                        </p:tgtEl>
                                        <p:attrNameLst>
                                          <p:attrName>style.visibility</p:attrName>
                                        </p:attrNameLst>
                                      </p:cBhvr>
                                      <p:to>
                                        <p:strVal val="visible"/>
                                      </p:to>
                                    </p:set>
                                    <p:animEffect transition="in" filter="blinds(horizontal)">
                                      <p:cBhvr>
                                        <p:cTn id="12" dur="500"/>
                                        <p:tgtEl>
                                          <p:spTgt spid="2805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0579">
                                            <p:txEl>
                                              <p:pRg st="1" end="1"/>
                                            </p:txEl>
                                          </p:spTgt>
                                        </p:tgtEl>
                                        <p:attrNameLst>
                                          <p:attrName>style.visibility</p:attrName>
                                        </p:attrNameLst>
                                      </p:cBhvr>
                                      <p:to>
                                        <p:strVal val="visible"/>
                                      </p:to>
                                    </p:set>
                                    <p:animEffect transition="in" filter="blinds(horizontal)">
                                      <p:cBhvr>
                                        <p:cTn id="17" dur="500"/>
                                        <p:tgtEl>
                                          <p:spTgt spid="28057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0579">
                                            <p:txEl>
                                              <p:pRg st="2" end="2"/>
                                            </p:txEl>
                                          </p:spTgt>
                                        </p:tgtEl>
                                        <p:attrNameLst>
                                          <p:attrName>style.visibility</p:attrName>
                                        </p:attrNameLst>
                                      </p:cBhvr>
                                      <p:to>
                                        <p:strVal val="visible"/>
                                      </p:to>
                                    </p:set>
                                    <p:animEffect transition="in" filter="blinds(horizontal)">
                                      <p:cBhvr>
                                        <p:cTn id="22" dur="500"/>
                                        <p:tgtEl>
                                          <p:spTgt spid="28057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80579">
                                            <p:txEl>
                                              <p:pRg st="3" end="3"/>
                                            </p:txEl>
                                          </p:spTgt>
                                        </p:tgtEl>
                                        <p:attrNameLst>
                                          <p:attrName>style.visibility</p:attrName>
                                        </p:attrNameLst>
                                      </p:cBhvr>
                                      <p:to>
                                        <p:strVal val="visible"/>
                                      </p:to>
                                    </p:set>
                                    <p:animEffect transition="in" filter="blinds(horizontal)">
                                      <p:cBhvr>
                                        <p:cTn id="27" dur="500"/>
                                        <p:tgtEl>
                                          <p:spTgt spid="280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78" grpId="0"/>
      <p:bldP spid="280579" grpId="0" build="p"/>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Título"/>
          <p:cNvSpPr>
            <a:spLocks noGrp="1"/>
          </p:cNvSpPr>
          <p:nvPr>
            <p:ph type="title"/>
          </p:nvPr>
        </p:nvSpPr>
        <p:spPr/>
        <p:txBody>
          <a:bodyPr/>
          <a:lstStyle/>
          <a:p>
            <a:r>
              <a:rPr lang="es-MX" smtClean="0">
                <a:solidFill>
                  <a:schemeClr val="tx1"/>
                </a:solidFill>
              </a:rPr>
              <a:t>Los drusos</a:t>
            </a:r>
            <a:endParaRPr lang="es-AR" smtClean="0">
              <a:solidFill>
                <a:schemeClr val="tx1"/>
              </a:solidFill>
            </a:endParaRPr>
          </a:p>
        </p:txBody>
      </p:sp>
      <p:sp>
        <p:nvSpPr>
          <p:cNvPr id="280579" name="2 Marcador de contenido"/>
          <p:cNvSpPr>
            <a:spLocks noGrp="1"/>
          </p:cNvSpPr>
          <p:nvPr>
            <p:ph idx="1"/>
          </p:nvPr>
        </p:nvSpPr>
        <p:spPr>
          <a:xfrm>
            <a:off x="304800" y="1600200"/>
            <a:ext cx="8686800" cy="4525963"/>
          </a:xfrm>
        </p:spPr>
        <p:txBody>
          <a:bodyPr/>
          <a:lstStyle/>
          <a:p>
            <a:r>
              <a:rPr lang="en-US" sz="2700" smtClean="0"/>
              <a:t>Los Iniciados son reconocibles por sus vestimentas negras y el turbante blanco que llevan en la cabeza.</a:t>
            </a:r>
          </a:p>
          <a:p>
            <a:r>
              <a:rPr lang="en-US" sz="2700" smtClean="0"/>
              <a:t>Se reúnen en una “Logia” llamada </a:t>
            </a:r>
            <a:r>
              <a:rPr lang="en-US" sz="2700" i="1" smtClean="0"/>
              <a:t>khalwa</a:t>
            </a:r>
            <a:r>
              <a:rPr lang="en-US" sz="2700" smtClean="0"/>
              <a:t>.</a:t>
            </a:r>
          </a:p>
          <a:p>
            <a:r>
              <a:rPr lang="en-US" sz="2700" smtClean="0"/>
              <a:t>Los Iniciados se subdividen en numerosas categorías, dependiendo de su grado de conocimiento. </a:t>
            </a:r>
          </a:p>
          <a:p>
            <a:r>
              <a:rPr lang="en-US" sz="2700" smtClean="0"/>
              <a:t>La jerarquía más elevada son los </a:t>
            </a:r>
            <a:r>
              <a:rPr lang="en-US" sz="2700" i="1" smtClean="0"/>
              <a:t>ajaweed</a:t>
            </a:r>
            <a:r>
              <a:rPr lang="en-US" sz="2700" smtClean="0"/>
              <a:t>, o “los buenos".</a:t>
            </a:r>
          </a:p>
          <a:p>
            <a:r>
              <a:rPr lang="en-US" sz="2700" smtClean="0"/>
              <a:t>Estos no sólo tienen autoridad religiosa, sino que también prescriben las normas de la vida de la comunidad drusa. </a:t>
            </a:r>
            <a:br>
              <a:rPr lang="en-US" sz="2700" smtClean="0"/>
            </a:br>
            <a:endParaRPr lang="es-AR" sz="2700" smtClean="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0578"/>
                                        </p:tgtEl>
                                        <p:attrNameLst>
                                          <p:attrName>style.visibility</p:attrName>
                                        </p:attrNameLst>
                                      </p:cBhvr>
                                      <p:to>
                                        <p:strVal val="visible"/>
                                      </p:to>
                                    </p:set>
                                    <p:animEffect transition="in" filter="blinds(horizontal)">
                                      <p:cBhvr>
                                        <p:cTn id="7" dur="500"/>
                                        <p:tgtEl>
                                          <p:spTgt spid="2805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0579">
                                            <p:txEl>
                                              <p:pRg st="0" end="0"/>
                                            </p:txEl>
                                          </p:spTgt>
                                        </p:tgtEl>
                                        <p:attrNameLst>
                                          <p:attrName>style.visibility</p:attrName>
                                        </p:attrNameLst>
                                      </p:cBhvr>
                                      <p:to>
                                        <p:strVal val="visible"/>
                                      </p:to>
                                    </p:set>
                                    <p:animEffect transition="in" filter="blinds(horizontal)">
                                      <p:cBhvr>
                                        <p:cTn id="12" dur="500"/>
                                        <p:tgtEl>
                                          <p:spTgt spid="2805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0579">
                                            <p:txEl>
                                              <p:pRg st="1" end="1"/>
                                            </p:txEl>
                                          </p:spTgt>
                                        </p:tgtEl>
                                        <p:attrNameLst>
                                          <p:attrName>style.visibility</p:attrName>
                                        </p:attrNameLst>
                                      </p:cBhvr>
                                      <p:to>
                                        <p:strVal val="visible"/>
                                      </p:to>
                                    </p:set>
                                    <p:animEffect transition="in" filter="blinds(horizontal)">
                                      <p:cBhvr>
                                        <p:cTn id="17" dur="500"/>
                                        <p:tgtEl>
                                          <p:spTgt spid="28057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0579">
                                            <p:txEl>
                                              <p:pRg st="2" end="2"/>
                                            </p:txEl>
                                          </p:spTgt>
                                        </p:tgtEl>
                                        <p:attrNameLst>
                                          <p:attrName>style.visibility</p:attrName>
                                        </p:attrNameLst>
                                      </p:cBhvr>
                                      <p:to>
                                        <p:strVal val="visible"/>
                                      </p:to>
                                    </p:set>
                                    <p:animEffect transition="in" filter="blinds(horizontal)">
                                      <p:cBhvr>
                                        <p:cTn id="22" dur="500"/>
                                        <p:tgtEl>
                                          <p:spTgt spid="28057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80579">
                                            <p:txEl>
                                              <p:pRg st="3" end="3"/>
                                            </p:txEl>
                                          </p:spTgt>
                                        </p:tgtEl>
                                        <p:attrNameLst>
                                          <p:attrName>style.visibility</p:attrName>
                                        </p:attrNameLst>
                                      </p:cBhvr>
                                      <p:to>
                                        <p:strVal val="visible"/>
                                      </p:to>
                                    </p:set>
                                    <p:animEffect transition="in" filter="blinds(horizontal)">
                                      <p:cBhvr>
                                        <p:cTn id="27" dur="500"/>
                                        <p:tgtEl>
                                          <p:spTgt spid="28057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80579">
                                            <p:txEl>
                                              <p:pRg st="4" end="4"/>
                                            </p:txEl>
                                          </p:spTgt>
                                        </p:tgtEl>
                                        <p:attrNameLst>
                                          <p:attrName>style.visibility</p:attrName>
                                        </p:attrNameLst>
                                      </p:cBhvr>
                                      <p:to>
                                        <p:strVal val="visible"/>
                                      </p:to>
                                    </p:set>
                                    <p:animEffect transition="in" filter="blinds(horizontal)">
                                      <p:cBhvr>
                                        <p:cTn id="32" dur="500"/>
                                        <p:tgtEl>
                                          <p:spTgt spid="2805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78" grpId="0"/>
      <p:bldP spid="280579" grpId="0" build="p"/>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46" name="Picture 6" descr="pillars.jpg&#10;  (20474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775" y="23813"/>
            <a:ext cx="7235825"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7747" name="1 Rectángulo"/>
          <p:cNvSpPr>
            <a:spLocks noChangeArrowheads="1"/>
          </p:cNvSpPr>
          <p:nvPr/>
        </p:nvSpPr>
        <p:spPr bwMode="auto">
          <a:xfrm>
            <a:off x="76200" y="152400"/>
            <a:ext cx="8991600" cy="1465263"/>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1252538" algn="l"/>
              </a:tabLst>
            </a:pPr>
            <a:r>
              <a:rPr lang="en-US" b="1">
                <a:solidFill>
                  <a:schemeClr val="tx1"/>
                </a:solidFill>
              </a:rPr>
              <a:t>Este diagrama circular, derivado de la conocida estructura del punto y el círculo, proviene de un manuscrito druso del siglo XI. Muestra la relación entre los mandamientos drusos y los pilares del Islam, indicando que la doctrina drusa está en perfecto acuerdo con éste. La forma circular refiere a que todo comienza y termina con el Islam.</a:t>
            </a:r>
            <a:endParaRPr lang="es-AR"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287746"/>
                                        </p:tgtEl>
                                        <p:attrNameLst>
                                          <p:attrName>style.visibility</p:attrName>
                                        </p:attrNameLst>
                                      </p:cBhvr>
                                      <p:to>
                                        <p:strVal val="visible"/>
                                      </p:to>
                                    </p:set>
                                    <p:animEffect transition="in" filter="circle(out)">
                                      <p:cBhvr>
                                        <p:cTn id="7" dur="2000"/>
                                        <p:tgtEl>
                                          <p:spTgt spid="287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32" fill="hold" grpId="0" nodeType="clickEffect">
                                  <p:stCondLst>
                                    <p:cond delay="0"/>
                                  </p:stCondLst>
                                  <p:childTnLst>
                                    <p:set>
                                      <p:cBhvr>
                                        <p:cTn id="11" dur="1" fill="hold">
                                          <p:stCondLst>
                                            <p:cond delay="0"/>
                                          </p:stCondLst>
                                        </p:cTn>
                                        <p:tgtEl>
                                          <p:spTgt spid="287747"/>
                                        </p:tgtEl>
                                        <p:attrNameLst>
                                          <p:attrName>style.visibility</p:attrName>
                                        </p:attrNameLst>
                                      </p:cBhvr>
                                      <p:to>
                                        <p:strVal val="visible"/>
                                      </p:to>
                                    </p:set>
                                    <p:animEffect transition="in" filter="plus(out)">
                                      <p:cBhvr>
                                        <p:cTn id="12" dur="2000"/>
                                        <p:tgtEl>
                                          <p:spTgt spid="287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animBg="1"/>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4" name="Picture 4" descr="http://www.meta-religion.com/World_Religions/Images/isop_pic3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2700"/>
            <a:ext cx="3502025"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1604"/>
                                        </p:tgtEl>
                                        <p:attrNameLst>
                                          <p:attrName>style.visibility</p:attrName>
                                        </p:attrNameLst>
                                      </p:cBhvr>
                                      <p:to>
                                        <p:strVal val="visible"/>
                                      </p:to>
                                    </p:set>
                                    <p:animEffect transition="in" filter="box(out)">
                                      <p:cBhvr>
                                        <p:cTn id="7" dur="2000"/>
                                        <p:tgtEl>
                                          <p:spTgt spid="281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786" name="Picture 2" descr="Israel, the lower Galilee. Nabi Shueib, Jethro's tomb the sacred site of the Druze Stock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3838"/>
            <a:ext cx="9144000" cy="648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9796" name="1 Rectángulo"/>
          <p:cNvSpPr>
            <a:spLocks noChangeArrowheads="1"/>
          </p:cNvSpPr>
          <p:nvPr/>
        </p:nvSpPr>
        <p:spPr bwMode="auto">
          <a:xfrm>
            <a:off x="76200" y="152400"/>
            <a:ext cx="8991600" cy="641350"/>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chemeClr val="tx1"/>
                </a:solidFill>
              </a:rPr>
              <a:t>Templo elevado sobre el sitio de la supuesta tumba de Jethro, considerado sagrado por los drusos.</a:t>
            </a:r>
            <a:endParaRPr lang="es-AR"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4786"/>
                                        </p:tgtEl>
                                        <p:attrNameLst>
                                          <p:attrName>style.visibility</p:attrName>
                                        </p:attrNameLst>
                                      </p:cBhvr>
                                      <p:to>
                                        <p:strVal val="visible"/>
                                      </p:to>
                                    </p:set>
                                    <p:animEffect transition="in" filter="box(out)">
                                      <p:cBhvr>
                                        <p:cTn id="7" dur="2000"/>
                                        <p:tgtEl>
                                          <p:spTgt spid="374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32" fill="hold" grpId="0" nodeType="clickEffect">
                                  <p:stCondLst>
                                    <p:cond delay="0"/>
                                  </p:stCondLst>
                                  <p:childTnLst>
                                    <p:set>
                                      <p:cBhvr>
                                        <p:cTn id="11" dur="1" fill="hold">
                                          <p:stCondLst>
                                            <p:cond delay="0"/>
                                          </p:stCondLst>
                                        </p:cTn>
                                        <p:tgtEl>
                                          <p:spTgt spid="289796"/>
                                        </p:tgtEl>
                                        <p:attrNameLst>
                                          <p:attrName>style.visibility</p:attrName>
                                        </p:attrNameLst>
                                      </p:cBhvr>
                                      <p:to>
                                        <p:strVal val="visible"/>
                                      </p:to>
                                    </p:set>
                                    <p:animEffect transition="in" filter="plus(out)">
                                      <p:cBhvr>
                                        <p:cTn id="12" dur="2000"/>
                                        <p:tgtEl>
                                          <p:spTgt spid="289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6"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2258" name="Picture 2" descr="http://images.slideplayer.es/3/1072924/slides/slide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52258"/>
                                        </p:tgtEl>
                                        <p:attrNameLst>
                                          <p:attrName>style.visibility</p:attrName>
                                        </p:attrNameLst>
                                      </p:cBhvr>
                                      <p:to>
                                        <p:strVal val="visible"/>
                                      </p:to>
                                    </p:set>
                                    <p:animEffect transition="in" filter="box(out)">
                                      <p:cBhvr>
                                        <p:cTn id="7" dur="2000"/>
                                        <p:tgtEl>
                                          <p:spTgt spid="352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426" name="Picture 2" descr="http://wellscs.com/trips/HolyLandTrip-2007/Day%209%20-%20Nazareth,%20Haifa,%20Carmel/Day%209%20-%20Nazareth,%20Haifa,%20Carmel-Images/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4375" y="4763"/>
            <a:ext cx="5102225"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59426"/>
                                        </p:tgtEl>
                                        <p:attrNameLst>
                                          <p:attrName>style.visibility</p:attrName>
                                        </p:attrNameLst>
                                      </p:cBhvr>
                                      <p:to>
                                        <p:strVal val="visible"/>
                                      </p:to>
                                    </p:set>
                                    <p:animEffect transition="in" filter="box(out)">
                                      <p:cBhvr>
                                        <p:cTn id="7" dur="2000"/>
                                        <p:tgtEl>
                                          <p:spTgt spid="359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666" name="Picture 2" descr="http://i.ytimg.com/vi/m9FSBVBA8jk/hq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9666"/>
                                        </p:tgtEl>
                                        <p:attrNameLst>
                                          <p:attrName>style.visibility</p:attrName>
                                        </p:attrNameLst>
                                      </p:cBhvr>
                                      <p:to>
                                        <p:strVal val="visible"/>
                                      </p:to>
                                    </p:set>
                                    <p:animEffect transition="in" filter="box(out)">
                                      <p:cBhvr>
                                        <p:cTn id="7" dur="2000"/>
                                        <p:tgtEl>
                                          <p:spTgt spid="369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4" name="Picture 2" descr="http://depts.washington.edu/cartah/text_archive/wright/w_c26_i3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4763"/>
            <a:ext cx="47244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609600" y="1752600"/>
            <a:ext cx="176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Mujeres drusas</a:t>
            </a:r>
          </a:p>
          <a:p>
            <a:pPr eaLnBrk="1" hangingPunct="1"/>
            <a:r>
              <a:rPr lang="es-MX">
                <a:solidFill>
                  <a:schemeClr val="tx1"/>
                </a:solidFill>
              </a:rPr>
              <a:t>del Líbano</a:t>
            </a:r>
            <a:endParaRPr lang="es-AR">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6594"/>
                                        </p:tgtEl>
                                        <p:attrNameLst>
                                          <p:attrName>style.visibility</p:attrName>
                                        </p:attrNameLst>
                                      </p:cBhvr>
                                      <p:to>
                                        <p:strVal val="visible"/>
                                      </p:to>
                                    </p:set>
                                    <p:animEffect transition="in" filter="box(out)">
                                      <p:cBhvr>
                                        <p:cTn id="7" dur="2000"/>
                                        <p:tgtEl>
                                          <p:spTgt spid="3665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228600" y="1752600"/>
            <a:ext cx="22748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Sheik druso,</a:t>
            </a:r>
          </a:p>
          <a:p>
            <a:pPr eaLnBrk="1" hangingPunct="1"/>
            <a:r>
              <a:rPr lang="es-MX">
                <a:solidFill>
                  <a:schemeClr val="tx1"/>
                </a:solidFill>
              </a:rPr>
              <a:t>con sus vestimentas</a:t>
            </a:r>
          </a:p>
          <a:p>
            <a:pPr eaLnBrk="1" hangingPunct="1"/>
            <a:r>
              <a:rPr lang="es-MX">
                <a:solidFill>
                  <a:schemeClr val="tx1"/>
                </a:solidFill>
              </a:rPr>
              <a:t>rituales</a:t>
            </a:r>
          </a:p>
        </p:txBody>
      </p:sp>
      <p:pic>
        <p:nvPicPr>
          <p:cNvPr id="368642" name="Picture 2" descr="https://upload.wikimedia.org/wikipedia/commons/f/fa/Druze_m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0325" y="0"/>
            <a:ext cx="4638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8642"/>
                                        </p:tgtEl>
                                        <p:attrNameLst>
                                          <p:attrName>style.visibility</p:attrName>
                                        </p:attrNameLst>
                                      </p:cBhvr>
                                      <p:to>
                                        <p:strVal val="visible"/>
                                      </p:to>
                                    </p:set>
                                    <p:animEffect transition="in" filter="box(out)">
                                      <p:cBhvr>
                                        <p:cTn id="7" dur="2000"/>
                                        <p:tgtEl>
                                          <p:spTgt spid="3686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690" name="Picture 2" descr="http://2.bp.blogspot.com/-U69UsKCH9lQ/T3JxGGRD9FI/AAAAAAAABDI/C_WvMhEMo5g/s640/2012-634682940088231571-8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144000" cy="546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0690"/>
                                        </p:tgtEl>
                                        <p:attrNameLst>
                                          <p:attrName>style.visibility</p:attrName>
                                        </p:attrNameLst>
                                      </p:cBhvr>
                                      <p:to>
                                        <p:strVal val="visible"/>
                                      </p:to>
                                    </p:set>
                                    <p:animEffect transition="in" filter="box(out)">
                                      <p:cBhvr>
                                        <p:cTn id="7" dur="2000"/>
                                        <p:tgtEl>
                                          <p:spTgt spid="370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2" name="Picture 2" descr="http://mw2.google.com/mw-panoramio/photos/medium/68344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1113"/>
            <a:ext cx="6854825"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58402"/>
                                        </p:tgtEl>
                                        <p:attrNameLst>
                                          <p:attrName>style.visibility</p:attrName>
                                        </p:attrNameLst>
                                      </p:cBhvr>
                                      <p:to>
                                        <p:strVal val="visible"/>
                                      </p:to>
                                    </p:set>
                                    <p:animEffect transition="in" filter="box(out)">
                                      <p:cBhvr>
                                        <p:cTn id="7" dur="2000"/>
                                        <p:tgtEl>
                                          <p:spTgt spid="358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4" name="Picture 2" descr="http://farm4.static.flickr.com/3094/3103851481_23d367d80d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6594"/>
                                        </p:tgtEl>
                                        <p:attrNameLst>
                                          <p:attrName>style.visibility</p:attrName>
                                        </p:attrNameLst>
                                      </p:cBhvr>
                                      <p:to>
                                        <p:strVal val="visible"/>
                                      </p:to>
                                    </p:set>
                                    <p:animEffect transition="in" filter="box(out)">
                                      <p:cBhvr>
                                        <p:cTn id="7" dur="2000"/>
                                        <p:tgtEl>
                                          <p:spTgt spid="366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450" name="Picture 2" descr="http://store.detroitfratstore.com/images/categories/OES3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809625"/>
            <a:ext cx="42672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0452" name="Picture 4" descr="http://looklex.com/e.o/ill/druze_sta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803275"/>
            <a:ext cx="4419600" cy="407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422275" y="5486400"/>
            <a:ext cx="8264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El símbolo druso y el de la Orden masónica femenina de la Estrella de Oriente,</a:t>
            </a:r>
          </a:p>
          <a:p>
            <a:pPr eaLnBrk="1" hangingPunct="1"/>
            <a:r>
              <a:rPr lang="es-MX">
                <a:solidFill>
                  <a:schemeClr val="tx1"/>
                </a:solidFill>
              </a:rPr>
              <a:t>de carácter bíblico.</a:t>
            </a:r>
            <a:endParaRPr lang="es-AR">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60452"/>
                                        </p:tgtEl>
                                        <p:attrNameLst>
                                          <p:attrName>style.visibility</p:attrName>
                                        </p:attrNameLst>
                                      </p:cBhvr>
                                      <p:to>
                                        <p:strVal val="visible"/>
                                      </p:to>
                                    </p:set>
                                    <p:animEffect transition="in" filter="box(in)">
                                      <p:cBhvr>
                                        <p:cTn id="7" dur="2000"/>
                                        <p:tgtEl>
                                          <p:spTgt spid="360452"/>
                                        </p:tgtEl>
                                      </p:cBhvr>
                                    </p:animEffect>
                                  </p:childTnLst>
                                </p:cTn>
                              </p:par>
                              <p:par>
                                <p:cTn id="8" presetID="4" presetClass="entr" presetSubtype="16" fill="hold" nodeType="withEffect">
                                  <p:stCondLst>
                                    <p:cond delay="0"/>
                                  </p:stCondLst>
                                  <p:childTnLst>
                                    <p:set>
                                      <p:cBhvr>
                                        <p:cTn id="9" dur="1" fill="hold">
                                          <p:stCondLst>
                                            <p:cond delay="0"/>
                                          </p:stCondLst>
                                        </p:cTn>
                                        <p:tgtEl>
                                          <p:spTgt spid="360450"/>
                                        </p:tgtEl>
                                        <p:attrNameLst>
                                          <p:attrName>style.visibility</p:attrName>
                                        </p:attrNameLst>
                                      </p:cBhvr>
                                      <p:to>
                                        <p:strVal val="visible"/>
                                      </p:to>
                                    </p:set>
                                    <p:animEffect transition="in" filter="box(in)">
                                      <p:cBhvr>
                                        <p:cTn id="10" dur="2000"/>
                                        <p:tgtEl>
                                          <p:spTgt spid="36045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474" name="Picture 2" descr="http://goodlandoes.com/yahoo_site_admin/assets/images/logo4.174131641_st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975" y="25400"/>
            <a:ext cx="7159625"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1474"/>
                                        </p:tgtEl>
                                        <p:attrNameLst>
                                          <p:attrName>style.visibility</p:attrName>
                                        </p:attrNameLst>
                                      </p:cBhvr>
                                      <p:to>
                                        <p:strVal val="visible"/>
                                      </p:to>
                                    </p:set>
                                    <p:animEffect transition="in" filter="box(out)">
                                      <p:cBhvr>
                                        <p:cTn id="7" dur="2000"/>
                                        <p:tgtEl>
                                          <p:spTgt spid="361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498" name="Picture 2" descr="http://www.marcovuyet.com/blazing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2498"/>
                                        </p:tgtEl>
                                        <p:attrNameLst>
                                          <p:attrName>style.visibility</p:attrName>
                                        </p:attrNameLst>
                                      </p:cBhvr>
                                      <p:to>
                                        <p:strVal val="visible"/>
                                      </p:to>
                                    </p:set>
                                    <p:animEffect transition="in" filter="box(out)">
                                      <p:cBhvr>
                                        <p:cTn id="7" dur="2000"/>
                                        <p:tgtEl>
                                          <p:spTgt spid="362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2" name="Picture 2" descr="http://fostyd.com/wp-content/uploads/imported/Antique-1929-New-Ritual-Of-The-Order-Of-The-Eastern-Star-Book-Washington-DC-1889-19108306693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4000" cy="649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524000" y="3398838"/>
            <a:ext cx="2608263"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rgbClr val="002060"/>
                </a:solidFill>
              </a:rPr>
              <a:t>Páginas iniciales de un</a:t>
            </a:r>
          </a:p>
          <a:p>
            <a:pPr eaLnBrk="1" hangingPunct="1"/>
            <a:r>
              <a:rPr lang="es-MX">
                <a:solidFill>
                  <a:srgbClr val="002060"/>
                </a:solidFill>
              </a:rPr>
              <a:t>Ritual de la Orden de la</a:t>
            </a:r>
          </a:p>
          <a:p>
            <a:pPr eaLnBrk="1" hangingPunct="1"/>
            <a:r>
              <a:rPr lang="es-MX">
                <a:solidFill>
                  <a:srgbClr val="002060"/>
                </a:solidFill>
              </a:rPr>
              <a:t>Estrella de Oriente de</a:t>
            </a:r>
          </a:p>
          <a:p>
            <a:pPr eaLnBrk="1" hangingPunct="1"/>
            <a:r>
              <a:rPr lang="es-MX">
                <a:solidFill>
                  <a:srgbClr val="002060"/>
                </a:solidFill>
              </a:rPr>
              <a:t>1929.</a:t>
            </a:r>
            <a:endParaRPr lang="es-AR">
              <a:solidFill>
                <a:srgbClr val="002060"/>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3522"/>
                                        </p:tgtEl>
                                        <p:attrNameLst>
                                          <p:attrName>style.visibility</p:attrName>
                                        </p:attrNameLst>
                                      </p:cBhvr>
                                      <p:to>
                                        <p:strVal val="visible"/>
                                      </p:to>
                                    </p:set>
                                    <p:animEffect transition="in" filter="box(out)">
                                      <p:cBhvr>
                                        <p:cTn id="7" dur="2000"/>
                                        <p:tgtEl>
                                          <p:spTgt spid="3635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546" name="Picture 2" descr="https://upload.wikimedia.org/wikipedia/commons/thumb/f/f7/Ritual_of_the_Order_eastern_star_%281921%29.djvu/page87-1024px-Ritual_of_the_Order_eastern_star_%281921%29.djv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0"/>
            <a:ext cx="415607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4546"/>
                                        </p:tgtEl>
                                        <p:attrNameLst>
                                          <p:attrName>style.visibility</p:attrName>
                                        </p:attrNameLst>
                                      </p:cBhvr>
                                      <p:to>
                                        <p:strVal val="visible"/>
                                      </p:to>
                                    </p:set>
                                    <p:animEffect transition="in" filter="box(out)">
                                      <p:cBhvr>
                                        <p:cTn id="7" dur="2000"/>
                                        <p:tgtEl>
                                          <p:spTgt spid="364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570" name="Picture 2" descr="http://www.hawaiiphaeasternstar.org/OES-que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175" y="3175"/>
            <a:ext cx="6854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5570"/>
                                        </p:tgtEl>
                                        <p:attrNameLst>
                                          <p:attrName>style.visibility</p:attrName>
                                        </p:attrNameLst>
                                      </p:cBhvr>
                                      <p:to>
                                        <p:strVal val="visible"/>
                                      </p:to>
                                    </p:set>
                                    <p:animEffect transition="in" filter="box(out)">
                                      <p:cBhvr>
                                        <p:cTn id="7" dur="2000"/>
                                        <p:tgtEl>
                                          <p:spTgt spid="365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4" name="Picture 2" descr="Antique Order of The Eastern Star Poem Print Ring Art Poster OES Masonic 8 5x11 | eB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2325" y="0"/>
            <a:ext cx="4841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1714"/>
                                        </p:tgtEl>
                                        <p:attrNameLst>
                                          <p:attrName>style.visibility</p:attrName>
                                        </p:attrNameLst>
                                      </p:cBhvr>
                                      <p:to>
                                        <p:strVal val="visible"/>
                                      </p:to>
                                    </p:set>
                                    <p:animEffect transition="in" filter="box(out)">
                                      <p:cBhvr>
                                        <p:cTn id="7" dur="2000"/>
                                        <p:tgtEl>
                                          <p:spTgt spid="371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8" name="Picture 2" descr="Though separated you and I, By miles outreaching far, There is a bond that holds us close, Our radiant Eastern St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1575" y="34925"/>
            <a:ext cx="4340225"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2738"/>
                                        </p:tgtEl>
                                        <p:attrNameLst>
                                          <p:attrName>style.visibility</p:attrName>
                                        </p:attrNameLst>
                                      </p:cBhvr>
                                      <p:to>
                                        <p:strVal val="visible"/>
                                      </p:to>
                                    </p:set>
                                    <p:animEffect transition="in" filter="box(out)">
                                      <p:cBhvr>
                                        <p:cTn id="7" dur="2000"/>
                                        <p:tgtEl>
                                          <p:spTgt spid="372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title" idx="4294967295"/>
          </p:nvPr>
        </p:nvSpPr>
        <p:spPr>
          <a:xfrm>
            <a:off x="533400" y="228600"/>
            <a:ext cx="8229600" cy="1139825"/>
          </a:xfrm>
        </p:spPr>
        <p:txBody>
          <a:bodyPr/>
          <a:lstStyle/>
          <a:p>
            <a:pPr eaLnBrk="1" hangingPunct="1"/>
            <a:r>
              <a:rPr lang="es-MX" sz="2800" smtClean="0">
                <a:solidFill>
                  <a:schemeClr val="tx1"/>
                </a:solidFill>
              </a:rPr>
              <a:t>10. Apéndice II: La Mesa Redonda y </a:t>
            </a:r>
            <a:br>
              <a:rPr lang="es-MX" sz="2800" smtClean="0">
                <a:solidFill>
                  <a:schemeClr val="tx1"/>
                </a:solidFill>
              </a:rPr>
            </a:br>
            <a:r>
              <a:rPr lang="es-MX" sz="2800" smtClean="0">
                <a:solidFill>
                  <a:schemeClr val="tx1"/>
                </a:solidFill>
              </a:rPr>
              <a:t>las leyendas artúricas</a:t>
            </a:r>
            <a:endParaRPr lang="es-ES_tradnl" sz="2800" smtClean="0">
              <a:solidFill>
                <a:schemeClr val="tx1"/>
              </a:solidFill>
            </a:endParaRPr>
          </a:p>
        </p:txBody>
      </p:sp>
      <p:pic>
        <p:nvPicPr>
          <p:cNvPr id="361477" name="Picture 5" descr="caballeros_mesa_red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2738"/>
            <a:ext cx="9144000" cy="497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6626"/>
                                        </p:tgtEl>
                                        <p:attrNameLst>
                                          <p:attrName>style.visibility</p:attrName>
                                        </p:attrNameLst>
                                      </p:cBhvr>
                                      <p:to>
                                        <p:strVal val="visible"/>
                                      </p:to>
                                    </p:set>
                                    <p:animEffect transition="in" filter="blinds(horizontal)">
                                      <p:cBhvr>
                                        <p:cTn id="7" dur="500"/>
                                        <p:tgtEl>
                                          <p:spTgt spid="66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61477"/>
                                        </p:tgtEl>
                                        <p:attrNameLst>
                                          <p:attrName>style.visibility</p:attrName>
                                        </p:attrNameLst>
                                      </p:cBhvr>
                                      <p:to>
                                        <p:strVal val="visible"/>
                                      </p:to>
                                    </p:set>
                                    <p:animEffect transition="in" filter="box(out)">
                                      <p:cBhvr>
                                        <p:cTn id="12" dur="2000"/>
                                        <p:tgtEl>
                                          <p:spTgt spid="361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6" grpId="0"/>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62" name="Picture 2" descr="Arthur -- King Arthur's round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0"/>
            <a:ext cx="5365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63" name="Picture 3" descr="det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0"/>
            <a:ext cx="2246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9362"/>
                                        </p:tgtEl>
                                        <p:attrNameLst>
                                          <p:attrName>style.visibility</p:attrName>
                                        </p:attrNameLst>
                                      </p:cBhvr>
                                      <p:to>
                                        <p:strVal val="visible"/>
                                      </p:to>
                                    </p:set>
                                    <p:animEffect transition="in" filter="box(out)">
                                      <p:cBhvr>
                                        <p:cTn id="7" dur="2000"/>
                                        <p:tgtEl>
                                          <p:spTgt spid="399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xit" presetSubtype="0" fill="hold" nodeType="clickEffect">
                                  <p:stCondLst>
                                    <p:cond delay="0"/>
                                  </p:stCondLst>
                                  <p:childTnLst>
                                    <p:animEffect transition="out" filter="wedge">
                                      <p:cBhvr>
                                        <p:cTn id="11" dur="2000"/>
                                        <p:tgtEl>
                                          <p:spTgt spid="399362"/>
                                        </p:tgtEl>
                                      </p:cBhvr>
                                    </p:animEffect>
                                    <p:set>
                                      <p:cBhvr>
                                        <p:cTn id="12" dur="1" fill="hold">
                                          <p:stCondLst>
                                            <p:cond delay="1999"/>
                                          </p:stCondLst>
                                        </p:cTn>
                                        <p:tgtEl>
                                          <p:spTgt spid="39936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399363"/>
                                        </p:tgtEl>
                                        <p:attrNameLst>
                                          <p:attrName>style.visibility</p:attrName>
                                        </p:attrNameLst>
                                      </p:cBhvr>
                                      <p:to>
                                        <p:strVal val="visible"/>
                                      </p:to>
                                    </p:set>
                                    <p:animEffect transition="in" filter="box(out)">
                                      <p:cBhvr>
                                        <p:cTn id="17" dur="5000"/>
                                        <p:tgtEl>
                                          <p:spTgt spid="399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La Mesa Redonda</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722438"/>
            <a:ext cx="8229600" cy="4830762"/>
          </a:xfrm>
        </p:spPr>
        <p:txBody>
          <a:bodyPr/>
          <a:lstStyle/>
          <a:p>
            <a:pPr eaLnBrk="1" hangingPunct="1"/>
            <a:r>
              <a:rPr lang="es-ES_tradnl" smtClean="0"/>
              <a:t>En la leyenda del rey Arturo, la </a:t>
            </a:r>
            <a:r>
              <a:rPr lang="es-ES_tradnl" b="1" smtClean="0"/>
              <a:t>Mesa Redonda</a:t>
            </a:r>
            <a:r>
              <a:rPr lang="es-ES_tradnl" smtClean="0"/>
              <a:t> o </a:t>
            </a:r>
            <a:r>
              <a:rPr lang="es-ES_tradnl" b="1" smtClean="0"/>
              <a:t>Tabla Redonda</a:t>
            </a:r>
            <a:r>
              <a:rPr lang="es-ES_tradnl" smtClean="0"/>
              <a:t> era una mesa mística de Camelot alrededor de la cual el rey y sus caballeros se sentaban para discutir asuntos cruciales para la seguridad del reino. </a:t>
            </a:r>
          </a:p>
          <a:p>
            <a:pPr eaLnBrk="1" hangingPunct="1"/>
            <a:r>
              <a:rPr lang="es-ES_tradnl" smtClean="0"/>
              <a:t>En algunas versiones, el mago Merlín también tenía un asiento. </a:t>
            </a:r>
            <a:endParaRPr lang="es-AR"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5" name="Picture 5" descr="800px-King_Arthur_and_the_Knights_of_the_Round_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700"/>
            <a:ext cx="7924800"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3526" name="Text Box 6"/>
          <p:cNvSpPr txBox="1">
            <a:spLocks noChangeArrowheads="1"/>
          </p:cNvSpPr>
          <p:nvPr/>
        </p:nvSpPr>
        <p:spPr bwMode="auto">
          <a:xfrm>
            <a:off x="609600" y="44450"/>
            <a:ext cx="7931150" cy="6413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ES_tradnl" i="1"/>
              <a:t>Los caballeros de la Mesa Redonda</a:t>
            </a:r>
            <a:r>
              <a:rPr lang="es-ES_tradnl"/>
              <a:t>, ilustración anónima para el manuscrito </a:t>
            </a:r>
          </a:p>
          <a:p>
            <a:pPr eaLnBrk="1" hangingPunct="1"/>
            <a:r>
              <a:rPr lang="es-ES_tradnl" i="1"/>
              <a:t>Lanzarote-Grial</a:t>
            </a:r>
            <a:r>
              <a:rPr lang="es-ES_tradnl"/>
              <a:t>, escrito por Michel Gantelet en 1470.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3525"/>
                                        </p:tgtEl>
                                        <p:attrNameLst>
                                          <p:attrName>style.visibility</p:attrName>
                                        </p:attrNameLst>
                                      </p:cBhvr>
                                      <p:to>
                                        <p:strVal val="visible"/>
                                      </p:to>
                                    </p:set>
                                    <p:animEffect transition="in" filter="box(out)">
                                      <p:cBhvr>
                                        <p:cTn id="7" dur="2000"/>
                                        <p:tgtEl>
                                          <p:spTgt spid="3635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3526"/>
                                        </p:tgtEl>
                                        <p:attrNameLst>
                                          <p:attrName>style.visibility</p:attrName>
                                        </p:attrNameLst>
                                      </p:cBhvr>
                                      <p:to>
                                        <p:strVal val="visible"/>
                                      </p:to>
                                    </p:set>
                                    <p:animEffect transition="in" filter="fade">
                                      <p:cBhvr>
                                        <p:cTn id="12" dur="2000"/>
                                        <p:tgtEl>
                                          <p:spTgt spid="363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6" grpId="0" animBg="1"/>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La Mesa Redonda</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722438"/>
            <a:ext cx="8229600" cy="4830762"/>
          </a:xfrm>
        </p:spPr>
        <p:txBody>
          <a:bodyPr/>
          <a:lstStyle/>
          <a:p>
            <a:pPr eaLnBrk="1" hangingPunct="1"/>
            <a:r>
              <a:rPr lang="es-ES_tradnl" sz="2800" smtClean="0"/>
              <a:t>La Mesa Redonda apareció por primera vez en el </a:t>
            </a:r>
            <a:r>
              <a:rPr lang="es-ES_tradnl" sz="2800" i="1" smtClean="0"/>
              <a:t>Roman de Brut</a:t>
            </a:r>
            <a:r>
              <a:rPr lang="es-ES_tradnl" sz="2800" smtClean="0"/>
              <a:t> de Robert Wace, si bien la idea de Arturo rodeándose con los mejores guerreros del mundo data de la </a:t>
            </a:r>
            <a:r>
              <a:rPr lang="es-ES_tradnl" sz="2800" i="1" smtClean="0"/>
              <a:t>Historia Regum Britanniæ</a:t>
            </a:r>
            <a:r>
              <a:rPr lang="es-ES_tradnl" sz="2800" smtClean="0"/>
              <a:t> de Godofredo de Monmouth y en los textos medievales galeses como </a:t>
            </a:r>
            <a:r>
              <a:rPr lang="es-ES_tradnl" sz="2800" i="1" smtClean="0"/>
              <a:t>Culhwch y Olwen</a:t>
            </a:r>
            <a:r>
              <a:rPr lang="es-ES_tradnl" sz="2800" smtClean="0"/>
              <a:t> y </a:t>
            </a:r>
            <a:r>
              <a:rPr lang="es-ES_tradnl" sz="2800" i="1" smtClean="0"/>
              <a:t>Trioedd Ynys Prydein</a:t>
            </a:r>
            <a:r>
              <a:rPr lang="es-ES_tradnl" sz="2800" smtClean="0"/>
              <a:t>. </a:t>
            </a:r>
          </a:p>
          <a:p>
            <a:pPr eaLnBrk="1" hangingPunct="1"/>
            <a:r>
              <a:rPr lang="es-ES_tradnl" sz="2800" smtClean="0"/>
              <a:t>La historia más popular sobre el origen de la mesa aparece por primera vez en el </a:t>
            </a:r>
            <a:r>
              <a:rPr lang="es-ES_tradnl" sz="2800" i="1" smtClean="0"/>
              <a:t>Merlin</a:t>
            </a:r>
            <a:r>
              <a:rPr lang="es-ES_tradnl" sz="2800" smtClean="0"/>
              <a:t> de Robert de Boron, que fue adoptada por romances en prosa posteriores. </a:t>
            </a:r>
            <a:endParaRPr lang="es-AR" sz="28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La Mesa Redonda</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722438"/>
            <a:ext cx="8229600" cy="4830762"/>
          </a:xfrm>
        </p:spPr>
        <p:txBody>
          <a:bodyPr/>
          <a:lstStyle/>
          <a:p>
            <a:pPr eaLnBrk="1" hangingPunct="1"/>
            <a:r>
              <a:rPr lang="es-ES_tradnl" sz="2400" smtClean="0"/>
              <a:t>En la obra referida, la mesa fue creada por Merlín como imitación de la mesa del Grial de José de Arimatea, a su vez una imitación de la mesa de la Última Cena. </a:t>
            </a:r>
          </a:p>
          <a:p>
            <a:pPr eaLnBrk="1" hangingPunct="1"/>
            <a:r>
              <a:rPr lang="es-ES_tradnl" sz="2400" smtClean="0"/>
              <a:t>En obras como el ciclo de </a:t>
            </a:r>
            <a:r>
              <a:rPr lang="es-ES_tradnl" sz="2400" i="1" smtClean="0"/>
              <a:t>Lanzarote en prosa</a:t>
            </a:r>
            <a:r>
              <a:rPr lang="es-ES_tradnl" sz="2400" smtClean="0"/>
              <a:t>, el ciclo post vulgata y </a:t>
            </a:r>
            <a:r>
              <a:rPr lang="es-ES_tradnl" sz="2400" i="1" smtClean="0"/>
              <a:t>La muerte de Arturo</a:t>
            </a:r>
            <a:r>
              <a:rPr lang="es-ES_tradnl" sz="2400" smtClean="0"/>
              <a:t> de Thomas Malory, la Mesa Redonda fue creada por el rey de Inglaterra, Uther Pendragon, y fue a parar a manos de su vasallo Leodegrance tras su muerte.</a:t>
            </a:r>
          </a:p>
          <a:p>
            <a:pPr eaLnBrk="1" hangingPunct="1"/>
            <a:r>
              <a:rPr lang="es-ES_tradnl" sz="2400" smtClean="0"/>
              <a:t>Cuando Arturo sube al trono, recibe la mesa como un regalo cuando se casa con la hija de Leodegrance, Ginebra.</a:t>
            </a:r>
            <a:endParaRPr lang="es-AR"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621" name="Picture 5" descr="la-tabla-red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47750"/>
            <a:ext cx="91440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7621"/>
                                        </p:tgtEl>
                                        <p:attrNameLst>
                                          <p:attrName>style.visibility</p:attrName>
                                        </p:attrNameLst>
                                      </p:cBhvr>
                                      <p:to>
                                        <p:strVal val="visible"/>
                                      </p:to>
                                    </p:set>
                                    <p:animEffect transition="in" filter="box(out)">
                                      <p:cBhvr>
                                        <p:cTn id="7" dur="2000"/>
                                        <p:tgtEl>
                                          <p:spTgt spid="3676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8338" name="Picture 2" descr="roundtable-winche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5875"/>
            <a:ext cx="6858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8339" name="Text Box 3"/>
          <p:cNvSpPr txBox="1">
            <a:spLocks noChangeArrowheads="1"/>
          </p:cNvSpPr>
          <p:nvPr/>
        </p:nvSpPr>
        <p:spPr bwMode="auto">
          <a:xfrm>
            <a:off x="136525" y="417513"/>
            <a:ext cx="2127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La Mesa Redonda</a:t>
            </a:r>
          </a:p>
          <a:p>
            <a:pPr eaLnBrk="1" hangingPunct="1"/>
            <a:r>
              <a:rPr lang="es-AR" b="1">
                <a:solidFill>
                  <a:schemeClr val="tx1"/>
                </a:solidFill>
              </a:rPr>
              <a:t>de Winchester</a:t>
            </a:r>
            <a:endParaRPr lang="es-ES_tradnl" b="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8338"/>
                                        </p:tgtEl>
                                        <p:attrNameLst>
                                          <p:attrName>style.visibility</p:attrName>
                                        </p:attrNameLst>
                                      </p:cBhvr>
                                      <p:to>
                                        <p:strVal val="visible"/>
                                      </p:to>
                                    </p:set>
                                    <p:animEffect transition="in" filter="box(out)">
                                      <p:cBhvr>
                                        <p:cTn id="7" dur="2000"/>
                                        <p:tgtEl>
                                          <p:spTgt spid="398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8339"/>
                                        </p:tgtEl>
                                        <p:attrNameLst>
                                          <p:attrName>style.visibility</p:attrName>
                                        </p:attrNameLst>
                                      </p:cBhvr>
                                      <p:to>
                                        <p:strVal val="visible"/>
                                      </p:to>
                                    </p:set>
                                    <p:animEffect transition="in" filter="fade">
                                      <p:cBhvr>
                                        <p:cTn id="12" dur="2000"/>
                                        <p:tgtEl>
                                          <p:spTgt spid="398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39" grpId="0"/>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292" name="Picture 4" descr="muerte_rey_artu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7463"/>
            <a:ext cx="7162800"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6292"/>
                                        </p:tgtEl>
                                        <p:attrNameLst>
                                          <p:attrName>style.visibility</p:attrName>
                                        </p:attrNameLst>
                                      </p:cBhvr>
                                      <p:to>
                                        <p:strVal val="visible"/>
                                      </p:to>
                                    </p:set>
                                    <p:animEffect transition="in" filter="box(out)">
                                      <p:cBhvr>
                                        <p:cTn id="7" dur="2000"/>
                                        <p:tgtEl>
                                          <p:spTgt spid="396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La Mesa Redonda</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722438"/>
            <a:ext cx="8229600" cy="4830762"/>
          </a:xfrm>
        </p:spPr>
        <p:txBody>
          <a:bodyPr/>
          <a:lstStyle/>
          <a:p>
            <a:pPr eaLnBrk="1" hangingPunct="1"/>
            <a:r>
              <a:rPr lang="es-ES_tradnl" sz="2600" smtClean="0"/>
              <a:t>No hay ningún lugar privilegiado en una mesa redonda, por lo que ninguna persona sobresale del resto. </a:t>
            </a:r>
          </a:p>
          <a:p>
            <a:pPr eaLnBrk="1" hangingPunct="1"/>
            <a:r>
              <a:rPr lang="es-ES_tradnl" sz="2600" smtClean="0"/>
              <a:t>Así, los caballeros que se reunían a su alrededor eran todos iguales y no había ningún «líder» como los de tantas otras mesas medievales. </a:t>
            </a:r>
          </a:p>
          <a:p>
            <a:pPr eaLnBrk="1" hangingPunct="1"/>
            <a:r>
              <a:rPr lang="es-ES_tradnl" sz="2600" smtClean="0"/>
              <a:t>Hay indicios de otras disposiciones de asientos en círculo para evitar conflictos entre los antiguos grupos celtas. Sin embargo, podía inferirse la importancia de cada sitio en función del número de asientos que lo separaba del rey.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La Mesa Redonda</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722438"/>
            <a:ext cx="8229600" cy="4830762"/>
          </a:xfrm>
        </p:spPr>
        <p:txBody>
          <a:bodyPr/>
          <a:lstStyle/>
          <a:p>
            <a:pPr eaLnBrk="1" hangingPunct="1"/>
            <a:r>
              <a:rPr lang="es-ES_tradnl" smtClean="0"/>
              <a:t>Quizá en cada reunión el rey Arturo dejaba que sus caballeros se sentaran aleatoriamente sin saber dónde se sentaría él cada vez. </a:t>
            </a:r>
          </a:p>
          <a:p>
            <a:pPr eaLnBrk="1" hangingPunct="1"/>
            <a:r>
              <a:rPr lang="es-ES_tradnl" smtClean="0"/>
              <a:t>El asiento peligroso estaba reservado a caballeros de corazón puro. </a:t>
            </a:r>
          </a:p>
          <a:p>
            <a:pPr eaLnBrk="1" hangingPunct="1"/>
            <a:r>
              <a:rPr lang="es-AR" smtClean="0"/>
              <a:t>Sir Galahad, un personaje muy interesante, es el “caballero puro” que finalmente tomará el asiento peligroso.</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693" name="Picture 5" descr="320px-Sir_Galahad_%28Watts%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9250" y="0"/>
            <a:ext cx="3365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4" name="Text Box 6"/>
          <p:cNvSpPr txBox="1">
            <a:spLocks noChangeArrowheads="1"/>
          </p:cNvSpPr>
          <p:nvPr/>
        </p:nvSpPr>
        <p:spPr bwMode="auto">
          <a:xfrm>
            <a:off x="212725" y="1408113"/>
            <a:ext cx="27368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ES_tradnl">
                <a:solidFill>
                  <a:schemeClr val="tx1"/>
                </a:solidFill>
              </a:rPr>
              <a:t>Un retrato de Sir </a:t>
            </a:r>
          </a:p>
          <a:p>
            <a:pPr eaLnBrk="1" hangingPunct="1"/>
            <a:r>
              <a:rPr lang="es-ES_tradnl">
                <a:solidFill>
                  <a:schemeClr val="tx1"/>
                </a:solidFill>
              </a:rPr>
              <a:t>Galahad por </a:t>
            </a:r>
          </a:p>
          <a:p>
            <a:pPr eaLnBrk="1" hangingPunct="1"/>
            <a:r>
              <a:rPr lang="es-ES_tradnl">
                <a:solidFill>
                  <a:schemeClr val="tx1"/>
                </a:solidFill>
              </a:rPr>
              <a:t>George Frederick Watts.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0693"/>
                                        </p:tgtEl>
                                        <p:attrNameLst>
                                          <p:attrName>style.visibility</p:attrName>
                                        </p:attrNameLst>
                                      </p:cBhvr>
                                      <p:to>
                                        <p:strVal val="visible"/>
                                      </p:to>
                                    </p:set>
                                    <p:animEffect transition="in" filter="box(out)">
                                      <p:cBhvr>
                                        <p:cTn id="7" dur="2000"/>
                                        <p:tgtEl>
                                          <p:spTgt spid="3706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0694"/>
                                        </p:tgtEl>
                                        <p:attrNameLst>
                                          <p:attrName>style.visibility</p:attrName>
                                        </p:attrNameLst>
                                      </p:cBhvr>
                                      <p:to>
                                        <p:strVal val="visible"/>
                                      </p:to>
                                    </p:set>
                                    <p:animEffect transition="in" filter="fade">
                                      <p:cBhvr>
                                        <p:cTn id="12" dur="2000"/>
                                        <p:tgtEl>
                                          <p:spTgt spid="3706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4" grpId="0"/>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314" name="Picture 2" descr="800px-Siege_perilleux_gala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9688"/>
            <a:ext cx="82296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7315" name="Text Box 3"/>
          <p:cNvSpPr txBox="1">
            <a:spLocks noChangeArrowheads="1"/>
          </p:cNvSpPr>
          <p:nvPr/>
        </p:nvSpPr>
        <p:spPr bwMode="auto">
          <a:xfrm>
            <a:off x="2057400" y="90488"/>
            <a:ext cx="5137150" cy="36671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t>Sir Galahad o Galaad toma el “asiento peligroso”</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7314"/>
                                        </p:tgtEl>
                                        <p:attrNameLst>
                                          <p:attrName>style.visibility</p:attrName>
                                        </p:attrNameLst>
                                      </p:cBhvr>
                                      <p:to>
                                        <p:strVal val="visible"/>
                                      </p:to>
                                    </p:set>
                                    <p:animEffect transition="in" filter="box(out)">
                                      <p:cBhvr>
                                        <p:cTn id="7" dur="2000"/>
                                        <p:tgtEl>
                                          <p:spTgt spid="397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7315"/>
                                        </p:tgtEl>
                                        <p:attrNameLst>
                                          <p:attrName>style.visibility</p:attrName>
                                        </p:attrNameLst>
                                      </p:cBhvr>
                                      <p:to>
                                        <p:strVal val="visible"/>
                                      </p:to>
                                    </p:set>
                                    <p:animEffect transition="in" filter="fade">
                                      <p:cBhvr>
                                        <p:cTn id="12" dur="2000"/>
                                        <p:tgtEl>
                                          <p:spTgt spid="397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5"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Sir Galahad</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722438"/>
            <a:ext cx="8229600" cy="4830762"/>
          </a:xfrm>
        </p:spPr>
        <p:txBody>
          <a:bodyPr/>
          <a:lstStyle/>
          <a:p>
            <a:pPr eaLnBrk="1" hangingPunct="1">
              <a:lnSpc>
                <a:spcPct val="80000"/>
              </a:lnSpc>
            </a:pPr>
            <a:r>
              <a:rPr lang="es-ES_tradnl" sz="2800" b="1" smtClean="0"/>
              <a:t>Sir Galahad</a:t>
            </a:r>
            <a:r>
              <a:rPr lang="es-ES_tradnl" sz="2800" smtClean="0"/>
              <a:t> (a veces como </a:t>
            </a:r>
            <a:r>
              <a:rPr lang="es-ES_tradnl" sz="2800" i="1" smtClean="0"/>
              <a:t>Galaz</a:t>
            </a:r>
            <a:r>
              <a:rPr lang="es-ES_tradnl" sz="2800" smtClean="0"/>
              <a:t>; en galés: </a:t>
            </a:r>
            <a:r>
              <a:rPr lang="es-ES_tradnl" sz="2800" i="1" smtClean="0"/>
              <a:t>Gwalchavad</a:t>
            </a:r>
            <a:r>
              <a:rPr lang="es-ES_tradnl" sz="2800" smtClean="0"/>
              <a:t>) es uno de los tres caballeros que alcanzaron el Grial en las leyendas artúricas. </a:t>
            </a:r>
          </a:p>
          <a:p>
            <a:pPr eaLnBrk="1" hangingPunct="1">
              <a:lnSpc>
                <a:spcPct val="80000"/>
              </a:lnSpc>
            </a:pPr>
            <a:r>
              <a:rPr lang="es-ES_tradnl" sz="2800" smtClean="0"/>
              <a:t>Es el hijo bastardo de Sir Lanzarote y Elaine de Corbenic, y es reconocido por su gallardía y pureza. </a:t>
            </a:r>
          </a:p>
          <a:p>
            <a:pPr eaLnBrk="1" hangingPunct="1">
              <a:lnSpc>
                <a:spcPct val="80000"/>
              </a:lnSpc>
            </a:pPr>
            <a:r>
              <a:rPr lang="es-ES_tradnl" sz="2800" smtClean="0"/>
              <a:t>Él es quizás la encarnación caballeresca de Jesús en las leyendas artúricas. Su primera aparición es en el ciclo Lanzarote-Grial, y su historia se toma en trabajos posteriores tales como el ciclo post-Vulgata y </a:t>
            </a:r>
            <a:r>
              <a:rPr lang="es-ES_tradnl" sz="2800" i="1" smtClean="0"/>
              <a:t>La muerte de Arturo</a:t>
            </a:r>
            <a:r>
              <a:rPr lang="es-ES_tradnl" sz="2800" smtClean="0"/>
              <a:t> de sir Thomas Malory. </a:t>
            </a:r>
            <a:endParaRPr lang="es-ES_tradnl" sz="40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789" name="Picture 5" descr="Joseph_Noel_Paton_Sir_Galahad_JK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0475" y="0"/>
            <a:ext cx="4556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4790" name="Text Box 6"/>
          <p:cNvSpPr txBox="1">
            <a:spLocks noChangeArrowheads="1"/>
          </p:cNvSpPr>
          <p:nvPr/>
        </p:nvSpPr>
        <p:spPr bwMode="auto">
          <a:xfrm>
            <a:off x="136525" y="1331913"/>
            <a:ext cx="2241550"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ES_tradnl">
                <a:solidFill>
                  <a:schemeClr val="tx1"/>
                </a:solidFill>
              </a:rPr>
              <a:t>Un retrato de Sir </a:t>
            </a:r>
          </a:p>
          <a:p>
            <a:pPr eaLnBrk="1" hangingPunct="1"/>
            <a:r>
              <a:rPr lang="es-ES_tradnl">
                <a:solidFill>
                  <a:schemeClr val="tx1"/>
                </a:solidFill>
              </a:rPr>
              <a:t>Galahad en su </a:t>
            </a:r>
          </a:p>
          <a:p>
            <a:pPr eaLnBrk="1" hangingPunct="1"/>
            <a:r>
              <a:rPr lang="es-ES_tradnl">
                <a:solidFill>
                  <a:schemeClr val="tx1"/>
                </a:solidFill>
              </a:rPr>
              <a:t>búsqueda por el </a:t>
            </a:r>
          </a:p>
          <a:p>
            <a:pPr eaLnBrk="1" hangingPunct="1"/>
            <a:r>
              <a:rPr lang="es-ES_tradnl">
                <a:solidFill>
                  <a:schemeClr val="tx1"/>
                </a:solidFill>
              </a:rPr>
              <a:t>Santo Grial por</a:t>
            </a:r>
          </a:p>
          <a:p>
            <a:pPr eaLnBrk="1" hangingPunct="1"/>
            <a:r>
              <a:rPr lang="es-ES_tradnl">
                <a:solidFill>
                  <a:schemeClr val="tx1"/>
                </a:solidFill>
              </a:rPr>
              <a:t>Joseph Noel Paton.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4789"/>
                                        </p:tgtEl>
                                        <p:attrNameLst>
                                          <p:attrName>style.visibility</p:attrName>
                                        </p:attrNameLst>
                                      </p:cBhvr>
                                      <p:to>
                                        <p:strVal val="visible"/>
                                      </p:to>
                                    </p:set>
                                    <p:animEffect transition="in" filter="box(out)">
                                      <p:cBhvr>
                                        <p:cTn id="7" dur="2000"/>
                                        <p:tgtEl>
                                          <p:spTgt spid="3747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4790"/>
                                        </p:tgtEl>
                                        <p:attrNameLst>
                                          <p:attrName>style.visibility</p:attrName>
                                        </p:attrNameLst>
                                      </p:cBhvr>
                                      <p:to>
                                        <p:strVal val="visible"/>
                                      </p:to>
                                    </p:set>
                                    <p:animEffect transition="in" filter="fade">
                                      <p:cBhvr>
                                        <p:cTn id="12" dur="2000"/>
                                        <p:tgtEl>
                                          <p:spTgt spid="3747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90" grpId="0"/>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Sir Galahad</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600200"/>
            <a:ext cx="8229600" cy="4830763"/>
          </a:xfrm>
        </p:spPr>
        <p:txBody>
          <a:bodyPr/>
          <a:lstStyle/>
          <a:p>
            <a:pPr eaLnBrk="1" hangingPunct="1">
              <a:lnSpc>
                <a:spcPct val="90000"/>
              </a:lnSpc>
            </a:pPr>
            <a:r>
              <a:rPr lang="es-ES_tradnl" sz="2600" smtClean="0"/>
              <a:t>La concepción de Galahad se produce cuando Elaine, hija del Rey del Grial Pelles, usa magia para engañar a Lanzarote para hacerle pensar que es Ginebra. </a:t>
            </a:r>
          </a:p>
          <a:p>
            <a:pPr eaLnBrk="1" hangingPunct="1">
              <a:lnSpc>
                <a:spcPct val="90000"/>
              </a:lnSpc>
            </a:pPr>
            <a:r>
              <a:rPr lang="es-ES_tradnl" sz="2600" smtClean="0"/>
              <a:t>Duermen juntos, pero al descubrir el engaño, Lanzarote la abandona y vuelve a la corte de Arturo.</a:t>
            </a:r>
          </a:p>
          <a:p>
            <a:pPr eaLnBrk="1" hangingPunct="1">
              <a:lnSpc>
                <a:spcPct val="90000"/>
              </a:lnSpc>
            </a:pPr>
            <a:r>
              <a:rPr lang="es-ES_tradnl" sz="2600" smtClean="0"/>
              <a:t>Galahad es puesto al cuidado de su tía abuela, la abadesa de un convento de monjas, donde es criado. "Galahad" era el nombre original de Lanzarote, pero se lo habían cambiado cuando era todavía un niño. </a:t>
            </a:r>
          </a:p>
          <a:p>
            <a:pPr eaLnBrk="1" hangingPunct="1">
              <a:lnSpc>
                <a:spcPct val="90000"/>
              </a:lnSpc>
            </a:pPr>
            <a:r>
              <a:rPr lang="es-ES_tradnl" sz="2600" smtClean="0"/>
              <a:t>Merlín profetiza que Galahad sobrepasaría a su padre en valor y lograría alcanzar el Santo Grial.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34947">
                                            <p:txEl>
                                              <p:pRg st="3" end="3"/>
                                            </p:txEl>
                                          </p:spTgt>
                                        </p:tgtEl>
                                        <p:attrNameLst>
                                          <p:attrName>style.visibility</p:attrName>
                                        </p:attrNameLst>
                                      </p:cBhvr>
                                      <p:to>
                                        <p:strVal val="visible"/>
                                      </p:to>
                                    </p:set>
                                    <p:animEffect transition="in" filter="blinds(horizontal)">
                                      <p:cBhvr>
                                        <p:cTn id="27" dur="500"/>
                                        <p:tgtEl>
                                          <p:spTgt spid="12349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Sir Galahad</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600200"/>
            <a:ext cx="8458200" cy="4830763"/>
          </a:xfrm>
        </p:spPr>
        <p:txBody>
          <a:bodyPr/>
          <a:lstStyle/>
          <a:p>
            <a:pPr eaLnBrk="1" hangingPunct="1">
              <a:lnSpc>
                <a:spcPct val="90000"/>
              </a:lnSpc>
            </a:pPr>
            <a:r>
              <a:rPr lang="es-ES_tradnl" sz="2400" smtClean="0"/>
              <a:t>Al alcanzar la edad adulta, Galahad se reunió con su padre, quien lo convirtió en caballero. Fue llevado a la corte de rey Arturo en Camelot durante Pentecostés. </a:t>
            </a:r>
          </a:p>
          <a:p>
            <a:pPr eaLnBrk="1" hangingPunct="1">
              <a:lnSpc>
                <a:spcPct val="90000"/>
              </a:lnSpc>
            </a:pPr>
            <a:r>
              <a:rPr lang="es-ES_tradnl" sz="2400" smtClean="0"/>
              <a:t>Sin darse cuenta del peligro en el que se ponía, sir Galahad caminó alrededor de la mesa redonda en medio de las festividades y tomó asiento en el Asiento Peligroso. </a:t>
            </a:r>
          </a:p>
          <a:p>
            <a:pPr eaLnBrk="1" hangingPunct="1">
              <a:lnSpc>
                <a:spcPct val="90000"/>
              </a:lnSpc>
            </a:pPr>
            <a:r>
              <a:rPr lang="es-ES_tradnl" sz="2400" smtClean="0"/>
              <a:t>Este lugar había sido mantenido vacante sólo para la persona que lograra alcanzar el Santo Grial; para cualquier otra persona que se sentara allí se mostraría inmediatamente fatal. </a:t>
            </a:r>
          </a:p>
          <a:p>
            <a:pPr eaLnBrk="1" hangingPunct="1">
              <a:lnSpc>
                <a:spcPct val="90000"/>
              </a:lnSpc>
            </a:pPr>
            <a:r>
              <a:rPr lang="es-ES_tradnl" sz="2400" smtClean="0"/>
              <a:t>Sir Galahad sobrevivió al acontecimiento, atestiguado por el rey Arturo y sus caballeros.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34947">
                                            <p:txEl>
                                              <p:pRg st="3" end="3"/>
                                            </p:txEl>
                                          </p:spTgt>
                                        </p:tgtEl>
                                        <p:attrNameLst>
                                          <p:attrName>style.visibility</p:attrName>
                                        </p:attrNameLst>
                                      </p:cBhvr>
                                      <p:to>
                                        <p:strVal val="visible"/>
                                      </p:to>
                                    </p:set>
                                    <p:animEffect transition="in" filter="blinds(horizontal)">
                                      <p:cBhvr>
                                        <p:cTn id="27" dur="500"/>
                                        <p:tgtEl>
                                          <p:spTgt spid="12349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Sir Galahad</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722438"/>
            <a:ext cx="8458200" cy="4830762"/>
          </a:xfrm>
        </p:spPr>
        <p:txBody>
          <a:bodyPr/>
          <a:lstStyle/>
          <a:p>
            <a:pPr eaLnBrk="1" hangingPunct="1">
              <a:lnSpc>
                <a:spcPct val="90000"/>
              </a:lnSpc>
              <a:tabLst>
                <a:tab pos="3052763" algn="l"/>
              </a:tabLst>
            </a:pPr>
            <a:r>
              <a:rPr lang="es-ES_tradnl" sz="3000" smtClean="0"/>
              <a:t>El rey entonces pide que el joven caballero realice una prueba que implica desempuñar una espada de una piedra. </a:t>
            </a:r>
          </a:p>
          <a:p>
            <a:pPr eaLnBrk="1" hangingPunct="1">
              <a:lnSpc>
                <a:spcPct val="90000"/>
              </a:lnSpc>
              <a:tabLst>
                <a:tab pos="3052763" algn="l"/>
              </a:tabLst>
            </a:pPr>
            <a:r>
              <a:rPr lang="es-ES_tradnl" sz="3000" smtClean="0"/>
              <a:t>Éste lo logra con facilidad, y el rey Arturo rápidamente proclama a sir Galahad como el caballero más grande del mundo. </a:t>
            </a:r>
          </a:p>
          <a:p>
            <a:pPr eaLnBrk="1" hangingPunct="1">
              <a:lnSpc>
                <a:spcPct val="90000"/>
              </a:lnSpc>
              <a:tabLst>
                <a:tab pos="3052763" algn="l"/>
              </a:tabLst>
            </a:pPr>
            <a:r>
              <a:rPr lang="es-ES_tradnl" sz="3000" smtClean="0"/>
              <a:t>Es invitado prontamente a que se una a la Orden de la Mesa Redonda, y luego de una etérea visión del Grial, se fija la búsqueda para encontrarlo.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Sir Galahad</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722438"/>
            <a:ext cx="8458200" cy="4830762"/>
          </a:xfrm>
        </p:spPr>
        <p:txBody>
          <a:bodyPr/>
          <a:lstStyle/>
          <a:p>
            <a:pPr eaLnBrk="1" hangingPunct="1">
              <a:lnSpc>
                <a:spcPct val="90000"/>
              </a:lnSpc>
              <a:tabLst>
                <a:tab pos="3052763" algn="l"/>
              </a:tabLst>
            </a:pPr>
            <a:r>
              <a:rPr lang="es-ES_tradnl" sz="2800" smtClean="0"/>
              <a:t>Debido a su naturaleza extremadamente pura, Galahad como personaje parece ser inhumano. </a:t>
            </a:r>
          </a:p>
          <a:p>
            <a:pPr eaLnBrk="1" hangingPunct="1">
              <a:lnSpc>
                <a:spcPct val="90000"/>
              </a:lnSpc>
              <a:tabLst>
                <a:tab pos="3052763" algn="l"/>
              </a:tabLst>
            </a:pPr>
            <a:r>
              <a:rPr lang="es-ES_tradnl" sz="2800" smtClean="0"/>
              <a:t>Derrota a caballeros rivales aparentemente sin esfuerzo, habla poco con sus pares, y conduce a sus compañeros al Grial con una implacable determinación. </a:t>
            </a:r>
          </a:p>
          <a:p>
            <a:pPr eaLnBrk="1" hangingPunct="1">
              <a:lnSpc>
                <a:spcPct val="90000"/>
              </a:lnSpc>
              <a:tabLst>
                <a:tab pos="3052763" algn="l"/>
              </a:tabLst>
            </a:pPr>
            <a:r>
              <a:rPr lang="es-ES_tradnl" sz="2800" smtClean="0"/>
              <a:t>De los tres que emprenden la búsqueda del Grial (Bors, Perceval y Galahad), éste último es quien termina alcanzándolo. </a:t>
            </a:r>
          </a:p>
          <a:p>
            <a:pPr eaLnBrk="1" hangingPunct="1">
              <a:lnSpc>
                <a:spcPct val="90000"/>
              </a:lnSpc>
              <a:tabLst>
                <a:tab pos="3052763" algn="l"/>
              </a:tabLst>
            </a:pPr>
            <a:r>
              <a:rPr lang="es-ES_tradnl" sz="2800" smtClean="0"/>
              <a:t>Cuando lo hace, lo elevan al cielo como al patriarca bíblico Henoc o al profeta Elías, dejando a sus compañeros detrás.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34947">
                                            <p:txEl>
                                              <p:pRg st="3" end="3"/>
                                            </p:txEl>
                                          </p:spTgt>
                                        </p:tgtEl>
                                        <p:attrNameLst>
                                          <p:attrName>style.visibility</p:attrName>
                                        </p:attrNameLst>
                                      </p:cBhvr>
                                      <p:to>
                                        <p:strVal val="visible"/>
                                      </p:to>
                                    </p:set>
                                    <p:animEffect transition="in" filter="blinds(horizontal)">
                                      <p:cBhvr>
                                        <p:cTn id="27" dur="500"/>
                                        <p:tgtEl>
                                          <p:spTgt spid="12349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933" name="Picture 5" descr="zpage08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1063" y="0"/>
            <a:ext cx="4841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80933"/>
                                        </p:tgtEl>
                                        <p:attrNameLst>
                                          <p:attrName>style.visibility</p:attrName>
                                        </p:attrNameLst>
                                      </p:cBhvr>
                                      <p:to>
                                        <p:strVal val="visible"/>
                                      </p:to>
                                    </p:set>
                                    <p:animEffect transition="in" filter="box(out)">
                                      <p:cBhvr>
                                        <p:cTn id="7" dur="2000"/>
                                        <p:tgtEl>
                                          <p:spTgt spid="380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0386" name="Picture 2" descr="1024px-Galahad_gr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51038"/>
            <a:ext cx="9144000" cy="361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0387" name="Text Box 3"/>
          <p:cNvSpPr txBox="1">
            <a:spLocks noChangeArrowheads="1"/>
          </p:cNvSpPr>
          <p:nvPr/>
        </p:nvSpPr>
        <p:spPr bwMode="auto">
          <a:xfrm>
            <a:off x="298450" y="730250"/>
            <a:ext cx="8616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ES_tradnl" b="1">
                <a:solidFill>
                  <a:schemeClr val="tx1"/>
                </a:solidFill>
              </a:rPr>
              <a:t>Galahad, Bors y Percival alcanzan el Grial. Tapiz actualmente en el Museo de</a:t>
            </a:r>
          </a:p>
          <a:p>
            <a:pPr eaLnBrk="1" hangingPunct="1"/>
            <a:r>
              <a:rPr lang="es-AR" b="1">
                <a:solidFill>
                  <a:schemeClr val="tx1"/>
                </a:solidFill>
              </a:rPr>
              <a:t>Birmingham</a:t>
            </a:r>
            <a:endParaRPr lang="es-ES_tradnl" b="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0386"/>
                                        </p:tgtEl>
                                        <p:attrNameLst>
                                          <p:attrName>style.visibility</p:attrName>
                                        </p:attrNameLst>
                                      </p:cBhvr>
                                      <p:to>
                                        <p:strVal val="visible"/>
                                      </p:to>
                                    </p:set>
                                    <p:animEffect transition="in" filter="box(out)">
                                      <p:cBhvr>
                                        <p:cTn id="7" dur="2000"/>
                                        <p:tgtEl>
                                          <p:spTgt spid="400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0387"/>
                                        </p:tgtEl>
                                        <p:attrNameLst>
                                          <p:attrName>style.visibility</p:attrName>
                                        </p:attrNameLst>
                                      </p:cBhvr>
                                      <p:to>
                                        <p:strVal val="visible"/>
                                      </p:to>
                                    </p:set>
                                    <p:animEffect transition="in" filter="fade">
                                      <p:cBhvr>
                                        <p:cTn id="12" dur="2000"/>
                                        <p:tgtEl>
                                          <p:spTgt spid="400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7" grpId="0"/>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El Grial</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600200"/>
            <a:ext cx="8458200" cy="4830763"/>
          </a:xfrm>
        </p:spPr>
        <p:txBody>
          <a:bodyPr/>
          <a:lstStyle/>
          <a:p>
            <a:pPr>
              <a:lnSpc>
                <a:spcPct val="90000"/>
              </a:lnSpc>
              <a:tabLst>
                <a:tab pos="3052763" algn="l"/>
              </a:tabLst>
            </a:pPr>
            <a:r>
              <a:rPr lang="es-ES_tradnl" sz="2400" smtClean="0"/>
              <a:t>El </a:t>
            </a:r>
            <a:r>
              <a:rPr lang="es-ES_tradnl" sz="2400" b="1" smtClean="0"/>
              <a:t>Santo</a:t>
            </a:r>
            <a:r>
              <a:rPr lang="es-ES_tradnl" sz="2400" smtClean="0"/>
              <a:t> </a:t>
            </a:r>
            <a:r>
              <a:rPr lang="es-ES_tradnl" sz="2400" b="1" smtClean="0"/>
              <a:t>Grial</a:t>
            </a:r>
            <a:r>
              <a:rPr lang="es-ES_tradnl" sz="2400" smtClean="0"/>
              <a:t> es el plato o copa usado por Jesucristo en la Última Cena. </a:t>
            </a:r>
          </a:p>
          <a:p>
            <a:pPr>
              <a:lnSpc>
                <a:spcPct val="90000"/>
              </a:lnSpc>
              <a:tabLst>
                <a:tab pos="3052763" algn="l"/>
              </a:tabLst>
            </a:pPr>
            <a:r>
              <a:rPr lang="es-ES_tradnl" sz="2400" smtClean="0"/>
              <a:t>La relación entre el Grial, el Cáliz y José de Arimatea procede de la obra de Robert de Boron </a:t>
            </a:r>
            <a:r>
              <a:rPr lang="es-ES_tradnl" sz="2400" i="1" smtClean="0"/>
              <a:t>Joseph d'Arimathie</a:t>
            </a:r>
            <a:r>
              <a:rPr lang="es-ES_tradnl" sz="2400" smtClean="0"/>
              <a:t>, publicada en el siglo XII. </a:t>
            </a:r>
          </a:p>
          <a:p>
            <a:pPr>
              <a:lnSpc>
                <a:spcPct val="90000"/>
              </a:lnSpc>
              <a:tabLst>
                <a:tab pos="3052763" algn="l"/>
              </a:tabLst>
            </a:pPr>
            <a:r>
              <a:rPr lang="es-ES_tradnl" sz="2400" smtClean="0"/>
              <a:t>Según este relato, Jesús, ya resucitado, se aparece a José para entregarle el Grial y ordenarle que lo lleve a la isla de Britania. </a:t>
            </a:r>
          </a:p>
          <a:p>
            <a:pPr>
              <a:lnSpc>
                <a:spcPct val="90000"/>
              </a:lnSpc>
              <a:tabLst>
                <a:tab pos="3052763" algn="l"/>
              </a:tabLst>
            </a:pPr>
            <a:r>
              <a:rPr lang="es-ES_tradnl" sz="2400" smtClean="0"/>
              <a:t>Siguiendo esta tradición, autores posteriores cuentan que el mismo José usó el cáliz para recoger la sangre y el agua emanadas de la herida abierta por la lanza del centurión en el costado de Cristo y que, más tarde, en Britania, estableció una dinastía de guardianes para mantenerlo a salvo y escondido.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34947">
                                            <p:txEl>
                                              <p:pRg st="3" end="3"/>
                                            </p:txEl>
                                          </p:spTgt>
                                        </p:tgtEl>
                                        <p:attrNameLst>
                                          <p:attrName>style.visibility</p:attrName>
                                        </p:attrNameLst>
                                      </p:cBhvr>
                                      <p:to>
                                        <p:strVal val="visible"/>
                                      </p:to>
                                    </p:set>
                                    <p:animEffect transition="in" filter="blinds(horizontal)">
                                      <p:cBhvr>
                                        <p:cTn id="27" dur="500"/>
                                        <p:tgtEl>
                                          <p:spTgt spid="12349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El Grial</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600200"/>
            <a:ext cx="8458200" cy="4830763"/>
          </a:xfrm>
        </p:spPr>
        <p:txBody>
          <a:bodyPr/>
          <a:lstStyle/>
          <a:p>
            <a:pPr>
              <a:lnSpc>
                <a:spcPct val="90000"/>
              </a:lnSpc>
              <a:tabLst>
                <a:tab pos="3052763" algn="l"/>
              </a:tabLst>
            </a:pPr>
            <a:r>
              <a:rPr lang="es-ES_tradnl" sz="2600" smtClean="0"/>
              <a:t>La búsqueda del Santo Grial es un importante elemento en las historias relacionadas con el Rey Arturo (el </a:t>
            </a:r>
            <a:r>
              <a:rPr lang="es-ES_tradnl" sz="2600" i="1" smtClean="0"/>
              <a:t>Ciclo Artúrico</a:t>
            </a:r>
            <a:r>
              <a:rPr lang="es-ES_tradnl" sz="2600" smtClean="0"/>
              <a:t> o </a:t>
            </a:r>
            <a:r>
              <a:rPr lang="es-ES_tradnl" sz="2600" i="1" smtClean="0"/>
              <a:t>Materia de Bretaña</a:t>
            </a:r>
            <a:r>
              <a:rPr lang="es-ES_tradnl" sz="2600" smtClean="0"/>
              <a:t>) donde se combinan la tradición cristiana con antiguos mitos celtas referidos a un caldero divino.</a:t>
            </a:r>
          </a:p>
          <a:p>
            <a:pPr>
              <a:lnSpc>
                <a:spcPct val="90000"/>
              </a:lnSpc>
              <a:tabLst>
                <a:tab pos="3052763" algn="l"/>
              </a:tabLst>
            </a:pPr>
            <a:r>
              <a:rPr lang="es-ES_tradnl" sz="2600" smtClean="0"/>
              <a:t>La palabra grial —pronunciada "graal" en francés antiguo, galaico-portugués y en inglés medio, "grazal" en los textos provenzales y "greasal" en catalán — parece ser una adaptación del término latino </a:t>
            </a:r>
            <a:r>
              <a:rPr lang="es-ES_tradnl" sz="2600" i="1" smtClean="0"/>
              <a:t>gradalis</a:t>
            </a:r>
            <a:r>
              <a:rPr lang="es-ES_tradnl" sz="2600" smtClean="0"/>
              <a:t> que implica la idea de un plato, escudilla o bandeja con viandas que es llevado a la mesa en diferentes momentos (</a:t>
            </a:r>
            <a:r>
              <a:rPr lang="es-ES_tradnl" sz="2600" i="1" smtClean="0"/>
              <a:t>gradus</a:t>
            </a:r>
            <a:r>
              <a:rPr lang="es-ES_tradnl" sz="2600" smtClean="0"/>
              <a:t>) de una comida.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El Grial</a:t>
            </a:r>
            <a:endParaRPr lang="es-ES_tradnl" smtClean="0">
              <a:solidFill>
                <a:schemeClr val="tx1"/>
              </a:solidFill>
            </a:endParaRPr>
          </a:p>
        </p:txBody>
      </p:sp>
      <p:sp>
        <p:nvSpPr>
          <p:cNvPr id="1234947" name="Rectangle 3"/>
          <p:cNvSpPr>
            <a:spLocks noGrp="1" noChangeArrowheads="1"/>
          </p:cNvSpPr>
          <p:nvPr>
            <p:ph type="body" idx="4294967295"/>
          </p:nvPr>
        </p:nvSpPr>
        <p:spPr>
          <a:xfrm>
            <a:off x="457200" y="1600200"/>
            <a:ext cx="8458200" cy="4830763"/>
          </a:xfrm>
        </p:spPr>
        <p:txBody>
          <a:bodyPr/>
          <a:lstStyle/>
          <a:p>
            <a:pPr>
              <a:lnSpc>
                <a:spcPct val="90000"/>
              </a:lnSpc>
              <a:tabLst>
                <a:tab pos="3052763" algn="l"/>
              </a:tabLst>
            </a:pPr>
            <a:r>
              <a:rPr lang="es-ES_tradnl" sz="2500" smtClean="0"/>
              <a:t>Dice Helinand de Froidmont en su </a:t>
            </a:r>
            <a:r>
              <a:rPr lang="es-ES_tradnl" sz="2500" i="1" smtClean="0"/>
              <a:t>Chronicon</a:t>
            </a:r>
            <a:r>
              <a:rPr lang="es-ES_tradnl" sz="2500" smtClean="0"/>
              <a:t> (siglo XIII):«</a:t>
            </a:r>
            <a:r>
              <a:rPr lang="es-ES_tradnl" sz="2500" i="1" smtClean="0"/>
              <a:t>"Gradalis" o "gradale" en francés, es un plato ancho y hondo, en el cual los alimentos son presentados ceremoniosamente, de a uno por vez, ante un rico durante el desarrollo de la comida. En lengua vernácula se lo llama "greal", el cual satisface y a la vez da la bienvenida a una comida; es de plata o algún metal precioso similar, en tanto que su contenido es una abrumadora serie de costosos manjares.»</a:t>
            </a:r>
            <a:endParaRPr lang="es-ES_tradnl" sz="2500" smtClean="0"/>
          </a:p>
          <a:p>
            <a:pPr>
              <a:lnSpc>
                <a:spcPct val="90000"/>
              </a:lnSpc>
              <a:tabLst>
                <a:tab pos="3052763" algn="l"/>
              </a:tabLst>
            </a:pPr>
            <a:r>
              <a:rPr lang="es-ES_tradnl" sz="2500" smtClean="0"/>
              <a:t>El primer autor en mencionar al Grial es, entre 1181 y 1191, el poeta Chrétien de Troyes en su narración </a:t>
            </a:r>
            <a:r>
              <a:rPr lang="es-ES_tradnl" sz="2500" i="1" smtClean="0"/>
              <a:t>Perceval</a:t>
            </a:r>
            <a:r>
              <a:rPr lang="es-ES_tradnl" sz="2500" smtClean="0"/>
              <a:t> —también llamada </a:t>
            </a:r>
            <a:r>
              <a:rPr lang="es-ES_tradnl" sz="2500" i="1" smtClean="0"/>
              <a:t>Le Conte du Graal</a:t>
            </a:r>
            <a:r>
              <a:rPr lang="es-ES_tradnl" sz="2500" smtClean="0"/>
              <a:t>—.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El Grial</a:t>
            </a:r>
            <a:endParaRPr lang="es-ES_tradnl" smtClean="0">
              <a:solidFill>
                <a:schemeClr val="tx1"/>
              </a:solidFill>
            </a:endParaRPr>
          </a:p>
        </p:txBody>
      </p:sp>
      <p:sp>
        <p:nvSpPr>
          <p:cNvPr id="1234947" name="Rectangle 3"/>
          <p:cNvSpPr>
            <a:spLocks noGrp="1" noChangeArrowheads="1"/>
          </p:cNvSpPr>
          <p:nvPr>
            <p:ph type="body" idx="4294967295"/>
          </p:nvPr>
        </p:nvSpPr>
        <p:spPr>
          <a:xfrm>
            <a:off x="228600" y="1600200"/>
            <a:ext cx="8686800" cy="4830763"/>
          </a:xfrm>
        </p:spPr>
        <p:txBody>
          <a:bodyPr/>
          <a:lstStyle/>
          <a:p>
            <a:pPr>
              <a:lnSpc>
                <a:spcPct val="90000"/>
              </a:lnSpc>
              <a:tabLst>
                <a:tab pos="3052763" algn="l"/>
              </a:tabLst>
            </a:pPr>
            <a:r>
              <a:rPr lang="es-ES_tradnl" sz="2200" smtClean="0"/>
              <a:t>La obra, presentada como tomada de un libro antiguo, habla de la visita de Perceval —quien aspira a ser caballero del Rey Arturo— al castillo del Rey Pescador, en el cual le es mostrado un grial. </a:t>
            </a:r>
          </a:p>
          <a:p>
            <a:pPr>
              <a:lnSpc>
                <a:spcPct val="90000"/>
              </a:lnSpc>
              <a:tabLst>
                <a:tab pos="3052763" algn="l"/>
              </a:tabLst>
            </a:pPr>
            <a:r>
              <a:rPr lang="es-ES_tradnl" sz="2200" smtClean="0"/>
              <a:t>Dentro del mismo hay una especie de oblea que, milagrosamente, alimenta al herido padre del Rey.</a:t>
            </a:r>
          </a:p>
          <a:p>
            <a:pPr>
              <a:lnSpc>
                <a:spcPct val="90000"/>
              </a:lnSpc>
              <a:tabLst>
                <a:tab pos="3052763" algn="l"/>
              </a:tabLst>
            </a:pPr>
            <a:r>
              <a:rPr lang="es-ES_tradnl" sz="2200" smtClean="0"/>
              <a:t>Perceval no pregunta por el significado de este objeto, lo cual le es reprochado más tarde.</a:t>
            </a:r>
          </a:p>
          <a:p>
            <a:pPr>
              <a:lnSpc>
                <a:spcPct val="90000"/>
              </a:lnSpc>
              <a:tabLst>
                <a:tab pos="3052763" algn="l"/>
              </a:tabLst>
            </a:pPr>
            <a:r>
              <a:rPr lang="es-ES_tradnl" sz="2200" smtClean="0"/>
              <a:t>Aunque posee un claro simbolismo cristiano, Chrétien no explica en qué consiste el grial, y la obra se interrumpe bruscamente. </a:t>
            </a:r>
          </a:p>
          <a:p>
            <a:pPr>
              <a:lnSpc>
                <a:spcPct val="90000"/>
              </a:lnSpc>
              <a:tabLst>
                <a:tab pos="3052763" algn="l"/>
              </a:tabLst>
            </a:pPr>
            <a:r>
              <a:rPr lang="es-ES_tradnl" sz="2200" smtClean="0"/>
              <a:t>El autor no lo denomina «</a:t>
            </a:r>
            <a:r>
              <a:rPr lang="es-ES_tradnl" sz="2200" i="1" smtClean="0"/>
              <a:t>santo</a:t>
            </a:r>
            <a:r>
              <a:rPr lang="es-ES_tradnl" sz="2200" smtClean="0"/>
              <a:t>», ni lo designa como «</a:t>
            </a:r>
            <a:r>
              <a:rPr lang="es-ES_tradnl" sz="2200" i="1" smtClean="0"/>
              <a:t>el Grial</a:t>
            </a:r>
            <a:r>
              <a:rPr lang="es-ES_tradnl" sz="2200" smtClean="0"/>
              <a:t>», sino simplemente como «</a:t>
            </a:r>
            <a:r>
              <a:rPr lang="es-ES_tradnl" sz="2200" i="1" smtClean="0"/>
              <a:t>un grial</a:t>
            </a:r>
            <a:r>
              <a:rPr lang="es-ES_tradnl" sz="2200" smtClean="0"/>
              <a:t>» y considera más importante su contenido que el recipiente. </a:t>
            </a:r>
          </a:p>
          <a:p>
            <a:pPr>
              <a:lnSpc>
                <a:spcPct val="90000"/>
              </a:lnSpc>
              <a:tabLst>
                <a:tab pos="3052763" algn="l"/>
              </a:tabLst>
            </a:pPr>
            <a:r>
              <a:rPr lang="es-ES_tradnl" sz="2200" smtClean="0"/>
              <a:t>De hecho, teniendo en cuenta la etimología de la palabra, es muy posible que Chrétien aludiera a una sencilla bandeja.</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34947">
                                            <p:txEl>
                                              <p:pRg st="3" end="3"/>
                                            </p:txEl>
                                          </p:spTgt>
                                        </p:tgtEl>
                                        <p:attrNameLst>
                                          <p:attrName>style.visibility</p:attrName>
                                        </p:attrNameLst>
                                      </p:cBhvr>
                                      <p:to>
                                        <p:strVal val="visible"/>
                                      </p:to>
                                    </p:set>
                                    <p:animEffect transition="in" filter="blinds(horizontal)">
                                      <p:cBhvr>
                                        <p:cTn id="27" dur="500"/>
                                        <p:tgtEl>
                                          <p:spTgt spid="12349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34947">
                                            <p:txEl>
                                              <p:pRg st="4" end="4"/>
                                            </p:txEl>
                                          </p:spTgt>
                                        </p:tgtEl>
                                        <p:attrNameLst>
                                          <p:attrName>style.visibility</p:attrName>
                                        </p:attrNameLst>
                                      </p:cBhvr>
                                      <p:to>
                                        <p:strVal val="visible"/>
                                      </p:to>
                                    </p:set>
                                    <p:animEffect transition="in" filter="blinds(horizontal)">
                                      <p:cBhvr>
                                        <p:cTn id="32" dur="500"/>
                                        <p:tgtEl>
                                          <p:spTgt spid="123494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34947">
                                            <p:txEl>
                                              <p:pRg st="5" end="5"/>
                                            </p:txEl>
                                          </p:spTgt>
                                        </p:tgtEl>
                                        <p:attrNameLst>
                                          <p:attrName>style.visibility</p:attrName>
                                        </p:attrNameLst>
                                      </p:cBhvr>
                                      <p:to>
                                        <p:strVal val="visible"/>
                                      </p:to>
                                    </p:set>
                                    <p:animEffect transition="in" filter="blinds(horizontal)">
                                      <p:cBhvr>
                                        <p:cTn id="37" dur="500"/>
                                        <p:tgtEl>
                                          <p:spTgt spid="12349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El Grial</a:t>
            </a:r>
            <a:endParaRPr lang="es-ES_tradnl" smtClean="0">
              <a:solidFill>
                <a:schemeClr val="tx1"/>
              </a:solidFill>
            </a:endParaRPr>
          </a:p>
        </p:txBody>
      </p:sp>
      <p:sp>
        <p:nvSpPr>
          <p:cNvPr id="1234947" name="Rectangle 3"/>
          <p:cNvSpPr>
            <a:spLocks noGrp="1" noChangeArrowheads="1"/>
          </p:cNvSpPr>
          <p:nvPr>
            <p:ph type="body" idx="4294967295"/>
          </p:nvPr>
        </p:nvSpPr>
        <p:spPr>
          <a:xfrm>
            <a:off x="152400" y="1570038"/>
            <a:ext cx="8915400" cy="4830762"/>
          </a:xfrm>
        </p:spPr>
        <p:txBody>
          <a:bodyPr/>
          <a:lstStyle/>
          <a:p>
            <a:pPr>
              <a:lnSpc>
                <a:spcPct val="90000"/>
              </a:lnSpc>
              <a:tabLst>
                <a:tab pos="3052763" algn="l"/>
              </a:tabLst>
            </a:pPr>
            <a:r>
              <a:rPr lang="es-ES_tradnl" sz="2400" smtClean="0"/>
              <a:t>La obra de Chrétien de Troyes marcaría el comienzo de la leyenda, pero serían Robert de Boron y Wolfram von Eschenbach quienes la desarrollarían de la manera que la conoció la Europa medieval. </a:t>
            </a:r>
          </a:p>
          <a:p>
            <a:pPr>
              <a:lnSpc>
                <a:spcPct val="90000"/>
              </a:lnSpc>
              <a:tabLst>
                <a:tab pos="3052763" algn="l"/>
              </a:tabLst>
            </a:pPr>
            <a:r>
              <a:rPr lang="es-ES_tradnl" sz="2400" smtClean="0"/>
              <a:t>Robert de Boron, en </a:t>
            </a:r>
            <a:r>
              <a:rPr lang="es-ES_tradnl" sz="2400" i="1" smtClean="0"/>
              <a:t>Joseph d'Arimathie</a:t>
            </a:r>
            <a:r>
              <a:rPr lang="es-ES_tradnl" sz="2400" smtClean="0"/>
              <a:t> y </a:t>
            </a:r>
            <a:r>
              <a:rPr lang="es-ES_tradnl" sz="2400" i="1" smtClean="0"/>
              <a:t>Estoire del San Graal</a:t>
            </a:r>
            <a:r>
              <a:rPr lang="es-ES_tradnl" sz="2400" smtClean="0"/>
              <a:t>, es el responsable de transformar el «</a:t>
            </a:r>
            <a:r>
              <a:rPr lang="es-ES_tradnl" sz="2400" i="1" smtClean="0"/>
              <a:t>grial</a:t>
            </a:r>
            <a:r>
              <a:rPr lang="es-ES_tradnl" sz="2400" smtClean="0"/>
              <a:t>» de Chrétien en «</a:t>
            </a:r>
            <a:r>
              <a:rPr lang="es-ES_tradnl" sz="2400" i="1" smtClean="0"/>
              <a:t>El Santo Grial</a:t>
            </a:r>
            <a:r>
              <a:rPr lang="es-ES_tradnl" sz="2400" smtClean="0"/>
              <a:t>». </a:t>
            </a:r>
          </a:p>
          <a:p>
            <a:pPr>
              <a:lnSpc>
                <a:spcPct val="90000"/>
              </a:lnSpc>
              <a:tabLst>
                <a:tab pos="3052763" algn="l"/>
              </a:tabLst>
            </a:pPr>
            <a:r>
              <a:rPr lang="es-ES_tradnl" sz="2400" smtClean="0"/>
              <a:t>Este autor inglés espiritualiza el simple plato mencionado por el francés y lo convierte en la copa de la Última Cena, la misma que, según sostenían las leyendas, José de Arimatea usó después para recoger la sangre de las heridas durante la crucifixión de Cristo. </a:t>
            </a:r>
          </a:p>
          <a:p>
            <a:pPr>
              <a:lnSpc>
                <a:spcPct val="90000"/>
              </a:lnSpc>
              <a:tabLst>
                <a:tab pos="3052763" algn="l"/>
              </a:tabLst>
            </a:pPr>
            <a:r>
              <a:rPr lang="es-ES_tradnl" sz="2400" smtClean="0"/>
              <a:t>De Boron es también el primero en afirmar que José y su familia llevaron el Grial a partes no especificadas de Britania.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34947">
                                            <p:txEl>
                                              <p:pRg st="3" end="3"/>
                                            </p:txEl>
                                          </p:spTgt>
                                        </p:tgtEl>
                                        <p:attrNameLst>
                                          <p:attrName>style.visibility</p:attrName>
                                        </p:attrNameLst>
                                      </p:cBhvr>
                                      <p:to>
                                        <p:strVal val="visible"/>
                                      </p:to>
                                    </p:set>
                                    <p:animEffect transition="in" filter="blinds(horizontal)">
                                      <p:cBhvr>
                                        <p:cTn id="27" dur="500"/>
                                        <p:tgtEl>
                                          <p:spTgt spid="12349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3220" name="Picture 4" descr="Sir-Galahad-the-Quest-of-the-Holy-Grail-1870-xx-Arthur-Hugh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4075"/>
            <a:ext cx="9144000" cy="600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3221" name="Rectangle 5"/>
          <p:cNvSpPr>
            <a:spLocks noChangeArrowheads="1"/>
          </p:cNvSpPr>
          <p:nvPr/>
        </p:nvSpPr>
        <p:spPr bwMode="auto">
          <a:xfrm>
            <a:off x="2419350" y="242888"/>
            <a:ext cx="4514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s-ES_tradnl" b="1">
                <a:solidFill>
                  <a:schemeClr val="tx1"/>
                </a:solidFill>
              </a:rPr>
              <a:t>Galahad en la búsqueda del Grial (1870)</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3220"/>
                                        </p:tgtEl>
                                        <p:attrNameLst>
                                          <p:attrName>style.visibility</p:attrName>
                                        </p:attrNameLst>
                                      </p:cBhvr>
                                      <p:to>
                                        <p:strVal val="visible"/>
                                      </p:to>
                                    </p:set>
                                    <p:animEffect transition="in" filter="box(out)">
                                      <p:cBhvr>
                                        <p:cTn id="7" dur="2000"/>
                                        <p:tgtEl>
                                          <p:spTgt spid="3932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3221"/>
                                        </p:tgtEl>
                                        <p:attrNameLst>
                                          <p:attrName>style.visibility</p:attrName>
                                        </p:attrNameLst>
                                      </p:cBhvr>
                                      <p:to>
                                        <p:strVal val="visible"/>
                                      </p:to>
                                    </p:set>
                                    <p:animEffect transition="in" filter="fade">
                                      <p:cBhvr>
                                        <p:cTn id="12" dur="2000"/>
                                        <p:tgtEl>
                                          <p:spTgt spid="393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21" grpId="0"/>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idx="4294967295"/>
          </p:nvPr>
        </p:nvSpPr>
        <p:spPr/>
        <p:txBody>
          <a:bodyPr/>
          <a:lstStyle/>
          <a:p>
            <a:pPr eaLnBrk="1" hangingPunct="1"/>
            <a:r>
              <a:rPr lang="es-MX" smtClean="0">
                <a:solidFill>
                  <a:schemeClr val="tx1"/>
                </a:solidFill>
              </a:rPr>
              <a:t>El Grial</a:t>
            </a:r>
            <a:endParaRPr lang="es-ES_tradnl" smtClean="0">
              <a:solidFill>
                <a:schemeClr val="tx1"/>
              </a:solidFill>
            </a:endParaRPr>
          </a:p>
        </p:txBody>
      </p:sp>
      <p:sp>
        <p:nvSpPr>
          <p:cNvPr id="1234947" name="Rectangle 3"/>
          <p:cNvSpPr>
            <a:spLocks noGrp="1" noChangeArrowheads="1"/>
          </p:cNvSpPr>
          <p:nvPr>
            <p:ph type="body" idx="4294967295"/>
          </p:nvPr>
        </p:nvSpPr>
        <p:spPr>
          <a:xfrm>
            <a:off x="152400" y="1570038"/>
            <a:ext cx="8915400" cy="4830762"/>
          </a:xfrm>
        </p:spPr>
        <p:txBody>
          <a:bodyPr/>
          <a:lstStyle/>
          <a:p>
            <a:pPr>
              <a:lnSpc>
                <a:spcPct val="90000"/>
              </a:lnSpc>
              <a:tabLst>
                <a:tab pos="3052763" algn="l"/>
              </a:tabLst>
            </a:pPr>
            <a:r>
              <a:rPr lang="es-ES_tradnl" sz="2400" b="1" smtClean="0"/>
              <a:t>El </a:t>
            </a:r>
            <a:r>
              <a:rPr lang="es-ES_tradnl" sz="2400" b="1" i="1" smtClean="0"/>
              <a:t>Parsifal</a:t>
            </a:r>
            <a:r>
              <a:rPr lang="es-ES_tradnl" sz="2400" b="1" smtClean="0"/>
              <a:t> de Eschenbach </a:t>
            </a:r>
            <a:r>
              <a:rPr lang="es-ES_tradnl" sz="2400" smtClean="0"/>
              <a:t>refleja la tradición alemana que luego inspiraría la ópera de Richard Wagner. </a:t>
            </a:r>
          </a:p>
          <a:p>
            <a:pPr>
              <a:lnSpc>
                <a:spcPct val="90000"/>
              </a:lnSpc>
              <a:tabLst>
                <a:tab pos="3052763" algn="l"/>
              </a:tabLst>
            </a:pPr>
            <a:r>
              <a:rPr lang="es-ES_tradnl" sz="2400" smtClean="0"/>
              <a:t>La historia presenta grandes paralelismos con la tradición francesa, aunque tiene elementos específicos de la misma; el más importante de los cuales es la identificación del Grial con una piedra preciosa «del más puro origen». Según algunos estudiosos, Wolfram von Eschenbach se inspiró para esta descripción en el pasaje del </a:t>
            </a:r>
            <a:r>
              <a:rPr lang="es-ES_tradnl" sz="2400" i="1" smtClean="0"/>
              <a:t>Apocalipsis</a:t>
            </a:r>
            <a:r>
              <a:rPr lang="es-ES_tradnl" sz="2400" smtClean="0"/>
              <a:t> (2, 17) en el cual se habla de «una piedra blanca» entregada por el Señor a su elegido. </a:t>
            </a:r>
          </a:p>
          <a:p>
            <a:pPr>
              <a:lnSpc>
                <a:spcPct val="90000"/>
              </a:lnSpc>
              <a:tabLst>
                <a:tab pos="3052763" algn="l"/>
              </a:tabLst>
            </a:pPr>
            <a:r>
              <a:rPr lang="es-ES_tradnl" sz="2400" smtClean="0"/>
              <a:t>La abadesa y mística Hildegard von Bingen, en el siglo XII, lo relaciona con la </a:t>
            </a:r>
            <a:r>
              <a:rPr lang="es-ES_tradnl" sz="2400" i="1" smtClean="0"/>
              <a:t>lapis exillis</a:t>
            </a:r>
            <a:r>
              <a:rPr lang="es-ES_tradnl" sz="2400" smtClean="0"/>
              <a:t>, piedra desprendida de la corona de Lucifer en el momento de su rebelión contra Dios.</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p:bldP spid="1234947" grpId="0" build="p"/>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25" name="Picture 5" descr="Sangr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7950" y="0"/>
            <a:ext cx="4743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28" name="Text Box 8"/>
          <p:cNvSpPr txBox="1">
            <a:spLocks noChangeArrowheads="1"/>
          </p:cNvSpPr>
          <p:nvPr/>
        </p:nvSpPr>
        <p:spPr bwMode="auto">
          <a:xfrm>
            <a:off x="212725" y="1331913"/>
            <a:ext cx="23431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La Virgen del Grial</a:t>
            </a:r>
          </a:p>
          <a:p>
            <a:pPr eaLnBrk="1" hangingPunct="1"/>
            <a:r>
              <a:rPr lang="es-AR">
                <a:solidFill>
                  <a:schemeClr val="tx1"/>
                </a:solidFill>
              </a:rPr>
              <a:t>llevando la copa</a:t>
            </a:r>
          </a:p>
          <a:p>
            <a:pPr eaLnBrk="1" hangingPunct="1"/>
            <a:r>
              <a:rPr lang="es-AR">
                <a:solidFill>
                  <a:schemeClr val="tx1"/>
                </a:solidFill>
              </a:rPr>
              <a:t>mística,</a:t>
            </a:r>
          </a:p>
          <a:p>
            <a:pPr eaLnBrk="1" hangingPunct="1"/>
            <a:r>
              <a:rPr lang="es-AR">
                <a:solidFill>
                  <a:schemeClr val="tx1"/>
                </a:solidFill>
              </a:rPr>
              <a:t>Arthur Rackam, 1917</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89125"/>
                                        </p:tgtEl>
                                        <p:attrNameLst>
                                          <p:attrName>style.visibility</p:attrName>
                                        </p:attrNameLst>
                                      </p:cBhvr>
                                      <p:to>
                                        <p:strVal val="visible"/>
                                      </p:to>
                                    </p:set>
                                    <p:animEffect transition="in" filter="box(out)">
                                      <p:cBhvr>
                                        <p:cTn id="7" dur="2000"/>
                                        <p:tgtEl>
                                          <p:spTgt spid="3891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9128"/>
                                        </p:tgtEl>
                                        <p:attrNameLst>
                                          <p:attrName>style.visibility</p:attrName>
                                        </p:attrNameLst>
                                      </p:cBhvr>
                                      <p:to>
                                        <p:strVal val="visible"/>
                                      </p:to>
                                    </p:set>
                                    <p:animEffect transition="in" filter="fade">
                                      <p:cBhvr>
                                        <p:cTn id="12" dur="2000"/>
                                        <p:tgtEl>
                                          <p:spTgt spid="389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8" grpId="0"/>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173" name="Picture 5" descr="downloa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1850"/>
            <a:ext cx="9144000" cy="572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822450" y="228600"/>
            <a:ext cx="5416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La aparición del Grial, en una escena de Lohengrin</a:t>
            </a:r>
            <a:endParaRPr lang="es-AR">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1173"/>
                                        </p:tgtEl>
                                        <p:attrNameLst>
                                          <p:attrName>style.visibility</p:attrName>
                                        </p:attrNameLst>
                                      </p:cBhvr>
                                      <p:to>
                                        <p:strVal val="visible"/>
                                      </p:to>
                                    </p:set>
                                    <p:animEffect transition="in" filter="box(out)">
                                      <p:cBhvr>
                                        <p:cTn id="7" dur="2000"/>
                                        <p:tgtEl>
                                          <p:spTgt spid="3911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196" name="Picture 4" descr="0806galah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2950"/>
            <a:ext cx="914400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3375025" y="228600"/>
            <a:ext cx="2492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«El custodio del Grial»</a:t>
            </a:r>
            <a:endParaRPr lang="es-AR">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2196"/>
                                        </p:tgtEl>
                                        <p:attrNameLst>
                                          <p:attrName>style.visibility</p:attrName>
                                        </p:attrNameLst>
                                      </p:cBhvr>
                                      <p:to>
                                        <p:strVal val="visible"/>
                                      </p:to>
                                    </p:set>
                                    <p:animEffect transition="in" filter="box(out)">
                                      <p:cBhvr>
                                        <p:cTn id="7" dur="2000"/>
                                        <p:tgtEl>
                                          <p:spTgt spid="3921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245" name="Picture 5" descr="zpage25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450" y="0"/>
            <a:ext cx="4679950" cy="6858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533400" y="1828800"/>
            <a:ext cx="1905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«La visión del Grial»</a:t>
            </a:r>
            <a:endParaRPr lang="es-AR">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4245"/>
                                        </p:tgtEl>
                                        <p:attrNameLst>
                                          <p:attrName>style.visibility</p:attrName>
                                        </p:attrNameLst>
                                      </p:cBhvr>
                                      <p:to>
                                        <p:strVal val="visible"/>
                                      </p:to>
                                    </p:set>
                                    <p:animEffect transition="in" filter="box(out)">
                                      <p:cBhvr>
                                        <p:cTn id="7" dur="2000"/>
                                        <p:tgtEl>
                                          <p:spTgt spid="3942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5268" name="Picture 4" descr="Grail_on_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288"/>
            <a:ext cx="7162800" cy="688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5268"/>
                                        </p:tgtEl>
                                        <p:attrNameLst>
                                          <p:attrName>style.visibility</p:attrName>
                                        </p:attrNameLst>
                                      </p:cBhvr>
                                      <p:to>
                                        <p:strVal val="visible"/>
                                      </p:to>
                                    </p:set>
                                    <p:animEffect transition="in" filter="box(out)">
                                      <p:cBhvr>
                                        <p:cTn id="7" dur="2000"/>
                                        <p:tgtEl>
                                          <p:spTgt spid="395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title" idx="4294967295"/>
          </p:nvPr>
        </p:nvSpPr>
        <p:spPr>
          <a:xfrm>
            <a:off x="533400" y="228600"/>
            <a:ext cx="8229600" cy="1139825"/>
          </a:xfrm>
        </p:spPr>
        <p:txBody>
          <a:bodyPr/>
          <a:lstStyle/>
          <a:p>
            <a:pPr eaLnBrk="1" hangingPunct="1"/>
            <a:r>
              <a:rPr lang="es-MX" sz="2800" smtClean="0">
                <a:solidFill>
                  <a:schemeClr val="tx1"/>
                </a:solidFill>
              </a:rPr>
              <a:t>11. Apéndice III: El gnosticismo y el </a:t>
            </a:r>
            <a:br>
              <a:rPr lang="es-MX" sz="2800" smtClean="0">
                <a:solidFill>
                  <a:schemeClr val="tx1"/>
                </a:solidFill>
              </a:rPr>
            </a:br>
            <a:r>
              <a:rPr lang="es-MX" sz="2800" smtClean="0">
                <a:solidFill>
                  <a:schemeClr val="tx1"/>
                </a:solidFill>
              </a:rPr>
              <a:t>hermetismo en imágenes</a:t>
            </a:r>
            <a:endParaRPr lang="es-ES_tradnl" sz="2800" smtClean="0">
              <a:solidFill>
                <a:schemeClr val="tx1"/>
              </a:solidFill>
            </a:endParaRPr>
          </a:p>
        </p:txBody>
      </p:sp>
      <p:pic>
        <p:nvPicPr>
          <p:cNvPr id="401411" name="Picture 4" descr="http://ekladata.com/QmEUe9-8fPyeXbdT2RSji6zq_X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371600"/>
            <a:ext cx="397827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6626"/>
                                        </p:tgtEl>
                                        <p:attrNameLst>
                                          <p:attrName>style.visibility</p:attrName>
                                        </p:attrNameLst>
                                      </p:cBhvr>
                                      <p:to>
                                        <p:strVal val="visible"/>
                                      </p:to>
                                    </p:set>
                                    <p:animEffect transition="in" filter="blinds(horizontal)">
                                      <p:cBhvr>
                                        <p:cTn id="7" dur="500"/>
                                        <p:tgtEl>
                                          <p:spTgt spid="66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01411"/>
                                        </p:tgtEl>
                                        <p:attrNameLst>
                                          <p:attrName>style.visibility</p:attrName>
                                        </p:attrNameLst>
                                      </p:cBhvr>
                                      <p:to>
                                        <p:strVal val="visible"/>
                                      </p:to>
                                    </p:set>
                                    <p:animEffect transition="in" filter="box(out)">
                                      <p:cBhvr>
                                        <p:cTn id="12" dur="2000"/>
                                        <p:tgtEl>
                                          <p:spTgt spid="401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6" grpId="0"/>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7794" name="Picture 2" descr="http://images.slideplayer.es/5/1597140/slides/slide_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7794"/>
                                        </p:tgtEl>
                                        <p:attrNameLst>
                                          <p:attrName>style.visibility</p:attrName>
                                        </p:attrNameLst>
                                      </p:cBhvr>
                                      <p:to>
                                        <p:strVal val="visible"/>
                                      </p:to>
                                    </p:set>
                                    <p:animEffect transition="in" filter="box(out)">
                                      <p:cBhvr>
                                        <p:cTn id="7" dur="2000"/>
                                        <p:tgtEl>
                                          <p:spTgt spid="417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6226" name="Picture 2" descr="http://casimiroageacac.webcindario.com/page1/files/page1-1004-fu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4288"/>
            <a:ext cx="5791200"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36226"/>
                                        </p:tgtEl>
                                        <p:attrNameLst>
                                          <p:attrName>style.visibility</p:attrName>
                                        </p:attrNameLst>
                                      </p:cBhvr>
                                      <p:to>
                                        <p:strVal val="visible"/>
                                      </p:to>
                                    </p:set>
                                    <p:animEffect transition="in" filter="box(out)">
                                      <p:cBhvr>
                                        <p:cTn id="7" dur="2000"/>
                                        <p:tgtEl>
                                          <p:spTgt spid="436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7250" name="Picture 2" descr="https://jesuselcristo.files.wordpress.com/2015/01/biblioteca-nag-hammadi-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37250"/>
                                        </p:tgtEl>
                                        <p:attrNameLst>
                                          <p:attrName>style.visibility</p:attrName>
                                        </p:attrNameLst>
                                      </p:cBhvr>
                                      <p:to>
                                        <p:strVal val="visible"/>
                                      </p:to>
                                    </p:set>
                                    <p:animEffect transition="in" filter="box(out)">
                                      <p:cBhvr>
                                        <p:cTn id="7" dur="2000"/>
                                        <p:tgtEl>
                                          <p:spTgt spid="437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9298" name="Picture 2" descr="http://abrocomillas.com.ar/wp-content/uploads/2013/12/Apocryphon_of_Joh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39298"/>
                                        </p:tgtEl>
                                        <p:attrNameLst>
                                          <p:attrName>style.visibility</p:attrName>
                                        </p:attrNameLst>
                                      </p:cBhvr>
                                      <p:to>
                                        <p:strVal val="visible"/>
                                      </p:to>
                                    </p:set>
                                    <p:animEffect transition="in" filter="box(out)">
                                      <p:cBhvr>
                                        <p:cTn id="7" dur="2000"/>
                                        <p:tgtEl>
                                          <p:spTgt spid="439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274" name="Picture 2" descr="http://www.iawwai.com/MultiAbrax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6375" y="33338"/>
            <a:ext cx="5102225"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81000" y="1524000"/>
            <a:ext cx="219868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Imágenes varias</a:t>
            </a:r>
          </a:p>
          <a:p>
            <a:pPr eaLnBrk="1" hangingPunct="1"/>
            <a:r>
              <a:rPr lang="es-MX">
                <a:solidFill>
                  <a:schemeClr val="tx1"/>
                </a:solidFill>
              </a:rPr>
              <a:t>de Abraxas, el</a:t>
            </a:r>
          </a:p>
          <a:p>
            <a:pPr eaLnBrk="1" hangingPunct="1"/>
            <a:r>
              <a:rPr lang="es-MX">
                <a:solidFill>
                  <a:schemeClr val="tx1"/>
                </a:solidFill>
              </a:rPr>
              <a:t>Dios-Naturaleza</a:t>
            </a:r>
          </a:p>
          <a:p>
            <a:pPr eaLnBrk="1" hangingPunct="1"/>
            <a:r>
              <a:rPr lang="es-MX">
                <a:solidFill>
                  <a:schemeClr val="tx1"/>
                </a:solidFill>
              </a:rPr>
              <a:t>de varias corrientes</a:t>
            </a:r>
          </a:p>
          <a:p>
            <a:pPr eaLnBrk="1" hangingPunct="1"/>
            <a:r>
              <a:rPr lang="es-MX">
                <a:solidFill>
                  <a:schemeClr val="tx1"/>
                </a:solidFill>
              </a:rPr>
              <a:t>gnósticas</a:t>
            </a:r>
            <a:endParaRPr lang="es-AR">
              <a:solidFill>
                <a:schemeClr val="tx1"/>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38274"/>
                                        </p:tgtEl>
                                        <p:attrNameLst>
                                          <p:attrName>style.visibility</p:attrName>
                                        </p:attrNameLst>
                                      </p:cBhvr>
                                      <p:to>
                                        <p:strVal val="visible"/>
                                      </p:to>
                                    </p:set>
                                    <p:animEffect transition="in" filter="box(out)">
                                      <p:cBhvr>
                                        <p:cTn id="7" dur="2000"/>
                                        <p:tgtEl>
                                          <p:spTgt spid="438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22" name="Picture 2" descr="http://theaeoneye.files.wordpress.com/2013/02/gnostic-serpent-cro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8050" y="0"/>
            <a:ext cx="5060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152400" y="1524000"/>
            <a:ext cx="1752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La serpiente,</a:t>
            </a:r>
          </a:p>
          <a:p>
            <a:pPr eaLnBrk="1" hangingPunct="1"/>
            <a:r>
              <a:rPr lang="es-MX">
                <a:solidFill>
                  <a:schemeClr val="tx1"/>
                </a:solidFill>
              </a:rPr>
              <a:t>tomada como símbolo del Cristo, algo frecuente en el gnosticismo</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0322"/>
                                        </p:tgtEl>
                                        <p:attrNameLst>
                                          <p:attrName>style.visibility</p:attrName>
                                        </p:attrNameLst>
                                      </p:cBhvr>
                                      <p:to>
                                        <p:strVal val="visible"/>
                                      </p:to>
                                    </p:set>
                                    <p:animEffect transition="in" filter="box(out)">
                                      <p:cBhvr>
                                        <p:cTn id="7" dur="2000"/>
                                        <p:tgtEl>
                                          <p:spTgt spid="4403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348" name="Picture 4" descr="http://symboldictionary.net/wp-content/uploads/2014/07/sgallerysabao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1348"/>
                                        </p:tgtEl>
                                        <p:attrNameLst>
                                          <p:attrName>style.visibility</p:attrName>
                                        </p:attrNameLst>
                                      </p:cBhvr>
                                      <p:to>
                                        <p:strVal val="visible"/>
                                      </p:to>
                                    </p:set>
                                    <p:animEffect transition="in" filter="box(out)">
                                      <p:cBhvr>
                                        <p:cTn id="7" dur="2000"/>
                                        <p:tgtEl>
                                          <p:spTgt spid="441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2370" name="Picture 2" descr="http://www.digital-brilliance.com/history/overview/A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750" y="0"/>
            <a:ext cx="3778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381000" y="1524000"/>
            <a:ext cx="22367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El dios mitraico</a:t>
            </a:r>
          </a:p>
          <a:p>
            <a:pPr eaLnBrk="1" hangingPunct="1"/>
            <a:r>
              <a:rPr lang="es-MX">
                <a:solidFill>
                  <a:schemeClr val="tx1"/>
                </a:solidFill>
              </a:rPr>
              <a:t>Aión, de fuerte</a:t>
            </a:r>
          </a:p>
          <a:p>
            <a:pPr eaLnBrk="1" hangingPunct="1"/>
            <a:r>
              <a:rPr lang="es-MX">
                <a:solidFill>
                  <a:schemeClr val="tx1"/>
                </a:solidFill>
              </a:rPr>
              <a:t>influencia en las</a:t>
            </a:r>
          </a:p>
          <a:p>
            <a:pPr eaLnBrk="1" hangingPunct="1"/>
            <a:r>
              <a:rPr lang="es-MX">
                <a:solidFill>
                  <a:schemeClr val="tx1"/>
                </a:solidFill>
              </a:rPr>
              <a:t>corrientes gnósticas</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2370"/>
                                        </p:tgtEl>
                                        <p:attrNameLst>
                                          <p:attrName>style.visibility</p:attrName>
                                        </p:attrNameLst>
                                      </p:cBhvr>
                                      <p:to>
                                        <p:strVal val="visible"/>
                                      </p:to>
                                    </p:set>
                                    <p:animEffect transition="in" filter="box(out)">
                                      <p:cBhvr>
                                        <p:cTn id="7" dur="2000"/>
                                        <p:tgtEl>
                                          <p:spTgt spid="442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3394" name="Picture 2" descr="http://www.manteia-online.dk/deckreviews/dr095pic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0638" y="0"/>
            <a:ext cx="40687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227013" y="1524000"/>
            <a:ext cx="22113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La Sophia gnóstica,</a:t>
            </a:r>
          </a:p>
          <a:p>
            <a:pPr eaLnBrk="1" hangingPunct="1"/>
            <a:r>
              <a:rPr lang="es-MX">
                <a:solidFill>
                  <a:schemeClr val="tx1"/>
                </a:solidFill>
              </a:rPr>
              <a:t>por Robert Place</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3394"/>
                                        </p:tgtEl>
                                        <p:attrNameLst>
                                          <p:attrName>style.visibility</p:attrName>
                                        </p:attrNameLst>
                                      </p:cBhvr>
                                      <p:to>
                                        <p:strVal val="visible"/>
                                      </p:to>
                                    </p:set>
                                    <p:animEffect transition="in" filter="box(out)">
                                      <p:cBhvr>
                                        <p:cTn id="7" dur="2000"/>
                                        <p:tgtEl>
                                          <p:spTgt spid="443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4418" name="Picture 2" descr="https://biblequestion.files.wordpress.com/2010/04/1-sophia-tree-gnost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2975" y="14288"/>
            <a:ext cx="5102225"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152400" y="1524000"/>
            <a:ext cx="19542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«El árbol de la</a:t>
            </a:r>
          </a:p>
          <a:p>
            <a:pPr eaLnBrk="1" hangingPunct="1"/>
            <a:r>
              <a:rPr lang="es-MX">
                <a:solidFill>
                  <a:schemeClr val="tx1"/>
                </a:solidFill>
              </a:rPr>
              <a:t>Sophia gnóstica»</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4418"/>
                                        </p:tgtEl>
                                        <p:attrNameLst>
                                          <p:attrName>style.visibility</p:attrName>
                                        </p:attrNameLst>
                                      </p:cBhvr>
                                      <p:to>
                                        <p:strVal val="visible"/>
                                      </p:to>
                                    </p:set>
                                    <p:animEffect transition="in" filter="box(out)">
                                      <p:cBhvr>
                                        <p:cTn id="7" dur="2000"/>
                                        <p:tgtEl>
                                          <p:spTgt spid="4444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442" name="Picture 2" descr="http://www.schoolofsophia.com/uploads/4/0/2/6/40269479/9729621_orig.jpg?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0"/>
            <a:ext cx="5148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381000" y="1981200"/>
            <a:ext cx="1428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La Sophia</a:t>
            </a:r>
          </a:p>
          <a:p>
            <a:pPr eaLnBrk="1" hangingPunct="1"/>
            <a:r>
              <a:rPr lang="es-MX">
                <a:solidFill>
                  <a:schemeClr val="tx1"/>
                </a:solidFill>
              </a:rPr>
              <a:t>gnóstica, en</a:t>
            </a:r>
          </a:p>
          <a:p>
            <a:pPr eaLnBrk="1" hangingPunct="1"/>
            <a:r>
              <a:rPr lang="es-MX">
                <a:solidFill>
                  <a:schemeClr val="tx1"/>
                </a:solidFill>
              </a:rPr>
              <a:t>una imagen</a:t>
            </a:r>
          </a:p>
          <a:p>
            <a:pPr eaLnBrk="1" hangingPunct="1"/>
            <a:r>
              <a:rPr lang="es-MX">
                <a:solidFill>
                  <a:schemeClr val="tx1"/>
                </a:solidFill>
              </a:rPr>
              <a:t>moderna</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5442"/>
                                        </p:tgtEl>
                                        <p:attrNameLst>
                                          <p:attrName>style.visibility</p:attrName>
                                        </p:attrNameLst>
                                      </p:cBhvr>
                                      <p:to>
                                        <p:strVal val="visible"/>
                                      </p:to>
                                    </p:set>
                                    <p:animEffect transition="in" filter="box(out)">
                                      <p:cBhvr>
                                        <p:cTn id="7" dur="2000"/>
                                        <p:tgtEl>
                                          <p:spTgt spid="445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62" name="Picture 2" descr="http://www.arsgravis.com/userfiles/image/Doce%20adeptos/doc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50562"/>
                                        </p:tgtEl>
                                        <p:attrNameLst>
                                          <p:attrName>style.visibility</p:attrName>
                                        </p:attrNameLst>
                                      </p:cBhvr>
                                      <p:to>
                                        <p:strVal val="visible"/>
                                      </p:to>
                                    </p:set>
                                    <p:animEffect transition="in" filter="box(out)">
                                      <p:cBhvr>
                                        <p:cTn id="7" dur="2000"/>
                                        <p:tgtEl>
                                          <p:spTgt spid="450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28" name="Picture 5" descr="Hermes Trismegistus, The Emerald Tablet of Her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3275" y="0"/>
            <a:ext cx="5241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152400" y="1981200"/>
            <a:ext cx="195421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Hermes </a:t>
            </a:r>
          </a:p>
          <a:p>
            <a:pPr eaLnBrk="1" hangingPunct="1"/>
            <a:r>
              <a:rPr lang="es-MX">
                <a:solidFill>
                  <a:schemeClr val="tx1"/>
                </a:solidFill>
              </a:rPr>
              <a:t>Trismegisto,</a:t>
            </a:r>
          </a:p>
          <a:p>
            <a:pPr eaLnBrk="1" hangingPunct="1"/>
            <a:r>
              <a:rPr lang="es-MX">
                <a:solidFill>
                  <a:schemeClr val="tx1"/>
                </a:solidFill>
              </a:rPr>
              <a:t>con el Ouroboros</a:t>
            </a:r>
          </a:p>
          <a:p>
            <a:pPr eaLnBrk="1" hangingPunct="1"/>
            <a:r>
              <a:rPr lang="es-MX">
                <a:solidFill>
                  <a:schemeClr val="tx1"/>
                </a:solidFill>
              </a:rPr>
              <a:t>a sus pies y la</a:t>
            </a:r>
          </a:p>
          <a:p>
            <a:pPr eaLnBrk="1" hangingPunct="1"/>
            <a:r>
              <a:rPr lang="es-MX">
                <a:solidFill>
                  <a:schemeClr val="tx1"/>
                </a:solidFill>
              </a:rPr>
              <a:t>Tabla de </a:t>
            </a:r>
          </a:p>
          <a:p>
            <a:pPr eaLnBrk="1" hangingPunct="1"/>
            <a:r>
              <a:rPr lang="es-MX">
                <a:solidFill>
                  <a:schemeClr val="tx1"/>
                </a:solidFill>
              </a:rPr>
              <a:t>Esmeralda a su</a:t>
            </a:r>
          </a:p>
          <a:p>
            <a:pPr eaLnBrk="1" hangingPunct="1"/>
            <a:r>
              <a:rPr lang="es-MX">
                <a:solidFill>
                  <a:schemeClr val="tx1"/>
                </a:solidFill>
              </a:rPr>
              <a:t>espalda.</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0628"/>
                                        </p:tgtEl>
                                        <p:attrNameLst>
                                          <p:attrName>style.visibility</p:attrName>
                                        </p:attrNameLst>
                                      </p:cBhvr>
                                      <p:to>
                                        <p:strVal val="visible"/>
                                      </p:to>
                                    </p:set>
                                    <p:animEffect transition="in" filter="box(out)">
                                      <p:cBhvr>
                                        <p:cTn id="7" dur="2000"/>
                                        <p:tgtEl>
                                          <p:spTgt spid="4106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6466" name="Picture 2" descr="http://www.scielo.org.mx/img/revistas/eq/v24n1/a1f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144000"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6466"/>
                                        </p:tgtEl>
                                        <p:attrNameLst>
                                          <p:attrName>style.visibility</p:attrName>
                                        </p:attrNameLst>
                                      </p:cBhvr>
                                      <p:to>
                                        <p:strVal val="visible"/>
                                      </p:to>
                                    </p:set>
                                    <p:animEffect transition="in" filter="box(out)">
                                      <p:cBhvr>
                                        <p:cTn id="7" dur="2000"/>
                                        <p:tgtEl>
                                          <p:spTgt spid="446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490" name="Picture 2" descr="https://delegacionandaluzasea.files.wordpress.com/2012/06/hermes-trismegisto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00" y="0"/>
            <a:ext cx="5969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7490"/>
                                        </p:tgtEl>
                                        <p:attrNameLst>
                                          <p:attrName>style.visibility</p:attrName>
                                        </p:attrNameLst>
                                      </p:cBhvr>
                                      <p:to>
                                        <p:strVal val="visible"/>
                                      </p:to>
                                    </p:set>
                                    <p:animEffect transition="in" filter="box(out)">
                                      <p:cBhvr>
                                        <p:cTn id="7" dur="2000"/>
                                        <p:tgtEl>
                                          <p:spTgt spid="447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586" name="Picture 2" descr="https://upload.wikimedia.org/wikipedia/commons/9/98/HermesTrismegistusCau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8200" y="0"/>
            <a:ext cx="5054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51586"/>
                                        </p:tgtEl>
                                        <p:attrNameLst>
                                          <p:attrName>style.visibility</p:attrName>
                                        </p:attrNameLst>
                                      </p:cBhvr>
                                      <p:to>
                                        <p:strVal val="visible"/>
                                      </p:to>
                                    </p:set>
                                    <p:animEffect transition="in" filter="box(out)">
                                      <p:cBhvr>
                                        <p:cTn id="7" dur="2000"/>
                                        <p:tgtEl>
                                          <p:spTgt spid="451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538" name="Picture 2" descr="http://e.kotear.pe/original/259437/corpus-hermeticum-hermes-trimegisto-13025470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4763" y="0"/>
            <a:ext cx="66500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9538"/>
                                        </p:tgtEl>
                                        <p:attrNameLst>
                                          <p:attrName>style.visibility</p:attrName>
                                        </p:attrNameLst>
                                      </p:cBhvr>
                                      <p:to>
                                        <p:strVal val="visible"/>
                                      </p:to>
                                    </p:set>
                                    <p:animEffect transition="in" filter="box(out)">
                                      <p:cBhvr>
                                        <p:cTn id="7" dur="2000"/>
                                        <p:tgtEl>
                                          <p:spTgt spid="449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514" name="Picture 2" descr="http://symbolos.com/images/s11godw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0"/>
            <a:ext cx="5562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228600" y="1981200"/>
            <a:ext cx="16589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«Manuductio</a:t>
            </a:r>
          </a:p>
          <a:p>
            <a:pPr eaLnBrk="1" hangingPunct="1"/>
            <a:r>
              <a:rPr lang="es-MX">
                <a:solidFill>
                  <a:schemeClr val="tx1"/>
                </a:solidFill>
              </a:rPr>
              <a:t>hermetico.-</a:t>
            </a:r>
          </a:p>
          <a:p>
            <a:pPr eaLnBrk="1" hangingPunct="1"/>
            <a:r>
              <a:rPr lang="es-MX">
                <a:solidFill>
                  <a:schemeClr val="tx1"/>
                </a:solidFill>
              </a:rPr>
              <a:t>philosophica»,</a:t>
            </a:r>
          </a:p>
          <a:p>
            <a:pPr eaLnBrk="1" hangingPunct="1"/>
            <a:r>
              <a:rPr lang="es-MX">
                <a:solidFill>
                  <a:schemeClr val="tx1"/>
                </a:solidFill>
              </a:rPr>
              <a:t>por J.C. von</a:t>
            </a:r>
          </a:p>
          <a:p>
            <a:pPr eaLnBrk="1" hangingPunct="1"/>
            <a:r>
              <a:rPr lang="es-MX">
                <a:solidFill>
                  <a:schemeClr val="tx1"/>
                </a:solidFill>
              </a:rPr>
              <a:t>Vanderbeeg,</a:t>
            </a:r>
          </a:p>
          <a:p>
            <a:pPr eaLnBrk="1" hangingPunct="1"/>
            <a:r>
              <a:rPr lang="es-MX">
                <a:solidFill>
                  <a:schemeClr val="tx1"/>
                </a:solidFill>
              </a:rPr>
              <a:t>1739</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8514"/>
                                        </p:tgtEl>
                                        <p:attrNameLst>
                                          <p:attrName>style.visibility</p:attrName>
                                        </p:attrNameLst>
                                      </p:cBhvr>
                                      <p:to>
                                        <p:strVal val="visible"/>
                                      </p:to>
                                    </p:set>
                                    <p:animEffect transition="in" filter="box(out)">
                                      <p:cBhvr>
                                        <p:cTn id="7" dur="2000"/>
                                        <p:tgtEl>
                                          <p:spTgt spid="4485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436" name="Picture 4" descr="http://ekladata.com/O0xNYGZRt6gVYZJhiQSpKY8pPM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7738" y="0"/>
            <a:ext cx="54022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228600" y="1981200"/>
            <a:ext cx="18653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Imagen por</a:t>
            </a:r>
          </a:p>
          <a:p>
            <a:pPr eaLnBrk="1" hangingPunct="1"/>
            <a:r>
              <a:rPr lang="es-MX">
                <a:solidFill>
                  <a:schemeClr val="tx1"/>
                </a:solidFill>
              </a:rPr>
              <a:t>Jean Beauchard</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2436"/>
                                        </p:tgtEl>
                                        <p:attrNameLst>
                                          <p:attrName>style.visibility</p:attrName>
                                        </p:attrNameLst>
                                      </p:cBhvr>
                                      <p:to>
                                        <p:strVal val="visible"/>
                                      </p:to>
                                    </p:set>
                                    <p:animEffect transition="in" filter="box(out)">
                                      <p:cBhvr>
                                        <p:cTn id="7" dur="2000"/>
                                        <p:tgtEl>
                                          <p:spTgt spid="4024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507" name="Picture 2" descr="http://ekladata.com/mYirRc30t2rr0Gqwxwbt2mu9TU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box(out)">
                                      <p:cBhvr>
                                        <p:cTn id="7" dur="2000"/>
                                        <p:tgtEl>
                                          <p:spTgt spid="405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3459" name="Picture 2" descr="http://ekladata.com/6R7-mAtWZaKAaNGmny0IBkkuJY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0"/>
            <a:ext cx="561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3459"/>
                                        </p:tgtEl>
                                        <p:attrNameLst>
                                          <p:attrName>style.visibility</p:attrName>
                                        </p:attrNameLst>
                                      </p:cBhvr>
                                      <p:to>
                                        <p:strVal val="visible"/>
                                      </p:to>
                                    </p:set>
                                    <p:animEffect transition="in" filter="box(out)">
                                      <p:cBhvr>
                                        <p:cTn id="7" dur="2000"/>
                                        <p:tgtEl>
                                          <p:spTgt spid="403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483" name="Picture 2" descr="http://ekladata.com/pdfc4LK2bpSR-8pIv3WfQoNmKo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763" y="0"/>
            <a:ext cx="5837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228600" y="1981200"/>
            <a:ext cx="2262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El Rey de la</a:t>
            </a:r>
          </a:p>
          <a:p>
            <a:pPr eaLnBrk="1" hangingPunct="1"/>
            <a:r>
              <a:rPr lang="es-MX">
                <a:solidFill>
                  <a:schemeClr val="tx1"/>
                </a:solidFill>
              </a:rPr>
              <a:t>filosofía hermética,</a:t>
            </a:r>
          </a:p>
          <a:p>
            <a:pPr eaLnBrk="1" hangingPunct="1"/>
            <a:r>
              <a:rPr lang="es-MX">
                <a:solidFill>
                  <a:schemeClr val="tx1"/>
                </a:solidFill>
              </a:rPr>
              <a:t>por Jean Beauchard</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4483"/>
                                        </p:tgtEl>
                                        <p:attrNameLst>
                                          <p:attrName>style.visibility</p:attrName>
                                        </p:attrNameLst>
                                      </p:cBhvr>
                                      <p:to>
                                        <p:strVal val="visible"/>
                                      </p:to>
                                    </p:set>
                                    <p:animEffect transition="in" filter="box(out)">
                                      <p:cBhvr>
                                        <p:cTn id="7" dur="2000"/>
                                        <p:tgtEl>
                                          <p:spTgt spid="4044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03" name="Picture 5" descr="2RWt8U8jOwOP3nBUTL6k8ECCc7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4225" y="0"/>
            <a:ext cx="5565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9603"/>
                                        </p:tgtEl>
                                        <p:attrNameLst>
                                          <p:attrName>style.visibility</p:attrName>
                                        </p:attrNameLst>
                                      </p:cBhvr>
                                      <p:to>
                                        <p:strVal val="visible"/>
                                      </p:to>
                                    </p:set>
                                    <p:animEffect transition="in" filter="box(out)">
                                      <p:cBhvr>
                                        <p:cTn id="7" dur="2000"/>
                                        <p:tgtEl>
                                          <p:spTgt spid="409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53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0"/>
            <a:ext cx="472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532" name="Text Box 4"/>
          <p:cNvSpPr txBox="1">
            <a:spLocks noChangeArrowheads="1"/>
          </p:cNvSpPr>
          <p:nvPr/>
        </p:nvSpPr>
        <p:spPr bwMode="auto">
          <a:xfrm>
            <a:off x="136525" y="1947863"/>
            <a:ext cx="3140075"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n-US">
                <a:solidFill>
                  <a:schemeClr val="tx1"/>
                </a:solidFill>
              </a:rPr>
              <a:t>Athanasius Kircher, página de títulos de </a:t>
            </a:r>
            <a:r>
              <a:rPr lang="en-US" i="1">
                <a:solidFill>
                  <a:schemeClr val="tx1"/>
                </a:solidFill>
              </a:rPr>
              <a:t>Ars Magna Lucis et Umbrae </a:t>
            </a:r>
            <a:r>
              <a:rPr lang="en-US">
                <a:solidFill>
                  <a:schemeClr val="tx1"/>
                </a:solidFill>
              </a:rPr>
              <a:t>(1646). Se muestra a Hermes Trismegisto como la fuente de la Luz.</a:t>
            </a:r>
            <a:endParaRPr lang="es-AR">
              <a:solidFill>
                <a:schemeClr val="tx1"/>
              </a:solidFill>
            </a:endParaRPr>
          </a:p>
          <a:p>
            <a:pPr eaLnBrk="1" hangingPunct="1"/>
            <a:endParaRPr lang="es-ES_tradnl"/>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6531"/>
                                        </p:tgtEl>
                                        <p:attrNameLst>
                                          <p:attrName>style.visibility</p:attrName>
                                        </p:attrNameLst>
                                      </p:cBhvr>
                                      <p:to>
                                        <p:strVal val="visible"/>
                                      </p:to>
                                    </p:set>
                                    <p:animEffect transition="in" filter="box(out)">
                                      <p:cBhvr>
                                        <p:cTn id="7" dur="2000"/>
                                        <p:tgtEl>
                                          <p:spTgt spid="4065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6532"/>
                                        </p:tgtEl>
                                        <p:attrNameLst>
                                          <p:attrName>style.visibility</p:attrName>
                                        </p:attrNameLst>
                                      </p:cBhvr>
                                      <p:to>
                                        <p:strVal val="visible"/>
                                      </p:to>
                                    </p:set>
                                    <p:animEffect transition="in" filter="fade">
                                      <p:cBhvr>
                                        <p:cTn id="12" dur="2000"/>
                                        <p:tgtEl>
                                          <p:spTgt spid="406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2" grpId="0"/>
    </p:bld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7556" name="Picture 4" descr="elements_ancient_egypt_kemet_alchemy_rosenkreuz_by_mikewildt-d5qyqq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90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7557" name="Picture 4" descr="egypt_alchemy_sulfur_seshat_goddess_gnosis_by_mikewildt-d5gh9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863" y="3886200"/>
            <a:ext cx="259873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7558" name="Picture 4" descr="neptune_alchemy_egypt_planet_2012_by_mikewildt-d5gwi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6625" y="3886200"/>
            <a:ext cx="208597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7559" name="Picture 2" descr="http://fc06.deviantart.net/fs70/i/2012/279/9/5/salt_egypt_alchemy_goddess_winged_sun_by_mikewildt-d5ghgcm.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884613"/>
            <a:ext cx="3048000" cy="297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7556"/>
                                        </p:tgtEl>
                                        <p:attrNameLst>
                                          <p:attrName>style.visibility</p:attrName>
                                        </p:attrNameLst>
                                      </p:cBhvr>
                                      <p:to>
                                        <p:strVal val="visible"/>
                                      </p:to>
                                    </p:set>
                                    <p:animEffect transition="in" filter="box(out)">
                                      <p:cBhvr>
                                        <p:cTn id="7" dur="2000"/>
                                        <p:tgtEl>
                                          <p:spTgt spid="4075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407557"/>
                                        </p:tgtEl>
                                        <p:attrNameLst>
                                          <p:attrName>style.visibility</p:attrName>
                                        </p:attrNameLst>
                                      </p:cBhvr>
                                      <p:to>
                                        <p:strVal val="visible"/>
                                      </p:to>
                                    </p:set>
                                    <p:animEffect transition="in" filter="wedge">
                                      <p:cBhvr>
                                        <p:cTn id="12" dur="2000"/>
                                        <p:tgtEl>
                                          <p:spTgt spid="407557"/>
                                        </p:tgtEl>
                                      </p:cBhvr>
                                    </p:animEffect>
                                  </p:childTnLst>
                                </p:cTn>
                              </p:par>
                              <p:par>
                                <p:cTn id="13" presetID="20" presetClass="entr" presetSubtype="0" fill="hold" nodeType="withEffect">
                                  <p:stCondLst>
                                    <p:cond delay="0"/>
                                  </p:stCondLst>
                                  <p:childTnLst>
                                    <p:set>
                                      <p:cBhvr>
                                        <p:cTn id="14" dur="1" fill="hold">
                                          <p:stCondLst>
                                            <p:cond delay="0"/>
                                          </p:stCondLst>
                                        </p:cTn>
                                        <p:tgtEl>
                                          <p:spTgt spid="407558"/>
                                        </p:tgtEl>
                                        <p:attrNameLst>
                                          <p:attrName>style.visibility</p:attrName>
                                        </p:attrNameLst>
                                      </p:cBhvr>
                                      <p:to>
                                        <p:strVal val="visible"/>
                                      </p:to>
                                    </p:set>
                                    <p:animEffect transition="in" filter="wedge">
                                      <p:cBhvr>
                                        <p:cTn id="15" dur="2000"/>
                                        <p:tgtEl>
                                          <p:spTgt spid="407558"/>
                                        </p:tgtEl>
                                      </p:cBhvr>
                                    </p:animEffect>
                                  </p:childTnLst>
                                </p:cTn>
                              </p:par>
                              <p:par>
                                <p:cTn id="16" presetID="20" presetClass="entr" presetSubtype="0" fill="hold" nodeType="withEffect">
                                  <p:stCondLst>
                                    <p:cond delay="0"/>
                                  </p:stCondLst>
                                  <p:childTnLst>
                                    <p:set>
                                      <p:cBhvr>
                                        <p:cTn id="17" dur="1" fill="hold">
                                          <p:stCondLst>
                                            <p:cond delay="0"/>
                                          </p:stCondLst>
                                        </p:cTn>
                                        <p:tgtEl>
                                          <p:spTgt spid="407559"/>
                                        </p:tgtEl>
                                        <p:attrNameLst>
                                          <p:attrName>style.visibility</p:attrName>
                                        </p:attrNameLst>
                                      </p:cBhvr>
                                      <p:to>
                                        <p:strVal val="visible"/>
                                      </p:to>
                                    </p:set>
                                    <p:animEffect transition="in" filter="wedge">
                                      <p:cBhvr>
                                        <p:cTn id="18" dur="2000"/>
                                        <p:tgtEl>
                                          <p:spTgt spid="407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8582" name="Picture 5" descr="SpMer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0"/>
            <a:ext cx="456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228600" y="1981200"/>
            <a:ext cx="13509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El Mercurio</a:t>
            </a:r>
          </a:p>
          <a:p>
            <a:pPr eaLnBrk="1" hangingPunct="1"/>
            <a:r>
              <a:rPr lang="es-MX">
                <a:solidFill>
                  <a:schemeClr val="tx1"/>
                </a:solidFill>
              </a:rPr>
              <a:t>Filosófico</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8582"/>
                                        </p:tgtEl>
                                        <p:attrNameLst>
                                          <p:attrName>style.visibility</p:attrName>
                                        </p:attrNameLst>
                                      </p:cBhvr>
                                      <p:to>
                                        <p:strVal val="visible"/>
                                      </p:to>
                                    </p:set>
                                    <p:animEffect transition="in" filter="box(out)">
                                      <p:cBhvr>
                                        <p:cTn id="7" dur="2000"/>
                                        <p:tgtEl>
                                          <p:spTgt spid="4085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651" name="Picture 2" descr="☤alquimia - 'Büchsenmeister und Feuerwerksbuch' by Friedrich Meyer, 15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375" y="0"/>
            <a:ext cx="5026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43" name="Text Box 4"/>
          <p:cNvSpPr txBox="1">
            <a:spLocks noChangeArrowheads="1"/>
          </p:cNvSpPr>
          <p:nvPr/>
        </p:nvSpPr>
        <p:spPr bwMode="auto">
          <a:xfrm>
            <a:off x="-9207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p>
        </p:txBody>
      </p:sp>
      <p:sp>
        <p:nvSpPr>
          <p:cNvPr id="411653" name="1 Rectángulo"/>
          <p:cNvSpPr>
            <a:spLocks noChangeArrowheads="1"/>
          </p:cNvSpPr>
          <p:nvPr/>
        </p:nvSpPr>
        <p:spPr bwMode="auto">
          <a:xfrm>
            <a:off x="228600" y="1676400"/>
            <a:ext cx="20574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a:solidFill>
                  <a:schemeClr val="tx1"/>
                </a:solidFill>
              </a:rPr>
              <a:t>Büchsenmeister </a:t>
            </a:r>
          </a:p>
          <a:p>
            <a:r>
              <a:rPr lang="de-DE">
                <a:solidFill>
                  <a:schemeClr val="tx1"/>
                </a:solidFill>
              </a:rPr>
              <a:t>und </a:t>
            </a:r>
          </a:p>
          <a:p>
            <a:r>
              <a:rPr lang="de-DE">
                <a:solidFill>
                  <a:schemeClr val="tx1"/>
                </a:solidFill>
              </a:rPr>
              <a:t>Feuerwerksbuch,</a:t>
            </a:r>
          </a:p>
          <a:p>
            <a:r>
              <a:rPr lang="de-DE">
                <a:solidFill>
                  <a:schemeClr val="tx1"/>
                </a:solidFill>
              </a:rPr>
              <a:t>por Friedrich </a:t>
            </a:r>
          </a:p>
          <a:p>
            <a:r>
              <a:rPr lang="de-DE">
                <a:solidFill>
                  <a:schemeClr val="tx1"/>
                </a:solidFill>
              </a:rPr>
              <a:t>Meyer, 1594</a:t>
            </a:r>
            <a:endParaRPr lang="es-AR">
              <a:solidFill>
                <a:schemeClr val="tx1"/>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1651"/>
                                        </p:tgtEl>
                                        <p:attrNameLst>
                                          <p:attrName>style.visibility</p:attrName>
                                        </p:attrNameLst>
                                      </p:cBhvr>
                                      <p:to>
                                        <p:strVal val="visible"/>
                                      </p:to>
                                    </p:set>
                                    <p:animEffect transition="in" filter="box(out)">
                                      <p:cBhvr>
                                        <p:cTn id="7" dur="2000"/>
                                        <p:tgtEl>
                                          <p:spTgt spid="4116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1653"/>
                                        </p:tgtEl>
                                        <p:attrNameLst>
                                          <p:attrName>style.visibility</p:attrName>
                                        </p:attrNameLst>
                                      </p:cBhvr>
                                      <p:to>
                                        <p:strVal val="visible"/>
                                      </p:to>
                                    </p:set>
                                    <p:animEffect transition="in" filter="fade">
                                      <p:cBhvr>
                                        <p:cTn id="12" dur="2000"/>
                                        <p:tgtEl>
                                          <p:spTgt spid="411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3" grpId="0"/>
    </p:bld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Text Box 3"/>
          <p:cNvSpPr txBox="1">
            <a:spLocks noChangeArrowheads="1"/>
          </p:cNvSpPr>
          <p:nvPr/>
        </p:nvSpPr>
        <p:spPr bwMode="auto">
          <a:xfrm>
            <a:off x="-9207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p>
        </p:txBody>
      </p:sp>
      <p:pic>
        <p:nvPicPr>
          <p:cNvPr id="412677" name="Picture 2" descr="Symbols of Alche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0"/>
            <a:ext cx="2743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228600" y="1981200"/>
            <a:ext cx="2736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Símbolos usados con</a:t>
            </a:r>
          </a:p>
          <a:p>
            <a:pPr eaLnBrk="1" hangingPunct="1"/>
            <a:r>
              <a:rPr lang="es-MX">
                <a:solidFill>
                  <a:schemeClr val="tx1"/>
                </a:solidFill>
              </a:rPr>
              <a:t>frecuencia en la alquimia</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2677"/>
                                        </p:tgtEl>
                                        <p:attrNameLst>
                                          <p:attrName>style.visibility</p:attrName>
                                        </p:attrNameLst>
                                      </p:cBhvr>
                                      <p:to>
                                        <p:strVal val="visible"/>
                                      </p:to>
                                    </p:set>
                                    <p:animEffect transition="in" filter="box(out)">
                                      <p:cBhvr>
                                        <p:cTn id="7" dur="2000"/>
                                        <p:tgtEl>
                                          <p:spTgt spid="4126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Text Box 2"/>
          <p:cNvSpPr txBox="1">
            <a:spLocks noChangeArrowheads="1"/>
          </p:cNvSpPr>
          <p:nvPr/>
        </p:nvSpPr>
        <p:spPr bwMode="auto">
          <a:xfrm>
            <a:off x="-9207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p>
        </p:txBody>
      </p:sp>
      <p:pic>
        <p:nvPicPr>
          <p:cNvPr id="413700" name="Picture 7" descr="☤alquimia - Dal testo alchemico illustrato &quot;Buch der Heiligen Dreifaltigkeit&quot; (Libro della Santa Trinità) scritto fra il 1410 e il 1419 probabilmente dal francescano chiamato Ullmann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2075" y="0"/>
            <a:ext cx="5064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701" name="Text Box 5"/>
          <p:cNvSpPr txBox="1">
            <a:spLocks noChangeArrowheads="1"/>
          </p:cNvSpPr>
          <p:nvPr/>
        </p:nvSpPr>
        <p:spPr bwMode="auto">
          <a:xfrm>
            <a:off x="152400" y="1322388"/>
            <a:ext cx="2474913" cy="256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it-IT">
                <a:solidFill>
                  <a:schemeClr val="tx1"/>
                </a:solidFill>
              </a:rPr>
              <a:t>Imagen del texto </a:t>
            </a:r>
          </a:p>
          <a:p>
            <a:pPr eaLnBrk="1" hangingPunct="1"/>
            <a:r>
              <a:rPr lang="it-IT">
                <a:solidFill>
                  <a:schemeClr val="tx1"/>
                </a:solidFill>
              </a:rPr>
              <a:t>alquímico "Buch der </a:t>
            </a:r>
          </a:p>
          <a:p>
            <a:pPr eaLnBrk="1" hangingPunct="1"/>
            <a:r>
              <a:rPr lang="it-IT">
                <a:solidFill>
                  <a:schemeClr val="tx1"/>
                </a:solidFill>
              </a:rPr>
              <a:t>Heiligen Dreifaltigkeit" </a:t>
            </a:r>
          </a:p>
          <a:p>
            <a:pPr eaLnBrk="1" hangingPunct="1"/>
            <a:r>
              <a:rPr lang="it-IT">
                <a:solidFill>
                  <a:schemeClr val="tx1"/>
                </a:solidFill>
              </a:rPr>
              <a:t>(Libro de la Santa </a:t>
            </a:r>
          </a:p>
          <a:p>
            <a:pPr eaLnBrk="1" hangingPunct="1"/>
            <a:r>
              <a:rPr lang="it-IT">
                <a:solidFill>
                  <a:schemeClr val="tx1"/>
                </a:solidFill>
              </a:rPr>
              <a:t>Trinidad, 1410-1419) </a:t>
            </a:r>
          </a:p>
          <a:p>
            <a:pPr eaLnBrk="1" hangingPunct="1"/>
            <a:r>
              <a:rPr lang="it-IT">
                <a:solidFill>
                  <a:schemeClr val="tx1"/>
                </a:solidFill>
              </a:rPr>
              <a:t>probablemente del</a:t>
            </a:r>
          </a:p>
          <a:p>
            <a:pPr eaLnBrk="1" hangingPunct="1"/>
            <a:r>
              <a:rPr lang="it-IT">
                <a:solidFill>
                  <a:schemeClr val="tx1"/>
                </a:solidFill>
              </a:rPr>
              <a:t>franciscano </a:t>
            </a:r>
          </a:p>
          <a:p>
            <a:pPr eaLnBrk="1" hangingPunct="1"/>
            <a:r>
              <a:rPr lang="it-IT">
                <a:solidFill>
                  <a:schemeClr val="tx1"/>
                </a:solidFill>
              </a:rPr>
              <a:t>Ullmannus.</a:t>
            </a:r>
            <a:endParaRPr lang="es-AR">
              <a:solidFill>
                <a:schemeClr val="tx1"/>
              </a:solidFill>
            </a:endParaRPr>
          </a:p>
          <a:p>
            <a:pPr eaLnBrk="1" hangingPunct="1"/>
            <a:endParaRPr lang="es-ES_tradnl"/>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3700"/>
                                        </p:tgtEl>
                                        <p:attrNameLst>
                                          <p:attrName>style.visibility</p:attrName>
                                        </p:attrNameLst>
                                      </p:cBhvr>
                                      <p:to>
                                        <p:strVal val="visible"/>
                                      </p:to>
                                    </p:set>
                                    <p:animEffect transition="in" filter="box(out)">
                                      <p:cBhvr>
                                        <p:cTn id="7" dur="2000"/>
                                        <p:tgtEl>
                                          <p:spTgt spid="4137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3701"/>
                                        </p:tgtEl>
                                        <p:attrNameLst>
                                          <p:attrName>style.visibility</p:attrName>
                                        </p:attrNameLst>
                                      </p:cBhvr>
                                      <p:to>
                                        <p:strVal val="visible"/>
                                      </p:to>
                                    </p:set>
                                    <p:animEffect transition="in" filter="fade">
                                      <p:cBhvr>
                                        <p:cTn id="12" dur="2000"/>
                                        <p:tgtEl>
                                          <p:spTgt spid="413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01" grpId="0"/>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Text Box 2"/>
          <p:cNvSpPr txBox="1">
            <a:spLocks noChangeArrowheads="1"/>
          </p:cNvSpPr>
          <p:nvPr/>
        </p:nvSpPr>
        <p:spPr bwMode="auto">
          <a:xfrm>
            <a:off x="-9207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p>
        </p:txBody>
      </p:sp>
      <p:sp>
        <p:nvSpPr>
          <p:cNvPr id="414724" name="Text Box 4"/>
          <p:cNvSpPr txBox="1">
            <a:spLocks noChangeArrowheads="1"/>
          </p:cNvSpPr>
          <p:nvPr/>
        </p:nvSpPr>
        <p:spPr bwMode="auto">
          <a:xfrm>
            <a:off x="152400" y="1322388"/>
            <a:ext cx="2546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it-IT">
                <a:solidFill>
                  <a:schemeClr val="tx1"/>
                </a:solidFill>
              </a:rPr>
              <a:t>Imagen de Hieronymus</a:t>
            </a:r>
          </a:p>
          <a:p>
            <a:pPr eaLnBrk="1" hangingPunct="1"/>
            <a:r>
              <a:rPr lang="it-IT">
                <a:solidFill>
                  <a:schemeClr val="tx1"/>
                </a:solidFill>
              </a:rPr>
              <a:t>Peusener, 1588</a:t>
            </a:r>
            <a:endParaRPr lang="es-ES_tradnl"/>
          </a:p>
        </p:txBody>
      </p:sp>
      <p:pic>
        <p:nvPicPr>
          <p:cNvPr id="414725" name="Picture 5"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9425" y="-19050"/>
            <a:ext cx="4981575"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4725"/>
                                        </p:tgtEl>
                                        <p:attrNameLst>
                                          <p:attrName>style.visibility</p:attrName>
                                        </p:attrNameLst>
                                      </p:cBhvr>
                                      <p:to>
                                        <p:strVal val="visible"/>
                                      </p:to>
                                    </p:set>
                                    <p:animEffect transition="in" filter="box(out)">
                                      <p:cBhvr>
                                        <p:cTn id="7" dur="2000"/>
                                        <p:tgtEl>
                                          <p:spTgt spid="4147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4724"/>
                                        </p:tgtEl>
                                        <p:attrNameLst>
                                          <p:attrName>style.visibility</p:attrName>
                                        </p:attrNameLst>
                                      </p:cBhvr>
                                      <p:to>
                                        <p:strVal val="visible"/>
                                      </p:to>
                                    </p:set>
                                    <p:animEffect transition="in" filter="fade">
                                      <p:cBhvr>
                                        <p:cTn id="12" dur="2000"/>
                                        <p:tgtEl>
                                          <p:spTgt spid="414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4" grpId="0"/>
    </p:bld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Text Box 2"/>
          <p:cNvSpPr txBox="1">
            <a:spLocks noChangeArrowheads="1"/>
          </p:cNvSpPr>
          <p:nvPr/>
        </p:nvSpPr>
        <p:spPr bwMode="auto">
          <a:xfrm>
            <a:off x="-9207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p>
        </p:txBody>
      </p:sp>
      <p:pic>
        <p:nvPicPr>
          <p:cNvPr id="415749" name="Picture 4" descr="card0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5088" y="0"/>
            <a:ext cx="3994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228600" y="1981200"/>
            <a:ext cx="23812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Cuadro del grado 90°</a:t>
            </a:r>
          </a:p>
          <a:p>
            <a:pPr eaLnBrk="1" hangingPunct="1"/>
            <a:r>
              <a:rPr lang="es-MX">
                <a:solidFill>
                  <a:schemeClr val="tx1"/>
                </a:solidFill>
              </a:rPr>
              <a:t>de una de las</a:t>
            </a:r>
          </a:p>
          <a:p>
            <a:pPr eaLnBrk="1" hangingPunct="1"/>
            <a:r>
              <a:rPr lang="es-MX">
                <a:solidFill>
                  <a:schemeClr val="tx1"/>
                </a:solidFill>
              </a:rPr>
              <a:t>variantes del Rito de</a:t>
            </a:r>
          </a:p>
          <a:p>
            <a:pPr eaLnBrk="1" hangingPunct="1"/>
            <a:r>
              <a:rPr lang="es-MX">
                <a:solidFill>
                  <a:schemeClr val="tx1"/>
                </a:solidFill>
              </a:rPr>
              <a:t>Memphis, titulado</a:t>
            </a:r>
          </a:p>
          <a:p>
            <a:pPr eaLnBrk="1" hangingPunct="1"/>
            <a:r>
              <a:rPr lang="es-MX">
                <a:solidFill>
                  <a:schemeClr val="tx1"/>
                </a:solidFill>
              </a:rPr>
              <a:t>«Sublime Maestro </a:t>
            </a:r>
          </a:p>
          <a:p>
            <a:pPr eaLnBrk="1" hangingPunct="1"/>
            <a:r>
              <a:rPr lang="es-MX">
                <a:solidFill>
                  <a:schemeClr val="tx1"/>
                </a:solidFill>
              </a:rPr>
              <a:t>de la Gran Obra»</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5749"/>
                                        </p:tgtEl>
                                        <p:attrNameLst>
                                          <p:attrName>style.visibility</p:attrName>
                                        </p:attrNameLst>
                                      </p:cBhvr>
                                      <p:to>
                                        <p:strVal val="visible"/>
                                      </p:to>
                                    </p:set>
                                    <p:animEffect transition="in" filter="box(out)">
                                      <p:cBhvr>
                                        <p:cTn id="7" dur="2000"/>
                                        <p:tgtEl>
                                          <p:spTgt spid="4157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Text Box 2"/>
          <p:cNvSpPr txBox="1">
            <a:spLocks noChangeArrowheads="1"/>
          </p:cNvSpPr>
          <p:nvPr/>
        </p:nvSpPr>
        <p:spPr bwMode="auto">
          <a:xfrm>
            <a:off x="-9207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endParaRPr lang="es-AR"/>
          </a:p>
        </p:txBody>
      </p:sp>
      <p:pic>
        <p:nvPicPr>
          <p:cNvPr id="416772" name="Picture 5" descr="#Rosy Cross #Rosicrucian #Magick #Freemas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5475" y="0"/>
            <a:ext cx="2813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366713" y="1981200"/>
            <a:ext cx="23002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Imagen con varios </a:t>
            </a:r>
          </a:p>
          <a:p>
            <a:pPr eaLnBrk="1" hangingPunct="1"/>
            <a:r>
              <a:rPr lang="es-MX">
                <a:solidFill>
                  <a:schemeClr val="tx1"/>
                </a:solidFill>
              </a:rPr>
              <a:t>símbolos herméticos</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6772"/>
                                        </p:tgtEl>
                                        <p:attrNameLst>
                                          <p:attrName>style.visibility</p:attrName>
                                        </p:attrNameLst>
                                      </p:cBhvr>
                                      <p:to>
                                        <p:strVal val="visible"/>
                                      </p:to>
                                    </p:set>
                                    <p:animEffect transition="in" filter="box(out)">
                                      <p:cBhvr>
                                        <p:cTn id="7" dur="2000"/>
                                        <p:tgtEl>
                                          <p:spTgt spid="4167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a:xfrm>
            <a:off x="533400" y="228600"/>
            <a:ext cx="8229600" cy="1139825"/>
          </a:xfrm>
        </p:spPr>
        <p:txBody>
          <a:bodyPr/>
          <a:lstStyle/>
          <a:p>
            <a:pPr eaLnBrk="1" hangingPunct="1"/>
            <a:r>
              <a:rPr lang="es-MX" sz="2800" smtClean="0">
                <a:solidFill>
                  <a:schemeClr val="tx1"/>
                </a:solidFill>
              </a:rPr>
              <a:t>Apéndice IV: algunas ideas e </a:t>
            </a:r>
            <a:br>
              <a:rPr lang="es-MX" sz="2800" smtClean="0">
                <a:solidFill>
                  <a:schemeClr val="tx1"/>
                </a:solidFill>
              </a:rPr>
            </a:br>
            <a:r>
              <a:rPr lang="es-MX" sz="2800" smtClean="0">
                <a:solidFill>
                  <a:schemeClr val="tx1"/>
                </a:solidFill>
              </a:rPr>
              <a:t>imágenes que faltaban</a:t>
            </a:r>
            <a:endParaRPr lang="es-ES_tradnl" sz="2800" smtClean="0">
              <a:solidFill>
                <a:schemeClr val="tx1"/>
              </a:solidFill>
            </a:endParaRPr>
          </a:p>
        </p:txBody>
      </p:sp>
      <p:pic>
        <p:nvPicPr>
          <p:cNvPr id="5" name="Picture 3" descr="1232029594jo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524000"/>
            <a:ext cx="502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6626"/>
                                        </p:tgtEl>
                                        <p:attrNameLst>
                                          <p:attrName>style.visibility</p:attrName>
                                        </p:attrNameLst>
                                      </p:cBhvr>
                                      <p:to>
                                        <p:strVal val="visible"/>
                                      </p:to>
                                    </p:set>
                                    <p:animEffect transition="in" filter="blinds(horizontal)">
                                      <p:cBhvr>
                                        <p:cTn id="7" dur="500"/>
                                        <p:tgtEl>
                                          <p:spTgt spid="66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6" grpId="0"/>
    </p:bldLst>
  </p:timing>
</p:sld>
</file>

<file path=ppt/slides/slide3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4946" name="Rectangle 2"/>
          <p:cNvSpPr>
            <a:spLocks noGrp="1" noChangeArrowheads="1"/>
          </p:cNvSpPr>
          <p:nvPr>
            <p:ph type="title"/>
          </p:nvPr>
        </p:nvSpPr>
        <p:spPr/>
        <p:txBody>
          <a:bodyPr/>
          <a:lstStyle/>
          <a:p>
            <a:pPr eaLnBrk="1" hangingPunct="1"/>
            <a:r>
              <a:rPr lang="es-MX" smtClean="0">
                <a:solidFill>
                  <a:schemeClr val="tx1"/>
                </a:solidFill>
              </a:rPr>
              <a:t>Algunas variantes</a:t>
            </a:r>
            <a:endParaRPr lang="es-ES_tradnl" smtClean="0">
              <a:solidFill>
                <a:schemeClr val="tx1"/>
              </a:solidFill>
            </a:endParaRPr>
          </a:p>
        </p:txBody>
      </p:sp>
      <p:sp>
        <p:nvSpPr>
          <p:cNvPr id="1234947" name="Rectangle 3"/>
          <p:cNvSpPr>
            <a:spLocks noGrp="1" noChangeArrowheads="1"/>
          </p:cNvSpPr>
          <p:nvPr>
            <p:ph sz="half" idx="1"/>
          </p:nvPr>
        </p:nvSpPr>
        <p:spPr>
          <a:xfrm>
            <a:off x="381000" y="1524000"/>
            <a:ext cx="4038600" cy="4525963"/>
          </a:xfrm>
        </p:spPr>
        <p:txBody>
          <a:bodyPr/>
          <a:lstStyle/>
          <a:p>
            <a:pPr eaLnBrk="1" hangingPunct="1"/>
            <a:r>
              <a:rPr lang="en-US" sz="2000" smtClean="0"/>
              <a:t>Algunos Rituales dividen la Iniciación en este grado en cuatro partes: el Jardín del Edén, el Líbano, el Taller de Carpintería y el Hacha. </a:t>
            </a:r>
          </a:p>
          <a:p>
            <a:pPr eaLnBrk="1" hangingPunct="1"/>
            <a:r>
              <a:rPr lang="en-US" sz="2000" smtClean="0"/>
              <a:t>Lo más interesante de esto es el relato que se efectúa de la tradición drusa según la cual, cuando Adán fue expulsado del Edén, tomó algunas semillas del Árbol de la Vida, que después plantó en el Líbano.</a:t>
            </a:r>
          </a:p>
          <a:p>
            <a:pPr eaLnBrk="1" hangingPunct="1"/>
            <a:r>
              <a:rPr lang="en-US" sz="2000" smtClean="0"/>
              <a:t>Y de estas semillas habrían nacido los cedros.</a:t>
            </a:r>
          </a:p>
        </p:txBody>
      </p:sp>
      <p:pic>
        <p:nvPicPr>
          <p:cNvPr id="375813" name="Picture 5" descr="http://www.cincopinos.cl/wp-content/uploads/2012/07/Cedro_Liban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71600"/>
            <a:ext cx="375602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4946"/>
                                        </p:tgtEl>
                                        <p:attrNameLst>
                                          <p:attrName>style.visibility</p:attrName>
                                        </p:attrNameLst>
                                      </p:cBhvr>
                                      <p:to>
                                        <p:strVal val="visible"/>
                                      </p:to>
                                    </p:set>
                                    <p:animEffect transition="in" filter="blinds(horizontal)">
                                      <p:cBhvr>
                                        <p:cTn id="7" dur="500"/>
                                        <p:tgtEl>
                                          <p:spTgt spid="1234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4947">
                                            <p:txEl>
                                              <p:pRg st="0" end="0"/>
                                            </p:txEl>
                                          </p:spTgt>
                                        </p:tgtEl>
                                        <p:attrNameLst>
                                          <p:attrName>style.visibility</p:attrName>
                                        </p:attrNameLst>
                                      </p:cBhvr>
                                      <p:to>
                                        <p:strVal val="visible"/>
                                      </p:to>
                                    </p:set>
                                    <p:animEffect transition="in" filter="blinds(horizontal)">
                                      <p:cBhvr>
                                        <p:cTn id="12" dur="500"/>
                                        <p:tgtEl>
                                          <p:spTgt spid="1234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4947">
                                            <p:txEl>
                                              <p:pRg st="1" end="1"/>
                                            </p:txEl>
                                          </p:spTgt>
                                        </p:tgtEl>
                                        <p:attrNameLst>
                                          <p:attrName>style.visibility</p:attrName>
                                        </p:attrNameLst>
                                      </p:cBhvr>
                                      <p:to>
                                        <p:strVal val="visible"/>
                                      </p:to>
                                    </p:set>
                                    <p:animEffect transition="in" filter="blinds(horizontal)">
                                      <p:cBhvr>
                                        <p:cTn id="17" dur="500"/>
                                        <p:tgtEl>
                                          <p:spTgt spid="1234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34947">
                                            <p:txEl>
                                              <p:pRg st="2" end="2"/>
                                            </p:txEl>
                                          </p:spTgt>
                                        </p:tgtEl>
                                        <p:attrNameLst>
                                          <p:attrName>style.visibility</p:attrName>
                                        </p:attrNameLst>
                                      </p:cBhvr>
                                      <p:to>
                                        <p:strVal val="visible"/>
                                      </p:to>
                                    </p:set>
                                    <p:animEffect transition="in" filter="blinds(horizontal)">
                                      <p:cBhvr>
                                        <p:cTn id="22" dur="500"/>
                                        <p:tgtEl>
                                          <p:spTgt spid="12349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375813"/>
                                        </p:tgtEl>
                                        <p:attrNameLst>
                                          <p:attrName>style.visibility</p:attrName>
                                        </p:attrNameLst>
                                      </p:cBhvr>
                                      <p:to>
                                        <p:strVal val="visible"/>
                                      </p:to>
                                    </p:set>
                                    <p:animEffect transition="in" filter="box(out)">
                                      <p:cBhvr>
                                        <p:cTn id="27" dur="2000"/>
                                        <p:tgtEl>
                                          <p:spTgt spid="375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46" grpId="0" autoUpdateAnimBg="0"/>
      <p:bldP spid="1234947" grpId="0" build="p" autoUpdateAnimBg="0"/>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descr="1237-500x5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4275"/>
                                        </p:tgtEl>
                                        <p:attrNameLst>
                                          <p:attrName>style.visibility</p:attrName>
                                        </p:attrNameLst>
                                      </p:cBhvr>
                                      <p:to>
                                        <p:strVal val="visible"/>
                                      </p:to>
                                    </p:set>
                                    <p:animEffect transition="in" filter="box(out)">
                                      <p:cBhvr>
                                        <p:cTn id="7" dur="2000"/>
                                        <p:tgtEl>
                                          <p:spTgt spid="54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3" descr="joia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5363" y="0"/>
            <a:ext cx="4613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5299"/>
                                        </p:tgtEl>
                                        <p:attrNameLst>
                                          <p:attrName>style.visibility</p:attrName>
                                        </p:attrNameLst>
                                      </p:cBhvr>
                                      <p:to>
                                        <p:strVal val="visible"/>
                                      </p:to>
                                    </p:set>
                                    <p:animEffect transition="in" filter="box(out)">
                                      <p:cBhvr>
                                        <p:cTn id="7" dur="2000"/>
                                        <p:tgtEl>
                                          <p:spTgt spid="5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Picture 3" descr="1037_13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1443"/>
                                        </p:tgtEl>
                                        <p:attrNameLst>
                                          <p:attrName>style.visibility</p:attrName>
                                        </p:attrNameLst>
                                      </p:cBhvr>
                                      <p:to>
                                        <p:strVal val="visible"/>
                                      </p:to>
                                    </p:set>
                                    <p:animEffect transition="in" filter="box(out)">
                                      <p:cBhvr>
                                        <p:cTn id="7" dur="2000"/>
                                        <p:tgtEl>
                                          <p:spTgt spid="61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22nd-degree-mason-knight-of-the-royal-axe-masonic-jewel-serge-averbuk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22nd-degree-knight-of-the-royal-axe-jewel-on-black-leather-serge-averbuk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175"/>
            <a:ext cx="5180013"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GM%20Antonio%20Couto%20Pereira_Cons_Estadual_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6350"/>
            <a:ext cx="732155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pr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3" y="0"/>
            <a:ext cx="91948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10" name="Picture 2" descr="https://www.arreosmasonicosusa.com/images/stories/virtuemart/product/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3410"/>
                                        </p:tgtEl>
                                        <p:attrNameLst>
                                          <p:attrName>style.visibility</p:attrName>
                                        </p:attrNameLst>
                                      </p:cBhvr>
                                      <p:to>
                                        <p:strVal val="visible"/>
                                      </p:to>
                                    </p:set>
                                    <p:animEffect transition="in" filter="box(out)">
                                      <p:cBhvr>
                                        <p:cTn id="7" dur="2000"/>
                                        <p:tgtEl>
                                          <p:spTgt spid="273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5525" y="0"/>
            <a:ext cx="4714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5" descr="Avental Grau 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875"/>
            <a:ext cx="8915400" cy="691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 Box 4"/>
          <p:cNvSpPr txBox="1">
            <a:spLocks noChangeArrowheads="1"/>
          </p:cNvSpPr>
          <p:nvPr/>
        </p:nvSpPr>
        <p:spPr bwMode="auto">
          <a:xfrm>
            <a:off x="5927725" y="3770313"/>
            <a:ext cx="20764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algn="ctr" eaLnBrk="1" hangingPunct="1"/>
            <a:r>
              <a:rPr lang="es-AR" b="1"/>
              <a:t>Decoraciones del</a:t>
            </a:r>
          </a:p>
          <a:p>
            <a:pPr algn="ctr" eaLnBrk="1" hangingPunct="1"/>
            <a:r>
              <a:rPr lang="es-AR" b="1"/>
              <a:t>grado 22° en el </a:t>
            </a:r>
          </a:p>
          <a:p>
            <a:pPr algn="ctr" eaLnBrk="1" hangingPunct="1"/>
            <a:r>
              <a:rPr lang="es-AR" b="1"/>
              <a:t>Rito Brasileño</a:t>
            </a:r>
            <a:endParaRPr lang="es-ES_tradnl" b="1"/>
          </a:p>
        </p:txBody>
      </p:sp>
      <p:pic>
        <p:nvPicPr>
          <p:cNvPr id="47109" name="Picture 7" descr="Joia Grau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088" y="2514600"/>
            <a:ext cx="9001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7107"/>
                                        </p:tgtEl>
                                        <p:attrNameLst>
                                          <p:attrName>style.visibility</p:attrName>
                                        </p:attrNameLst>
                                      </p:cBhvr>
                                      <p:to>
                                        <p:strVal val="visible"/>
                                      </p:to>
                                    </p:set>
                                    <p:animEffect transition="in" filter="box(out)">
                                      <p:cBhvr>
                                        <p:cTn id="7" dur="2000"/>
                                        <p:tgtEl>
                                          <p:spTgt spid="471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47109"/>
                                        </p:tgtEl>
                                        <p:attrNameLst>
                                          <p:attrName>style.visibility</p:attrName>
                                        </p:attrNameLst>
                                      </p:cBhvr>
                                      <p:to>
                                        <p:strVal val="visible"/>
                                      </p:to>
                                    </p:set>
                                    <p:animEffect transition="in" filter="wedge">
                                      <p:cBhvr>
                                        <p:cTn id="12" dur="2000"/>
                                        <p:tgtEl>
                                          <p:spTgt spid="471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7108"/>
                                        </p:tgtEl>
                                        <p:attrNameLst>
                                          <p:attrName>style.visibility</p:attrName>
                                        </p:attrNameLst>
                                      </p:cBhvr>
                                      <p:to>
                                        <p:strVal val="visible"/>
                                      </p:to>
                                    </p:set>
                                    <p:animEffect transition="in" filter="fade">
                                      <p:cBhvr>
                                        <p:cTn id="17" dur="2000"/>
                                        <p:tgtEl>
                                          <p:spTgt spid="47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p:bld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9188" y="0"/>
            <a:ext cx="43926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90466"/>
                                        </p:tgtEl>
                                        <p:attrNameLst>
                                          <p:attrName>style.visibility</p:attrName>
                                        </p:attrNameLst>
                                      </p:cBhvr>
                                      <p:to>
                                        <p:strVal val="visible"/>
                                      </p:to>
                                    </p:set>
                                    <p:animEffect transition="in" filter="box(out)">
                                      <p:cBhvr>
                                        <p:cTn id="7" dur="2000"/>
                                        <p:tgtEl>
                                          <p:spTgt spid="190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page_3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3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1388" y="-4763"/>
            <a:ext cx="4722812"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3218"/>
                                        </p:tgtEl>
                                        <p:attrNameLst>
                                          <p:attrName>style.visibility</p:attrName>
                                        </p:attrNameLst>
                                      </p:cBhvr>
                                      <p:to>
                                        <p:strVal val="visible"/>
                                      </p:to>
                                    </p:set>
                                    <p:animEffect transition="in" filter="box(out)">
                                      <p:cBhvr>
                                        <p:cTn id="7" dur="2000"/>
                                        <p:tgtEl>
                                          <p:spTgt spid="393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16-maison-die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9888" y="0"/>
            <a:ext cx="332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81000" y="1524000"/>
            <a:ext cx="221138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En esta imagen de</a:t>
            </a:r>
          </a:p>
          <a:p>
            <a:pPr eaLnBrk="1" hangingPunct="1"/>
            <a:r>
              <a:rPr lang="es-MX">
                <a:solidFill>
                  <a:schemeClr val="tx1"/>
                </a:solidFill>
              </a:rPr>
              <a:t>Jean Beauchard,</a:t>
            </a:r>
          </a:p>
          <a:p>
            <a:pPr eaLnBrk="1" hangingPunct="1"/>
            <a:r>
              <a:rPr lang="es-MX">
                <a:solidFill>
                  <a:schemeClr val="tx1"/>
                </a:solidFill>
              </a:rPr>
              <a:t>nótese el hacha en</a:t>
            </a:r>
          </a:p>
          <a:p>
            <a:pPr eaLnBrk="1" hangingPunct="1"/>
            <a:r>
              <a:rPr lang="es-MX">
                <a:solidFill>
                  <a:schemeClr val="tx1"/>
                </a:solidFill>
              </a:rPr>
              <a:t>la esquina superior</a:t>
            </a:r>
          </a:p>
          <a:p>
            <a:pPr eaLnBrk="1" hangingPunct="1"/>
            <a:r>
              <a:rPr lang="es-MX">
                <a:solidFill>
                  <a:schemeClr val="tx1"/>
                </a:solidFill>
              </a:rPr>
              <a:t>derecha.</a:t>
            </a:r>
            <a:endParaRPr lang="es-AR">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box(out)">
                                      <p:cBhvr>
                                        <p:cTn id="7" dur="2000"/>
                                        <p:tgtEl>
                                          <p:spTgt spid="194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10107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9688"/>
            <a:ext cx="5791200" cy="685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2067" name="Text Box 3"/>
          <p:cNvSpPr txBox="1">
            <a:spLocks noChangeArrowheads="1"/>
          </p:cNvSpPr>
          <p:nvPr/>
        </p:nvSpPr>
        <p:spPr bwMode="auto">
          <a:xfrm>
            <a:off x="2438400" y="6338888"/>
            <a:ext cx="4502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Cuadro simbólico de la Carbonería italiana</a:t>
            </a:r>
            <a:endParaRPr lang="es-ES_tradnl">
              <a:solidFill>
                <a:schemeClr val="tx1"/>
              </a:solidFill>
            </a:endParaRPr>
          </a:p>
        </p:txBody>
      </p:sp>
      <p:pic>
        <p:nvPicPr>
          <p:cNvPr id="1752069" name="Picture 5" descr="Quad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5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52069"/>
                                        </p:tgtEl>
                                        <p:attrNameLst>
                                          <p:attrName>style.visibility</p:attrName>
                                        </p:attrNameLst>
                                      </p:cBhvr>
                                      <p:to>
                                        <p:strVal val="visible"/>
                                      </p:to>
                                    </p:set>
                                    <p:animEffect transition="in" filter="fade">
                                      <p:cBhvr>
                                        <p:cTn id="7" dur="2000"/>
                                        <p:tgtEl>
                                          <p:spTgt spid="17520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52067"/>
                                        </p:tgtEl>
                                        <p:attrNameLst>
                                          <p:attrName>style.visibility</p:attrName>
                                        </p:attrNameLst>
                                      </p:cBhvr>
                                      <p:to>
                                        <p:strVal val="visible"/>
                                      </p:to>
                                    </p:set>
                                    <p:animEffect transition="in" filter="dissolve">
                                      <p:cBhvr>
                                        <p:cTn id="12" dur="500"/>
                                        <p:tgtEl>
                                          <p:spTgt spid="1752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2067" grpId="0"/>
    </p:bld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3093" name="Picture 5" descr="Blo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3094" name="Text Box 6"/>
          <p:cNvSpPr txBox="1">
            <a:spLocks noChangeArrowheads="1"/>
          </p:cNvSpPr>
          <p:nvPr/>
        </p:nvSpPr>
        <p:spPr bwMode="auto">
          <a:xfrm>
            <a:off x="2838450" y="6415088"/>
            <a:ext cx="3790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Diploma de la Carbonería italiana</a:t>
            </a:r>
            <a:endParaRPr lang="es-ES_tradnl" b="1">
              <a:solidFill>
                <a:schemeClr val="tx1"/>
              </a:solidFill>
            </a:endParaRPr>
          </a:p>
        </p:txBody>
      </p:sp>
    </p:spTree>
  </p:cSld>
  <p:clrMapOvr>
    <a:masterClrMapping/>
  </p:clrMapOvr>
  <p:transition spd="slow">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53093"/>
                                        </p:tgtEl>
                                        <p:attrNameLst>
                                          <p:attrName>style.visibility</p:attrName>
                                        </p:attrNameLst>
                                      </p:cBhvr>
                                      <p:to>
                                        <p:strVal val="visible"/>
                                      </p:to>
                                    </p:set>
                                    <p:animEffect transition="in" filter="fade">
                                      <p:cBhvr>
                                        <p:cTn id="7" dur="2000"/>
                                        <p:tgtEl>
                                          <p:spTgt spid="17530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53094"/>
                                        </p:tgtEl>
                                        <p:attrNameLst>
                                          <p:attrName>style.visibility</p:attrName>
                                        </p:attrNameLst>
                                      </p:cBhvr>
                                      <p:to>
                                        <p:strVal val="visible"/>
                                      </p:to>
                                    </p:set>
                                    <p:animEffect transition="in" filter="dissolve">
                                      <p:cBhvr>
                                        <p:cTn id="12" dur="500"/>
                                        <p:tgtEl>
                                          <p:spTgt spid="1753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3094" grpId="0"/>
    </p:bld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8338" name="Picture 2" descr="http://farm4.static.flickr.com/3422/3390701526_995ae95809_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950" y="0"/>
            <a:ext cx="4743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8338"/>
                                        </p:tgtEl>
                                        <p:attrNameLst>
                                          <p:attrName>style.visibility</p:attrName>
                                        </p:attrNameLst>
                                      </p:cBhvr>
                                      <p:to>
                                        <p:strVal val="visible"/>
                                      </p:to>
                                    </p:set>
                                    <p:animEffect transition="in" filter="box(out)">
                                      <p:cBhvr>
                                        <p:cTn id="7" dur="2000"/>
                                        <p:tgtEl>
                                          <p:spTgt spid="398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96975"/>
            <a:ext cx="7772400" cy="1470025"/>
          </a:xfrm>
        </p:spPr>
        <p:txBody>
          <a:bodyPr/>
          <a:lstStyle/>
          <a:p>
            <a:r>
              <a:rPr lang="es-MX" sz="4000" smtClean="0"/>
              <a:t>Los Doce Sabios Herméticos, o la historia de la alquimia, en la obra de Michael Maier </a:t>
            </a:r>
            <a:r>
              <a:rPr lang="es-MX" sz="4000" i="1" smtClean="0"/>
              <a:t>«Symbola Aureae Mensae» </a:t>
            </a:r>
            <a:r>
              <a:rPr lang="es-MX" sz="4000" smtClean="0"/>
              <a:t>(1617)</a:t>
            </a:r>
            <a:endParaRPr lang="es-AR" sz="4000" smtClean="0"/>
          </a:p>
        </p:txBody>
      </p:sp>
      <p:sp>
        <p:nvSpPr>
          <p:cNvPr id="4" name="3 CuadroTexto"/>
          <p:cNvSpPr txBox="1">
            <a:spLocks noChangeArrowheads="1"/>
          </p:cNvSpPr>
          <p:nvPr/>
        </p:nvSpPr>
        <p:spPr bwMode="auto">
          <a:xfrm>
            <a:off x="152400" y="3810000"/>
            <a:ext cx="88915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a:solidFill>
                  <a:schemeClr val="tx1"/>
                </a:solidFill>
              </a:rPr>
              <a:t>El título completo de la obra es:</a:t>
            </a:r>
          </a:p>
          <a:p>
            <a:pPr eaLnBrk="1" hangingPunct="1"/>
            <a:r>
              <a:rPr lang="es-AR" i="1">
                <a:solidFill>
                  <a:schemeClr val="tx1"/>
                </a:solidFill>
              </a:rPr>
              <a:t>“Símbolos de la mesa áurea de las doce naciones. Es decir, la fiesta Hermética o de </a:t>
            </a:r>
          </a:p>
          <a:p>
            <a:pPr eaLnBrk="1" hangingPunct="1"/>
            <a:r>
              <a:rPr lang="es-AR" i="1">
                <a:solidFill>
                  <a:schemeClr val="tx1"/>
                </a:solidFill>
              </a:rPr>
              <a:t>Mercurio, celebrada conjuntamente por doce héroes en virtud de la costumbre, </a:t>
            </a:r>
          </a:p>
          <a:p>
            <a:pPr eaLnBrk="1" hangingPunct="1"/>
            <a:r>
              <a:rPr lang="es-AR" i="1">
                <a:solidFill>
                  <a:schemeClr val="tx1"/>
                </a:solidFill>
              </a:rPr>
              <a:t>la sabiduría y la autoridad del arte de la química, [...] para restituir a los Artistas el </a:t>
            </a:r>
          </a:p>
          <a:p>
            <a:pPr eaLnBrk="1" hangingPunct="1"/>
            <a:r>
              <a:rPr lang="es-AR" i="1">
                <a:solidFill>
                  <a:schemeClr val="tx1"/>
                </a:solidFill>
              </a:rPr>
              <a:t>honor y la fama debidos a sus merecimientos; donde se demuestran la permanencia </a:t>
            </a:r>
          </a:p>
          <a:p>
            <a:pPr eaLnBrk="1" hangingPunct="1"/>
            <a:r>
              <a:rPr lang="es-AR" i="1">
                <a:solidFill>
                  <a:schemeClr val="tx1"/>
                </a:solidFill>
              </a:rPr>
              <a:t>del Arte y su invicta veracidad.”</a:t>
            </a:r>
          </a:p>
          <a:p>
            <a:pPr eaLnBrk="1" hangingPunct="1"/>
            <a:r>
              <a:rPr lang="es-MX">
                <a:solidFill>
                  <a:schemeClr val="tx1"/>
                </a:solidFill>
              </a:rPr>
              <a:t>Se incluye en este trabajo debido al carácter hermético del grado, </a:t>
            </a:r>
            <a:r>
              <a:rPr lang="es-MX" i="1">
                <a:solidFill>
                  <a:schemeClr val="tx1"/>
                </a:solidFill>
              </a:rPr>
              <a:t>«en el que se </a:t>
            </a:r>
          </a:p>
          <a:p>
            <a:pPr eaLnBrk="1" hangingPunct="1"/>
            <a:r>
              <a:rPr lang="es-MX" i="1">
                <a:solidFill>
                  <a:schemeClr val="tx1"/>
                </a:solidFill>
              </a:rPr>
              <a:t>acentúan el esoterismo y el ocultismo».</a:t>
            </a:r>
            <a:endParaRPr lang="es-AR">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445" name="Picture 5" descr="C:\Users\jorge\Pictures\doc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5445"/>
                                        </p:tgtEl>
                                        <p:attrNameLst>
                                          <p:attrName>style.visibility</p:attrName>
                                        </p:attrNameLst>
                                      </p:cBhvr>
                                      <p:to>
                                        <p:strVal val="visible"/>
                                      </p:to>
                                    </p:set>
                                    <p:animEffect transition="in" filter="box(out)">
                                      <p:cBhvr>
                                        <p:cTn id="7" dur="2000"/>
                                        <p:tgtEl>
                                          <p:spTgt spid="445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6466" name="Picture 2" descr="C:\Users\jorge\Pictures\doc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446466"/>
                                        </p:tgtEl>
                                        <p:attrNameLst>
                                          <p:attrName>style.visibility</p:attrName>
                                        </p:attrNameLst>
                                      </p:cBhvr>
                                      <p:to>
                                        <p:strVal val="visible"/>
                                      </p:to>
                                    </p:set>
                                    <p:animEffect transition="in" filter="circle(out)">
                                      <p:cBhvr>
                                        <p:cTn id="7" dur="2000"/>
                                        <p:tgtEl>
                                          <p:spTgt spid="446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3634" name="Picture 2" descr="http://www.arsgravis.com/userfiles/image/Doce%20adeptos/doc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453634"/>
                                        </p:tgtEl>
                                        <p:attrNameLst>
                                          <p:attrName>style.visibility</p:attrName>
                                        </p:attrNameLst>
                                      </p:cBhvr>
                                      <p:to>
                                        <p:strVal val="visible"/>
                                      </p:to>
                                    </p:set>
                                    <p:animEffect transition="in" filter="diamond(out)">
                                      <p:cBhvr>
                                        <p:cTn id="7" dur="2000"/>
                                        <p:tgtEl>
                                          <p:spTgt spid="453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4658" name="Picture 2" descr="http://www.arsgravis.com/userfiles/image/Doce%20adeptos/doc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32" fill="hold" nodeType="clickEffect">
                                  <p:stCondLst>
                                    <p:cond delay="0"/>
                                  </p:stCondLst>
                                  <p:childTnLst>
                                    <p:set>
                                      <p:cBhvr>
                                        <p:cTn id="6" dur="1" fill="hold">
                                          <p:stCondLst>
                                            <p:cond delay="0"/>
                                          </p:stCondLst>
                                        </p:cTn>
                                        <p:tgtEl>
                                          <p:spTgt spid="454658"/>
                                        </p:tgtEl>
                                        <p:attrNameLst>
                                          <p:attrName>style.visibility</p:attrName>
                                        </p:attrNameLst>
                                      </p:cBhvr>
                                      <p:to>
                                        <p:strVal val="visible"/>
                                      </p:to>
                                    </p:set>
                                    <p:animEffect transition="in" filter="plus(out)">
                                      <p:cBhvr>
                                        <p:cTn id="7" dur="2000"/>
                                        <p:tgtEl>
                                          <p:spTgt spid="454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62" name="Picture 2" descr="C:\Users\jorge\Pictures\doce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50562"/>
                                        </p:tgtEl>
                                        <p:attrNameLst>
                                          <p:attrName>style.visibility</p:attrName>
                                        </p:attrNameLst>
                                      </p:cBhvr>
                                      <p:to>
                                        <p:strVal val="visible"/>
                                      </p:to>
                                    </p:set>
                                    <p:animEffect transition="in" filter="box(out)">
                                      <p:cBhvr>
                                        <p:cTn id="7" dur="2000"/>
                                        <p:tgtEl>
                                          <p:spTgt spid="450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515" name="Picture 3" descr="C:\Users\jorge\Pictures\doce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448515"/>
                                        </p:tgtEl>
                                        <p:attrNameLst>
                                          <p:attrName>style.visibility</p:attrName>
                                        </p:attrNameLst>
                                      </p:cBhvr>
                                      <p:to>
                                        <p:strVal val="visible"/>
                                      </p:to>
                                    </p:set>
                                    <p:animEffect transition="in" filter="circle(out)">
                                      <p:cBhvr>
                                        <p:cTn id="7" dur="2000"/>
                                        <p:tgtEl>
                                          <p:spTgt spid="448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587" name="Picture 3" descr="C:\Users\jorge\Pictures\doce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451587"/>
                                        </p:tgtEl>
                                        <p:attrNameLst>
                                          <p:attrName>style.visibility</p:attrName>
                                        </p:attrNameLst>
                                      </p:cBhvr>
                                      <p:to>
                                        <p:strVal val="visible"/>
                                      </p:to>
                                    </p:set>
                                    <p:animEffect transition="in" filter="diamond(out)">
                                      <p:cBhvr>
                                        <p:cTn id="7" dur="2000"/>
                                        <p:tgtEl>
                                          <p:spTgt spid="451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5682" name="Picture 2" descr="http://www.arsgravis.com/userfiles/image/Doce%20adeptos/doce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32" fill="hold" nodeType="clickEffect">
                                  <p:stCondLst>
                                    <p:cond delay="0"/>
                                  </p:stCondLst>
                                  <p:childTnLst>
                                    <p:set>
                                      <p:cBhvr>
                                        <p:cTn id="6" dur="1" fill="hold">
                                          <p:stCondLst>
                                            <p:cond delay="0"/>
                                          </p:stCondLst>
                                        </p:cTn>
                                        <p:tgtEl>
                                          <p:spTgt spid="455682"/>
                                        </p:tgtEl>
                                        <p:attrNameLst>
                                          <p:attrName>style.visibility</p:attrName>
                                        </p:attrNameLst>
                                      </p:cBhvr>
                                      <p:to>
                                        <p:strVal val="visible"/>
                                      </p:to>
                                    </p:set>
                                    <p:animEffect transition="in" filter="plus(out)">
                                      <p:cBhvr>
                                        <p:cTn id="7" dur="2000"/>
                                        <p:tgtEl>
                                          <p:spTgt spid="455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538" name="Picture 2" descr="C:\Users\jorge\Pictures\doce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449538"/>
                                        </p:tgtEl>
                                        <p:attrNameLst>
                                          <p:attrName>style.visibility</p:attrName>
                                        </p:attrNameLst>
                                      </p:cBhvr>
                                      <p:to>
                                        <p:strVal val="visible"/>
                                      </p:to>
                                    </p:set>
                                    <p:animEffect transition="in" filter="circle(out)">
                                      <p:cBhvr>
                                        <p:cTn id="7" dur="2000"/>
                                        <p:tgtEl>
                                          <p:spTgt spid="449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4419" name="Picture 3" descr="C:\Users\jorge\Pictures\doce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4419"/>
                                        </p:tgtEl>
                                        <p:attrNameLst>
                                          <p:attrName>style.visibility</p:attrName>
                                        </p:attrNameLst>
                                      </p:cBhvr>
                                      <p:to>
                                        <p:strVal val="visible"/>
                                      </p:to>
                                    </p:set>
                                    <p:animEffect transition="in" filter="box(out)">
                                      <p:cBhvr>
                                        <p:cTn id="7" dur="2000"/>
                                        <p:tgtEl>
                                          <p:spTgt spid="444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490" name="Picture 2" descr="http://www.arsgravis.com/userfiles/image/Doce%20adeptos/doce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7490"/>
                                        </p:tgtEl>
                                        <p:attrNameLst>
                                          <p:attrName>style.visibility</p:attrName>
                                        </p:attrNameLst>
                                      </p:cBhvr>
                                      <p:to>
                                        <p:strVal val="visible"/>
                                      </p:to>
                                    </p:set>
                                    <p:animEffect transition="in" filter="box(out)">
                                      <p:cBhvr>
                                        <p:cTn id="7" dur="2000"/>
                                        <p:tgtEl>
                                          <p:spTgt spid="447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2610" name="Picture 2" descr="C:\Users\jorge\Pictures\doce12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452610"/>
                                        </p:tgtEl>
                                        <p:attrNameLst>
                                          <p:attrName>style.visibility</p:attrName>
                                        </p:attrNameLst>
                                      </p:cBhvr>
                                      <p:to>
                                        <p:strVal val="visible"/>
                                      </p:to>
                                    </p:set>
                                    <p:animEffect transition="in" filter="diamond(out)">
                                      <p:cBhvr>
                                        <p:cTn id="7" dur="2000"/>
                                        <p:tgtEl>
                                          <p:spTgt spid="452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7740" name="Picture 12" descr="Pulsa aquí para ver la imagen a tamaño comple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97740"/>
                                        </p:tgtEl>
                                        <p:attrNameLst>
                                          <p:attrName>style.visibility</p:attrName>
                                        </p:attrNameLst>
                                      </p:cBhvr>
                                      <p:to>
                                        <p:strVal val="visible"/>
                                      </p:to>
                                    </p:set>
                                    <p:animEffect transition="in" filter="fade">
                                      <p:cBhvr>
                                        <p:cTn id="7" dur="2000"/>
                                        <p:tgtEl>
                                          <p:spTgt spid="10977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grausfilosoficosmg.org.br/images/Grau2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3300" y="-76200"/>
            <a:ext cx="4584700" cy="692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ctrTitle"/>
          </p:nvPr>
        </p:nvSpPr>
        <p:spPr/>
        <p:txBody>
          <a:bodyPr/>
          <a:lstStyle/>
          <a:p>
            <a:pPr eaLnBrk="1" hangingPunct="1"/>
            <a:r>
              <a:rPr lang="es-AR" smtClean="0">
                <a:solidFill>
                  <a:schemeClr val="tx1"/>
                </a:solidFill>
              </a:rPr>
              <a:t>Dr. Jorge Norberto Cornejo</a:t>
            </a:r>
            <a:br>
              <a:rPr lang="es-AR" smtClean="0">
                <a:solidFill>
                  <a:schemeClr val="tx1"/>
                </a:solidFill>
              </a:rPr>
            </a:br>
            <a:r>
              <a:rPr lang="es-AR" smtClean="0">
                <a:solidFill>
                  <a:schemeClr val="tx1"/>
                </a:solidFill>
              </a:rPr>
              <a:t>Buenos Aires - Argentina</a:t>
            </a:r>
            <a:endParaRPr lang="es-ES_tradnl" smtClean="0">
              <a:solidFill>
                <a:schemeClr val="tx1"/>
              </a:solidFill>
            </a:endParaRPr>
          </a:p>
        </p:txBody>
      </p:sp>
      <p:sp>
        <p:nvSpPr>
          <p:cNvPr id="410627" name="Rectangle 3"/>
          <p:cNvSpPr>
            <a:spLocks noGrp="1" noChangeArrowheads="1"/>
          </p:cNvSpPr>
          <p:nvPr>
            <p:ph type="subTitle" idx="1"/>
          </p:nvPr>
        </p:nvSpPr>
        <p:spPr/>
        <p:txBody>
          <a:bodyPr/>
          <a:lstStyle/>
          <a:p>
            <a:pPr eaLnBrk="1" hangingPunct="1"/>
            <a:r>
              <a:rPr lang="es-AR" smtClean="0"/>
              <a:t>mognitor1@yahoo.com.ar</a:t>
            </a:r>
            <a:endParaRPr lang="es-ES_tradnl"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0000FF"/>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0000FF"/>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iseño predeterminado 13">
        <a:dk1>
          <a:srgbClr val="000000"/>
        </a:dk1>
        <a:lt1>
          <a:srgbClr val="000000"/>
        </a:lt1>
        <a:dk2>
          <a:srgbClr val="000000"/>
        </a:dk2>
        <a:lt2>
          <a:srgbClr val="808080"/>
        </a:lt2>
        <a:accent1>
          <a:srgbClr val="BBE0E3"/>
        </a:accent1>
        <a:accent2>
          <a:srgbClr val="333399"/>
        </a:accent2>
        <a:accent3>
          <a:srgbClr val="AAAAAA"/>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14">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Diseño predeterminado 15">
        <a:dk1>
          <a:srgbClr val="808080"/>
        </a:dk1>
        <a:lt1>
          <a:srgbClr val="FFFFFF"/>
        </a:lt1>
        <a:dk2>
          <a:srgbClr val="000000"/>
        </a:dk2>
        <a:lt2>
          <a:srgbClr val="FFFFFF"/>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12325</TotalTime>
  <Words>14133</Words>
  <Application>Microsoft Office PowerPoint</Application>
  <PresentationFormat>On-screen Show (4:3)</PresentationFormat>
  <Paragraphs>1305</Paragraphs>
  <Slides>400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400</vt:i4>
      </vt:variant>
    </vt:vector>
  </HeadingPairs>
  <TitlesOfParts>
    <vt:vector size="404" baseType="lpstr">
      <vt:lpstr>Arial</vt:lpstr>
      <vt:lpstr>Symbol</vt:lpstr>
      <vt:lpstr>굴림</vt:lpstr>
      <vt:lpstr>Diseño predeterminado</vt:lpstr>
      <vt:lpstr>Príncipe del Líbano o Caballero del Hacha Real</vt:lpstr>
      <vt:lpstr>1. Consideraciones generales</vt:lpstr>
      <vt:lpstr>Príncipe del Líbano o  Caballero del Hacha Real</vt:lpstr>
      <vt:lpstr>Los orígenes del grado de  Príncipe del Líbano…</vt:lpstr>
      <vt:lpstr>Los orígenes del grado de  Príncipe del Líbano…</vt:lpstr>
      <vt:lpstr>El grado de  Príncipe del Líbano…</vt:lpstr>
      <vt:lpstr>En la jerarquía de los grados…</vt:lpstr>
      <vt:lpstr>En la jerarquía de los grados…</vt:lpstr>
      <vt:lpstr>En la jerarquía de los grados…</vt:lpstr>
      <vt:lpstr>Marte</vt:lpstr>
      <vt:lpstr>Marte</vt:lpstr>
      <vt:lpstr>Los ritos forestales</vt:lpstr>
      <vt:lpstr>Leñadores y carbonarios</vt:lpstr>
      <vt:lpstr>Los carbonarios</vt:lpstr>
      <vt:lpstr>Los carbonarios</vt:lpstr>
      <vt:lpstr>La evolución de los Rituales</vt:lpstr>
      <vt:lpstr>La evolución de los Rituales</vt:lpstr>
      <vt:lpstr>Los Rituales</vt:lpstr>
      <vt:lpstr>La Iniciación</vt:lpstr>
      <vt:lpstr>Madera y piedra</vt:lpstr>
      <vt:lpstr>La evolución de los Rituales</vt:lpstr>
      <vt:lpstr>¿Un grado “histórico”?</vt:lpstr>
      <vt:lpstr>Los sidonios</vt:lpstr>
      <vt:lpstr>Los sidonios</vt:lpstr>
      <vt:lpstr>Los sidonios</vt:lpstr>
      <vt:lpstr>“En memoria de los sidonios”</vt:lpstr>
      <vt:lpstr>Los etruscos</vt:lpstr>
      <vt:lpstr>Los drusos</vt:lpstr>
      <vt:lpstr>Los drusos</vt:lpstr>
      <vt:lpstr>La astronomía</vt:lpstr>
      <vt:lpstr>¿Dos grados en uno?</vt:lpstr>
      <vt:lpstr>Los objetivos exotéricos del grado son…</vt:lpstr>
      <vt:lpstr>Los objetivos esotéricos del grado son…</vt:lpstr>
      <vt:lpstr>PowerPoint Presentation</vt:lpstr>
      <vt:lpstr>2. El Templo</vt:lpstr>
      <vt:lpstr>El Templo</vt:lpstr>
      <vt:lpstr>El Taller del Monte Líbano</vt:lpstr>
      <vt:lpstr>El Taller</vt:lpstr>
      <vt:lpstr>PowerPoint Presentation</vt:lpstr>
      <vt:lpstr>El Cuadro</vt:lpstr>
      <vt:lpstr>PowerPoint Presentation</vt:lpstr>
      <vt:lpstr>PowerPoint Presentation</vt:lpstr>
      <vt:lpstr>PowerPoint Presentation</vt:lpstr>
      <vt:lpstr>PowerPoint Presentation</vt:lpstr>
      <vt:lpstr>PowerPoint Presentation</vt:lpstr>
      <vt:lpstr>El Consejo de la Mesa Redonda</vt:lpstr>
      <vt:lpstr>El Consejo de la Mesa Redonda </vt:lpstr>
      <vt:lpstr>El Altar</vt:lpstr>
      <vt:lpstr>PowerPoint Presentation</vt:lpstr>
      <vt:lpstr>La Mesa Redonda</vt:lpstr>
      <vt:lpstr>PowerPoint Presentation</vt:lpstr>
      <vt:lpstr>PowerPoint Presentation</vt:lpstr>
      <vt:lpstr>PowerPoint Presentation</vt:lpstr>
      <vt:lpstr>PowerPoint Presentation</vt:lpstr>
      <vt:lpstr>El Cuadro</vt:lpstr>
      <vt:lpstr>El Cuadro</vt:lpstr>
      <vt:lpstr>El trabajo</vt:lpstr>
      <vt:lpstr>PowerPoint Presentation</vt:lpstr>
      <vt:lpstr>Los “Nueve de la Fama”</vt:lpstr>
      <vt:lpstr>Los “Nueve de la Fama”</vt:lpstr>
      <vt:lpstr>PowerPoint Presentation</vt:lpstr>
      <vt:lpstr>La piedra y la espada</vt:lpstr>
      <vt:lpstr>PowerPoint Presentation</vt:lpstr>
      <vt:lpstr>PowerPoint Presentation</vt:lpstr>
      <vt:lpstr>PowerPoint Presentation</vt:lpstr>
      <vt:lpstr>PowerPoint Presentation</vt:lpstr>
      <vt:lpstr>PowerPoint Presentation</vt:lpstr>
      <vt:lpstr>3. Oficiales, títulos y decoraciones</vt:lpstr>
      <vt:lpstr>La Asamblea se denomina… </vt:lpstr>
      <vt:lpstr>En el 22° grado…</vt:lpstr>
      <vt:lpstr>Además del Maestro…</vt:lpstr>
      <vt:lpstr>El Mandil, el Cordón y la Joya</vt:lpstr>
      <vt:lpstr>PowerPoint Presentation</vt:lpstr>
      <vt:lpstr>PowerPoint Presentation</vt:lpstr>
      <vt:lpstr>El Mandil</vt:lpstr>
      <vt:lpstr>PowerPoint Presentation</vt:lpstr>
      <vt:lpstr>PowerPoint Presentation</vt:lpstr>
      <vt:lpstr>El Cordón</vt:lpstr>
      <vt:lpstr>PowerPoint Presentation</vt:lpstr>
      <vt:lpstr>PowerPoint Presentation</vt:lpstr>
      <vt:lpstr>PowerPoint Presentation</vt:lpstr>
      <vt:lpstr>PowerPoint Presentation</vt:lpstr>
      <vt:lpstr>PowerPoint Presentation</vt:lpstr>
      <vt:lpstr>PowerPoint Presentation</vt:lpstr>
      <vt:lpstr>La Joya</vt:lpstr>
      <vt:lpstr>La Joya</vt:lpstr>
      <vt:lpstr>La Joya</vt:lpstr>
      <vt:lpstr>PowerPoint Presentation</vt:lpstr>
      <vt:lpstr>PowerPoint Presentation</vt:lpstr>
      <vt:lpstr>PowerPoint Presentation</vt:lpstr>
      <vt:lpstr>PowerPoint Presentation</vt:lpstr>
      <vt:lpstr>PowerPoint Presentation</vt:lpstr>
      <vt:lpstr>PowerPoint Presentation</vt:lpstr>
      <vt:lpstr>Regalía del Supremo Consejo de Estados Unidos, Jurisdicción Norte, siglo XIX</vt:lpstr>
      <vt:lpstr>PowerPoint Presentation</vt:lpstr>
      <vt:lpstr>PowerPoint Presentation</vt:lpstr>
      <vt:lpstr>Túnica, mandil y banda del “Caballero Real Hacha o Príncipe del Líbano”, Brasil, época actual</vt:lpstr>
      <vt:lpstr>Túnica, mandil y banda del “Ministro de Economía”, grado 22° del Rito Brasileño, época actual</vt:lpstr>
      <vt:lpstr>Regalía del Grado 22°, Rito de Memphis, época actual</vt:lpstr>
      <vt:lpstr>PowerPoint Presentation</vt:lpstr>
      <vt:lpstr>4. Simbología</vt:lpstr>
      <vt:lpstr>Entre los símbolos principales de este grado se encuentran…</vt:lpstr>
      <vt:lpstr>El escudo del Príncipe del Líbano o Caballero del Hacha Real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 hacha</vt:lpstr>
      <vt:lpstr>El “Hacha del Gnosticismo”</vt:lpstr>
      <vt:lpstr>PowerPoint Presentation</vt:lpstr>
      <vt:lpstr>PowerPoint Presentation</vt:lpstr>
      <vt:lpstr>PowerPoint Presentation</vt:lpstr>
      <vt:lpstr>Las letras</vt:lpstr>
      <vt:lpstr>PowerPoint Presentation</vt:lpstr>
      <vt:lpstr>PowerPoint Presentation</vt:lpstr>
      <vt:lpstr>El plano</vt:lpstr>
      <vt:lpstr>Los cedros del Líbano</vt:lpstr>
      <vt:lpstr>Los cedros del Líbano</vt:lpstr>
      <vt:lpstr>Los cedros del Líbano</vt:lpstr>
      <vt:lpstr>PowerPoint Presentation</vt:lpstr>
      <vt:lpstr>El color púrpura</vt:lpstr>
      <vt:lpstr>PowerPoint Presentation</vt:lpstr>
      <vt:lpstr>El rodrigón</vt:lpstr>
      <vt:lpstr>El arco iris</vt:lpstr>
      <vt:lpstr>PowerPoint Presentation</vt:lpstr>
      <vt:lpstr>PowerPoint Presentation</vt:lpstr>
      <vt:lpstr>La Mesa Redonda</vt:lpstr>
      <vt:lpstr>PowerPoint Presentation</vt:lpstr>
      <vt:lpstr>La serpiente de tres cabezas</vt:lpstr>
      <vt:lpstr>La serpiente de tres cabezas</vt:lpstr>
      <vt:lpstr>5. Signos, toques y palabras (I)</vt:lpstr>
      <vt:lpstr>El Signo </vt:lpstr>
      <vt:lpstr>PowerPoint Presentation</vt:lpstr>
      <vt:lpstr>PowerPoint Presentation</vt:lpstr>
      <vt:lpstr>PowerPoint Presentation</vt:lpstr>
      <vt:lpstr>Algunas variantes</vt:lpstr>
      <vt:lpstr>El Toque</vt:lpstr>
      <vt:lpstr>PowerPoint Presentation</vt:lpstr>
      <vt:lpstr>PowerPoint Presentation</vt:lpstr>
      <vt:lpstr>Las Palabras</vt:lpstr>
      <vt:lpstr>PowerPoint Presentation</vt:lpstr>
      <vt:lpstr>Ooliab</vt:lpstr>
      <vt:lpstr>PowerPoint Presentation</vt:lpstr>
      <vt:lpstr>Beseleel</vt:lpstr>
      <vt:lpstr>PowerPoint Presentation</vt:lpstr>
      <vt:lpstr>Hiram y Beseleel</vt:lpstr>
      <vt:lpstr>PowerPoint Presentation</vt:lpstr>
      <vt:lpstr>PowerPoint Presentation</vt:lpstr>
      <vt:lpstr>Sidonius</vt:lpstr>
      <vt:lpstr>Líbano</vt:lpstr>
      <vt:lpstr>El-Shaddai</vt:lpstr>
      <vt:lpstr>El-Shaddai</vt:lpstr>
      <vt:lpstr>PowerPoint Presentation</vt:lpstr>
      <vt:lpstr>PowerPoint Presentation</vt:lpstr>
      <vt:lpstr>La Batería</vt:lpstr>
      <vt:lpstr>La Marcha</vt:lpstr>
      <vt:lpstr>La edad </vt:lpstr>
      <vt:lpstr>La edad </vt:lpstr>
      <vt:lpstr>PowerPoint Presentation</vt:lpstr>
      <vt:lpstr>Examen de Reconocimiento</vt:lpstr>
      <vt:lpstr>PowerPoint Presentation</vt:lpstr>
      <vt:lpstr>PowerPoint Presentation</vt:lpstr>
      <vt:lpstr>PowerPoint Presentation</vt:lpstr>
      <vt:lpstr>6. Signos, toques y palabras (II)</vt:lpstr>
      <vt:lpstr>Los signos del Ritual de Leñador</vt:lpstr>
      <vt:lpstr>Los signos del Ritual de Leñador</vt:lpstr>
      <vt:lpstr>Los signos del Ritual de Leñador</vt:lpstr>
      <vt:lpstr>Los signos del Ritual de Leñador</vt:lpstr>
      <vt:lpstr>Los signos del Ritual de Leñador</vt:lpstr>
      <vt:lpstr>Los signos del Ritual de Leñador</vt:lpstr>
      <vt:lpstr>Los signos del Ritual de Leñador</vt:lpstr>
      <vt:lpstr>Los signos del Ritual de Leñador</vt:lpstr>
      <vt:lpstr>Los signos del Ritual de Leñador</vt:lpstr>
      <vt:lpstr>Los signos del Ritual de Leñador</vt:lpstr>
      <vt:lpstr>Los signos del Ritual de Leñador</vt:lpstr>
      <vt:lpstr>Los signos del Ritual de Leñador</vt:lpstr>
      <vt:lpstr>Los signos del Ritual de Leñador</vt:lpstr>
      <vt:lpstr>PowerPoint Presentation</vt:lpstr>
      <vt:lpstr>Los signos del Ritual de Leñador</vt:lpstr>
      <vt:lpstr>PowerPoint Presentation</vt:lpstr>
      <vt:lpstr>PowerPoint Presentation</vt:lpstr>
      <vt:lpstr>Baco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7. Ritual</vt:lpstr>
      <vt:lpstr>La Apertura</vt:lpstr>
      <vt:lpstr>PowerPoint Presentation</vt:lpstr>
      <vt:lpstr>La Apertura</vt:lpstr>
      <vt:lpstr>PowerPoint Presentation</vt:lpstr>
      <vt:lpstr>La Apertura</vt:lpstr>
      <vt:lpstr>La Apertura</vt:lpstr>
      <vt:lpstr>Las obras sagradas</vt:lpstr>
      <vt:lpstr>PowerPoint Presentation</vt:lpstr>
      <vt:lpstr>PowerPoint Presentation</vt:lpstr>
      <vt:lpstr>PowerPoint Presentation</vt:lpstr>
      <vt:lpstr>La Iniciación consta de XV fases </vt:lpstr>
      <vt:lpstr>El “eslabón”</vt:lpstr>
      <vt:lpstr>I. En la Segunda Cámara</vt:lpstr>
      <vt:lpstr>I. En la Segunda Cámara</vt:lpstr>
      <vt:lpstr>II. Los trabajadores</vt:lpstr>
      <vt:lpstr>III. El despojamiento</vt:lpstr>
      <vt:lpstr>IV. Las herramientas </vt:lpstr>
      <vt:lpstr>V. Los trabajos </vt:lpstr>
      <vt:lpstr>VI. Pan y agua </vt:lpstr>
      <vt:lpstr>VII. Los viajes</vt:lpstr>
      <vt:lpstr>Los viajes</vt:lpstr>
      <vt:lpstr>El tercer viaje</vt:lpstr>
      <vt:lpstr>VIII. Regreso a la Segunda Cámara</vt:lpstr>
      <vt:lpstr>IX. El Juramento</vt:lpstr>
      <vt:lpstr>X. El Caballero rechazado</vt:lpstr>
      <vt:lpstr>XI. Una nueva Hacha</vt:lpstr>
      <vt:lpstr>XII. La exhibición del Hacha </vt:lpstr>
      <vt:lpstr>XIII. Talando árboles</vt:lpstr>
      <vt:lpstr>XIV. La Consagración</vt:lpstr>
      <vt:lpstr>XV. El Cuadro</vt:lpstr>
      <vt:lpstr>PowerPoint Presentation</vt:lpstr>
      <vt:lpstr> La Clausura</vt:lpstr>
      <vt:lpstr>8. Instrucción</vt:lpstr>
      <vt:lpstr>La dignidad del trabajo</vt:lpstr>
      <vt:lpstr>La dignidad del trabajo</vt:lpstr>
      <vt:lpstr>La “hermandad de los trabajadores”</vt:lpstr>
      <vt:lpstr>Los “Héroes”</vt:lpstr>
      <vt:lpstr>El acto creativo</vt:lpstr>
      <vt:lpstr>El Hacha de Simmias</vt:lpstr>
      <vt:lpstr>El Hacha de Simmias</vt:lpstr>
      <vt:lpstr>La Gran Obra</vt:lpstr>
      <vt:lpstr>Discípulos de Zoroastro</vt:lpstr>
      <vt:lpstr>La Cábala</vt:lpstr>
      <vt:lpstr>La Magia</vt:lpstr>
      <vt:lpstr>PowerPoint Presentation</vt:lpstr>
      <vt:lpstr>PowerPoint Presentation</vt:lpstr>
      <vt:lpstr>PowerPoint Presentation</vt:lpstr>
      <vt:lpstr>PowerPoint Presentation</vt:lpstr>
      <vt:lpstr>PowerPoint Presentation</vt:lpstr>
      <vt:lpstr>Ser y hacer</vt:lpstr>
      <vt:lpstr>Mineral y vegetal</vt:lpstr>
      <vt:lpstr>Oriente y Occidente</vt:lpstr>
      <vt:lpstr>Oriente y Occidente</vt:lpstr>
      <vt:lpstr>Las «maderas del Líbano» en la Cábala</vt:lpstr>
      <vt:lpstr>Los «cedros del Líbano» en la Cábala</vt:lpstr>
      <vt:lpstr>Los «cedros del Líbano» en la Cábala</vt:lpstr>
      <vt:lpstr>Los «cedros del Líbano» en la Cábala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 síntesis: este grado es sumamente valioso e interesante, pero requiere que se recuperen numerosos símbolos que se han perdido u olvidado. No alcanza con meras declaraciones acerca del valor y la dignidad del trabajo. El grado debe ser más vital, más profundo, más esotérico. La tradición artúrica encerrada en la Mesa Redonda es un elemento que puede contribuir a la vivificación de los Patriarcas. Patriarcas que deben reconocer previamente su condición de leñadores, de carbonarios, y rechazar al Rey y al Noble que, ignorantes del Trabajo, pretenden introducirse en el Templo.</vt:lpstr>
      <vt:lpstr>9. Apéndice I: Los Drusos</vt:lpstr>
      <vt:lpstr>Los drusos</vt:lpstr>
      <vt:lpstr>PowerPoint Presentation</vt:lpstr>
      <vt:lpstr>Los drusos</vt:lpstr>
      <vt:lpstr>Los drusos</vt:lpstr>
      <vt:lpstr>PowerPoint Presentation</vt:lpstr>
      <vt:lpstr>Los drusos</vt:lpstr>
      <vt:lpstr>Los drusos</vt:lpstr>
      <vt:lpstr>PowerPoint Presentation</vt:lpstr>
      <vt:lpstr>Los drusos</vt:lpstr>
      <vt:lpstr>Los drusos</vt:lpstr>
      <vt:lpstr>Los drusos</vt:lpstr>
      <vt:lpstr>Los drusos</vt:lpstr>
      <vt:lpstr>Los drusos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10. Apéndice II: La Mesa Redonda y  las leyendas artúricas</vt:lpstr>
      <vt:lpstr>PowerPoint Presentation</vt:lpstr>
      <vt:lpstr>La Mesa Redonda</vt:lpstr>
      <vt:lpstr>PowerPoint Presentation</vt:lpstr>
      <vt:lpstr>La Mesa Redonda</vt:lpstr>
      <vt:lpstr>La Mesa Redonda</vt:lpstr>
      <vt:lpstr>PowerPoint Presentation</vt:lpstr>
      <vt:lpstr>PowerPoint Presentation</vt:lpstr>
      <vt:lpstr>PowerPoint Presentation</vt:lpstr>
      <vt:lpstr>La Mesa Redonda</vt:lpstr>
      <vt:lpstr>La Mesa Redonda</vt:lpstr>
      <vt:lpstr>PowerPoint Presentation</vt:lpstr>
      <vt:lpstr>PowerPoint Presentation</vt:lpstr>
      <vt:lpstr>Sir Galahad</vt:lpstr>
      <vt:lpstr>PowerPoint Presentation</vt:lpstr>
      <vt:lpstr>Sir Galahad</vt:lpstr>
      <vt:lpstr>Sir Galahad</vt:lpstr>
      <vt:lpstr>Sir Galahad</vt:lpstr>
      <vt:lpstr>Sir Galahad</vt:lpstr>
      <vt:lpstr>PowerPoint Presentation</vt:lpstr>
      <vt:lpstr>PowerPoint Presentation</vt:lpstr>
      <vt:lpstr>El Grial</vt:lpstr>
      <vt:lpstr>El Grial</vt:lpstr>
      <vt:lpstr>El Grial</vt:lpstr>
      <vt:lpstr>El Grial</vt:lpstr>
      <vt:lpstr>El Grial</vt:lpstr>
      <vt:lpstr>PowerPoint Presentation</vt:lpstr>
      <vt:lpstr>El Grial</vt:lpstr>
      <vt:lpstr>PowerPoint Presentation</vt:lpstr>
      <vt:lpstr>PowerPoint Presentation</vt:lpstr>
      <vt:lpstr>PowerPoint Presentation</vt:lpstr>
      <vt:lpstr>PowerPoint Presentation</vt:lpstr>
      <vt:lpstr>PowerPoint Presentation</vt:lpstr>
      <vt:lpstr>11. Apéndice III: El gnosticismo y el  hermetismo en imágenes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Apéndice IV: algunas ideas e  imágenes que faltaban</vt:lpstr>
      <vt:lpstr>Algunas variantes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Los Doce Sabios Herméticos, o la historia de la alquimia, en la obra de Michael Maier «Symbola Aureae Mensae» (1617)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 Jorge Norberto Cornejo Buenos Aires - Argentina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dc:creator>
  <cp:lastModifiedBy>Emilio</cp:lastModifiedBy>
  <cp:revision>1031</cp:revision>
  <cp:lastPrinted>1601-01-01T00:00:00Z</cp:lastPrinted>
  <dcterms:created xsi:type="dcterms:W3CDTF">1601-01-01T00:00:00Z</dcterms:created>
  <dcterms:modified xsi:type="dcterms:W3CDTF">2016-06-27T14:42:03Z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