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2"/>
  </p:notesMasterIdLst>
  <p:sldIdLst>
    <p:sldId id="550" r:id="rId2"/>
    <p:sldId id="551" r:id="rId3"/>
    <p:sldId id="552" r:id="rId4"/>
    <p:sldId id="553" r:id="rId5"/>
    <p:sldId id="901" r:id="rId6"/>
    <p:sldId id="902" r:id="rId7"/>
    <p:sldId id="1252" r:id="rId8"/>
    <p:sldId id="1253" r:id="rId9"/>
    <p:sldId id="1261" r:id="rId10"/>
    <p:sldId id="1254" r:id="rId11"/>
    <p:sldId id="1251" r:id="rId12"/>
    <p:sldId id="1001" r:id="rId13"/>
    <p:sldId id="896" r:id="rId14"/>
    <p:sldId id="897" r:id="rId15"/>
    <p:sldId id="898" r:id="rId16"/>
    <p:sldId id="899" r:id="rId17"/>
    <p:sldId id="900" r:id="rId18"/>
    <p:sldId id="554" r:id="rId19"/>
    <p:sldId id="638" r:id="rId20"/>
    <p:sldId id="752" r:id="rId21"/>
    <p:sldId id="755" r:id="rId22"/>
    <p:sldId id="1258" r:id="rId23"/>
    <p:sldId id="1259" r:id="rId24"/>
    <p:sldId id="754" r:id="rId25"/>
    <p:sldId id="565" r:id="rId26"/>
    <p:sldId id="566" r:id="rId27"/>
    <p:sldId id="1247" r:id="rId28"/>
    <p:sldId id="1248" r:id="rId29"/>
    <p:sldId id="1249" r:id="rId30"/>
    <p:sldId id="1250" r:id="rId31"/>
    <p:sldId id="1255" r:id="rId32"/>
    <p:sldId id="1256" r:id="rId33"/>
    <p:sldId id="1257" r:id="rId34"/>
    <p:sldId id="1260" r:id="rId35"/>
    <p:sldId id="903" r:id="rId36"/>
    <p:sldId id="904" r:id="rId37"/>
    <p:sldId id="905" r:id="rId38"/>
    <p:sldId id="906" r:id="rId39"/>
    <p:sldId id="907" r:id="rId40"/>
    <p:sldId id="908" r:id="rId41"/>
    <p:sldId id="909" r:id="rId42"/>
    <p:sldId id="1262" r:id="rId43"/>
    <p:sldId id="1264" r:id="rId44"/>
    <p:sldId id="910" r:id="rId45"/>
    <p:sldId id="911" r:id="rId46"/>
    <p:sldId id="912" r:id="rId47"/>
    <p:sldId id="913" r:id="rId48"/>
    <p:sldId id="914" r:id="rId49"/>
    <p:sldId id="915" r:id="rId50"/>
    <p:sldId id="1263" r:id="rId51"/>
    <p:sldId id="916" r:id="rId52"/>
    <p:sldId id="917" r:id="rId53"/>
    <p:sldId id="918" r:id="rId54"/>
    <p:sldId id="919" r:id="rId55"/>
    <p:sldId id="920" r:id="rId56"/>
    <p:sldId id="921" r:id="rId57"/>
    <p:sldId id="923" r:id="rId58"/>
    <p:sldId id="1026" r:id="rId59"/>
    <p:sldId id="924" r:id="rId60"/>
    <p:sldId id="925" r:id="rId61"/>
    <p:sldId id="926" r:id="rId62"/>
    <p:sldId id="927" r:id="rId63"/>
    <p:sldId id="928" r:id="rId64"/>
    <p:sldId id="929" r:id="rId65"/>
    <p:sldId id="1069" r:id="rId66"/>
    <p:sldId id="930" r:id="rId67"/>
    <p:sldId id="931" r:id="rId68"/>
    <p:sldId id="643" r:id="rId69"/>
    <p:sldId id="645" r:id="rId70"/>
    <p:sldId id="648" r:id="rId71"/>
    <p:sldId id="653" r:id="rId72"/>
    <p:sldId id="838" r:id="rId73"/>
    <p:sldId id="825" r:id="rId74"/>
    <p:sldId id="654" r:id="rId75"/>
    <p:sldId id="1266" r:id="rId76"/>
    <p:sldId id="1267" r:id="rId77"/>
    <p:sldId id="1268" r:id="rId78"/>
    <p:sldId id="1278" r:id="rId79"/>
    <p:sldId id="1269" r:id="rId80"/>
    <p:sldId id="932" r:id="rId81"/>
    <p:sldId id="933" r:id="rId82"/>
    <p:sldId id="1068" r:id="rId83"/>
    <p:sldId id="934" r:id="rId84"/>
    <p:sldId id="935" r:id="rId85"/>
    <p:sldId id="936" r:id="rId86"/>
    <p:sldId id="1070" r:id="rId87"/>
    <p:sldId id="937" r:id="rId88"/>
    <p:sldId id="1274" r:id="rId89"/>
    <p:sldId id="832" r:id="rId90"/>
    <p:sldId id="1271" r:id="rId91"/>
    <p:sldId id="1272" r:id="rId92"/>
    <p:sldId id="1270" r:id="rId93"/>
    <p:sldId id="940" r:id="rId94"/>
    <p:sldId id="1273" r:id="rId95"/>
    <p:sldId id="1277" r:id="rId96"/>
    <p:sldId id="1275" r:id="rId97"/>
    <p:sldId id="1276" r:id="rId98"/>
    <p:sldId id="1279" r:id="rId99"/>
    <p:sldId id="1280" r:id="rId100"/>
    <p:sldId id="1281" r:id="rId101"/>
    <p:sldId id="1071" r:id="rId102"/>
    <p:sldId id="1072" r:id="rId103"/>
    <p:sldId id="1073" r:id="rId104"/>
    <p:sldId id="1074" r:id="rId105"/>
    <p:sldId id="1075" r:id="rId106"/>
    <p:sldId id="1076" r:id="rId107"/>
    <p:sldId id="1077" r:id="rId108"/>
    <p:sldId id="1078" r:id="rId109"/>
    <p:sldId id="1079" r:id="rId110"/>
    <p:sldId id="1080" r:id="rId111"/>
    <p:sldId id="1081" r:id="rId112"/>
    <p:sldId id="1082" r:id="rId113"/>
    <p:sldId id="1283" r:id="rId114"/>
    <p:sldId id="1284" r:id="rId115"/>
    <p:sldId id="1285" r:id="rId116"/>
    <p:sldId id="1286" r:id="rId117"/>
    <p:sldId id="1287" r:id="rId118"/>
    <p:sldId id="1288" r:id="rId119"/>
    <p:sldId id="1083" r:id="rId120"/>
    <p:sldId id="1084" r:id="rId121"/>
    <p:sldId id="1085" r:id="rId122"/>
    <p:sldId id="1086" r:id="rId123"/>
    <p:sldId id="1291" r:id="rId124"/>
    <p:sldId id="1293" r:id="rId125"/>
    <p:sldId id="1087" r:id="rId126"/>
    <p:sldId id="1289" r:id="rId127"/>
    <p:sldId id="1292" r:id="rId128"/>
    <p:sldId id="1088" r:id="rId129"/>
    <p:sldId id="1089" r:id="rId130"/>
    <p:sldId id="1090" r:id="rId131"/>
    <p:sldId id="1290" r:id="rId132"/>
    <p:sldId id="1091" r:id="rId133"/>
    <p:sldId id="1282" r:id="rId134"/>
    <p:sldId id="1092" r:id="rId135"/>
    <p:sldId id="1093" r:id="rId136"/>
    <p:sldId id="1094" r:id="rId137"/>
    <p:sldId id="1294" r:id="rId138"/>
    <p:sldId id="1295" r:id="rId139"/>
    <p:sldId id="1296" r:id="rId140"/>
    <p:sldId id="1095" r:id="rId141"/>
    <p:sldId id="1096" r:id="rId142"/>
    <p:sldId id="1097" r:id="rId143"/>
    <p:sldId id="1098" r:id="rId144"/>
    <p:sldId id="1099" r:id="rId145"/>
    <p:sldId id="1100" r:id="rId146"/>
    <p:sldId id="1101" r:id="rId147"/>
    <p:sldId id="1102" r:id="rId148"/>
    <p:sldId id="1103" r:id="rId149"/>
    <p:sldId id="1104" r:id="rId150"/>
    <p:sldId id="1105" r:id="rId151"/>
    <p:sldId id="1106" r:id="rId152"/>
    <p:sldId id="1107" r:id="rId153"/>
    <p:sldId id="1108" r:id="rId154"/>
    <p:sldId id="1109" r:id="rId155"/>
    <p:sldId id="1110" r:id="rId156"/>
    <p:sldId id="1111" r:id="rId157"/>
    <p:sldId id="1112" r:id="rId158"/>
    <p:sldId id="1113" r:id="rId159"/>
    <p:sldId id="1114" r:id="rId160"/>
    <p:sldId id="1115" r:id="rId161"/>
    <p:sldId id="1116" r:id="rId162"/>
    <p:sldId id="1117" r:id="rId163"/>
    <p:sldId id="1118" r:id="rId164"/>
    <p:sldId id="1119" r:id="rId165"/>
    <p:sldId id="1120" r:id="rId166"/>
    <p:sldId id="1121" r:id="rId167"/>
    <p:sldId id="1122" r:id="rId168"/>
    <p:sldId id="1123" r:id="rId169"/>
    <p:sldId id="1297" r:id="rId170"/>
    <p:sldId id="1124" r:id="rId171"/>
    <p:sldId id="1125" r:id="rId172"/>
    <p:sldId id="1126" r:id="rId173"/>
    <p:sldId id="1127" r:id="rId174"/>
    <p:sldId id="1128" r:id="rId175"/>
    <p:sldId id="1129" r:id="rId176"/>
    <p:sldId id="1130" r:id="rId177"/>
    <p:sldId id="1131" r:id="rId178"/>
    <p:sldId id="1132" r:id="rId179"/>
    <p:sldId id="1133" r:id="rId180"/>
    <p:sldId id="1134" r:id="rId181"/>
    <p:sldId id="1135" r:id="rId182"/>
    <p:sldId id="1136" r:id="rId183"/>
    <p:sldId id="1137" r:id="rId184"/>
    <p:sldId id="1138" r:id="rId185"/>
    <p:sldId id="1139" r:id="rId186"/>
    <p:sldId id="1140" r:id="rId187"/>
    <p:sldId id="1141" r:id="rId188"/>
    <p:sldId id="1142" r:id="rId189"/>
    <p:sldId id="1143" r:id="rId190"/>
    <p:sldId id="1144" r:id="rId191"/>
    <p:sldId id="1145" r:id="rId192"/>
    <p:sldId id="1146" r:id="rId193"/>
    <p:sldId id="1147" r:id="rId194"/>
    <p:sldId id="1148" r:id="rId195"/>
    <p:sldId id="1149" r:id="rId196"/>
    <p:sldId id="1150" r:id="rId197"/>
    <p:sldId id="1151" r:id="rId198"/>
    <p:sldId id="1152" r:id="rId199"/>
    <p:sldId id="1153" r:id="rId200"/>
    <p:sldId id="1154" r:id="rId201"/>
    <p:sldId id="1155" r:id="rId202"/>
    <p:sldId id="1156" r:id="rId203"/>
    <p:sldId id="1157" r:id="rId204"/>
    <p:sldId id="1158" r:id="rId205"/>
    <p:sldId id="1159" r:id="rId206"/>
    <p:sldId id="1160" r:id="rId207"/>
    <p:sldId id="1161" r:id="rId208"/>
    <p:sldId id="1162" r:id="rId209"/>
    <p:sldId id="1163" r:id="rId210"/>
    <p:sldId id="1164" r:id="rId211"/>
    <p:sldId id="1301" r:id="rId212"/>
    <p:sldId id="1300" r:id="rId213"/>
    <p:sldId id="1165" r:id="rId214"/>
    <p:sldId id="1166" r:id="rId215"/>
    <p:sldId id="1167" r:id="rId216"/>
    <p:sldId id="1310" r:id="rId217"/>
    <p:sldId id="1311" r:id="rId218"/>
    <p:sldId id="1168" r:id="rId219"/>
    <p:sldId id="1169" r:id="rId220"/>
    <p:sldId id="1170" r:id="rId221"/>
    <p:sldId id="1171" r:id="rId222"/>
    <p:sldId id="1304" r:id="rId223"/>
    <p:sldId id="1308" r:id="rId224"/>
    <p:sldId id="1172" r:id="rId225"/>
    <p:sldId id="1173" r:id="rId226"/>
    <p:sldId id="1174" r:id="rId227"/>
    <p:sldId id="1175" r:id="rId228"/>
    <p:sldId id="1176" r:id="rId229"/>
    <p:sldId id="1309" r:id="rId230"/>
    <p:sldId id="1302" r:id="rId231"/>
    <p:sldId id="1303" r:id="rId232"/>
    <p:sldId id="1299" r:id="rId233"/>
    <p:sldId id="1177" r:id="rId234"/>
    <p:sldId id="1314" r:id="rId235"/>
    <p:sldId id="1178" r:id="rId236"/>
    <p:sldId id="1179" r:id="rId237"/>
    <p:sldId id="1180" r:id="rId238"/>
    <p:sldId id="1181" r:id="rId239"/>
    <p:sldId id="1182" r:id="rId240"/>
    <p:sldId id="1183" r:id="rId241"/>
    <p:sldId id="1184" r:id="rId242"/>
    <p:sldId id="1185" r:id="rId243"/>
    <p:sldId id="1186" r:id="rId244"/>
    <p:sldId id="1187" r:id="rId245"/>
    <p:sldId id="1188" r:id="rId246"/>
    <p:sldId id="1189" r:id="rId247"/>
    <p:sldId id="1190" r:id="rId248"/>
    <p:sldId id="1191" r:id="rId249"/>
    <p:sldId id="1192" r:id="rId250"/>
    <p:sldId id="1193" r:id="rId251"/>
    <p:sldId id="1194" r:id="rId252"/>
    <p:sldId id="1312" r:id="rId253"/>
    <p:sldId id="1313" r:id="rId254"/>
    <p:sldId id="1195" r:id="rId255"/>
    <p:sldId id="1196" r:id="rId256"/>
    <p:sldId id="1197" r:id="rId257"/>
    <p:sldId id="1198" r:id="rId258"/>
    <p:sldId id="1199" r:id="rId259"/>
    <p:sldId id="1200" r:id="rId260"/>
    <p:sldId id="1201" r:id="rId261"/>
    <p:sldId id="1202" r:id="rId262"/>
    <p:sldId id="1203" r:id="rId263"/>
    <p:sldId id="1204" r:id="rId264"/>
    <p:sldId id="1205" r:id="rId265"/>
    <p:sldId id="1206" r:id="rId266"/>
    <p:sldId id="1315" r:id="rId267"/>
    <p:sldId id="1316" r:id="rId268"/>
    <p:sldId id="1317" r:id="rId269"/>
    <p:sldId id="1318" r:id="rId270"/>
    <p:sldId id="1340" r:id="rId271"/>
    <p:sldId id="1319" r:id="rId272"/>
    <p:sldId id="1341" r:id="rId273"/>
    <p:sldId id="1320" r:id="rId274"/>
    <p:sldId id="1321" r:id="rId275"/>
    <p:sldId id="1342" r:id="rId276"/>
    <p:sldId id="1322" r:id="rId277"/>
    <p:sldId id="1336" r:id="rId278"/>
    <p:sldId id="1343" r:id="rId279"/>
    <p:sldId id="1323" r:id="rId280"/>
    <p:sldId id="1324" r:id="rId281"/>
    <p:sldId id="1325" r:id="rId282"/>
    <p:sldId id="1326" r:id="rId283"/>
    <p:sldId id="1327" r:id="rId284"/>
    <p:sldId id="1344" r:id="rId285"/>
    <p:sldId id="1328" r:id="rId286"/>
    <p:sldId id="1345" r:id="rId287"/>
    <p:sldId id="1329" r:id="rId288"/>
    <p:sldId id="1346" r:id="rId289"/>
    <p:sldId id="1330" r:id="rId290"/>
    <p:sldId id="1331" r:id="rId291"/>
    <p:sldId id="1332" r:id="rId292"/>
    <p:sldId id="1347" r:id="rId293"/>
    <p:sldId id="1333" r:id="rId294"/>
    <p:sldId id="1334" r:id="rId295"/>
    <p:sldId id="1335" r:id="rId296"/>
    <p:sldId id="1337" r:id="rId297"/>
    <p:sldId id="1338" r:id="rId298"/>
    <p:sldId id="1339" r:id="rId299"/>
    <p:sldId id="1207" r:id="rId300"/>
    <p:sldId id="1208" r:id="rId301"/>
    <p:sldId id="1209" r:id="rId302"/>
    <p:sldId id="1210" r:id="rId303"/>
    <p:sldId id="1211" r:id="rId304"/>
    <p:sldId id="1212" r:id="rId305"/>
    <p:sldId id="1213" r:id="rId306"/>
    <p:sldId id="1214" r:id="rId307"/>
    <p:sldId id="1215" r:id="rId308"/>
    <p:sldId id="1349" r:id="rId309"/>
    <p:sldId id="1350" r:id="rId310"/>
    <p:sldId id="1216" r:id="rId311"/>
    <p:sldId id="1217" r:id="rId312"/>
    <p:sldId id="1218" r:id="rId313"/>
    <p:sldId id="1219" r:id="rId314"/>
    <p:sldId id="1220" r:id="rId315"/>
    <p:sldId id="1221" r:id="rId316"/>
    <p:sldId id="1222" r:id="rId317"/>
    <p:sldId id="1223" r:id="rId318"/>
    <p:sldId id="1224" r:id="rId319"/>
    <p:sldId id="1225" r:id="rId320"/>
    <p:sldId id="1226" r:id="rId321"/>
    <p:sldId id="1227" r:id="rId322"/>
    <p:sldId id="1228" r:id="rId323"/>
    <p:sldId id="1229" r:id="rId324"/>
    <p:sldId id="1230" r:id="rId325"/>
    <p:sldId id="1231" r:id="rId326"/>
    <p:sldId id="1232" r:id="rId327"/>
    <p:sldId id="1233" r:id="rId328"/>
    <p:sldId id="1234" r:id="rId329"/>
    <p:sldId id="1235" r:id="rId330"/>
    <p:sldId id="1236" r:id="rId331"/>
    <p:sldId id="1348" r:id="rId332"/>
    <p:sldId id="1351" r:id="rId333"/>
    <p:sldId id="1352" r:id="rId334"/>
    <p:sldId id="1353" r:id="rId335"/>
    <p:sldId id="1354" r:id="rId336"/>
    <p:sldId id="1355" r:id="rId337"/>
    <p:sldId id="1356" r:id="rId338"/>
    <p:sldId id="1357" r:id="rId339"/>
    <p:sldId id="1358" r:id="rId340"/>
    <p:sldId id="1237" r:id="rId341"/>
    <p:sldId id="1238" r:id="rId342"/>
    <p:sldId id="1239" r:id="rId343"/>
    <p:sldId id="1240" r:id="rId344"/>
    <p:sldId id="1241" r:id="rId345"/>
    <p:sldId id="1242" r:id="rId346"/>
    <p:sldId id="1243" r:id="rId347"/>
    <p:sldId id="1368" r:id="rId348"/>
    <p:sldId id="1369" r:id="rId349"/>
    <p:sldId id="1370" r:id="rId350"/>
    <p:sldId id="1371" r:id="rId351"/>
    <p:sldId id="1359" r:id="rId352"/>
    <p:sldId id="1360" r:id="rId353"/>
    <p:sldId id="1361" r:id="rId354"/>
    <p:sldId id="1362" r:id="rId355"/>
    <p:sldId id="1363" r:id="rId356"/>
    <p:sldId id="1364" r:id="rId357"/>
    <p:sldId id="1365" r:id="rId358"/>
    <p:sldId id="1366" r:id="rId359"/>
    <p:sldId id="1367" r:id="rId360"/>
    <p:sldId id="1372" r:id="rId361"/>
    <p:sldId id="1373" r:id="rId362"/>
    <p:sldId id="1374" r:id="rId363"/>
    <p:sldId id="1375" r:id="rId364"/>
    <p:sldId id="1376" r:id="rId365"/>
    <p:sldId id="1377" r:id="rId366"/>
    <p:sldId id="1418" r:id="rId367"/>
    <p:sldId id="1417" r:id="rId368"/>
    <p:sldId id="1378" r:id="rId369"/>
    <p:sldId id="1379" r:id="rId370"/>
    <p:sldId id="1394" r:id="rId371"/>
    <p:sldId id="1408" r:id="rId372"/>
    <p:sldId id="1407" r:id="rId373"/>
    <p:sldId id="1409" r:id="rId374"/>
    <p:sldId id="1411" r:id="rId375"/>
    <p:sldId id="1412" r:id="rId376"/>
    <p:sldId id="1413" r:id="rId377"/>
    <p:sldId id="1414" r:id="rId378"/>
    <p:sldId id="1380" r:id="rId379"/>
    <p:sldId id="1381" r:id="rId380"/>
    <p:sldId id="1402" r:id="rId381"/>
    <p:sldId id="1382" r:id="rId382"/>
    <p:sldId id="1415" r:id="rId383"/>
    <p:sldId id="1416" r:id="rId384"/>
    <p:sldId id="1383" r:id="rId385"/>
    <p:sldId id="1384" r:id="rId386"/>
    <p:sldId id="1385" r:id="rId387"/>
    <p:sldId id="1398" r:id="rId388"/>
    <p:sldId id="1386" r:id="rId389"/>
    <p:sldId id="1406" r:id="rId390"/>
    <p:sldId id="1391" r:id="rId391"/>
    <p:sldId id="1392" r:id="rId392"/>
    <p:sldId id="1397" r:id="rId393"/>
    <p:sldId id="1401" r:id="rId394"/>
    <p:sldId id="1399" r:id="rId395"/>
    <p:sldId id="1400" r:id="rId396"/>
    <p:sldId id="1410" r:id="rId397"/>
    <p:sldId id="1387" r:id="rId398"/>
    <p:sldId id="1244" r:id="rId399"/>
    <p:sldId id="1245" r:id="rId400"/>
    <p:sldId id="1246" r:id="rId401"/>
  </p:sldIdLst>
  <p:sldSz cx="9144000" cy="6858000" type="screen4x3"/>
  <p:notesSz cx="6858000" cy="9144000"/>
  <p:defaultTextStyle>
    <a:defPPr>
      <a:defRPr lang="es-ES_tradnl"/>
    </a:defPPr>
    <a:lvl1pPr algn="l" rtl="0" fontAlgn="base">
      <a:spcBef>
        <a:spcPct val="0"/>
      </a:spcBef>
      <a:spcAft>
        <a:spcPct val="0"/>
      </a:spcAft>
      <a:defRPr kern="1200">
        <a:solidFill>
          <a:srgbClr val="FF3300"/>
        </a:solidFill>
        <a:latin typeface="Arial" charset="0"/>
        <a:ea typeface="+mn-ea"/>
        <a:cs typeface="+mn-cs"/>
      </a:defRPr>
    </a:lvl1pPr>
    <a:lvl2pPr marL="457200" algn="l" rtl="0" fontAlgn="base">
      <a:spcBef>
        <a:spcPct val="0"/>
      </a:spcBef>
      <a:spcAft>
        <a:spcPct val="0"/>
      </a:spcAft>
      <a:defRPr kern="1200">
        <a:solidFill>
          <a:srgbClr val="FF3300"/>
        </a:solidFill>
        <a:latin typeface="Arial" charset="0"/>
        <a:ea typeface="+mn-ea"/>
        <a:cs typeface="+mn-cs"/>
      </a:defRPr>
    </a:lvl2pPr>
    <a:lvl3pPr marL="914400" algn="l" rtl="0" fontAlgn="base">
      <a:spcBef>
        <a:spcPct val="0"/>
      </a:spcBef>
      <a:spcAft>
        <a:spcPct val="0"/>
      </a:spcAft>
      <a:defRPr kern="1200">
        <a:solidFill>
          <a:srgbClr val="FF3300"/>
        </a:solidFill>
        <a:latin typeface="Arial" charset="0"/>
        <a:ea typeface="+mn-ea"/>
        <a:cs typeface="+mn-cs"/>
      </a:defRPr>
    </a:lvl3pPr>
    <a:lvl4pPr marL="1371600" algn="l" rtl="0" fontAlgn="base">
      <a:spcBef>
        <a:spcPct val="0"/>
      </a:spcBef>
      <a:spcAft>
        <a:spcPct val="0"/>
      </a:spcAft>
      <a:defRPr kern="1200">
        <a:solidFill>
          <a:srgbClr val="FF3300"/>
        </a:solidFill>
        <a:latin typeface="Arial" charset="0"/>
        <a:ea typeface="+mn-ea"/>
        <a:cs typeface="+mn-cs"/>
      </a:defRPr>
    </a:lvl4pPr>
    <a:lvl5pPr marL="1828800" algn="l" rtl="0" fontAlgn="base">
      <a:spcBef>
        <a:spcPct val="0"/>
      </a:spcBef>
      <a:spcAft>
        <a:spcPct val="0"/>
      </a:spcAft>
      <a:defRPr kern="1200">
        <a:solidFill>
          <a:srgbClr val="FF3300"/>
        </a:solidFill>
        <a:latin typeface="Arial" charset="0"/>
        <a:ea typeface="+mn-ea"/>
        <a:cs typeface="+mn-cs"/>
      </a:defRPr>
    </a:lvl5pPr>
    <a:lvl6pPr marL="2286000" algn="l" defTabSz="914400" rtl="0" eaLnBrk="1" latinLnBrk="0" hangingPunct="1">
      <a:defRPr kern="1200">
        <a:solidFill>
          <a:srgbClr val="FF3300"/>
        </a:solidFill>
        <a:latin typeface="Arial" charset="0"/>
        <a:ea typeface="+mn-ea"/>
        <a:cs typeface="+mn-cs"/>
      </a:defRPr>
    </a:lvl6pPr>
    <a:lvl7pPr marL="2743200" algn="l" defTabSz="914400" rtl="0" eaLnBrk="1" latinLnBrk="0" hangingPunct="1">
      <a:defRPr kern="1200">
        <a:solidFill>
          <a:srgbClr val="FF3300"/>
        </a:solidFill>
        <a:latin typeface="Arial" charset="0"/>
        <a:ea typeface="+mn-ea"/>
        <a:cs typeface="+mn-cs"/>
      </a:defRPr>
    </a:lvl7pPr>
    <a:lvl8pPr marL="3200400" algn="l" defTabSz="914400" rtl="0" eaLnBrk="1" latinLnBrk="0" hangingPunct="1">
      <a:defRPr kern="1200">
        <a:solidFill>
          <a:srgbClr val="FF3300"/>
        </a:solidFill>
        <a:latin typeface="Arial" charset="0"/>
        <a:ea typeface="+mn-ea"/>
        <a:cs typeface="+mn-cs"/>
      </a:defRPr>
    </a:lvl8pPr>
    <a:lvl9pPr marL="3657600" algn="l" defTabSz="914400" rtl="0" eaLnBrk="1" latinLnBrk="0" hangingPunct="1">
      <a:defRPr kern="1200">
        <a:solidFill>
          <a:srgbClr val="FF3300"/>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CC0099"/>
    <a:srgbClr val="CC00CC"/>
    <a:srgbClr val="FF00FF"/>
    <a:srgbClr val="000000"/>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85" autoAdjust="0"/>
  </p:normalViewPr>
  <p:slideViewPr>
    <p:cSldViewPr>
      <p:cViewPr>
        <p:scale>
          <a:sx n="66" d="100"/>
          <a:sy n="66" d="100"/>
        </p:scale>
        <p:origin x="-60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notesMaster" Target="notesMasters/notesMaster1.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viewProps" Target="viewProps.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tableStyles" Target="tableStyles.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presProps" Target="presProps.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theme" Target="theme/theme1.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s-ES_tradnl"/>
          </a:p>
        </p:txBody>
      </p:sp>
      <p:sp>
        <p:nvSpPr>
          <p:cNvPr id="19046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s-ES_tradnl"/>
          </a:p>
        </p:txBody>
      </p:sp>
      <p:sp>
        <p:nvSpPr>
          <p:cNvPr id="41165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s-ES_tradnl"/>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A874FBE7-9FCB-450D-8A33-CF2621F5F55F}" type="slidenum">
              <a:rPr lang="es-ES_tradnl"/>
              <a:pPr>
                <a:defRPr/>
              </a:pPr>
              <a:t>‹#›</a:t>
            </a:fld>
            <a:endParaRPr lang="es-ES_tradnl"/>
          </a:p>
        </p:txBody>
      </p:sp>
    </p:spTree>
    <p:extLst>
      <p:ext uri="{BB962C8B-B14F-4D97-AF65-F5344CB8AC3E}">
        <p14:creationId xmlns:p14="http://schemas.microsoft.com/office/powerpoint/2010/main" val="41634595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1 Marcador de imagen de diapositiva"/>
          <p:cNvSpPr>
            <a:spLocks noGrp="1" noRot="1" noChangeAspect="1" noTextEdit="1"/>
          </p:cNvSpPr>
          <p:nvPr>
            <p:ph type="sldImg"/>
          </p:nvPr>
        </p:nvSpPr>
        <p:spPr>
          <a:ln/>
        </p:spPr>
      </p:sp>
      <p:sp>
        <p:nvSpPr>
          <p:cNvPr id="412675"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smtClean="0"/>
          </a:p>
        </p:txBody>
      </p:sp>
      <p:sp>
        <p:nvSpPr>
          <p:cNvPr id="412676"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fld id="{33CC2D0B-9367-454B-A5C3-CB0C6894D5D4}" type="slidenum">
              <a:rPr lang="es-ES_tradnl" smtClean="0">
                <a:solidFill>
                  <a:schemeClr val="tx1"/>
                </a:solidFill>
              </a:rPr>
              <a:pPr eaLnBrk="1" hangingPunct="1"/>
              <a:t>9</a:t>
            </a:fld>
            <a:endParaRPr lang="es-ES_tradnl" smtClean="0">
              <a:solidFill>
                <a:schemeClr val="tx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fld id="{3ADC9493-FA17-4893-BED5-4573FF8FB4CE}" type="slidenum">
              <a:rPr lang="es-ES_tradnl" smtClean="0">
                <a:solidFill>
                  <a:schemeClr val="tx1"/>
                </a:solidFill>
              </a:rPr>
              <a:pPr eaLnBrk="1" hangingPunct="1"/>
              <a:t>18</a:t>
            </a:fld>
            <a:endParaRPr lang="es-ES_tradnl" smtClean="0">
              <a:solidFill>
                <a:schemeClr val="tx1"/>
              </a:solidFill>
            </a:endParaRPr>
          </a:p>
        </p:txBody>
      </p:sp>
      <p:sp>
        <p:nvSpPr>
          <p:cNvPr id="413699" name="Rectangle 2"/>
          <p:cNvSpPr>
            <a:spLocks noRot="1" noChangeArrowheads="1" noTextEdit="1"/>
          </p:cNvSpPr>
          <p:nvPr>
            <p:ph type="sldImg"/>
          </p:nvPr>
        </p:nvSpPr>
        <p:spPr>
          <a:ln/>
        </p:spPr>
      </p:sp>
      <p:sp>
        <p:nvSpPr>
          <p:cNvPr id="413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A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C461A5D8-706D-42C2-8D65-C2C2834B4CA3}" type="slidenum">
              <a:rPr lang="es-ES_tradnl"/>
              <a:pPr>
                <a:defRPr/>
              </a:pPr>
              <a:t>‹#›</a:t>
            </a:fld>
            <a:endParaRPr lang="es-ES_tradnl"/>
          </a:p>
        </p:txBody>
      </p:sp>
    </p:spTree>
    <p:extLst>
      <p:ext uri="{BB962C8B-B14F-4D97-AF65-F5344CB8AC3E}">
        <p14:creationId xmlns:p14="http://schemas.microsoft.com/office/powerpoint/2010/main" val="1046764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2171202-99D4-4410-B6D8-C51DE23F263E}" type="slidenum">
              <a:rPr lang="es-ES_tradnl"/>
              <a:pPr>
                <a:defRPr/>
              </a:pPr>
              <a:t>‹#›</a:t>
            </a:fld>
            <a:endParaRPr lang="es-ES_tradnl"/>
          </a:p>
        </p:txBody>
      </p:sp>
    </p:spTree>
    <p:extLst>
      <p:ext uri="{BB962C8B-B14F-4D97-AF65-F5344CB8AC3E}">
        <p14:creationId xmlns:p14="http://schemas.microsoft.com/office/powerpoint/2010/main" val="177106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1D80A56F-34BD-42DC-8D95-5F0D00FD3E95}" type="slidenum">
              <a:rPr lang="es-ES_tradnl"/>
              <a:pPr>
                <a:defRPr/>
              </a:pPr>
              <a:t>‹#›</a:t>
            </a:fld>
            <a:endParaRPr lang="es-ES_tradnl"/>
          </a:p>
        </p:txBody>
      </p:sp>
    </p:spTree>
    <p:extLst>
      <p:ext uri="{BB962C8B-B14F-4D97-AF65-F5344CB8AC3E}">
        <p14:creationId xmlns:p14="http://schemas.microsoft.com/office/powerpoint/2010/main" val="116694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A8038656-AEC2-4391-A1EA-EC06C40D735A}" type="slidenum">
              <a:rPr lang="es-ES_tradnl"/>
              <a:pPr>
                <a:defRPr/>
              </a:pPr>
              <a:t>‹#›</a:t>
            </a:fld>
            <a:endParaRPr lang="es-ES_tradnl"/>
          </a:p>
        </p:txBody>
      </p:sp>
    </p:spTree>
    <p:extLst>
      <p:ext uri="{BB962C8B-B14F-4D97-AF65-F5344CB8AC3E}">
        <p14:creationId xmlns:p14="http://schemas.microsoft.com/office/powerpoint/2010/main" val="925742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C6D1C043-2649-4C1C-B370-38C22A299E64}" type="slidenum">
              <a:rPr lang="es-ES_tradnl"/>
              <a:pPr>
                <a:defRPr/>
              </a:pPr>
              <a:t>‹#›</a:t>
            </a:fld>
            <a:endParaRPr lang="es-ES_tradnl"/>
          </a:p>
        </p:txBody>
      </p:sp>
    </p:spTree>
    <p:extLst>
      <p:ext uri="{BB962C8B-B14F-4D97-AF65-F5344CB8AC3E}">
        <p14:creationId xmlns:p14="http://schemas.microsoft.com/office/powerpoint/2010/main" val="69907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706C4042-370F-4005-BA8A-C67C00D42CB5}" type="slidenum">
              <a:rPr lang="es-ES_tradnl"/>
              <a:pPr>
                <a:defRPr/>
              </a:pPr>
              <a:t>‹#›</a:t>
            </a:fld>
            <a:endParaRPr lang="es-ES_tradnl"/>
          </a:p>
        </p:txBody>
      </p:sp>
    </p:spTree>
    <p:extLst>
      <p:ext uri="{BB962C8B-B14F-4D97-AF65-F5344CB8AC3E}">
        <p14:creationId xmlns:p14="http://schemas.microsoft.com/office/powerpoint/2010/main" val="1505851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7F9901BF-8DCC-4521-812B-C93885E21250}" type="slidenum">
              <a:rPr lang="es-ES_tradnl"/>
              <a:pPr>
                <a:defRPr/>
              </a:pPr>
              <a:t>‹#›</a:t>
            </a:fld>
            <a:endParaRPr lang="es-ES_tradnl"/>
          </a:p>
        </p:txBody>
      </p:sp>
    </p:spTree>
    <p:extLst>
      <p:ext uri="{BB962C8B-B14F-4D97-AF65-F5344CB8AC3E}">
        <p14:creationId xmlns:p14="http://schemas.microsoft.com/office/powerpoint/2010/main" val="2025932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992DBD6E-072E-4EFE-BC82-06CC201129AB}" type="slidenum">
              <a:rPr lang="es-ES_tradnl"/>
              <a:pPr>
                <a:defRPr/>
              </a:pPr>
              <a:t>‹#›</a:t>
            </a:fld>
            <a:endParaRPr lang="es-ES_tradnl"/>
          </a:p>
        </p:txBody>
      </p:sp>
    </p:spTree>
    <p:extLst>
      <p:ext uri="{BB962C8B-B14F-4D97-AF65-F5344CB8AC3E}">
        <p14:creationId xmlns:p14="http://schemas.microsoft.com/office/powerpoint/2010/main" val="112623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4C9102F5-4EEF-4960-B993-1265A93E390E}" type="slidenum">
              <a:rPr lang="es-ES_tradnl"/>
              <a:pPr>
                <a:defRPr/>
              </a:pPr>
              <a:t>‹#›</a:t>
            </a:fld>
            <a:endParaRPr lang="es-ES_tradnl"/>
          </a:p>
        </p:txBody>
      </p:sp>
    </p:spTree>
    <p:extLst>
      <p:ext uri="{BB962C8B-B14F-4D97-AF65-F5344CB8AC3E}">
        <p14:creationId xmlns:p14="http://schemas.microsoft.com/office/powerpoint/2010/main" val="1892950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0D579579-9437-4CC1-BD62-BDD9B14E0302}" type="slidenum">
              <a:rPr lang="es-ES_tradnl"/>
              <a:pPr>
                <a:defRPr/>
              </a:pPr>
              <a:t>‹#›</a:t>
            </a:fld>
            <a:endParaRPr lang="es-ES_tradnl"/>
          </a:p>
        </p:txBody>
      </p:sp>
    </p:spTree>
    <p:extLst>
      <p:ext uri="{BB962C8B-B14F-4D97-AF65-F5344CB8AC3E}">
        <p14:creationId xmlns:p14="http://schemas.microsoft.com/office/powerpoint/2010/main" val="2534318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710A1A81-2F88-4464-8FBB-33460600B67C}" type="slidenum">
              <a:rPr lang="es-ES_tradnl"/>
              <a:pPr>
                <a:defRPr/>
              </a:pPr>
              <a:t>‹#›</a:t>
            </a:fld>
            <a:endParaRPr lang="es-ES_tradnl"/>
          </a:p>
        </p:txBody>
      </p:sp>
    </p:spTree>
    <p:extLst>
      <p:ext uri="{BB962C8B-B14F-4D97-AF65-F5344CB8AC3E}">
        <p14:creationId xmlns:p14="http://schemas.microsoft.com/office/powerpoint/2010/main" val="1309805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D5F96EB9-DD1B-4136-8D1C-E17BBF840A0C}" type="slidenum">
              <a:rPr lang="es-ES_tradnl"/>
              <a:pPr>
                <a:defRPr/>
              </a:pPr>
              <a:t>‹#›</a:t>
            </a:fld>
            <a:endParaRPr lang="es-ES_tradnl"/>
          </a:p>
        </p:txBody>
      </p:sp>
    </p:spTree>
    <p:extLst>
      <p:ext uri="{BB962C8B-B14F-4D97-AF65-F5344CB8AC3E}">
        <p14:creationId xmlns:p14="http://schemas.microsoft.com/office/powerpoint/2010/main" val="943778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C5A5DB4E-E215-49EE-8878-262191D9F338}" type="slidenum">
              <a:rPr lang="es-ES_tradnl"/>
              <a:pPr>
                <a:defRPr/>
              </a:pPr>
              <a:t>‹#›</a:t>
            </a:fld>
            <a:endParaRPr lang="es-ES_tradnl"/>
          </a:p>
        </p:txBody>
      </p:sp>
    </p:spTree>
    <p:extLst>
      <p:ext uri="{BB962C8B-B14F-4D97-AF65-F5344CB8AC3E}">
        <p14:creationId xmlns:p14="http://schemas.microsoft.com/office/powerpoint/2010/main" val="2950552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imágenes prediseñadas"/>
          <p:cNvSpPr>
            <a:spLocks noGrp="1"/>
          </p:cNvSpPr>
          <p:nvPr>
            <p:ph type="clipArt" sz="half" idx="2"/>
          </p:nvPr>
        </p:nvSpPr>
        <p:spPr>
          <a:xfrm>
            <a:off x="4648200" y="1600200"/>
            <a:ext cx="4038600" cy="4525963"/>
          </a:xfrm>
        </p:spPr>
        <p:txBody>
          <a:bodyPr/>
          <a:lstStyle/>
          <a:p>
            <a:pPr lvl="0"/>
            <a:endParaRPr lang="es-A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60AD9FD0-7AB9-43FA-8EC5-C88EF12A5778}" type="slidenum">
              <a:rPr lang="es-ES_tradnl"/>
              <a:pPr>
                <a:defRPr/>
              </a:pPr>
              <a:t>‹#›</a:t>
            </a:fld>
            <a:endParaRPr lang="es-ES_tradnl"/>
          </a:p>
        </p:txBody>
      </p:sp>
    </p:spTree>
    <p:extLst>
      <p:ext uri="{BB962C8B-B14F-4D97-AF65-F5344CB8AC3E}">
        <p14:creationId xmlns:p14="http://schemas.microsoft.com/office/powerpoint/2010/main" val="2587252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5AFC4796-974B-4AAF-9AEC-99B5E24572CF}" type="slidenum">
              <a:rPr lang="es-ES_tradnl"/>
              <a:pPr>
                <a:defRPr/>
              </a:pPr>
              <a:t>‹#›</a:t>
            </a:fld>
            <a:endParaRPr lang="es-ES_tradnl"/>
          </a:p>
        </p:txBody>
      </p:sp>
    </p:spTree>
    <p:extLst>
      <p:ext uri="{BB962C8B-B14F-4D97-AF65-F5344CB8AC3E}">
        <p14:creationId xmlns:p14="http://schemas.microsoft.com/office/powerpoint/2010/main" val="2605614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F5A40A59-55AE-45E1-9A2C-3F2E2832238F}" type="slidenum">
              <a:rPr lang="es-ES_tradnl"/>
              <a:pPr>
                <a:defRPr/>
              </a:pPr>
              <a:t>‹#›</a:t>
            </a:fld>
            <a:endParaRPr lang="es-ES_tradnl"/>
          </a:p>
        </p:txBody>
      </p:sp>
    </p:spTree>
    <p:extLst>
      <p:ext uri="{BB962C8B-B14F-4D97-AF65-F5344CB8AC3E}">
        <p14:creationId xmlns:p14="http://schemas.microsoft.com/office/powerpoint/2010/main" val="1430765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57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contenido"/>
          <p:cNvSpPr>
            <a:spLocks noGrp="1"/>
          </p:cNvSpPr>
          <p:nvPr>
            <p:ph sz="quarter" idx="4"/>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C85AA3F1-648F-402A-B2F9-A585EEA2C183}" type="slidenum">
              <a:rPr lang="es-ES_tradnl"/>
              <a:pPr>
                <a:defRPr/>
              </a:pPr>
              <a:t>‹#›</a:t>
            </a:fld>
            <a:endParaRPr lang="es-ES_tradnl"/>
          </a:p>
        </p:txBody>
      </p:sp>
    </p:spTree>
    <p:extLst>
      <p:ext uri="{BB962C8B-B14F-4D97-AF65-F5344CB8AC3E}">
        <p14:creationId xmlns:p14="http://schemas.microsoft.com/office/powerpoint/2010/main" val="2582603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457200" y="1600200"/>
            <a:ext cx="82296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0DFE877F-B28C-492A-AF8D-554DFDB1DD26}" type="slidenum">
              <a:rPr lang="es-ES_tradnl"/>
              <a:pPr>
                <a:defRPr/>
              </a:pPr>
              <a:t>‹#›</a:t>
            </a:fld>
            <a:endParaRPr lang="es-ES_tradnl"/>
          </a:p>
        </p:txBody>
      </p:sp>
    </p:spTree>
    <p:extLst>
      <p:ext uri="{BB962C8B-B14F-4D97-AF65-F5344CB8AC3E}">
        <p14:creationId xmlns:p14="http://schemas.microsoft.com/office/powerpoint/2010/main" val="1465306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00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988164"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s-ES_tradnl"/>
          </a:p>
        </p:txBody>
      </p:sp>
      <p:sp>
        <p:nvSpPr>
          <p:cNvPr id="988165"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s-ES_tradnl"/>
          </a:p>
        </p:txBody>
      </p:sp>
      <p:sp>
        <p:nvSpPr>
          <p:cNvPr id="988166"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235051BD-E1FF-4C3D-91DD-5A54361ED7E6}" type="slidenum">
              <a:rPr lang="es-ES_tradnl"/>
              <a:pPr>
                <a:defRPr/>
              </a:pPr>
              <a:t>‹#›</a:t>
            </a:fld>
            <a:endParaRPr lang="es-ES_tradnl"/>
          </a:p>
        </p:txBody>
      </p:sp>
    </p:spTree>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12.xml"/><Relationship Id="rId5" Type="http://schemas.openxmlformats.org/officeDocument/2006/relationships/image" Target="../media/image70.png"/><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8" Type="http://schemas.openxmlformats.org/officeDocument/2006/relationships/hyperlink" Target="http://www.egyptianmyths.net/isis.htm" TargetMode="External"/><Relationship Id="rId13" Type="http://schemas.openxmlformats.org/officeDocument/2006/relationships/image" Target="../media/image89.jpeg"/><Relationship Id="rId3" Type="http://schemas.openxmlformats.org/officeDocument/2006/relationships/image" Target="../media/image84.jpeg"/><Relationship Id="rId7" Type="http://schemas.openxmlformats.org/officeDocument/2006/relationships/image" Target="../media/image86.jpeg"/><Relationship Id="rId12" Type="http://schemas.openxmlformats.org/officeDocument/2006/relationships/hyperlink" Target="http://www.egyptianmyths.net/nephthys.htm" TargetMode="External"/><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hyperlink" Target="http://www.egyptianmyths.net/osiris.htm" TargetMode="External"/><Relationship Id="rId11" Type="http://schemas.openxmlformats.org/officeDocument/2006/relationships/image" Target="../media/image88.jpeg"/><Relationship Id="rId5" Type="http://schemas.openxmlformats.org/officeDocument/2006/relationships/image" Target="../media/image85.jpeg"/><Relationship Id="rId10" Type="http://schemas.openxmlformats.org/officeDocument/2006/relationships/hyperlink" Target="http://www.egyptianmyths.net/seth.htm" TargetMode="External"/><Relationship Id="rId4" Type="http://schemas.openxmlformats.org/officeDocument/2006/relationships/hyperlink" Target="http://gei.aerobaticsweb.org/egypt_nut.html" TargetMode="External"/><Relationship Id="rId9" Type="http://schemas.openxmlformats.org/officeDocument/2006/relationships/image" Target="../media/image87.jpeg"/></Relationships>
</file>

<file path=ppt/slides/_rels/slide8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hyperlink" Target="http://www.gutenberg.org/files/8710/8710-h/images/038.jpg" TargetMode="Externa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6.xml"/></Relationships>
</file>

<file path=ppt/slides/_rels/slide12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hyperlink" Target="http://1.bp.blogspot.com/-gwIXIVvl0EM/ThSu-h3TavI/AAAAAAAAAL8/g7M3WsdVsS4/s1600/wigan+lodge+ra.jpg" TargetMode="Externa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17.xml"/></Relationships>
</file>

<file path=ppt/slides/_rels/slide133.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3" Type="http://schemas.openxmlformats.org/officeDocument/2006/relationships/hyperlink" Target="http://upload.wikimedia.org/wikipedia/commons/8/8b/Sagradafamilia-passion.jpg" TargetMode="External"/><Relationship Id="rId2" Type="http://schemas.openxmlformats.org/officeDocument/2006/relationships/image" Target="../media/image148.jpeg"/><Relationship Id="rId1" Type="http://schemas.openxmlformats.org/officeDocument/2006/relationships/slideLayout" Target="../slideLayouts/slideLayout2.xml"/><Relationship Id="rId4" Type="http://schemas.openxmlformats.org/officeDocument/2006/relationships/image" Target="../media/image149.jpe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hyperlink" Target="http://upload.wikimedia.org/wikipedia/commons/e/e4/Arch_illustration.svg" TargetMode="Externa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xml"/><Relationship Id="rId5" Type="http://schemas.openxmlformats.org/officeDocument/2006/relationships/image" Target="../media/image155.jpeg"/><Relationship Id="rId4" Type="http://schemas.openxmlformats.org/officeDocument/2006/relationships/image" Target="../media/image154.jpeg"/></Relationships>
</file>

<file path=ppt/slides/_rels/slide150.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87.wmf"/><Relationship Id="rId2" Type="http://schemas.openxmlformats.org/officeDocument/2006/relationships/image" Target="../media/image186.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12.xml"/><Relationship Id="rId4" Type="http://schemas.openxmlformats.org/officeDocument/2006/relationships/image" Target="../media/image192.jpeg"/></Relationships>
</file>

<file path=ppt/slides/_rels/slide18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93.jpeg"/><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14.xml"/></Relationships>
</file>

<file path=ppt/slides/_rels/slide198.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202.jpeg"/><Relationship Id="rId1" Type="http://schemas.openxmlformats.org/officeDocument/2006/relationships/slideLayout" Target="../slideLayouts/slideLayout6.xml"/><Relationship Id="rId4" Type="http://schemas.openxmlformats.org/officeDocument/2006/relationships/image" Target="../media/image204.jpeg"/></Relationships>
</file>

<file path=ppt/slides/_rels/slide203.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207.jpe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image" Target="../media/image210.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hyperlink" Target="http://usuarios.lycos.es/porcupino/hpbimg/pico-pala11.jpg" TargetMode="External"/><Relationship Id="rId2" Type="http://schemas.openxmlformats.org/officeDocument/2006/relationships/image" Target="../media/image220.jpeg"/><Relationship Id="rId1" Type="http://schemas.openxmlformats.org/officeDocument/2006/relationships/slideLayout" Target="../slideLayouts/slideLayout12.xml"/><Relationship Id="rId4" Type="http://schemas.openxmlformats.org/officeDocument/2006/relationships/image" Target="../media/image221.jpeg"/></Relationships>
</file>

<file path=ppt/slides/_rels/slide221.xml.rels><?xml version="1.0" encoding="UTF-8" standalone="yes"?>
<Relationships xmlns="http://schemas.openxmlformats.org/package/2006/relationships"><Relationship Id="rId2" Type="http://schemas.openxmlformats.org/officeDocument/2006/relationships/image" Target="../media/image222.jpe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3.jpe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226.jpeg"/><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29.jpe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jpeg"/><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2" Type="http://schemas.openxmlformats.org/officeDocument/2006/relationships/image" Target="../media/image236.jpe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239.jpe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240.jpe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2" Type="http://schemas.openxmlformats.org/officeDocument/2006/relationships/image" Target="../media/image243.jpe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image" Target="../media/image244.jpe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2" Type="http://schemas.openxmlformats.org/officeDocument/2006/relationships/image" Target="../media/image245.jpe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image" Target="../media/image247.jpeg"/><Relationship Id="rId1" Type="http://schemas.openxmlformats.org/officeDocument/2006/relationships/slideLayout" Target="../slideLayouts/slideLayout12.xml"/><Relationship Id="rId5" Type="http://schemas.openxmlformats.org/officeDocument/2006/relationships/image" Target="../media/image250.jpeg"/><Relationship Id="rId4" Type="http://schemas.openxmlformats.org/officeDocument/2006/relationships/image" Target="../media/image249.jpeg"/></Relationships>
</file>

<file path=ppt/slides/_rels/slide249.xml.rels><?xml version="1.0" encoding="UTF-8" standalone="yes"?>
<Relationships xmlns="http://schemas.openxmlformats.org/package/2006/relationships"><Relationship Id="rId2" Type="http://schemas.openxmlformats.org/officeDocument/2006/relationships/image" Target="../media/image251.jpeg"/><Relationship Id="rId1" Type="http://schemas.openxmlformats.org/officeDocument/2006/relationships/slideLayout" Target="../slideLayouts/slideLayout12.xml"/></Relationships>
</file>

<file path=ppt/slides/_rels/slide250.xml.rels><?xml version="1.0" encoding="UTF-8" standalone="yes"?>
<Relationships xmlns="http://schemas.openxmlformats.org/package/2006/relationships"><Relationship Id="rId2" Type="http://schemas.openxmlformats.org/officeDocument/2006/relationships/image" Target="../media/image252.jpe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7.xml"/><Relationship Id="rId5" Type="http://schemas.openxmlformats.org/officeDocument/2006/relationships/image" Target="../media/image257.jpeg"/><Relationship Id="rId4" Type="http://schemas.openxmlformats.org/officeDocument/2006/relationships/image" Target="../media/image256.png"/></Relationships>
</file>

<file path=ppt/slides/_rels/slide253.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7.xml"/><Relationship Id="rId4" Type="http://schemas.openxmlformats.org/officeDocument/2006/relationships/image" Target="../media/image260.png"/></Relationships>
</file>

<file path=ppt/slides/_rels/slide254.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image" Target="../media/image261.gif"/><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8" Type="http://schemas.openxmlformats.org/officeDocument/2006/relationships/image" Target="../media/image269.jpeg"/><Relationship Id="rId3" Type="http://schemas.openxmlformats.org/officeDocument/2006/relationships/image" Target="../media/image264.jpeg"/><Relationship Id="rId7" Type="http://schemas.openxmlformats.org/officeDocument/2006/relationships/image" Target="../media/image268.jpeg"/><Relationship Id="rId2" Type="http://schemas.openxmlformats.org/officeDocument/2006/relationships/image" Target="../media/image226.jpeg"/><Relationship Id="rId1" Type="http://schemas.openxmlformats.org/officeDocument/2006/relationships/slideLayout" Target="../slideLayouts/slideLayout6.xml"/><Relationship Id="rId6" Type="http://schemas.openxmlformats.org/officeDocument/2006/relationships/image" Target="../media/image267.jpeg"/><Relationship Id="rId5" Type="http://schemas.openxmlformats.org/officeDocument/2006/relationships/image" Target="../media/image266.jpeg"/><Relationship Id="rId4" Type="http://schemas.openxmlformats.org/officeDocument/2006/relationships/image" Target="../media/image265.jpeg"/></Relationships>
</file>

<file path=ppt/slides/_rels/slide257.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image" Target="../media/image270.jpe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272.jpe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hyperlink" Target="http://upload.wikimedia.org/wikipedia/en/1/11/Telomere_fogged.png" TargetMode="External"/><Relationship Id="rId1" Type="http://schemas.openxmlformats.org/officeDocument/2006/relationships/slideLayout" Target="../slideLayouts/slideLayout2.xml"/><Relationship Id="rId4" Type="http://schemas.openxmlformats.org/officeDocument/2006/relationships/image" Target="../media/image274.jpeg"/></Relationships>
</file>

<file path=ppt/slides/_rels/slide261.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12.xml"/></Relationships>
</file>

<file path=ppt/slides/_rels/slide262.xml.rels><?xml version="1.0" encoding="UTF-8" standalone="yes"?>
<Relationships xmlns="http://schemas.openxmlformats.org/package/2006/relationships"><Relationship Id="rId3" Type="http://schemas.openxmlformats.org/officeDocument/2006/relationships/image" Target="../media/image278.jpeg"/><Relationship Id="rId2" Type="http://schemas.openxmlformats.org/officeDocument/2006/relationships/image" Target="../media/image277.png"/><Relationship Id="rId1" Type="http://schemas.openxmlformats.org/officeDocument/2006/relationships/slideLayout" Target="../slideLayouts/slideLayout12.xml"/></Relationships>
</file>

<file path=ppt/slides/_rels/slide263.xml.rels><?xml version="1.0" encoding="UTF-8" standalone="yes"?>
<Relationships xmlns="http://schemas.openxmlformats.org/package/2006/relationships"><Relationship Id="rId2" Type="http://schemas.openxmlformats.org/officeDocument/2006/relationships/image" Target="../media/image279.wmf"/><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hyperlink" Target="http://upload.wikimedia.org/wikipedia/en/1/11/Telomere_fogged.png" TargetMode="External"/><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2" Type="http://schemas.openxmlformats.org/officeDocument/2006/relationships/image" Target="../media/image281.jpe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image" Target="../media/image284.jpeg"/><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image" Target="../media/image285.jpeg"/><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287.jpe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image" Target="../media/image288.jpeg"/><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2" Type="http://schemas.openxmlformats.org/officeDocument/2006/relationships/image" Target="../media/image290.jpeg"/><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image" Target="../media/image291.jpeg"/><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2" Type="http://schemas.openxmlformats.org/officeDocument/2006/relationships/image" Target="../media/image292.jpeg"/><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2" Type="http://schemas.openxmlformats.org/officeDocument/2006/relationships/image" Target="../media/image294.jpe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image" Target="../media/image295.jpe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image" Target="../media/image296.jpeg"/><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2" Type="http://schemas.openxmlformats.org/officeDocument/2006/relationships/image" Target="../media/image298.png"/><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300.jpe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image" Target="../media/image301.jpeg"/><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2" Type="http://schemas.openxmlformats.org/officeDocument/2006/relationships/image" Target="../media/image302.jpeg"/><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2" Type="http://schemas.openxmlformats.org/officeDocument/2006/relationships/image" Target="../media/image303.jpe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2" Type="http://schemas.openxmlformats.org/officeDocument/2006/relationships/image" Target="../media/image304.jpe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305.jpe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306.jpe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307.jpeg"/><Relationship Id="rId1" Type="http://schemas.openxmlformats.org/officeDocument/2006/relationships/slideLayout" Target="../slideLayouts/slideLayout12.xml"/></Relationships>
</file>

<file path=ppt/slides/_rels/slide305.xml.rels><?xml version="1.0" encoding="UTF-8" standalone="yes"?>
<Relationships xmlns="http://schemas.openxmlformats.org/package/2006/relationships"><Relationship Id="rId2" Type="http://schemas.openxmlformats.org/officeDocument/2006/relationships/image" Target="../media/image308.jpeg"/><Relationship Id="rId1" Type="http://schemas.openxmlformats.org/officeDocument/2006/relationships/slideLayout" Target="../slideLayouts/slideLayout12.xml"/></Relationships>
</file>

<file path=ppt/slides/_rels/slide306.xml.rels><?xml version="1.0" encoding="UTF-8" standalone="yes"?>
<Relationships xmlns="http://schemas.openxmlformats.org/package/2006/relationships"><Relationship Id="rId2" Type="http://schemas.openxmlformats.org/officeDocument/2006/relationships/image" Target="../media/image309.jpeg"/><Relationship Id="rId1" Type="http://schemas.openxmlformats.org/officeDocument/2006/relationships/slideLayout" Target="../slideLayouts/slideLayout12.xml"/></Relationships>
</file>

<file path=ppt/slides/_rels/slide307.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313.jpeg"/><Relationship Id="rId2" Type="http://schemas.openxmlformats.org/officeDocument/2006/relationships/image" Target="../media/image312.jpeg"/><Relationship Id="rId1" Type="http://schemas.openxmlformats.org/officeDocument/2006/relationships/slideLayout" Target="../slideLayouts/slideLayout7.xml"/><Relationship Id="rId4" Type="http://schemas.openxmlformats.org/officeDocument/2006/relationships/image" Target="../media/image314.jpeg"/></Relationships>
</file>

<file path=ppt/slides/_rels/slide309.xml.rels><?xml version="1.0" encoding="UTF-8" standalone="yes"?>
<Relationships xmlns="http://schemas.openxmlformats.org/package/2006/relationships"><Relationship Id="rId2" Type="http://schemas.openxmlformats.org/officeDocument/2006/relationships/image" Target="../media/image315.jpe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316.png"/><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12.xml"/></Relationships>
</file>

<file path=ppt/slides/_rels/slide312.xml.rels><?xml version="1.0" encoding="UTF-8" standalone="yes"?>
<Relationships xmlns="http://schemas.openxmlformats.org/package/2006/relationships"><Relationship Id="rId2" Type="http://schemas.openxmlformats.org/officeDocument/2006/relationships/image" Target="../media/image318.png"/><Relationship Id="rId1" Type="http://schemas.openxmlformats.org/officeDocument/2006/relationships/slideLayout" Target="../slideLayouts/slideLayout12.xml"/></Relationships>
</file>

<file path=ppt/slides/_rels/slide313.xml.rels><?xml version="1.0" encoding="UTF-8" standalone="yes"?>
<Relationships xmlns="http://schemas.openxmlformats.org/package/2006/relationships"><Relationship Id="rId2" Type="http://schemas.openxmlformats.org/officeDocument/2006/relationships/image" Target="../media/image319.wmf"/><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12.xml"/></Relationships>
</file>

<file path=ppt/slides/_rels/slide315.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323.jpeg"/><Relationship Id="rId1" Type="http://schemas.openxmlformats.org/officeDocument/2006/relationships/slideLayout" Target="../slideLayouts/slideLayout6.xml"/></Relationships>
</file>

<file path=ppt/slides/_rels/slide318.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6.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image" Target="../media/image324.jpeg"/><Relationship Id="rId1" Type="http://schemas.openxmlformats.org/officeDocument/2006/relationships/slideLayout" Target="../slideLayouts/slideLayout12.xml"/></Relationships>
</file>

<file path=ppt/slides/_rels/slide321.xml.rels><?xml version="1.0" encoding="UTF-8" standalone="yes"?>
<Relationships xmlns="http://schemas.openxmlformats.org/package/2006/relationships"><Relationship Id="rId2" Type="http://schemas.openxmlformats.org/officeDocument/2006/relationships/image" Target="../media/image325.jpeg"/><Relationship Id="rId1" Type="http://schemas.openxmlformats.org/officeDocument/2006/relationships/slideLayout" Target="../slideLayouts/slideLayout12.xml"/></Relationships>
</file>

<file path=ppt/slides/_rels/slide322.xml.rels><?xml version="1.0" encoding="UTF-8" standalone="yes"?>
<Relationships xmlns="http://schemas.openxmlformats.org/package/2006/relationships"><Relationship Id="rId2" Type="http://schemas.openxmlformats.org/officeDocument/2006/relationships/image" Target="../media/image326.jpeg"/><Relationship Id="rId1" Type="http://schemas.openxmlformats.org/officeDocument/2006/relationships/slideLayout" Target="../slideLayouts/slideLayout12.xml"/></Relationships>
</file>

<file path=ppt/slides/_rels/slide323.xml.rels><?xml version="1.0" encoding="UTF-8" standalone="yes"?>
<Relationships xmlns="http://schemas.openxmlformats.org/package/2006/relationships"><Relationship Id="rId3" Type="http://schemas.openxmlformats.org/officeDocument/2006/relationships/image" Target="../media/image328.jpeg"/><Relationship Id="rId2" Type="http://schemas.openxmlformats.org/officeDocument/2006/relationships/image" Target="../media/image327.jpeg"/><Relationship Id="rId1" Type="http://schemas.openxmlformats.org/officeDocument/2006/relationships/slideLayout" Target="../slideLayouts/slideLayout6.xml"/><Relationship Id="rId6" Type="http://schemas.openxmlformats.org/officeDocument/2006/relationships/image" Target="../media/image331.png"/><Relationship Id="rId5" Type="http://schemas.openxmlformats.org/officeDocument/2006/relationships/image" Target="../media/image330.jpeg"/><Relationship Id="rId4" Type="http://schemas.openxmlformats.org/officeDocument/2006/relationships/image" Target="../media/image329.png"/></Relationships>
</file>

<file path=ppt/slides/_rels/slide324.xml.rels><?xml version="1.0" encoding="UTF-8" standalone="yes"?>
<Relationships xmlns="http://schemas.openxmlformats.org/package/2006/relationships"><Relationship Id="rId2" Type="http://schemas.openxmlformats.org/officeDocument/2006/relationships/image" Target="../media/image332.jpeg"/><Relationship Id="rId1" Type="http://schemas.openxmlformats.org/officeDocument/2006/relationships/slideLayout" Target="../slideLayouts/slideLayout12.xml"/></Relationships>
</file>

<file path=ppt/slides/_rels/slide325.xml.rels><?xml version="1.0" encoding="UTF-8" standalone="yes"?>
<Relationships xmlns="http://schemas.openxmlformats.org/package/2006/relationships"><Relationship Id="rId2" Type="http://schemas.openxmlformats.org/officeDocument/2006/relationships/image" Target="../media/image333.jpeg"/><Relationship Id="rId1" Type="http://schemas.openxmlformats.org/officeDocument/2006/relationships/slideLayout" Target="../slideLayouts/slideLayout12.xml"/></Relationships>
</file>

<file path=ppt/slides/_rels/slide326.xml.rels><?xml version="1.0" encoding="UTF-8" standalone="yes"?>
<Relationships xmlns="http://schemas.openxmlformats.org/package/2006/relationships"><Relationship Id="rId2" Type="http://schemas.openxmlformats.org/officeDocument/2006/relationships/image" Target="../media/image334.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image" Target="../media/image335.jpeg"/><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image" Target="../media/image336.pn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image" Target="../media/image338.jpeg"/><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image" Target="../media/image339.jpeg"/><Relationship Id="rId1" Type="http://schemas.openxmlformats.org/officeDocument/2006/relationships/slideLayout" Target="../slideLayouts/slideLayout6.xml"/></Relationships>
</file>

<file path=ppt/slides/_rels/slide331.xml.rels><?xml version="1.0" encoding="UTF-8" standalone="yes"?>
<Relationships xmlns="http://schemas.openxmlformats.org/package/2006/relationships"><Relationship Id="rId2" Type="http://schemas.openxmlformats.org/officeDocument/2006/relationships/image" Target="../media/image341.jpeg"/><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2" Type="http://schemas.openxmlformats.org/officeDocument/2006/relationships/image" Target="../media/image342.jpeg"/><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image" Target="../media/image343.jpeg"/><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2" Type="http://schemas.openxmlformats.org/officeDocument/2006/relationships/image" Target="../media/image345.jpeg"/><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2" Type="http://schemas.openxmlformats.org/officeDocument/2006/relationships/image" Target="../media/image346.jpeg"/><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2" Type="http://schemas.openxmlformats.org/officeDocument/2006/relationships/image" Target="../media/image347.jpeg"/><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2" Type="http://schemas.openxmlformats.org/officeDocument/2006/relationships/image" Target="../media/image348.png"/><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2" Type="http://schemas.openxmlformats.org/officeDocument/2006/relationships/image" Target="../media/image349.jpeg"/><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1.xml.rels><?xml version="1.0" encoding="UTF-8" standalone="yes"?>
<Relationships xmlns="http://schemas.openxmlformats.org/package/2006/relationships"><Relationship Id="rId2" Type="http://schemas.openxmlformats.org/officeDocument/2006/relationships/image" Target="../media/image350.jpeg"/><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2" Type="http://schemas.openxmlformats.org/officeDocument/2006/relationships/image" Target="../media/image351.jpeg"/><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2" Type="http://schemas.openxmlformats.org/officeDocument/2006/relationships/image" Target="../media/image352.jpeg"/><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2" Type="http://schemas.openxmlformats.org/officeDocument/2006/relationships/image" Target="../media/image353.jpeg"/><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2" Type="http://schemas.openxmlformats.org/officeDocument/2006/relationships/image" Target="../media/image354.jpeg"/><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2" Type="http://schemas.openxmlformats.org/officeDocument/2006/relationships/image" Target="../media/image355.jpeg"/><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56.png"/><Relationship Id="rId1" Type="http://schemas.openxmlformats.org/officeDocument/2006/relationships/slideLayout" Target="../slideLayouts/slideLayout1.xml"/><Relationship Id="rId4" Type="http://schemas.openxmlformats.org/officeDocument/2006/relationships/image" Target="../media/image358.png"/></Relationships>
</file>

<file path=ppt/slides/_rels/slide348.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9.png"/><Relationship Id="rId1" Type="http://schemas.openxmlformats.org/officeDocument/2006/relationships/slideLayout" Target="../slideLayouts/slideLayout1.xml"/><Relationship Id="rId4" Type="http://schemas.openxmlformats.org/officeDocument/2006/relationships/image" Target="../media/image361.png"/></Relationships>
</file>

<file path=ppt/slides/_rels/slide349.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image" Target="../media/image362.png"/><Relationship Id="rId1" Type="http://schemas.openxmlformats.org/officeDocument/2006/relationships/slideLayout" Target="../slideLayouts/slideLayout1.xml"/><Relationship Id="rId4" Type="http://schemas.openxmlformats.org/officeDocument/2006/relationships/image" Target="../media/image364.png"/></Relationships>
</file>

<file path=ppt/slides/_rels/slide350.xml.rels><?xml version="1.0" encoding="UTF-8" standalone="yes"?>
<Relationships xmlns="http://schemas.openxmlformats.org/package/2006/relationships"><Relationship Id="rId3" Type="http://schemas.openxmlformats.org/officeDocument/2006/relationships/image" Target="../media/image366.png"/><Relationship Id="rId2" Type="http://schemas.openxmlformats.org/officeDocument/2006/relationships/image" Target="../media/image365.png"/><Relationship Id="rId1" Type="http://schemas.openxmlformats.org/officeDocument/2006/relationships/slideLayout" Target="../slideLayouts/slideLayout1.xml"/><Relationship Id="rId4" Type="http://schemas.openxmlformats.org/officeDocument/2006/relationships/image" Target="../media/image367.png"/></Relationships>
</file>

<file path=ppt/slides/_rels/slide351.xml.rels><?xml version="1.0" encoding="UTF-8" standalone="yes"?>
<Relationships xmlns="http://schemas.openxmlformats.org/package/2006/relationships"><Relationship Id="rId2" Type="http://schemas.openxmlformats.org/officeDocument/2006/relationships/image" Target="../media/image368.jpeg"/><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2" Type="http://schemas.openxmlformats.org/officeDocument/2006/relationships/image" Target="../media/image332.jpeg"/><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2" Type="http://schemas.openxmlformats.org/officeDocument/2006/relationships/image" Target="../media/image369.jpeg"/><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2" Type="http://schemas.openxmlformats.org/officeDocument/2006/relationships/image" Target="../media/image370.jpeg"/><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2" Type="http://schemas.openxmlformats.org/officeDocument/2006/relationships/image" Target="../media/image371.jpeg"/><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2" Type="http://schemas.openxmlformats.org/officeDocument/2006/relationships/image" Target="../media/image372.jpeg"/><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2" Type="http://schemas.openxmlformats.org/officeDocument/2006/relationships/image" Target="../media/image373.jpeg"/><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2" Type="http://schemas.openxmlformats.org/officeDocument/2006/relationships/image" Target="../media/image374.jpeg"/><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2" Type="http://schemas.openxmlformats.org/officeDocument/2006/relationships/image" Target="../media/image375.png"/><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2" Type="http://schemas.openxmlformats.org/officeDocument/2006/relationships/image" Target="../media/image376.png"/><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image" Target="../media/image377.jpeg"/><Relationship Id="rId1" Type="http://schemas.openxmlformats.org/officeDocument/2006/relationships/slideLayout" Target="../slideLayouts/slideLayout4.xml"/></Relationships>
</file>

<file path=ppt/slides/_rels/slide362.xml.rels><?xml version="1.0" encoding="UTF-8" standalone="yes"?>
<Relationships xmlns="http://schemas.openxmlformats.org/package/2006/relationships"><Relationship Id="rId2" Type="http://schemas.openxmlformats.org/officeDocument/2006/relationships/image" Target="../media/image378.png"/><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2" Type="http://schemas.openxmlformats.org/officeDocument/2006/relationships/image" Target="../media/image379.png"/><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2" Type="http://schemas.openxmlformats.org/officeDocument/2006/relationships/image" Target="../media/image380.jpeg"/><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2" Type="http://schemas.openxmlformats.org/officeDocument/2006/relationships/image" Target="../media/image381.jpe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3" Type="http://schemas.openxmlformats.org/officeDocument/2006/relationships/image" Target="../media/image383.jpeg"/><Relationship Id="rId2" Type="http://schemas.openxmlformats.org/officeDocument/2006/relationships/image" Target="../media/image382.jpeg"/><Relationship Id="rId1" Type="http://schemas.openxmlformats.org/officeDocument/2006/relationships/slideLayout" Target="../slideLayouts/slideLayout7.xml"/><Relationship Id="rId6" Type="http://schemas.openxmlformats.org/officeDocument/2006/relationships/image" Target="../media/image386.png"/><Relationship Id="rId5" Type="http://schemas.openxmlformats.org/officeDocument/2006/relationships/image" Target="../media/image385.jpeg"/><Relationship Id="rId4" Type="http://schemas.openxmlformats.org/officeDocument/2006/relationships/image" Target="../media/image384.jpeg"/></Relationships>
</file>

<file path=ppt/slides/_rels/slide368.xml.rels><?xml version="1.0" encoding="UTF-8" standalone="yes"?>
<Relationships xmlns="http://schemas.openxmlformats.org/package/2006/relationships"><Relationship Id="rId2" Type="http://schemas.openxmlformats.org/officeDocument/2006/relationships/image" Target="../media/image387.jpeg"/><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2" Type="http://schemas.openxmlformats.org/officeDocument/2006/relationships/image" Target="../media/image388.jpeg"/><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3" Type="http://schemas.openxmlformats.org/officeDocument/2006/relationships/image" Target="../media/image390.jpeg"/><Relationship Id="rId2" Type="http://schemas.openxmlformats.org/officeDocument/2006/relationships/image" Target="../media/image389.wmf"/><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2" Type="http://schemas.openxmlformats.org/officeDocument/2006/relationships/image" Target="../media/image391.jpeg"/><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2" Type="http://schemas.openxmlformats.org/officeDocument/2006/relationships/image" Target="../media/image392.jpeg"/><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2" Type="http://schemas.openxmlformats.org/officeDocument/2006/relationships/image" Target="../media/image393.jpeg"/><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2" Type="http://schemas.openxmlformats.org/officeDocument/2006/relationships/image" Target="../media/image394.jpeg"/><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2" Type="http://schemas.openxmlformats.org/officeDocument/2006/relationships/image" Target="../media/image395.png"/><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2" Type="http://schemas.openxmlformats.org/officeDocument/2006/relationships/image" Target="../media/image396.png"/><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2" Type="http://schemas.openxmlformats.org/officeDocument/2006/relationships/image" Target="../media/image397.png"/><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3" Type="http://schemas.openxmlformats.org/officeDocument/2006/relationships/image" Target="../media/image398.png"/><Relationship Id="rId2" Type="http://schemas.openxmlformats.org/officeDocument/2006/relationships/hyperlink" Target="http://www.servimg.com/image_preview.php?i=3014&amp;u=14119284" TargetMode="External"/><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2" Type="http://schemas.openxmlformats.org/officeDocument/2006/relationships/image" Target="../media/image399.jpeg"/><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2" Type="http://schemas.openxmlformats.org/officeDocument/2006/relationships/image" Target="../media/image401.png"/><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2" Type="http://schemas.openxmlformats.org/officeDocument/2006/relationships/image" Target="../media/image402.jpeg"/><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2" Type="http://schemas.openxmlformats.org/officeDocument/2006/relationships/image" Target="../media/image403.jpeg"/><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2" Type="http://schemas.openxmlformats.org/officeDocument/2006/relationships/image" Target="../media/image405.jpeg"/><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2" Type="http://schemas.openxmlformats.org/officeDocument/2006/relationships/image" Target="../media/image406.jpeg"/><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2" Type="http://schemas.openxmlformats.org/officeDocument/2006/relationships/image" Target="../media/image407.jpeg"/><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2" Type="http://schemas.openxmlformats.org/officeDocument/2006/relationships/image" Target="../media/image408.jpeg"/><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2" Type="http://schemas.openxmlformats.org/officeDocument/2006/relationships/image" Target="../media/image409.jpeg"/><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3" Type="http://schemas.openxmlformats.org/officeDocument/2006/relationships/image" Target="../media/image411.jpeg"/><Relationship Id="rId2" Type="http://schemas.openxmlformats.org/officeDocument/2006/relationships/image" Target="../media/image410.jpeg"/><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2" Type="http://schemas.openxmlformats.org/officeDocument/2006/relationships/image" Target="../media/image412.jpeg"/><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2" Type="http://schemas.openxmlformats.org/officeDocument/2006/relationships/image" Target="../media/image413.jpeg"/><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3" Type="http://schemas.openxmlformats.org/officeDocument/2006/relationships/image" Target="../media/image415.jpeg"/><Relationship Id="rId2" Type="http://schemas.openxmlformats.org/officeDocument/2006/relationships/image" Target="../media/image414.jpeg"/><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2" Type="http://schemas.openxmlformats.org/officeDocument/2006/relationships/image" Target="../media/image416.jpeg"/><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2" Type="http://schemas.openxmlformats.org/officeDocument/2006/relationships/image" Target="../media/image417.png"/><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3" Type="http://schemas.openxmlformats.org/officeDocument/2006/relationships/image" Target="../media/image419.jpeg"/><Relationship Id="rId2" Type="http://schemas.openxmlformats.org/officeDocument/2006/relationships/image" Target="../media/image418.jpeg"/><Relationship Id="rId1" Type="http://schemas.openxmlformats.org/officeDocument/2006/relationships/slideLayout" Target="../slideLayouts/slideLayout7.xml"/><Relationship Id="rId4" Type="http://schemas.openxmlformats.org/officeDocument/2006/relationships/image" Target="../media/image420.jpeg"/></Relationships>
</file>

<file path=ppt/slides/_rels/slide397.xml.rels><?xml version="1.0" encoding="UTF-8" standalone="yes"?>
<Relationships xmlns="http://schemas.openxmlformats.org/package/2006/relationships"><Relationship Id="rId3" Type="http://schemas.openxmlformats.org/officeDocument/2006/relationships/image" Target="../media/image422.jpeg"/><Relationship Id="rId2" Type="http://schemas.openxmlformats.org/officeDocument/2006/relationships/image" Target="../media/image421.jpeg"/><Relationship Id="rId1" Type="http://schemas.openxmlformats.org/officeDocument/2006/relationships/slideLayout" Target="../slideLayouts/slideLayout1.xml"/><Relationship Id="rId5" Type="http://schemas.openxmlformats.org/officeDocument/2006/relationships/image" Target="../media/image424.jpeg"/><Relationship Id="rId4" Type="http://schemas.openxmlformats.org/officeDocument/2006/relationships/image" Target="../media/image423.jpeg"/></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2" Type="http://schemas.openxmlformats.org/officeDocument/2006/relationships/image" Target="../media/image425.jpeg"/><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492375"/>
            <a:ext cx="7772400" cy="1470025"/>
          </a:xfrm>
        </p:spPr>
        <p:txBody>
          <a:bodyPr/>
          <a:lstStyle/>
          <a:p>
            <a:pPr eaLnBrk="1" hangingPunct="1"/>
            <a:r>
              <a:rPr lang="es-AR" smtClean="0">
                <a:solidFill>
                  <a:schemeClr val="hlink"/>
                </a:solidFill>
              </a:rPr>
              <a:t>Arco Real</a:t>
            </a:r>
            <a:endParaRPr lang="es-ES_tradnl" smtClean="0">
              <a:solidFill>
                <a:schemeClr val="hlink"/>
              </a:solidFill>
            </a:endParaRPr>
          </a:p>
        </p:txBody>
      </p:sp>
      <p:sp>
        <p:nvSpPr>
          <p:cNvPr id="518147" name="Rectangle 3"/>
          <p:cNvSpPr>
            <a:spLocks noGrp="1" noChangeArrowheads="1"/>
          </p:cNvSpPr>
          <p:nvPr>
            <p:ph type="subTitle" idx="1"/>
          </p:nvPr>
        </p:nvSpPr>
        <p:spPr/>
        <p:txBody>
          <a:bodyPr/>
          <a:lstStyle/>
          <a:p>
            <a:pPr eaLnBrk="1" hangingPunct="1"/>
            <a:r>
              <a:rPr lang="es-AR" smtClean="0">
                <a:solidFill>
                  <a:schemeClr val="hlink"/>
                </a:solidFill>
              </a:rPr>
              <a:t>Cuarta Clase – Decimotercer Grado – Décimo Capitular</a:t>
            </a:r>
            <a:endParaRPr lang="es-ES_tradnl" smtClean="0">
              <a:solidFill>
                <a:schemeClr val="hlink"/>
              </a:solidFill>
            </a:endParaRPr>
          </a:p>
        </p:txBody>
      </p:sp>
      <p:pic>
        <p:nvPicPr>
          <p:cNvPr id="2052" name="Picture 5" descr="perfection-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153" name="Picture 9" descr="FM13_25-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57150"/>
            <a:ext cx="230822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8153"/>
                                        </p:tgtEl>
                                        <p:attrNameLst>
                                          <p:attrName>style.visibility</p:attrName>
                                        </p:attrNameLst>
                                      </p:cBhvr>
                                      <p:to>
                                        <p:strVal val="visible"/>
                                      </p:to>
                                    </p:set>
                                    <p:animEffect transition="in" filter="fade">
                                      <p:cBhvr>
                                        <p:cTn id="7" dur="2000"/>
                                        <p:tgtEl>
                                          <p:spTgt spid="5181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8147">
                                            <p:txEl>
                                              <p:pRg st="0" end="0"/>
                                            </p:txEl>
                                          </p:spTgt>
                                        </p:tgtEl>
                                        <p:attrNameLst>
                                          <p:attrName>style.visibility</p:attrName>
                                        </p:attrNameLst>
                                      </p:cBhvr>
                                      <p:to>
                                        <p:strVal val="visible"/>
                                      </p:to>
                                    </p:set>
                                    <p:animEffect transition="in" filter="blinds(horizontal)">
                                      <p:cBhvr>
                                        <p:cTn id="12" dur="500"/>
                                        <p:tgtEl>
                                          <p:spTgt spid="518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a:xfrm>
            <a:off x="533400" y="228600"/>
            <a:ext cx="8229600" cy="1139825"/>
          </a:xfrm>
        </p:spPr>
        <p:txBody>
          <a:bodyPr/>
          <a:lstStyle/>
          <a:p>
            <a:pPr eaLnBrk="1" hangingPunct="1"/>
            <a:r>
              <a:rPr lang="es-AR" smtClean="0">
                <a:solidFill>
                  <a:srgbClr val="FFFF00"/>
                </a:solidFill>
              </a:rPr>
              <a:t>1. Consideraciones generales</a:t>
            </a:r>
            <a:endParaRPr lang="es-ES_tradnl" smtClean="0">
              <a:solidFill>
                <a:srgbClr val="FFFF00"/>
              </a:solidFill>
            </a:endParaRPr>
          </a:p>
        </p:txBody>
      </p:sp>
      <p:sp>
        <p:nvSpPr>
          <p:cNvPr id="3075" name="Rectangle 3"/>
          <p:cNvSpPr>
            <a:spLocks noGrp="1" noChangeArrowheads="1"/>
          </p:cNvSpPr>
          <p:nvPr>
            <p:ph idx="1"/>
          </p:nvPr>
        </p:nvSpPr>
        <p:spPr/>
        <p:txBody>
          <a:bodyPr/>
          <a:lstStyle/>
          <a:p>
            <a:pPr eaLnBrk="1" hangingPunct="1"/>
            <a:endParaRPr lang="es-AR" smtClean="0"/>
          </a:p>
        </p:txBody>
      </p:sp>
      <p:pic>
        <p:nvPicPr>
          <p:cNvPr id="519180" name="Picture 12" descr="Arco%20medio%20pu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1295400"/>
            <a:ext cx="51117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0"/>
                                        </p:tgtEl>
                                        <p:attrNameLst>
                                          <p:attrName>style.visibility</p:attrName>
                                        </p:attrNameLst>
                                      </p:cBhvr>
                                      <p:to>
                                        <p:strVal val="visible"/>
                                      </p:to>
                                    </p:set>
                                    <p:animEffect transition="in" filter="blinds(horizontal)">
                                      <p:cBhvr>
                                        <p:cTn id="7" dur="500"/>
                                        <p:tgtEl>
                                          <p:spTgt spid="519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19180"/>
                                        </p:tgtEl>
                                        <p:attrNameLst>
                                          <p:attrName>style.visibility</p:attrName>
                                        </p:attrNameLst>
                                      </p:cBhvr>
                                      <p:to>
                                        <p:strVal val="visible"/>
                                      </p:to>
                                    </p:set>
                                    <p:animEffect transition="in" filter="fade">
                                      <p:cBhvr>
                                        <p:cTn id="12" dur="2000"/>
                                        <p:tgtEl>
                                          <p:spTgt spid="519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pPr eaLnBrk="1" hangingPunct="1"/>
            <a:r>
              <a:rPr lang="es-AR" smtClean="0">
                <a:solidFill>
                  <a:schemeClr val="hlink"/>
                </a:solidFill>
              </a:rPr>
              <a:t>Arco Real</a:t>
            </a:r>
            <a:endParaRPr lang="es-ES_tradnl" smtClean="0">
              <a:solidFill>
                <a:schemeClr val="hlink"/>
              </a:solidFill>
            </a:endParaRPr>
          </a:p>
        </p:txBody>
      </p:sp>
      <p:sp>
        <p:nvSpPr>
          <p:cNvPr id="520195" name="Rectangle 3"/>
          <p:cNvSpPr>
            <a:spLocks noGrp="1" noChangeArrowheads="1"/>
          </p:cNvSpPr>
          <p:nvPr>
            <p:ph type="body" idx="1"/>
          </p:nvPr>
        </p:nvSpPr>
        <p:spPr/>
        <p:txBody>
          <a:bodyPr/>
          <a:lstStyle/>
          <a:p>
            <a:pPr eaLnBrk="1" hangingPunct="1"/>
            <a:r>
              <a:rPr lang="es-AR" smtClean="0"/>
              <a:t>Grado Decimotercero del Rito Escocés Antiguo y Aceptado</a:t>
            </a:r>
          </a:p>
          <a:p>
            <a:pPr eaLnBrk="1" hangingPunct="1"/>
            <a:r>
              <a:rPr lang="es-AR" smtClean="0"/>
              <a:t>Décimo Grado de la Logia Capitular de Perfección</a:t>
            </a:r>
          </a:p>
          <a:p>
            <a:pPr eaLnBrk="1" hangingPunct="1"/>
            <a:r>
              <a:rPr lang="es-AR" smtClean="0"/>
              <a:t>Décimo de los Grados Inefables o Sublimes</a:t>
            </a:r>
          </a:p>
          <a:p>
            <a:pPr eaLnBrk="1" hangingPunct="1"/>
            <a:r>
              <a:rPr lang="es-AR" smtClean="0"/>
              <a:t>Segundo Grado de la Cuarta Clase o Serie</a:t>
            </a:r>
          </a:p>
          <a:p>
            <a:pPr eaLnBrk="1" hangingPunct="1">
              <a:buFontTx/>
              <a:buNone/>
            </a:pPr>
            <a:endParaRPr lang="es-ES_tradnl" smtClean="0">
              <a:solidFill>
                <a:schemeClr val="hlink"/>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20194"/>
                                        </p:tgtEl>
                                        <p:attrNameLst>
                                          <p:attrName>style.visibility</p:attrName>
                                        </p:attrNameLst>
                                      </p:cBhvr>
                                      <p:to>
                                        <p:strVal val="visible"/>
                                      </p:to>
                                    </p:set>
                                    <p:animEffect transition="in" filter="fade">
                                      <p:cBhvr>
                                        <p:cTn id="7" dur="2000"/>
                                        <p:tgtEl>
                                          <p:spTgt spid="520194"/>
                                        </p:tgtEl>
                                      </p:cBhvr>
                                    </p:animEffect>
                                    <p:anim calcmode="lin" valueType="num">
                                      <p:cBhvr>
                                        <p:cTn id="8" dur="2000" fill="hold"/>
                                        <p:tgtEl>
                                          <p:spTgt spid="520194"/>
                                        </p:tgtEl>
                                        <p:attrNameLst>
                                          <p:attrName>style.rotation</p:attrName>
                                        </p:attrNameLst>
                                      </p:cBhvr>
                                      <p:tavLst>
                                        <p:tav tm="0">
                                          <p:val>
                                            <p:fltVal val="720"/>
                                          </p:val>
                                        </p:tav>
                                        <p:tav tm="100000">
                                          <p:val>
                                            <p:fltVal val="0"/>
                                          </p:val>
                                        </p:tav>
                                      </p:tavLst>
                                    </p:anim>
                                    <p:anim calcmode="lin" valueType="num">
                                      <p:cBhvr>
                                        <p:cTn id="9" dur="2000" fill="hold"/>
                                        <p:tgtEl>
                                          <p:spTgt spid="520194"/>
                                        </p:tgtEl>
                                        <p:attrNameLst>
                                          <p:attrName>ppt_h</p:attrName>
                                        </p:attrNameLst>
                                      </p:cBhvr>
                                      <p:tavLst>
                                        <p:tav tm="0">
                                          <p:val>
                                            <p:fltVal val="0"/>
                                          </p:val>
                                        </p:tav>
                                        <p:tav tm="100000">
                                          <p:val>
                                            <p:strVal val="#ppt_h"/>
                                          </p:val>
                                        </p:tav>
                                      </p:tavLst>
                                    </p:anim>
                                    <p:anim calcmode="lin" valueType="num">
                                      <p:cBhvr>
                                        <p:cTn id="10" dur="2000" fill="hold"/>
                                        <p:tgtEl>
                                          <p:spTgt spid="520194"/>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20195">
                                            <p:txEl>
                                              <p:pRg st="0" end="0"/>
                                            </p:txEl>
                                          </p:spTgt>
                                        </p:tgtEl>
                                        <p:attrNameLst>
                                          <p:attrName>style.visibility</p:attrName>
                                        </p:attrNameLst>
                                      </p:cBhvr>
                                      <p:to>
                                        <p:strVal val="visible"/>
                                      </p:to>
                                    </p:set>
                                    <p:animEffect transition="in" filter="blinds(horizontal)">
                                      <p:cBhvr>
                                        <p:cTn id="15" dur="500"/>
                                        <p:tgtEl>
                                          <p:spTgt spid="52019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20195">
                                            <p:txEl>
                                              <p:pRg st="1" end="1"/>
                                            </p:txEl>
                                          </p:spTgt>
                                        </p:tgtEl>
                                        <p:attrNameLst>
                                          <p:attrName>style.visibility</p:attrName>
                                        </p:attrNameLst>
                                      </p:cBhvr>
                                      <p:to>
                                        <p:strVal val="visible"/>
                                      </p:to>
                                    </p:set>
                                    <p:animEffect transition="in" filter="blinds(horizontal)">
                                      <p:cBhvr>
                                        <p:cTn id="20" dur="500"/>
                                        <p:tgtEl>
                                          <p:spTgt spid="520195">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20195">
                                            <p:txEl>
                                              <p:pRg st="2" end="2"/>
                                            </p:txEl>
                                          </p:spTgt>
                                        </p:tgtEl>
                                        <p:attrNameLst>
                                          <p:attrName>style.visibility</p:attrName>
                                        </p:attrNameLst>
                                      </p:cBhvr>
                                      <p:to>
                                        <p:strVal val="visible"/>
                                      </p:to>
                                    </p:set>
                                    <p:animEffect transition="in" filter="blinds(horizontal)">
                                      <p:cBhvr>
                                        <p:cTn id="25" dur="500"/>
                                        <p:tgtEl>
                                          <p:spTgt spid="520195">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20195">
                                            <p:txEl>
                                              <p:pRg st="3" end="3"/>
                                            </p:txEl>
                                          </p:spTgt>
                                        </p:tgtEl>
                                        <p:attrNameLst>
                                          <p:attrName>style.visibility</p:attrName>
                                        </p:attrNameLst>
                                      </p:cBhvr>
                                      <p:to>
                                        <p:strVal val="visible"/>
                                      </p:to>
                                    </p:set>
                                    <p:animEffect transition="in" filter="blinds(horizontal)">
                                      <p:cBhvr>
                                        <p:cTn id="30" dur="500"/>
                                        <p:tgtEl>
                                          <p:spTgt spid="520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p:bldP spid="520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solidFill>
                  <a:srgbClr val="FFFF00"/>
                </a:solidFill>
              </a:rPr>
              <a:t>Los orígenes del grado de Maestro del Arco Real</a:t>
            </a:r>
            <a:endParaRPr lang="es-ES_tradnl" sz="4000" smtClean="0">
              <a:solidFill>
                <a:srgbClr val="FFFF00"/>
              </a:solidFill>
            </a:endParaRPr>
          </a:p>
        </p:txBody>
      </p:sp>
      <p:sp>
        <p:nvSpPr>
          <p:cNvPr id="521219" name="Rectangle 3"/>
          <p:cNvSpPr>
            <a:spLocks noGrp="1" noChangeArrowheads="1"/>
          </p:cNvSpPr>
          <p:nvPr>
            <p:ph type="body" idx="1"/>
          </p:nvPr>
        </p:nvSpPr>
        <p:spPr/>
        <p:txBody>
          <a:bodyPr/>
          <a:lstStyle/>
          <a:p>
            <a:pPr eaLnBrk="1" hangingPunct="1">
              <a:lnSpc>
                <a:spcPct val="80000"/>
              </a:lnSpc>
            </a:pPr>
            <a:endParaRPr lang="es-ES" sz="1200" smtClean="0"/>
          </a:p>
          <a:p>
            <a:pPr eaLnBrk="1" hangingPunct="1">
              <a:lnSpc>
                <a:spcPct val="75000"/>
              </a:lnSpc>
            </a:pPr>
            <a:r>
              <a:rPr lang="es-ES" sz="2100" smtClean="0"/>
              <a:t>…pueden situarse tanto en Francia como en Inglaterra.</a:t>
            </a:r>
          </a:p>
          <a:p>
            <a:pPr eaLnBrk="1" hangingPunct="1">
              <a:lnSpc>
                <a:spcPct val="75000"/>
              </a:lnSpc>
            </a:pPr>
            <a:r>
              <a:rPr lang="es-ES" sz="2100" smtClean="0"/>
              <a:t>El problema radica en que, en el Rito York, existe un grado homónimo, que ha tenido mucha mayor práctica y difusión que el Arco Real Escocés.</a:t>
            </a:r>
          </a:p>
          <a:p>
            <a:pPr eaLnBrk="1" hangingPunct="1">
              <a:lnSpc>
                <a:spcPct val="75000"/>
              </a:lnSpc>
            </a:pPr>
            <a:r>
              <a:rPr lang="es-ES" sz="2100" smtClean="0"/>
              <a:t>De hecho, todo el Rito York está basado en el Arco Real.</a:t>
            </a:r>
          </a:p>
          <a:p>
            <a:pPr eaLnBrk="1" hangingPunct="1">
              <a:lnSpc>
                <a:spcPct val="75000"/>
              </a:lnSpc>
            </a:pPr>
            <a:r>
              <a:rPr lang="es-ES" sz="2100" smtClean="0"/>
              <a:t>El significado esotérico de ambos grados es enteramente equivalente, pero la Leyenda y algunos símbolos son diferentes.</a:t>
            </a:r>
          </a:p>
          <a:p>
            <a:pPr eaLnBrk="1" hangingPunct="1">
              <a:lnSpc>
                <a:spcPct val="75000"/>
              </a:lnSpc>
            </a:pPr>
            <a:r>
              <a:rPr lang="es-ES" sz="2100" smtClean="0"/>
              <a:t>La comunicación y el complemento entre ambos grados podría conducir a un gran enriquecimiento mutuo de los dos Ritos.</a:t>
            </a:r>
          </a:p>
          <a:p>
            <a:pPr eaLnBrk="1" hangingPunct="1">
              <a:lnSpc>
                <a:spcPct val="75000"/>
              </a:lnSpc>
            </a:pPr>
            <a:r>
              <a:rPr lang="es-ES" sz="2100" smtClean="0"/>
              <a:t>El Arco Real Escocés parece haber sido inventado por el Caballero Ramsay en Francia, y de ahí haber pasado a Inglaterra, donde </a:t>
            </a:r>
            <a:r>
              <a:rPr lang="en-US" sz="2100" smtClean="0"/>
              <a:t>dio lugar al Arco Real de Dermott y de Dunckerley.</a:t>
            </a:r>
          </a:p>
          <a:p>
            <a:pPr eaLnBrk="1" hangingPunct="1">
              <a:lnSpc>
                <a:spcPct val="75000"/>
              </a:lnSpc>
            </a:pPr>
            <a:r>
              <a:rPr lang="en-US" sz="2100" smtClean="0"/>
              <a:t>Sin embargo, los ingleses reclaman para sí la paternidad sobre este grado, y posiblemente la cuestión nunca será resuelta en forma definitiva.</a:t>
            </a:r>
            <a:r>
              <a:rPr lang="es-ES_tradnl" sz="2100" smtClean="0"/>
              <a:t> </a:t>
            </a:r>
            <a:endParaRPr lang="es-ES" sz="2100" smtClean="0"/>
          </a:p>
          <a:p>
            <a:pPr algn="just" eaLnBrk="1" hangingPunct="1">
              <a:lnSpc>
                <a:spcPct val="75000"/>
              </a:lnSpc>
            </a:pPr>
            <a:r>
              <a:rPr lang="es-ES" sz="2100" smtClean="0"/>
              <a:t>En las primeras versiones del Rito de Mizraim era el grado 31°, titulado </a:t>
            </a:r>
            <a:r>
              <a:rPr lang="es-ES" sz="2100" i="1" smtClean="0"/>
              <a:t>“Gran Real Arco”.</a:t>
            </a:r>
          </a:p>
          <a:p>
            <a:pPr eaLnBrk="1" hangingPunct="1">
              <a:lnSpc>
                <a:spcPct val="80000"/>
              </a:lnSpc>
              <a:buFontTx/>
              <a:buNone/>
            </a:pPr>
            <a:endParaRPr lang="es-ES_tradnl" sz="21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21219">
                                            <p:txEl>
                                              <p:pRg st="7" end="7"/>
                                            </p:txEl>
                                          </p:spTgt>
                                        </p:tgtEl>
                                        <p:attrNameLst>
                                          <p:attrName>style.visibility</p:attrName>
                                        </p:attrNameLst>
                                      </p:cBhvr>
                                      <p:to>
                                        <p:strVal val="visible"/>
                                      </p:to>
                                    </p:set>
                                    <p:animEffect transition="in" filter="blinds(horizontal)">
                                      <p:cBhvr>
                                        <p:cTn id="42" dur="500"/>
                                        <p:tgtEl>
                                          <p:spTgt spid="52121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21219">
                                            <p:txEl>
                                              <p:pRg st="8" end="8"/>
                                            </p:txEl>
                                          </p:spTgt>
                                        </p:tgtEl>
                                        <p:attrNameLst>
                                          <p:attrName>style.visibility</p:attrName>
                                        </p:attrNameLst>
                                      </p:cBhvr>
                                      <p:to>
                                        <p:strVal val="visible"/>
                                      </p:to>
                                    </p:set>
                                    <p:animEffect transition="in" filter="blinds(horizontal)">
                                      <p:cBhvr>
                                        <p:cTn id="47" dur="500"/>
                                        <p:tgtEl>
                                          <p:spTgt spid="5212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7381" name="Picture 5" descr="Tracing_Board_H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52400"/>
            <a:ext cx="57150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7382" name="Text Box 6"/>
          <p:cNvSpPr txBox="1">
            <a:spLocks noChangeArrowheads="1"/>
          </p:cNvSpPr>
          <p:nvPr/>
        </p:nvSpPr>
        <p:spPr bwMode="auto">
          <a:xfrm>
            <a:off x="133350" y="1905000"/>
            <a:ext cx="294005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Esta imagen es una</a:t>
            </a:r>
          </a:p>
          <a:p>
            <a:pPr eaLnBrk="1" hangingPunct="1"/>
            <a:r>
              <a:rPr lang="es-AR">
                <a:solidFill>
                  <a:schemeClr val="tx1"/>
                </a:solidFill>
              </a:rPr>
              <a:t>prueba de la antig</a:t>
            </a:r>
            <a:r>
              <a:rPr lang="en-US">
                <a:solidFill>
                  <a:schemeClr val="tx1"/>
                </a:solidFill>
                <a:cs typeface="Arial" charset="0"/>
              </a:rPr>
              <a:t>üedad</a:t>
            </a:r>
          </a:p>
          <a:p>
            <a:pPr eaLnBrk="1" hangingPunct="1"/>
            <a:r>
              <a:rPr lang="en-US">
                <a:solidFill>
                  <a:schemeClr val="tx1"/>
                </a:solidFill>
                <a:cs typeface="Arial" charset="0"/>
              </a:rPr>
              <a:t>de las ideas vinculadas</a:t>
            </a:r>
          </a:p>
          <a:p>
            <a:pPr eaLnBrk="1" hangingPunct="1"/>
            <a:r>
              <a:rPr lang="en-US">
                <a:solidFill>
                  <a:schemeClr val="tx1"/>
                </a:solidFill>
                <a:cs typeface="Arial" charset="0"/>
              </a:rPr>
              <a:t>al Arco Real.</a:t>
            </a:r>
          </a:p>
          <a:p>
            <a:pPr eaLnBrk="1" hangingPunct="1"/>
            <a:r>
              <a:rPr lang="en-US">
                <a:solidFill>
                  <a:schemeClr val="tx1"/>
                </a:solidFill>
                <a:cs typeface="Arial" charset="0"/>
              </a:rPr>
              <a:t>Corresponden a una</a:t>
            </a:r>
          </a:p>
          <a:p>
            <a:pPr eaLnBrk="1" hangingPunct="1"/>
            <a:r>
              <a:rPr lang="en-US">
                <a:solidFill>
                  <a:schemeClr val="tx1"/>
                </a:solidFill>
                <a:cs typeface="Arial" charset="0"/>
              </a:rPr>
              <a:t>época en que el grado</a:t>
            </a:r>
          </a:p>
          <a:p>
            <a:pPr eaLnBrk="1" hangingPunct="1"/>
            <a:r>
              <a:rPr lang="en-US">
                <a:solidFill>
                  <a:schemeClr val="tx1"/>
                </a:solidFill>
                <a:cs typeface="Arial" charset="0"/>
              </a:rPr>
              <a:t>todavía no estaba </a:t>
            </a:r>
          </a:p>
          <a:p>
            <a:pPr eaLnBrk="1" hangingPunct="1"/>
            <a:r>
              <a:rPr lang="en-US">
                <a:solidFill>
                  <a:schemeClr val="tx1"/>
                </a:solidFill>
                <a:cs typeface="Arial" charset="0"/>
              </a:rPr>
              <a:t>definido como tal.  </a:t>
            </a:r>
          </a:p>
          <a:p>
            <a:pPr eaLnBrk="1" hangingPunct="1"/>
            <a:r>
              <a:rPr lang="en-US">
                <a:solidFill>
                  <a:schemeClr val="tx1"/>
                </a:solidFill>
                <a:cs typeface="Arial" charset="0"/>
              </a:rPr>
              <a:t>Adviértase que en el </a:t>
            </a:r>
          </a:p>
          <a:p>
            <a:pPr eaLnBrk="1" hangingPunct="1"/>
            <a:r>
              <a:rPr lang="en-US">
                <a:solidFill>
                  <a:schemeClr val="tx1"/>
                </a:solidFill>
                <a:cs typeface="Arial" charset="0"/>
              </a:rPr>
              <a:t>Cuadro, correspondiente al</a:t>
            </a:r>
          </a:p>
          <a:p>
            <a:pPr eaLnBrk="1" hangingPunct="1"/>
            <a:r>
              <a:rPr lang="en-US">
                <a:solidFill>
                  <a:schemeClr val="tx1"/>
                </a:solidFill>
                <a:cs typeface="Arial" charset="0"/>
              </a:rPr>
              <a:t>grado de Maestro,</a:t>
            </a:r>
          </a:p>
          <a:p>
            <a:pPr eaLnBrk="1" hangingPunct="1"/>
            <a:r>
              <a:rPr lang="en-US">
                <a:solidFill>
                  <a:schemeClr val="tx1"/>
                </a:solidFill>
                <a:cs typeface="Arial" charset="0"/>
              </a:rPr>
              <a:t>ya aparecen el arco y la</a:t>
            </a:r>
          </a:p>
          <a:p>
            <a:pPr eaLnBrk="1" hangingPunct="1"/>
            <a:r>
              <a:rPr lang="en-US">
                <a:solidFill>
                  <a:schemeClr val="tx1"/>
                </a:solidFill>
                <a:cs typeface="Arial" charset="0"/>
              </a:rPr>
              <a:t>piedra clave.</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7381"/>
                                        </p:tgtEl>
                                        <p:attrNameLst>
                                          <p:attrName>style.visibility</p:attrName>
                                        </p:attrNameLst>
                                      </p:cBhvr>
                                      <p:to>
                                        <p:strVal val="visible"/>
                                      </p:to>
                                    </p:set>
                                    <p:animEffect transition="in" filter="fade">
                                      <p:cBhvr>
                                        <p:cTn id="7" dur="2000"/>
                                        <p:tgtEl>
                                          <p:spTgt spid="9973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97382"/>
                                        </p:tgtEl>
                                        <p:attrNameLst>
                                          <p:attrName>style.visibility</p:attrName>
                                        </p:attrNameLst>
                                      </p:cBhvr>
                                      <p:to>
                                        <p:strVal val="visible"/>
                                      </p:to>
                                    </p:set>
                                    <p:animEffect transition="in" filter="dissolve">
                                      <p:cBhvr>
                                        <p:cTn id="12" dur="500"/>
                                        <p:tgtEl>
                                          <p:spTgt spid="997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738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8405" name="Picture 5" descr="HRA__Bo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2400"/>
            <a:ext cx="4440238"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8406" name="Text Box 6"/>
          <p:cNvSpPr txBox="1">
            <a:spLocks noChangeArrowheads="1"/>
          </p:cNvSpPr>
          <p:nvPr/>
        </p:nvSpPr>
        <p:spPr bwMode="auto">
          <a:xfrm>
            <a:off x="152400" y="1905000"/>
            <a:ext cx="235585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Un Cuadro</a:t>
            </a:r>
          </a:p>
          <a:p>
            <a:pPr eaLnBrk="1" hangingPunct="1"/>
            <a:r>
              <a:rPr lang="es-AR">
                <a:solidFill>
                  <a:schemeClr val="tx1"/>
                </a:solidFill>
              </a:rPr>
              <a:t>muy antiguo</a:t>
            </a:r>
          </a:p>
          <a:p>
            <a:pPr eaLnBrk="1" hangingPunct="1"/>
            <a:r>
              <a:rPr lang="es-AR">
                <a:solidFill>
                  <a:schemeClr val="tx1"/>
                </a:solidFill>
              </a:rPr>
              <a:t>del Arco Real, obra</a:t>
            </a:r>
          </a:p>
          <a:p>
            <a:pPr eaLnBrk="1" hangingPunct="1"/>
            <a:r>
              <a:rPr lang="es-AR">
                <a:solidFill>
                  <a:schemeClr val="tx1"/>
                </a:solidFill>
              </a:rPr>
              <a:t>de L. Dermott (1783).</a:t>
            </a:r>
          </a:p>
          <a:p>
            <a:pPr eaLnBrk="1" hangingPunct="1"/>
            <a:r>
              <a:rPr lang="es-AR">
                <a:solidFill>
                  <a:schemeClr val="tx1"/>
                </a:solidFill>
              </a:rPr>
              <a:t>Cabe aclarar que en</a:t>
            </a:r>
          </a:p>
          <a:p>
            <a:pPr eaLnBrk="1" hangingPunct="1"/>
            <a:r>
              <a:rPr lang="es-AR">
                <a:solidFill>
                  <a:schemeClr val="tx1"/>
                </a:solidFill>
              </a:rPr>
              <a:t>esta época los</a:t>
            </a:r>
          </a:p>
          <a:p>
            <a:pPr eaLnBrk="1" hangingPunct="1"/>
            <a:r>
              <a:rPr lang="es-AR">
                <a:solidFill>
                  <a:schemeClr val="tx1"/>
                </a:solidFill>
              </a:rPr>
              <a:t>“Ritos” (Escocés, </a:t>
            </a:r>
          </a:p>
          <a:p>
            <a:pPr eaLnBrk="1" hangingPunct="1"/>
            <a:r>
              <a:rPr lang="es-AR">
                <a:solidFill>
                  <a:schemeClr val="tx1"/>
                </a:solidFill>
              </a:rPr>
              <a:t>York, etc.) todavía</a:t>
            </a:r>
          </a:p>
          <a:p>
            <a:pPr eaLnBrk="1" hangingPunct="1"/>
            <a:r>
              <a:rPr lang="es-AR">
                <a:solidFill>
                  <a:schemeClr val="tx1"/>
                </a:solidFill>
              </a:rPr>
              <a:t>no estaban </a:t>
            </a:r>
          </a:p>
          <a:p>
            <a:pPr eaLnBrk="1" hangingPunct="1"/>
            <a:r>
              <a:rPr lang="es-AR">
                <a:solidFill>
                  <a:schemeClr val="tx1"/>
                </a:solidFill>
              </a:rPr>
              <a:t>constituidos.</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8405"/>
                                        </p:tgtEl>
                                        <p:attrNameLst>
                                          <p:attrName>style.visibility</p:attrName>
                                        </p:attrNameLst>
                                      </p:cBhvr>
                                      <p:to>
                                        <p:strVal val="visible"/>
                                      </p:to>
                                    </p:set>
                                    <p:animEffect transition="in" filter="fade">
                                      <p:cBhvr>
                                        <p:cTn id="7" dur="2000"/>
                                        <p:tgtEl>
                                          <p:spTgt spid="9984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98406"/>
                                        </p:tgtEl>
                                        <p:attrNameLst>
                                          <p:attrName>style.visibility</p:attrName>
                                        </p:attrNameLst>
                                      </p:cBhvr>
                                      <p:to>
                                        <p:strVal val="visible"/>
                                      </p:to>
                                    </p:set>
                                    <p:animEffect transition="in" filter="dissolve">
                                      <p:cBhvr>
                                        <p:cTn id="12" dur="500"/>
                                        <p:tgtEl>
                                          <p:spTgt spid="998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84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1" name="Picture 5" descr="RGLE__HRA_Pri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091613"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419600" y="496888"/>
            <a:ext cx="4595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t>Antiguas imágenes (siglo XVIII), que ya</a:t>
            </a:r>
          </a:p>
          <a:p>
            <a:pPr eaLnBrk="1" hangingPunct="1"/>
            <a:r>
              <a:rPr lang="es-MX"/>
              <a:t>presentan símbolos del Arco Real Escocés</a:t>
            </a:r>
            <a:endParaRPr lang="es-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0421"/>
                                        </p:tgtEl>
                                        <p:attrNameLst>
                                          <p:attrName>style.visibility</p:attrName>
                                        </p:attrNameLst>
                                      </p:cBhvr>
                                      <p:to>
                                        <p:strVal val="visible"/>
                                      </p:to>
                                    </p:set>
                                    <p:animEffect transition="in" filter="box(out)">
                                      <p:cBhvr>
                                        <p:cTn id="7" dur="2000"/>
                                        <p:tgtEl>
                                          <p:spTgt spid="604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7" name="Picture 5" descr="HRA_Insta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300" y="0"/>
            <a:ext cx="4481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04800" y="1524000"/>
            <a:ext cx="207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i="1">
                <a:solidFill>
                  <a:schemeClr val="tx1"/>
                </a:solidFill>
              </a:rPr>
              <a:t>«El Arco sostiene</a:t>
            </a:r>
          </a:p>
          <a:p>
            <a:pPr eaLnBrk="1" hangingPunct="1"/>
            <a:r>
              <a:rPr lang="es-MX" i="1">
                <a:solidFill>
                  <a:schemeClr val="tx1"/>
                </a:solidFill>
              </a:rPr>
              <a:t>y conecta las</a:t>
            </a:r>
          </a:p>
          <a:p>
            <a:pPr eaLnBrk="1" hangingPunct="1"/>
            <a:r>
              <a:rPr lang="es-MX" i="1">
                <a:solidFill>
                  <a:schemeClr val="tx1"/>
                </a:solidFill>
              </a:rPr>
              <a:t>diversas partes de</a:t>
            </a:r>
          </a:p>
          <a:p>
            <a:pPr eaLnBrk="1" hangingPunct="1"/>
            <a:r>
              <a:rPr lang="es-MX" i="1">
                <a:solidFill>
                  <a:schemeClr val="tx1"/>
                </a:solidFill>
              </a:rPr>
              <a:t>un edificio»</a:t>
            </a:r>
            <a:endParaRPr lang="es-AR" i="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4517"/>
                                        </p:tgtEl>
                                        <p:attrNameLst>
                                          <p:attrName>style.visibility</p:attrName>
                                        </p:attrNameLst>
                                      </p:cBhvr>
                                      <p:to>
                                        <p:strVal val="visible"/>
                                      </p:to>
                                    </p:set>
                                    <p:animEffect transition="in" filter="box(out)">
                                      <p:cBhvr>
                                        <p:cTn id="7" dur="2000"/>
                                        <p:tgtEl>
                                          <p:spTgt spid="645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e008303513-v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25" y="-25400"/>
            <a:ext cx="5172075" cy="695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8600" y="2000250"/>
            <a:ext cx="157321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Antiguo</a:t>
            </a:r>
          </a:p>
          <a:p>
            <a:pPr eaLnBrk="1" hangingPunct="1"/>
            <a:r>
              <a:rPr lang="es-MX" b="1">
                <a:solidFill>
                  <a:schemeClr val="tx1"/>
                </a:solidFill>
              </a:rPr>
              <a:t>Certificado</a:t>
            </a:r>
          </a:p>
          <a:p>
            <a:pPr eaLnBrk="1" hangingPunct="1"/>
            <a:r>
              <a:rPr lang="es-MX" b="1">
                <a:solidFill>
                  <a:schemeClr val="tx1"/>
                </a:solidFill>
              </a:rPr>
              <a:t>de Admisión</a:t>
            </a:r>
          </a:p>
          <a:p>
            <a:pPr eaLnBrk="1" hangingPunct="1"/>
            <a:r>
              <a:rPr lang="es-MX" b="1">
                <a:solidFill>
                  <a:schemeClr val="tx1"/>
                </a:solidFill>
              </a:rPr>
              <a:t>al Arco Real,</a:t>
            </a:r>
          </a:p>
          <a:p>
            <a:pPr eaLnBrk="1" hangingPunct="1"/>
            <a:r>
              <a:rPr lang="es-MX" b="1">
                <a:solidFill>
                  <a:schemeClr val="tx1"/>
                </a:solidFill>
              </a:rPr>
              <a:t>Rito York</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5" name="Picture 5" descr="RGLE_HRA__Collectab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442913"/>
            <a:ext cx="9237663" cy="60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6565"/>
                                        </p:tgtEl>
                                        <p:attrNameLst>
                                          <p:attrName>style.visibility</p:attrName>
                                        </p:attrNameLst>
                                      </p:cBhvr>
                                      <p:to>
                                        <p:strVal val="visible"/>
                                      </p:to>
                                    </p:set>
                                    <p:animEffect transition="in" filter="box(out)">
                                      <p:cBhvr>
                                        <p:cTn id="7" dur="2000"/>
                                        <p:tgtEl>
                                          <p:spTgt spid="66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solidFill>
                  <a:srgbClr val="FFFF00"/>
                </a:solidFill>
              </a:rPr>
              <a:t>Algunas hipótesis históricas</a:t>
            </a:r>
            <a:endParaRPr lang="es-AR" smtClean="0">
              <a:solidFill>
                <a:srgbClr val="FFFF00"/>
              </a:solidFill>
            </a:endParaRPr>
          </a:p>
        </p:txBody>
      </p:sp>
      <p:sp>
        <p:nvSpPr>
          <p:cNvPr id="3" name="2 Marcador de contenido"/>
          <p:cNvSpPr>
            <a:spLocks noGrp="1"/>
          </p:cNvSpPr>
          <p:nvPr>
            <p:ph idx="1"/>
          </p:nvPr>
        </p:nvSpPr>
        <p:spPr/>
        <p:txBody>
          <a:bodyPr/>
          <a:lstStyle/>
          <a:p>
            <a:r>
              <a:rPr lang="es-MX" smtClean="0"/>
              <a:t>Algunos opinan que el Ritual del Arco Real (y también el de la Bóveda Sagrada) emanó de una base literaria conocida por los letrados del siglo XVIII.</a:t>
            </a:r>
          </a:p>
          <a:p>
            <a:r>
              <a:rPr lang="es-MX" smtClean="0"/>
              <a:t>En el</a:t>
            </a:r>
            <a:r>
              <a:rPr lang="es-MX" i="1" smtClean="0"/>
              <a:t> Philostorge, </a:t>
            </a:r>
            <a:r>
              <a:rPr lang="es-MX" smtClean="0"/>
              <a:t>del siglo XVII, encontramos el tema de la clave de bóveda, el descenso y el hallazgo de un libro que, tratándose de una obra cristiana, es el Evangelio de San Juan.</a:t>
            </a:r>
            <a:endParaRPr lang="es-AR" i="1" smtClean="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Rectangle 2"/>
          <p:cNvSpPr>
            <a:spLocks noGrp="1" noChangeArrowheads="1"/>
          </p:cNvSpPr>
          <p:nvPr>
            <p:ph type="title"/>
          </p:nvPr>
        </p:nvSpPr>
        <p:spPr/>
        <p:txBody>
          <a:bodyPr/>
          <a:lstStyle/>
          <a:p>
            <a:pPr eaLnBrk="1" hangingPunct="1"/>
            <a:r>
              <a:rPr lang="es-AR" smtClean="0">
                <a:solidFill>
                  <a:srgbClr val="FFFF00"/>
                </a:solidFill>
              </a:rPr>
              <a:t>Un origen común</a:t>
            </a:r>
            <a:endParaRPr lang="es-ES_tradnl" smtClean="0">
              <a:solidFill>
                <a:srgbClr val="FFFF00"/>
              </a:solidFill>
            </a:endParaRPr>
          </a:p>
        </p:txBody>
      </p:sp>
      <p:sp>
        <p:nvSpPr>
          <p:cNvPr id="1174531" name="Rectangle 3"/>
          <p:cNvSpPr>
            <a:spLocks noGrp="1" noChangeArrowheads="1"/>
          </p:cNvSpPr>
          <p:nvPr>
            <p:ph type="body" sz="half" idx="1"/>
          </p:nvPr>
        </p:nvSpPr>
        <p:spPr>
          <a:xfrm>
            <a:off x="152400" y="1722438"/>
            <a:ext cx="4038600" cy="4525962"/>
          </a:xfrm>
        </p:spPr>
        <p:txBody>
          <a:bodyPr/>
          <a:lstStyle/>
          <a:p>
            <a:pPr eaLnBrk="1" hangingPunct="1">
              <a:lnSpc>
                <a:spcPct val="90000"/>
              </a:lnSpc>
            </a:pPr>
            <a:r>
              <a:rPr lang="es-AR" sz="2000" smtClean="0"/>
              <a:t>Investigaciones modernas parecen indicar que, si bien existen muchas formas y versiones diferentes de este grado, todas derivan de un origen común.</a:t>
            </a:r>
          </a:p>
          <a:p>
            <a:pPr eaLnBrk="1" hangingPunct="1">
              <a:lnSpc>
                <a:spcPct val="90000"/>
              </a:lnSpc>
            </a:pPr>
            <a:r>
              <a:rPr lang="es-AR" sz="2000" smtClean="0"/>
              <a:t>Que podría situarse entre 1737 y 1740.</a:t>
            </a:r>
          </a:p>
          <a:p>
            <a:pPr eaLnBrk="1" hangingPunct="1">
              <a:lnSpc>
                <a:spcPct val="90000"/>
              </a:lnSpc>
            </a:pPr>
            <a:r>
              <a:rPr lang="es-AR" sz="2000" smtClean="0"/>
              <a:t>En todos los casos, era el grado Sublime e Inefable por excelencia, por relacionarse directamente con el Shem Hamphorash, la Palabra Perdida.</a:t>
            </a:r>
            <a:endParaRPr lang="es-ES_tradnl" sz="2000" smtClean="0"/>
          </a:p>
        </p:txBody>
      </p:sp>
      <p:sp>
        <p:nvSpPr>
          <p:cNvPr id="13316"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174534" name="Picture 6" descr="pathetic_address_500_3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905000"/>
            <a:ext cx="476250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4535" name="Text Box 7"/>
          <p:cNvSpPr txBox="1">
            <a:spLocks noChangeArrowheads="1"/>
          </p:cNvSpPr>
          <p:nvPr/>
        </p:nvSpPr>
        <p:spPr bwMode="auto">
          <a:xfrm>
            <a:off x="4191000" y="5675313"/>
            <a:ext cx="46291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b="1">
                <a:solidFill>
                  <a:schemeClr val="tx1"/>
                </a:solidFill>
              </a:rPr>
              <a:t>Dibujo de fecha desconocida, que ilustra</a:t>
            </a:r>
          </a:p>
          <a:p>
            <a:pPr algn="ctr" eaLnBrk="1" hangingPunct="1"/>
            <a:r>
              <a:rPr lang="es-AR" b="1">
                <a:solidFill>
                  <a:schemeClr val="tx1"/>
                </a:solidFill>
              </a:rPr>
              <a:t>la Leyenda tal como aparece en el</a:t>
            </a:r>
          </a:p>
          <a:p>
            <a:pPr algn="ctr" eaLnBrk="1" hangingPunct="1"/>
            <a:r>
              <a:rPr lang="es-AR" b="1">
                <a:solidFill>
                  <a:schemeClr val="tx1"/>
                </a:solidFill>
              </a:rPr>
              <a:t>Rito York</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74530"/>
                                        </p:tgtEl>
                                        <p:attrNameLst>
                                          <p:attrName>style.visibility</p:attrName>
                                        </p:attrNameLst>
                                      </p:cBhvr>
                                      <p:to>
                                        <p:strVal val="visible"/>
                                      </p:to>
                                    </p:set>
                                    <p:animEffect transition="in" filter="blinds(horizontal)">
                                      <p:cBhvr>
                                        <p:cTn id="7" dur="500"/>
                                        <p:tgtEl>
                                          <p:spTgt spid="1174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74531">
                                            <p:txEl>
                                              <p:pRg st="0" end="0"/>
                                            </p:txEl>
                                          </p:spTgt>
                                        </p:tgtEl>
                                        <p:attrNameLst>
                                          <p:attrName>style.visibility</p:attrName>
                                        </p:attrNameLst>
                                      </p:cBhvr>
                                      <p:to>
                                        <p:strVal val="visible"/>
                                      </p:to>
                                    </p:set>
                                    <p:animEffect transition="in" filter="blinds(horizontal)">
                                      <p:cBhvr>
                                        <p:cTn id="12" dur="500"/>
                                        <p:tgtEl>
                                          <p:spTgt spid="1174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74531">
                                            <p:txEl>
                                              <p:pRg st="1" end="1"/>
                                            </p:txEl>
                                          </p:spTgt>
                                        </p:tgtEl>
                                        <p:attrNameLst>
                                          <p:attrName>style.visibility</p:attrName>
                                        </p:attrNameLst>
                                      </p:cBhvr>
                                      <p:to>
                                        <p:strVal val="visible"/>
                                      </p:to>
                                    </p:set>
                                    <p:animEffect transition="in" filter="blinds(horizontal)">
                                      <p:cBhvr>
                                        <p:cTn id="17" dur="500"/>
                                        <p:tgtEl>
                                          <p:spTgt spid="1174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74531">
                                            <p:txEl>
                                              <p:pRg st="2" end="2"/>
                                            </p:txEl>
                                          </p:spTgt>
                                        </p:tgtEl>
                                        <p:attrNameLst>
                                          <p:attrName>style.visibility</p:attrName>
                                        </p:attrNameLst>
                                      </p:cBhvr>
                                      <p:to>
                                        <p:strVal val="visible"/>
                                      </p:to>
                                    </p:set>
                                    <p:animEffect transition="in" filter="blinds(horizontal)">
                                      <p:cBhvr>
                                        <p:cTn id="22" dur="500"/>
                                        <p:tgtEl>
                                          <p:spTgt spid="11745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174534"/>
                                        </p:tgtEl>
                                        <p:attrNameLst>
                                          <p:attrName>style.visibility</p:attrName>
                                        </p:attrNameLst>
                                      </p:cBhvr>
                                      <p:to>
                                        <p:strVal val="visible"/>
                                      </p:to>
                                    </p:set>
                                    <p:animEffect transition="in" filter="fade">
                                      <p:cBhvr>
                                        <p:cTn id="27" dur="2000"/>
                                        <p:tgtEl>
                                          <p:spTgt spid="117453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74535"/>
                                        </p:tgtEl>
                                        <p:attrNameLst>
                                          <p:attrName>style.visibility</p:attrName>
                                        </p:attrNameLst>
                                      </p:cBhvr>
                                      <p:to>
                                        <p:strVal val="visible"/>
                                      </p:to>
                                    </p:set>
                                    <p:animEffect transition="in" filter="dissolve">
                                      <p:cBhvr>
                                        <p:cTn id="32" dur="500"/>
                                        <p:tgtEl>
                                          <p:spTgt spid="1174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4530" grpId="0"/>
      <p:bldP spid="1174531" grpId="0" build="p"/>
      <p:bldP spid="11745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ChangeArrowheads="1"/>
          </p:cNvSpPr>
          <p:nvPr>
            <p:ph type="title"/>
          </p:nvPr>
        </p:nvSpPr>
        <p:spPr/>
        <p:txBody>
          <a:bodyPr/>
          <a:lstStyle/>
          <a:p>
            <a:pPr eaLnBrk="1" hangingPunct="1"/>
            <a:r>
              <a:rPr lang="es-ES" sz="4000" smtClean="0">
                <a:solidFill>
                  <a:srgbClr val="FFFF00"/>
                </a:solidFill>
              </a:rPr>
              <a:t>Una multitud de nombres…</a:t>
            </a:r>
            <a:endParaRPr lang="es-ES_tradnl" sz="4000" smtClean="0">
              <a:solidFill>
                <a:srgbClr val="FFFF00"/>
              </a:solidFill>
            </a:endParaRPr>
          </a:p>
        </p:txBody>
      </p:sp>
      <p:sp>
        <p:nvSpPr>
          <p:cNvPr id="990211" name="Rectangle 3"/>
          <p:cNvSpPr>
            <a:spLocks noGrp="1" noChangeArrowheads="1"/>
          </p:cNvSpPr>
          <p:nvPr>
            <p:ph type="body" idx="1"/>
          </p:nvPr>
        </p:nvSpPr>
        <p:spPr>
          <a:xfrm>
            <a:off x="533400" y="1066800"/>
            <a:ext cx="8229600" cy="4525963"/>
          </a:xfrm>
        </p:spPr>
        <p:txBody>
          <a:bodyPr/>
          <a:lstStyle/>
          <a:p>
            <a:pPr eaLnBrk="1" hangingPunct="1">
              <a:lnSpc>
                <a:spcPct val="80000"/>
              </a:lnSpc>
            </a:pPr>
            <a:endParaRPr lang="es-ES" sz="2800" smtClean="0"/>
          </a:p>
          <a:p>
            <a:pPr eaLnBrk="1" hangingPunct="1">
              <a:lnSpc>
                <a:spcPct val="75000"/>
              </a:lnSpc>
            </a:pPr>
            <a:r>
              <a:rPr lang="es-ES" sz="2800" smtClean="0"/>
              <a:t>Este grado ha recibido multitud de nombres, que resaltan una u otra de sus características:</a:t>
            </a:r>
          </a:p>
          <a:p>
            <a:pPr eaLnBrk="1" hangingPunct="1">
              <a:lnSpc>
                <a:spcPct val="75000"/>
              </a:lnSpc>
            </a:pPr>
            <a:r>
              <a:rPr lang="en-US" sz="2800" i="1" smtClean="0"/>
              <a:t>Arco Real de Enoch</a:t>
            </a:r>
            <a:r>
              <a:rPr lang="en-US" sz="2800" smtClean="0"/>
              <a:t>, </a:t>
            </a:r>
          </a:p>
          <a:p>
            <a:pPr eaLnBrk="1" hangingPunct="1">
              <a:lnSpc>
                <a:spcPct val="75000"/>
              </a:lnSpc>
            </a:pPr>
            <a:r>
              <a:rPr lang="en-US" sz="2800" i="1" smtClean="0"/>
              <a:t>Arco Real de Salomón</a:t>
            </a:r>
            <a:r>
              <a:rPr lang="en-US" sz="2800" smtClean="0"/>
              <a:t>,</a:t>
            </a:r>
          </a:p>
          <a:p>
            <a:pPr eaLnBrk="1" hangingPunct="1">
              <a:lnSpc>
                <a:spcPct val="75000"/>
              </a:lnSpc>
            </a:pPr>
            <a:r>
              <a:rPr lang="en-US" sz="2800" i="1" smtClean="0"/>
              <a:t>Antiguo Arco Real de Salomón</a:t>
            </a:r>
            <a:r>
              <a:rPr lang="en-US" sz="2800" smtClean="0"/>
              <a:t>,</a:t>
            </a:r>
          </a:p>
          <a:p>
            <a:pPr eaLnBrk="1" hangingPunct="1">
              <a:lnSpc>
                <a:spcPct val="75000"/>
              </a:lnSpc>
            </a:pPr>
            <a:r>
              <a:rPr lang="en-US" sz="2800" i="1" smtClean="0"/>
              <a:t>Caballero del Arco Noveno</a:t>
            </a:r>
            <a:r>
              <a:rPr lang="en-US" sz="2800" smtClean="0"/>
              <a:t>, </a:t>
            </a:r>
          </a:p>
          <a:p>
            <a:pPr eaLnBrk="1" hangingPunct="1">
              <a:lnSpc>
                <a:spcPct val="75000"/>
              </a:lnSpc>
            </a:pPr>
            <a:r>
              <a:rPr lang="en-US" sz="2800" i="1" smtClean="0"/>
              <a:t>Caballero de los Nueve Arcos</a:t>
            </a:r>
            <a:r>
              <a:rPr lang="en-US" sz="2800" smtClean="0"/>
              <a:t>,</a:t>
            </a:r>
          </a:p>
          <a:p>
            <a:pPr eaLnBrk="1" hangingPunct="1">
              <a:lnSpc>
                <a:spcPct val="75000"/>
              </a:lnSpc>
            </a:pPr>
            <a:r>
              <a:rPr lang="en-US" sz="2800" i="1" smtClean="0"/>
              <a:t>Maestro de los Nueve Arcos</a:t>
            </a:r>
            <a:r>
              <a:rPr lang="en-US" sz="2800" smtClean="0"/>
              <a:t>, </a:t>
            </a:r>
          </a:p>
          <a:p>
            <a:pPr eaLnBrk="1" hangingPunct="1">
              <a:lnSpc>
                <a:spcPct val="75000"/>
              </a:lnSpc>
            </a:pPr>
            <a:r>
              <a:rPr lang="en-US" sz="2800" i="1" smtClean="0"/>
              <a:t>Maestro del Arco Real</a:t>
            </a:r>
            <a:r>
              <a:rPr lang="en-US" sz="2800" smtClean="0"/>
              <a:t>.</a:t>
            </a:r>
          </a:p>
          <a:p>
            <a:pPr eaLnBrk="1" hangingPunct="1">
              <a:lnSpc>
                <a:spcPct val="75000"/>
              </a:lnSpc>
            </a:pPr>
            <a:r>
              <a:rPr lang="en-US" sz="2800" smtClean="0"/>
              <a:t>Quizás el último de estos nombres sea el menos fantástico y, a la vez, el que mejor comunica su esencia y significado.</a:t>
            </a:r>
            <a:endParaRPr lang="es-ES" sz="2800" smtClean="0"/>
          </a:p>
          <a:p>
            <a:pPr eaLnBrk="1" hangingPunct="1">
              <a:lnSpc>
                <a:spcPct val="80000"/>
              </a:lnSpc>
              <a:buFontTx/>
              <a:buNone/>
            </a:pPr>
            <a:endParaRPr lang="es-ES_tradnl" sz="2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0210"/>
                                        </p:tgtEl>
                                        <p:attrNameLst>
                                          <p:attrName>style.visibility</p:attrName>
                                        </p:attrNameLst>
                                      </p:cBhvr>
                                      <p:to>
                                        <p:strVal val="visible"/>
                                      </p:to>
                                    </p:set>
                                    <p:animEffect transition="in" filter="blinds(horizontal)">
                                      <p:cBhvr>
                                        <p:cTn id="7" dur="500"/>
                                        <p:tgtEl>
                                          <p:spTgt spid="990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90211">
                                            <p:txEl>
                                              <p:pRg st="1" end="1"/>
                                            </p:txEl>
                                          </p:spTgt>
                                        </p:tgtEl>
                                        <p:attrNameLst>
                                          <p:attrName>style.visibility</p:attrName>
                                        </p:attrNameLst>
                                      </p:cBhvr>
                                      <p:to>
                                        <p:strVal val="visible"/>
                                      </p:to>
                                    </p:set>
                                    <p:animEffect transition="in" filter="blinds(horizontal)">
                                      <p:cBhvr>
                                        <p:cTn id="12" dur="500"/>
                                        <p:tgtEl>
                                          <p:spTgt spid="9902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90211">
                                            <p:txEl>
                                              <p:pRg st="2" end="2"/>
                                            </p:txEl>
                                          </p:spTgt>
                                        </p:tgtEl>
                                        <p:attrNameLst>
                                          <p:attrName>style.visibility</p:attrName>
                                        </p:attrNameLst>
                                      </p:cBhvr>
                                      <p:to>
                                        <p:strVal val="visible"/>
                                      </p:to>
                                    </p:set>
                                    <p:animEffect transition="in" filter="blinds(horizontal)">
                                      <p:cBhvr>
                                        <p:cTn id="17" dur="500"/>
                                        <p:tgtEl>
                                          <p:spTgt spid="9902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90211">
                                            <p:txEl>
                                              <p:pRg st="3" end="3"/>
                                            </p:txEl>
                                          </p:spTgt>
                                        </p:tgtEl>
                                        <p:attrNameLst>
                                          <p:attrName>style.visibility</p:attrName>
                                        </p:attrNameLst>
                                      </p:cBhvr>
                                      <p:to>
                                        <p:strVal val="visible"/>
                                      </p:to>
                                    </p:set>
                                    <p:animEffect transition="in" filter="blinds(horizontal)">
                                      <p:cBhvr>
                                        <p:cTn id="22" dur="500"/>
                                        <p:tgtEl>
                                          <p:spTgt spid="9902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90211">
                                            <p:txEl>
                                              <p:pRg st="4" end="4"/>
                                            </p:txEl>
                                          </p:spTgt>
                                        </p:tgtEl>
                                        <p:attrNameLst>
                                          <p:attrName>style.visibility</p:attrName>
                                        </p:attrNameLst>
                                      </p:cBhvr>
                                      <p:to>
                                        <p:strVal val="visible"/>
                                      </p:to>
                                    </p:set>
                                    <p:animEffect transition="in" filter="blinds(horizontal)">
                                      <p:cBhvr>
                                        <p:cTn id="27" dur="500"/>
                                        <p:tgtEl>
                                          <p:spTgt spid="9902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90211">
                                            <p:txEl>
                                              <p:pRg st="5" end="5"/>
                                            </p:txEl>
                                          </p:spTgt>
                                        </p:tgtEl>
                                        <p:attrNameLst>
                                          <p:attrName>style.visibility</p:attrName>
                                        </p:attrNameLst>
                                      </p:cBhvr>
                                      <p:to>
                                        <p:strVal val="visible"/>
                                      </p:to>
                                    </p:set>
                                    <p:animEffect transition="in" filter="blinds(horizontal)">
                                      <p:cBhvr>
                                        <p:cTn id="32" dur="500"/>
                                        <p:tgtEl>
                                          <p:spTgt spid="99021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90211">
                                            <p:txEl>
                                              <p:pRg st="6" end="6"/>
                                            </p:txEl>
                                          </p:spTgt>
                                        </p:tgtEl>
                                        <p:attrNameLst>
                                          <p:attrName>style.visibility</p:attrName>
                                        </p:attrNameLst>
                                      </p:cBhvr>
                                      <p:to>
                                        <p:strVal val="visible"/>
                                      </p:to>
                                    </p:set>
                                    <p:animEffect transition="in" filter="blinds(horizontal)">
                                      <p:cBhvr>
                                        <p:cTn id="37" dur="500"/>
                                        <p:tgtEl>
                                          <p:spTgt spid="99021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90211">
                                            <p:txEl>
                                              <p:pRg st="7" end="7"/>
                                            </p:txEl>
                                          </p:spTgt>
                                        </p:tgtEl>
                                        <p:attrNameLst>
                                          <p:attrName>style.visibility</p:attrName>
                                        </p:attrNameLst>
                                      </p:cBhvr>
                                      <p:to>
                                        <p:strVal val="visible"/>
                                      </p:to>
                                    </p:set>
                                    <p:animEffect transition="in" filter="blinds(horizontal)">
                                      <p:cBhvr>
                                        <p:cTn id="42" dur="500"/>
                                        <p:tgtEl>
                                          <p:spTgt spid="990211">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90211">
                                            <p:txEl>
                                              <p:pRg st="8" end="8"/>
                                            </p:txEl>
                                          </p:spTgt>
                                        </p:tgtEl>
                                        <p:attrNameLst>
                                          <p:attrName>style.visibility</p:attrName>
                                        </p:attrNameLst>
                                      </p:cBhvr>
                                      <p:to>
                                        <p:strVal val="visible"/>
                                      </p:to>
                                    </p:set>
                                    <p:animEffect transition="in" filter="blinds(horizontal)">
                                      <p:cBhvr>
                                        <p:cTn id="47" dur="500"/>
                                        <p:tgtEl>
                                          <p:spTgt spid="990211">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90211">
                                            <p:txEl>
                                              <p:pRg st="9" end="9"/>
                                            </p:txEl>
                                          </p:spTgt>
                                        </p:tgtEl>
                                        <p:attrNameLst>
                                          <p:attrName>style.visibility</p:attrName>
                                        </p:attrNameLst>
                                      </p:cBhvr>
                                      <p:to>
                                        <p:strVal val="visible"/>
                                      </p:to>
                                    </p:set>
                                    <p:animEffect transition="in" filter="blinds(horizontal)">
                                      <p:cBhvr>
                                        <p:cTn id="52" dur="500"/>
                                        <p:tgtEl>
                                          <p:spTgt spid="9902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0210" grpId="0"/>
      <p:bldP spid="9902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6" name="Rectangle 4"/>
          <p:cNvSpPr>
            <a:spLocks noGrp="1" noChangeArrowheads="1"/>
          </p:cNvSpPr>
          <p:nvPr>
            <p:ph type="title"/>
          </p:nvPr>
        </p:nvSpPr>
        <p:spPr/>
        <p:txBody>
          <a:bodyPr/>
          <a:lstStyle/>
          <a:p>
            <a:pPr eaLnBrk="1" hangingPunct="1"/>
            <a:r>
              <a:rPr lang="es-AR" sz="4000" smtClean="0">
                <a:solidFill>
                  <a:srgbClr val="FFFF00"/>
                </a:solidFill>
              </a:rPr>
              <a:t>¿Por qué “Arco Real de Enoch”?</a:t>
            </a:r>
            <a:endParaRPr lang="es-ES_tradnl" sz="4000" smtClean="0">
              <a:solidFill>
                <a:srgbClr val="FFFF00"/>
              </a:solidFill>
            </a:endParaRPr>
          </a:p>
        </p:txBody>
      </p:sp>
      <p:pic>
        <p:nvPicPr>
          <p:cNvPr id="991238" name="Picture 6" descr="eno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295400"/>
            <a:ext cx="4262438"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1239" name="Text Box 7"/>
          <p:cNvSpPr txBox="1">
            <a:spLocks noChangeArrowheads="1"/>
          </p:cNvSpPr>
          <p:nvPr/>
        </p:nvSpPr>
        <p:spPr bwMode="auto">
          <a:xfrm>
            <a:off x="136525" y="3152775"/>
            <a:ext cx="20764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Porque Enoch es</a:t>
            </a:r>
          </a:p>
          <a:p>
            <a:pPr eaLnBrk="1" hangingPunct="1"/>
            <a:r>
              <a:rPr lang="es-AR">
                <a:solidFill>
                  <a:schemeClr val="tx1"/>
                </a:solidFill>
              </a:rPr>
              <a:t>fundamental en la</a:t>
            </a:r>
          </a:p>
          <a:p>
            <a:pPr eaLnBrk="1" hangingPunct="1"/>
            <a:r>
              <a:rPr lang="es-AR">
                <a:solidFill>
                  <a:schemeClr val="tx1"/>
                </a:solidFill>
              </a:rPr>
              <a:t>Leyenda del grado</a:t>
            </a:r>
          </a:p>
          <a:p>
            <a:pPr eaLnBrk="1" hangingPunct="1"/>
            <a:endParaRPr lang="es-ES_tradnl"/>
          </a:p>
        </p:txBody>
      </p:sp>
      <p:sp>
        <p:nvSpPr>
          <p:cNvPr id="991240" name="Text Box 8"/>
          <p:cNvSpPr txBox="1">
            <a:spLocks noChangeArrowheads="1"/>
          </p:cNvSpPr>
          <p:nvPr/>
        </p:nvSpPr>
        <p:spPr bwMode="auto">
          <a:xfrm>
            <a:off x="6689725" y="1905000"/>
            <a:ext cx="243205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i="1">
                <a:solidFill>
                  <a:schemeClr val="tx1"/>
                </a:solidFill>
              </a:rPr>
              <a:t>“La Ascensión de </a:t>
            </a:r>
          </a:p>
          <a:p>
            <a:pPr eaLnBrk="1" hangingPunct="1"/>
            <a:r>
              <a:rPr lang="es-AR" i="1">
                <a:solidFill>
                  <a:schemeClr val="tx1"/>
                </a:solidFill>
              </a:rPr>
              <a:t>Enoch”</a:t>
            </a:r>
            <a:r>
              <a:rPr lang="es-AR">
                <a:solidFill>
                  <a:schemeClr val="tx1"/>
                </a:solidFill>
              </a:rPr>
              <a:t>,</a:t>
            </a:r>
            <a:r>
              <a:rPr lang="es-AR" i="1">
                <a:solidFill>
                  <a:schemeClr val="tx1"/>
                </a:solidFill>
              </a:rPr>
              <a:t> </a:t>
            </a:r>
            <a:r>
              <a:rPr lang="es-AR">
                <a:solidFill>
                  <a:schemeClr val="tx1"/>
                </a:solidFill>
              </a:rPr>
              <a:t>obra de la</a:t>
            </a:r>
          </a:p>
          <a:p>
            <a:pPr eaLnBrk="1" hangingPunct="1"/>
            <a:r>
              <a:rPr lang="es-AR">
                <a:solidFill>
                  <a:schemeClr val="tx1"/>
                </a:solidFill>
              </a:rPr>
              <a:t>que no hemos podido</a:t>
            </a:r>
          </a:p>
          <a:p>
            <a:pPr eaLnBrk="1" hangingPunct="1"/>
            <a:r>
              <a:rPr lang="es-AR">
                <a:solidFill>
                  <a:schemeClr val="tx1"/>
                </a:solidFill>
              </a:rPr>
              <a:t>determinar el autor.</a:t>
            </a:r>
          </a:p>
          <a:p>
            <a:pPr eaLnBrk="1" hangingPunct="1"/>
            <a:r>
              <a:rPr lang="es-AR">
                <a:solidFill>
                  <a:schemeClr val="tx1"/>
                </a:solidFill>
              </a:rPr>
              <a:t>Según una tradición</a:t>
            </a:r>
          </a:p>
          <a:p>
            <a:pPr eaLnBrk="1" hangingPunct="1"/>
            <a:r>
              <a:rPr lang="es-AR">
                <a:solidFill>
                  <a:schemeClr val="tx1"/>
                </a:solidFill>
              </a:rPr>
              <a:t>no-canónica, Enoch</a:t>
            </a:r>
          </a:p>
          <a:p>
            <a:pPr eaLnBrk="1" hangingPunct="1"/>
            <a:r>
              <a:rPr lang="es-AR">
                <a:solidFill>
                  <a:schemeClr val="tx1"/>
                </a:solidFill>
              </a:rPr>
              <a:t>fue “ascendido” y tuvo</a:t>
            </a:r>
          </a:p>
          <a:p>
            <a:pPr eaLnBrk="1" hangingPunct="1"/>
            <a:r>
              <a:rPr lang="es-AR">
                <a:solidFill>
                  <a:schemeClr val="tx1"/>
                </a:solidFill>
              </a:rPr>
              <a:t>una revelación </a:t>
            </a:r>
          </a:p>
          <a:p>
            <a:pPr eaLnBrk="1" hangingPunct="1"/>
            <a:r>
              <a:rPr lang="es-AR">
                <a:solidFill>
                  <a:schemeClr val="tx1"/>
                </a:solidFill>
              </a:rPr>
              <a:t>cosmológica a través</a:t>
            </a:r>
          </a:p>
          <a:p>
            <a:pPr eaLnBrk="1" hangingPunct="1"/>
            <a:r>
              <a:rPr lang="es-AR">
                <a:solidFill>
                  <a:schemeClr val="tx1"/>
                </a:solidFill>
              </a:rPr>
              <a:t>de la cual comprendió</a:t>
            </a:r>
          </a:p>
          <a:p>
            <a:pPr eaLnBrk="1" hangingPunct="1"/>
            <a:r>
              <a:rPr lang="es-AR">
                <a:solidFill>
                  <a:schemeClr val="tx1"/>
                </a:solidFill>
              </a:rPr>
              <a:t>la estructura del </a:t>
            </a:r>
          </a:p>
          <a:p>
            <a:pPr eaLnBrk="1" hangingPunct="1"/>
            <a:r>
              <a:rPr lang="es-AR">
                <a:solidFill>
                  <a:schemeClr val="tx1"/>
                </a:solidFill>
              </a:rPr>
              <a:t>Universo.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1236"/>
                                        </p:tgtEl>
                                        <p:attrNameLst>
                                          <p:attrName>style.visibility</p:attrName>
                                        </p:attrNameLst>
                                      </p:cBhvr>
                                      <p:to>
                                        <p:strVal val="visible"/>
                                      </p:to>
                                    </p:set>
                                    <p:animEffect transition="in" filter="blinds(horizontal)">
                                      <p:cBhvr>
                                        <p:cTn id="7" dur="500"/>
                                        <p:tgtEl>
                                          <p:spTgt spid="9912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91239"/>
                                        </p:tgtEl>
                                        <p:attrNameLst>
                                          <p:attrName>style.visibility</p:attrName>
                                        </p:attrNameLst>
                                      </p:cBhvr>
                                      <p:to>
                                        <p:strVal val="visible"/>
                                      </p:to>
                                    </p:set>
                                    <p:animEffect transition="in" filter="dissolve">
                                      <p:cBhvr>
                                        <p:cTn id="12" dur="500"/>
                                        <p:tgtEl>
                                          <p:spTgt spid="9912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91238"/>
                                        </p:tgtEl>
                                        <p:attrNameLst>
                                          <p:attrName>style.visibility</p:attrName>
                                        </p:attrNameLst>
                                      </p:cBhvr>
                                      <p:to>
                                        <p:strVal val="visible"/>
                                      </p:to>
                                    </p:set>
                                    <p:animEffect transition="in" filter="fade">
                                      <p:cBhvr>
                                        <p:cTn id="17" dur="2000"/>
                                        <p:tgtEl>
                                          <p:spTgt spid="9912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91240"/>
                                        </p:tgtEl>
                                        <p:attrNameLst>
                                          <p:attrName>style.visibility</p:attrName>
                                        </p:attrNameLst>
                                      </p:cBhvr>
                                      <p:to>
                                        <p:strVal val="visible"/>
                                      </p:to>
                                    </p:set>
                                    <p:animEffect transition="in" filter="dissolve">
                                      <p:cBhvr>
                                        <p:cTn id="22" dur="500"/>
                                        <p:tgtEl>
                                          <p:spTgt spid="991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236" grpId="0"/>
      <p:bldP spid="991239" grpId="0"/>
      <p:bldP spid="9912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6" name="Rectangle 2"/>
          <p:cNvSpPr>
            <a:spLocks noGrp="1" noChangeArrowheads="1"/>
          </p:cNvSpPr>
          <p:nvPr>
            <p:ph type="title"/>
          </p:nvPr>
        </p:nvSpPr>
        <p:spPr/>
        <p:txBody>
          <a:bodyPr/>
          <a:lstStyle/>
          <a:p>
            <a:pPr eaLnBrk="1" hangingPunct="1"/>
            <a:r>
              <a:rPr lang="es-AR" sz="4000" smtClean="0">
                <a:solidFill>
                  <a:srgbClr val="FFFF00"/>
                </a:solidFill>
              </a:rPr>
              <a:t>¿Por qué “Arco Real de Salomón”?</a:t>
            </a:r>
            <a:endParaRPr lang="es-ES_tradnl" sz="4000" smtClean="0">
              <a:solidFill>
                <a:srgbClr val="FFFF00"/>
              </a:solidFill>
            </a:endParaRPr>
          </a:p>
        </p:txBody>
      </p:sp>
      <p:sp>
        <p:nvSpPr>
          <p:cNvPr id="994308" name="Text Box 4"/>
          <p:cNvSpPr txBox="1">
            <a:spLocks noChangeArrowheads="1"/>
          </p:cNvSpPr>
          <p:nvPr/>
        </p:nvSpPr>
        <p:spPr bwMode="auto">
          <a:xfrm>
            <a:off x="136525" y="5451475"/>
            <a:ext cx="90074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Para diferenciarlo del “Arco Real de Zorobabel”, del Rito York. La Leyenda del Rito </a:t>
            </a:r>
          </a:p>
          <a:p>
            <a:pPr algn="ctr" eaLnBrk="1" hangingPunct="1"/>
            <a:r>
              <a:rPr lang="es-AR">
                <a:solidFill>
                  <a:schemeClr val="tx1"/>
                </a:solidFill>
              </a:rPr>
              <a:t>Escocés se basa en el Primer Templo, la del Rito York en el Segundo, es decir, el</a:t>
            </a:r>
          </a:p>
          <a:p>
            <a:pPr algn="ctr" eaLnBrk="1" hangingPunct="1"/>
            <a:r>
              <a:rPr lang="es-AR">
                <a:solidFill>
                  <a:schemeClr val="tx1"/>
                </a:solidFill>
              </a:rPr>
              <a:t>Templo reconstruido, alrededor de 70 años después de la destrucción de Jerusalén </a:t>
            </a:r>
          </a:p>
          <a:p>
            <a:pPr algn="ctr" eaLnBrk="1" hangingPunct="1"/>
            <a:r>
              <a:rPr lang="es-AR">
                <a:solidFill>
                  <a:schemeClr val="tx1"/>
                </a:solidFill>
              </a:rPr>
              <a:t>por los asirios.</a:t>
            </a:r>
          </a:p>
          <a:p>
            <a:pPr algn="ctr" eaLnBrk="1" hangingPunct="1"/>
            <a:endParaRPr lang="es-ES_tradnl"/>
          </a:p>
        </p:txBody>
      </p:sp>
      <p:pic>
        <p:nvPicPr>
          <p:cNvPr id="994311" name="Picture 7" descr="solomon_te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857375"/>
            <a:ext cx="57150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4312" name="Text Box 8"/>
          <p:cNvSpPr txBox="1">
            <a:spLocks noChangeArrowheads="1"/>
          </p:cNvSpPr>
          <p:nvPr/>
        </p:nvSpPr>
        <p:spPr bwMode="auto">
          <a:xfrm>
            <a:off x="1828800" y="1371600"/>
            <a:ext cx="5276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Reconstrucción hipotética del Templo de Salomón</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4306"/>
                                        </p:tgtEl>
                                        <p:attrNameLst>
                                          <p:attrName>style.visibility</p:attrName>
                                        </p:attrNameLst>
                                      </p:cBhvr>
                                      <p:to>
                                        <p:strVal val="visible"/>
                                      </p:to>
                                    </p:set>
                                    <p:animEffect transition="in" filter="blinds(horizontal)">
                                      <p:cBhvr>
                                        <p:cTn id="7" dur="500"/>
                                        <p:tgtEl>
                                          <p:spTgt spid="9943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94308"/>
                                        </p:tgtEl>
                                        <p:attrNameLst>
                                          <p:attrName>style.visibility</p:attrName>
                                        </p:attrNameLst>
                                      </p:cBhvr>
                                      <p:to>
                                        <p:strVal val="visible"/>
                                      </p:to>
                                    </p:set>
                                    <p:animEffect transition="in" filter="dissolve">
                                      <p:cBhvr>
                                        <p:cTn id="12" dur="500"/>
                                        <p:tgtEl>
                                          <p:spTgt spid="9943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94311"/>
                                        </p:tgtEl>
                                        <p:attrNameLst>
                                          <p:attrName>style.visibility</p:attrName>
                                        </p:attrNameLst>
                                      </p:cBhvr>
                                      <p:to>
                                        <p:strVal val="visible"/>
                                      </p:to>
                                    </p:set>
                                    <p:animEffect transition="in" filter="fade">
                                      <p:cBhvr>
                                        <p:cTn id="17" dur="2000"/>
                                        <p:tgtEl>
                                          <p:spTgt spid="9943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94312"/>
                                        </p:tgtEl>
                                        <p:attrNameLst>
                                          <p:attrName>style.visibility</p:attrName>
                                        </p:attrNameLst>
                                      </p:cBhvr>
                                      <p:to>
                                        <p:strVal val="visible"/>
                                      </p:to>
                                    </p:set>
                                    <p:animEffect transition="in" filter="dissolve">
                                      <p:cBhvr>
                                        <p:cTn id="22" dur="500"/>
                                        <p:tgtEl>
                                          <p:spTgt spid="994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06" grpId="0"/>
      <p:bldP spid="994308" grpId="0"/>
      <p:bldP spid="9943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0" name="Rectangle 2"/>
          <p:cNvSpPr>
            <a:spLocks noGrp="1" noChangeArrowheads="1"/>
          </p:cNvSpPr>
          <p:nvPr>
            <p:ph type="title"/>
          </p:nvPr>
        </p:nvSpPr>
        <p:spPr>
          <a:xfrm>
            <a:off x="457200" y="0"/>
            <a:ext cx="8229600" cy="1143000"/>
          </a:xfrm>
        </p:spPr>
        <p:txBody>
          <a:bodyPr/>
          <a:lstStyle/>
          <a:p>
            <a:pPr eaLnBrk="1" hangingPunct="1"/>
            <a:r>
              <a:rPr lang="es-AR" sz="3200" smtClean="0">
                <a:solidFill>
                  <a:srgbClr val="FFFF00"/>
                </a:solidFill>
              </a:rPr>
              <a:t>¿Por qué “Caballero de los Nueve Arcos”?</a:t>
            </a:r>
            <a:endParaRPr lang="es-ES_tradnl" sz="3200" smtClean="0">
              <a:solidFill>
                <a:srgbClr val="FFFF00"/>
              </a:solidFill>
            </a:endParaRPr>
          </a:p>
        </p:txBody>
      </p:sp>
      <p:sp>
        <p:nvSpPr>
          <p:cNvPr id="995331" name="Text Box 3"/>
          <p:cNvSpPr txBox="1">
            <a:spLocks noChangeArrowheads="1"/>
          </p:cNvSpPr>
          <p:nvPr/>
        </p:nvSpPr>
        <p:spPr bwMode="auto">
          <a:xfrm>
            <a:off x="76200" y="2495550"/>
            <a:ext cx="233045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Por los Nueve Arcos</a:t>
            </a:r>
          </a:p>
          <a:p>
            <a:pPr eaLnBrk="1" hangingPunct="1"/>
            <a:r>
              <a:rPr lang="es-AR">
                <a:solidFill>
                  <a:schemeClr val="tx1"/>
                </a:solidFill>
              </a:rPr>
              <a:t>descendentes del</a:t>
            </a:r>
          </a:p>
          <a:p>
            <a:pPr eaLnBrk="1" hangingPunct="1"/>
            <a:r>
              <a:rPr lang="es-AR">
                <a:solidFill>
                  <a:schemeClr val="tx1"/>
                </a:solidFill>
              </a:rPr>
              <a:t>Templo Subterráneo </a:t>
            </a:r>
          </a:p>
          <a:p>
            <a:pPr eaLnBrk="1" hangingPunct="1"/>
            <a:r>
              <a:rPr lang="es-AR">
                <a:solidFill>
                  <a:schemeClr val="tx1"/>
                </a:solidFill>
              </a:rPr>
              <a:t>de Enoch,</a:t>
            </a:r>
          </a:p>
          <a:p>
            <a:pPr eaLnBrk="1" hangingPunct="1"/>
            <a:r>
              <a:rPr lang="es-AR">
                <a:solidFill>
                  <a:schemeClr val="tx1"/>
                </a:solidFill>
              </a:rPr>
              <a:t>y los Nueve Arcos</a:t>
            </a:r>
          </a:p>
          <a:p>
            <a:pPr eaLnBrk="1" hangingPunct="1"/>
            <a:r>
              <a:rPr lang="es-AR">
                <a:solidFill>
                  <a:schemeClr val="tx1"/>
                </a:solidFill>
              </a:rPr>
              <a:t>del pasillo</a:t>
            </a:r>
          </a:p>
          <a:p>
            <a:pPr eaLnBrk="1" hangingPunct="1"/>
            <a:r>
              <a:rPr lang="es-AR">
                <a:solidFill>
                  <a:schemeClr val="tx1"/>
                </a:solidFill>
              </a:rPr>
              <a:t>oculto construido</a:t>
            </a:r>
          </a:p>
          <a:p>
            <a:pPr eaLnBrk="1" hangingPunct="1"/>
            <a:r>
              <a:rPr lang="es-AR">
                <a:solidFill>
                  <a:schemeClr val="tx1"/>
                </a:solidFill>
              </a:rPr>
              <a:t>por Salomón</a:t>
            </a:r>
          </a:p>
          <a:p>
            <a:pPr eaLnBrk="1" hangingPunct="1"/>
            <a:r>
              <a:rPr lang="es-AR">
                <a:solidFill>
                  <a:schemeClr val="tx1"/>
                </a:solidFill>
              </a:rPr>
              <a:t>(ver la Leyenda).</a:t>
            </a:r>
          </a:p>
          <a:p>
            <a:pPr eaLnBrk="1" hangingPunct="1"/>
            <a:endParaRPr lang="es-ES_tradnl"/>
          </a:p>
        </p:txBody>
      </p:sp>
      <p:pic>
        <p:nvPicPr>
          <p:cNvPr id="995335" name="Picture 7" descr="RGLE_HRA_York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066800"/>
            <a:ext cx="66579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5330"/>
                                        </p:tgtEl>
                                        <p:attrNameLst>
                                          <p:attrName>style.visibility</p:attrName>
                                        </p:attrNameLst>
                                      </p:cBhvr>
                                      <p:to>
                                        <p:strVal val="visible"/>
                                      </p:to>
                                    </p:set>
                                    <p:animEffect transition="in" filter="blinds(horizontal)">
                                      <p:cBhvr>
                                        <p:cTn id="7" dur="500"/>
                                        <p:tgtEl>
                                          <p:spTgt spid="995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95331"/>
                                        </p:tgtEl>
                                        <p:attrNameLst>
                                          <p:attrName>style.visibility</p:attrName>
                                        </p:attrNameLst>
                                      </p:cBhvr>
                                      <p:to>
                                        <p:strVal val="visible"/>
                                      </p:to>
                                    </p:set>
                                    <p:animEffect transition="in" filter="dissolve">
                                      <p:cBhvr>
                                        <p:cTn id="12" dur="500"/>
                                        <p:tgtEl>
                                          <p:spTgt spid="9953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95335"/>
                                        </p:tgtEl>
                                        <p:attrNameLst>
                                          <p:attrName>style.visibility</p:attrName>
                                        </p:attrNameLst>
                                      </p:cBhvr>
                                      <p:to>
                                        <p:strVal val="visible"/>
                                      </p:to>
                                    </p:set>
                                    <p:animEffect transition="in" filter="fade">
                                      <p:cBhvr>
                                        <p:cTn id="17" dur="2000"/>
                                        <p:tgtEl>
                                          <p:spTgt spid="995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5330" grpId="0"/>
      <p:bldP spid="9953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4" name="Rectangle 2"/>
          <p:cNvSpPr>
            <a:spLocks noGrp="1" noChangeArrowheads="1"/>
          </p:cNvSpPr>
          <p:nvPr>
            <p:ph type="title"/>
          </p:nvPr>
        </p:nvSpPr>
        <p:spPr/>
        <p:txBody>
          <a:bodyPr/>
          <a:lstStyle/>
          <a:p>
            <a:pPr eaLnBrk="1" hangingPunct="1"/>
            <a:r>
              <a:rPr lang="es-AR" smtClean="0">
                <a:solidFill>
                  <a:srgbClr val="FFFF00"/>
                </a:solidFill>
              </a:rPr>
              <a:t>¿Qué significa “Arco Real”?</a:t>
            </a:r>
            <a:endParaRPr lang="es-ES_tradnl" smtClean="0">
              <a:solidFill>
                <a:srgbClr val="FFFF00"/>
              </a:solidFill>
            </a:endParaRPr>
          </a:p>
        </p:txBody>
      </p:sp>
      <p:sp>
        <p:nvSpPr>
          <p:cNvPr id="996355" name="Rectangle 3"/>
          <p:cNvSpPr>
            <a:spLocks noGrp="1" noChangeArrowheads="1"/>
          </p:cNvSpPr>
          <p:nvPr>
            <p:ph type="body" idx="1"/>
          </p:nvPr>
        </p:nvSpPr>
        <p:spPr/>
        <p:txBody>
          <a:bodyPr/>
          <a:lstStyle/>
          <a:p>
            <a:pPr eaLnBrk="1" hangingPunct="1"/>
            <a:r>
              <a:rPr lang="es-AR" smtClean="0"/>
              <a:t>Significa el paso de la Masonería de la Escuadra, que trabaja sobre líneas rectas, a la Masonería del Arco o de la Cúpula, que trabaja sobre curvas.</a:t>
            </a:r>
          </a:p>
          <a:p>
            <a:pPr eaLnBrk="1" hangingPunct="1"/>
            <a:r>
              <a:rPr lang="es-AR" smtClean="0"/>
              <a:t>Lo que es análogo a pasar </a:t>
            </a:r>
            <a:r>
              <a:rPr lang="es-AR" i="1" smtClean="0"/>
              <a:t>“de la escuadra al compás”.</a:t>
            </a:r>
          </a:p>
          <a:p>
            <a:pPr eaLnBrk="1" hangingPunct="1"/>
            <a:r>
              <a:rPr lang="es-AR" i="1" smtClean="0"/>
              <a:t>“Real”</a:t>
            </a:r>
            <a:r>
              <a:rPr lang="es-AR" smtClean="0"/>
              <a:t> no en el sentido de “monárquico”, sino de regio, brillante, sublime, inefable, elevado.</a:t>
            </a:r>
            <a:endParaRPr lang="es-ES_tradnl" smtClean="0"/>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6354"/>
                                        </p:tgtEl>
                                        <p:attrNameLst>
                                          <p:attrName>style.visibility</p:attrName>
                                        </p:attrNameLst>
                                      </p:cBhvr>
                                      <p:to>
                                        <p:strVal val="visible"/>
                                      </p:to>
                                    </p:set>
                                    <p:animEffect transition="in" filter="blinds(horizontal)">
                                      <p:cBhvr>
                                        <p:cTn id="7" dur="500"/>
                                        <p:tgtEl>
                                          <p:spTgt spid="996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96355">
                                            <p:txEl>
                                              <p:pRg st="0" end="0"/>
                                            </p:txEl>
                                          </p:spTgt>
                                        </p:tgtEl>
                                        <p:attrNameLst>
                                          <p:attrName>style.visibility</p:attrName>
                                        </p:attrNameLst>
                                      </p:cBhvr>
                                      <p:to>
                                        <p:strVal val="visible"/>
                                      </p:to>
                                    </p:set>
                                    <p:animEffect transition="in" filter="blinds(horizontal)">
                                      <p:cBhvr>
                                        <p:cTn id="12" dur="500"/>
                                        <p:tgtEl>
                                          <p:spTgt spid="9963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96355">
                                            <p:txEl>
                                              <p:pRg st="1" end="1"/>
                                            </p:txEl>
                                          </p:spTgt>
                                        </p:tgtEl>
                                        <p:attrNameLst>
                                          <p:attrName>style.visibility</p:attrName>
                                        </p:attrNameLst>
                                      </p:cBhvr>
                                      <p:to>
                                        <p:strVal val="visible"/>
                                      </p:to>
                                    </p:set>
                                    <p:animEffect transition="in" filter="blinds(horizontal)">
                                      <p:cBhvr>
                                        <p:cTn id="17" dur="500"/>
                                        <p:tgtEl>
                                          <p:spTgt spid="9963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96355">
                                            <p:txEl>
                                              <p:pRg st="2" end="2"/>
                                            </p:txEl>
                                          </p:spTgt>
                                        </p:tgtEl>
                                        <p:attrNameLst>
                                          <p:attrName>style.visibility</p:attrName>
                                        </p:attrNameLst>
                                      </p:cBhvr>
                                      <p:to>
                                        <p:strVal val="visible"/>
                                      </p:to>
                                    </p:set>
                                    <p:animEffect transition="in" filter="blinds(horizontal)">
                                      <p:cBhvr>
                                        <p:cTn id="22" dur="500"/>
                                        <p:tgtEl>
                                          <p:spTgt spid="9963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6354" grpId="0"/>
      <p:bldP spid="99635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533400" y="231775"/>
            <a:ext cx="8229600" cy="1139825"/>
          </a:xfrm>
        </p:spPr>
        <p:txBody>
          <a:bodyPr/>
          <a:lstStyle/>
          <a:p>
            <a:pPr eaLnBrk="1" hangingPunct="1"/>
            <a:r>
              <a:rPr lang="es-ES" sz="2000" b="1" smtClean="0">
                <a:solidFill>
                  <a:srgbClr val="FFFF00"/>
                </a:solidFill>
              </a:rPr>
              <a:t>Los grados 13° y 14° conforman una unidad. El 13° es la antecámara del 14°, otorgándole consistencia y significado. Pero la costumbre de conferir el Arco Real por comunicación finalmente ha vaciado de sentido esotérico ambos grados.</a:t>
            </a:r>
            <a:endParaRPr lang="es-ES_tradnl" sz="2000" b="1" smtClean="0">
              <a:solidFill>
                <a:srgbClr val="FFFF00"/>
              </a:solidFill>
            </a:endParaRPr>
          </a:p>
        </p:txBody>
      </p:sp>
      <p:pic>
        <p:nvPicPr>
          <p:cNvPr id="522254" name="Picture 14" descr="e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 y="1676400"/>
            <a:ext cx="28384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56" name="Picture 16" descr="e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1625" y="1676400"/>
            <a:ext cx="29241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57" name="AutoShape 17"/>
          <p:cNvSpPr>
            <a:spLocks noChangeArrowheads="1"/>
          </p:cNvSpPr>
          <p:nvPr/>
        </p:nvSpPr>
        <p:spPr bwMode="auto">
          <a:xfrm>
            <a:off x="3738563" y="3733800"/>
            <a:ext cx="1214437" cy="485775"/>
          </a:xfrm>
          <a:prstGeom prst="lef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s-AR"/>
          </a:p>
        </p:txBody>
      </p:sp>
      <p:sp>
        <p:nvSpPr>
          <p:cNvPr id="522258" name="Text Box 18"/>
          <p:cNvSpPr txBox="1">
            <a:spLocks noChangeArrowheads="1"/>
          </p:cNvSpPr>
          <p:nvPr/>
        </p:nvSpPr>
        <p:spPr bwMode="auto">
          <a:xfrm>
            <a:off x="990600" y="6338888"/>
            <a:ext cx="21050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b="1">
                <a:solidFill>
                  <a:schemeClr val="tx1"/>
                </a:solidFill>
              </a:rPr>
              <a:t>ARCO REAL (13°)</a:t>
            </a:r>
            <a:endParaRPr lang="es-ES_tradnl" b="1">
              <a:solidFill>
                <a:schemeClr val="tx1"/>
              </a:solidFill>
            </a:endParaRPr>
          </a:p>
        </p:txBody>
      </p:sp>
      <p:sp>
        <p:nvSpPr>
          <p:cNvPr id="522259" name="Text Box 19"/>
          <p:cNvSpPr txBox="1">
            <a:spLocks noChangeArrowheads="1"/>
          </p:cNvSpPr>
          <p:nvPr/>
        </p:nvSpPr>
        <p:spPr bwMode="auto">
          <a:xfrm>
            <a:off x="5562600" y="6338888"/>
            <a:ext cx="25114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b="1">
                <a:solidFill>
                  <a:schemeClr val="tx1"/>
                </a:solidFill>
              </a:rPr>
              <a:t>GRAN ELEGIDO (14°)</a:t>
            </a:r>
            <a:endParaRPr lang="es-ES_tradnl" b="1">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2242"/>
                                        </p:tgtEl>
                                        <p:attrNameLst>
                                          <p:attrName>style.visibility</p:attrName>
                                        </p:attrNameLst>
                                      </p:cBhvr>
                                      <p:to>
                                        <p:strVal val="visible"/>
                                      </p:to>
                                    </p:set>
                                    <p:animEffect transition="in" filter="blinds(horizontal)">
                                      <p:cBhvr>
                                        <p:cTn id="7" dur="500"/>
                                        <p:tgtEl>
                                          <p:spTgt spid="522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22254"/>
                                        </p:tgtEl>
                                        <p:attrNameLst>
                                          <p:attrName>style.visibility</p:attrName>
                                        </p:attrNameLst>
                                      </p:cBhvr>
                                      <p:to>
                                        <p:strVal val="visible"/>
                                      </p:to>
                                    </p:set>
                                    <p:animEffect transition="in" filter="fade">
                                      <p:cBhvr>
                                        <p:cTn id="12" dur="2000"/>
                                        <p:tgtEl>
                                          <p:spTgt spid="5222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2258"/>
                                        </p:tgtEl>
                                        <p:attrNameLst>
                                          <p:attrName>style.visibility</p:attrName>
                                        </p:attrNameLst>
                                      </p:cBhvr>
                                      <p:to>
                                        <p:strVal val="visible"/>
                                      </p:to>
                                    </p:set>
                                    <p:animEffect transition="in" filter="dissolve">
                                      <p:cBhvr>
                                        <p:cTn id="17" dur="500"/>
                                        <p:tgtEl>
                                          <p:spTgt spid="5222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22256"/>
                                        </p:tgtEl>
                                        <p:attrNameLst>
                                          <p:attrName>style.visibility</p:attrName>
                                        </p:attrNameLst>
                                      </p:cBhvr>
                                      <p:to>
                                        <p:strVal val="visible"/>
                                      </p:to>
                                    </p:set>
                                    <p:animEffect transition="in" filter="fade">
                                      <p:cBhvr>
                                        <p:cTn id="22" dur="2000"/>
                                        <p:tgtEl>
                                          <p:spTgt spid="52225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22259"/>
                                        </p:tgtEl>
                                        <p:attrNameLst>
                                          <p:attrName>style.visibility</p:attrName>
                                        </p:attrNameLst>
                                      </p:cBhvr>
                                      <p:to>
                                        <p:strVal val="visible"/>
                                      </p:to>
                                    </p:set>
                                    <p:animEffect transition="in" filter="dissolve">
                                      <p:cBhvr>
                                        <p:cTn id="27" dur="500"/>
                                        <p:tgtEl>
                                          <p:spTgt spid="52225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522257"/>
                                        </p:tgtEl>
                                        <p:attrNameLst>
                                          <p:attrName>style.visibility</p:attrName>
                                        </p:attrNameLst>
                                      </p:cBhvr>
                                      <p:to>
                                        <p:strVal val="visible"/>
                                      </p:to>
                                    </p:set>
                                    <p:animEffect transition="in" filter="diamond(in)">
                                      <p:cBhvr>
                                        <p:cTn id="32" dur="2000"/>
                                        <p:tgtEl>
                                          <p:spTgt spid="522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2" grpId="0"/>
      <p:bldP spid="522257" grpId="0" animBg="1"/>
      <p:bldP spid="522258" grpId="0"/>
      <p:bldP spid="5222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43" name="Text Box 7"/>
          <p:cNvSpPr txBox="1">
            <a:spLocks noChangeArrowheads="1"/>
          </p:cNvSpPr>
          <p:nvPr/>
        </p:nvSpPr>
        <p:spPr bwMode="auto">
          <a:xfrm>
            <a:off x="130175" y="76200"/>
            <a:ext cx="89027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ES" sz="2400" b="1">
                <a:solidFill>
                  <a:schemeClr val="hlink"/>
                </a:solidFill>
              </a:rPr>
              <a:t>Este grado constituye el “climax” de la Masonería Inefable, </a:t>
            </a:r>
          </a:p>
          <a:p>
            <a:pPr algn="ctr" eaLnBrk="1" hangingPunct="1"/>
            <a:r>
              <a:rPr lang="es-ES" sz="2400" b="1">
                <a:solidFill>
                  <a:schemeClr val="hlink"/>
                </a:solidFill>
              </a:rPr>
              <a:t>es la clave del arco, el descubrimiento cuya comprensión </a:t>
            </a:r>
          </a:p>
          <a:p>
            <a:pPr algn="ctr" eaLnBrk="1" hangingPunct="1"/>
            <a:r>
              <a:rPr lang="es-ES" sz="2400" b="1">
                <a:solidFill>
                  <a:schemeClr val="hlink"/>
                </a:solidFill>
              </a:rPr>
              <a:t>completa se alcanzará en el siguiente grado, </a:t>
            </a:r>
          </a:p>
          <a:p>
            <a:pPr algn="ctr" eaLnBrk="1" hangingPunct="1"/>
            <a:r>
              <a:rPr lang="es-ES" sz="2400" b="1">
                <a:solidFill>
                  <a:schemeClr val="hlink"/>
                </a:solidFill>
              </a:rPr>
              <a:t>el de la Perfección.</a:t>
            </a:r>
            <a:endParaRPr lang="es-ES_tradnl" sz="2400" b="1">
              <a:solidFill>
                <a:schemeClr val="hlink"/>
              </a:solidFill>
            </a:endParaRPr>
          </a:p>
        </p:txBody>
      </p:sp>
      <p:pic>
        <p:nvPicPr>
          <p:cNvPr id="628762" name="Picture 26" descr="arco%20medio%20pu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66875"/>
            <a:ext cx="655320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8743"/>
                                        </p:tgtEl>
                                        <p:attrNameLst>
                                          <p:attrName>style.visibility</p:attrName>
                                        </p:attrNameLst>
                                      </p:cBhvr>
                                      <p:to>
                                        <p:strVal val="visible"/>
                                      </p:to>
                                    </p:set>
                                    <p:animEffect transition="in" filter="dissolve">
                                      <p:cBhvr>
                                        <p:cTn id="7" dur="500"/>
                                        <p:tgtEl>
                                          <p:spTgt spid="6287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28762"/>
                                        </p:tgtEl>
                                        <p:attrNameLst>
                                          <p:attrName>style.visibility</p:attrName>
                                        </p:attrNameLst>
                                      </p:cBhvr>
                                      <p:to>
                                        <p:strVal val="visible"/>
                                      </p:to>
                                    </p:set>
                                    <p:animEffect transition="in" filter="fade">
                                      <p:cBhvr>
                                        <p:cTn id="12" dur="2000"/>
                                        <p:tgtEl>
                                          <p:spTgt spid="628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Text Box 2"/>
          <p:cNvSpPr txBox="1">
            <a:spLocks noChangeArrowheads="1"/>
          </p:cNvSpPr>
          <p:nvPr/>
        </p:nvSpPr>
        <p:spPr bwMode="auto">
          <a:xfrm>
            <a:off x="609600" y="412750"/>
            <a:ext cx="80010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n-US" sz="2400" b="1">
                <a:solidFill>
                  <a:schemeClr val="hlink"/>
                </a:solidFill>
              </a:rPr>
              <a:t>La esencia del grado es el conocimiento de la Palabra Perdida. Aquí se aprende a escribir la Palabra, </a:t>
            </a:r>
          </a:p>
          <a:p>
            <a:pPr algn="ctr" eaLnBrk="1" hangingPunct="1"/>
            <a:r>
              <a:rPr lang="en-US" sz="2400" b="1">
                <a:solidFill>
                  <a:schemeClr val="hlink"/>
                </a:solidFill>
              </a:rPr>
              <a:t>en el grado siguiente a pronunciarla.</a:t>
            </a:r>
            <a:endParaRPr lang="es-ES_tradnl" sz="2400"/>
          </a:p>
        </p:txBody>
      </p:sp>
      <p:pic>
        <p:nvPicPr>
          <p:cNvPr id="754702" name="Picture 14" descr="ats46882_jah_bul_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817688"/>
            <a:ext cx="5257800"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54690"/>
                                        </p:tgtEl>
                                        <p:attrNameLst>
                                          <p:attrName>style.visibility</p:attrName>
                                        </p:attrNameLst>
                                      </p:cBhvr>
                                      <p:to>
                                        <p:strVal val="visible"/>
                                      </p:to>
                                    </p:set>
                                    <p:animEffect transition="in" filter="dissolve">
                                      <p:cBhvr>
                                        <p:cTn id="7" dur="500"/>
                                        <p:tgtEl>
                                          <p:spTgt spid="75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4702"/>
                                        </p:tgtEl>
                                        <p:attrNameLst>
                                          <p:attrName>style.visibility</p:attrName>
                                        </p:attrNameLst>
                                      </p:cBhvr>
                                      <p:to>
                                        <p:strVal val="visible"/>
                                      </p:to>
                                    </p:set>
                                    <p:animEffect transition="in" filter="fade">
                                      <p:cBhvr>
                                        <p:cTn id="12" dur="2000"/>
                                        <p:tgtEl>
                                          <p:spTgt spid="754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69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ChangeArrowheads="1"/>
          </p:cNvSpPr>
          <p:nvPr>
            <p:ph type="title"/>
          </p:nvPr>
        </p:nvSpPr>
        <p:spPr>
          <a:xfrm>
            <a:off x="457200" y="76200"/>
            <a:ext cx="8229600" cy="1143000"/>
          </a:xfrm>
        </p:spPr>
        <p:txBody>
          <a:bodyPr/>
          <a:lstStyle/>
          <a:p>
            <a:pPr eaLnBrk="1" hangingPunct="1">
              <a:lnSpc>
                <a:spcPct val="80000"/>
              </a:lnSpc>
            </a:pPr>
            <a:r>
              <a:rPr lang="en-US" sz="2800" b="1" smtClean="0">
                <a:solidFill>
                  <a:srgbClr val="FFFF00"/>
                </a:solidFill>
              </a:rPr>
              <a:t>Este grado puede servir como arco de unión entre el Rito Escocés y el Rito York.</a:t>
            </a:r>
            <a:endParaRPr lang="es-ES_tradnl" smtClean="0">
              <a:solidFill>
                <a:srgbClr val="FFFF00"/>
              </a:solidFill>
            </a:endParaRPr>
          </a:p>
        </p:txBody>
      </p:sp>
      <p:pic>
        <p:nvPicPr>
          <p:cNvPr id="757772" name="Picture 12" descr="Su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33600"/>
            <a:ext cx="318928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76" name="Picture 16" descr="clip_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162175"/>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83" name="AutoShape 23"/>
          <p:cNvSpPr>
            <a:spLocks noChangeArrowheads="1"/>
          </p:cNvSpPr>
          <p:nvPr/>
        </p:nvSpPr>
        <p:spPr bwMode="auto">
          <a:xfrm>
            <a:off x="3505200" y="3048000"/>
            <a:ext cx="2133600" cy="20574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p:spPr>
        <p:txBody>
          <a:bodyPr wrap="none" anchor="ctr"/>
          <a:lstStyle/>
          <a:p>
            <a:endParaRPr lang="es-PE"/>
          </a:p>
        </p:txBody>
      </p:sp>
      <p:pic>
        <p:nvPicPr>
          <p:cNvPr id="757785" name="Picture 25" descr="espad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1625" y="1219200"/>
            <a:ext cx="838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86" name="Text Box 26"/>
          <p:cNvSpPr txBox="1">
            <a:spLocks noChangeArrowheads="1"/>
          </p:cNvSpPr>
          <p:nvPr/>
        </p:nvSpPr>
        <p:spPr bwMode="auto">
          <a:xfrm>
            <a:off x="57150" y="5637213"/>
            <a:ext cx="90106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Porque si bien la Leyenda en el Arco Real Escocés y en el Arco Real de York</a:t>
            </a:r>
          </a:p>
          <a:p>
            <a:pPr algn="ctr" eaLnBrk="1" hangingPunct="1"/>
            <a:r>
              <a:rPr lang="es-AR">
                <a:solidFill>
                  <a:schemeClr val="tx1"/>
                </a:solidFill>
              </a:rPr>
              <a:t>es diferente, ambos grados derivan de la Cábala y del Templarismo, y cumplen el rol de recuperar la Palabra Perdida de la Masonería. </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57762"/>
                                        </p:tgtEl>
                                        <p:attrNameLst>
                                          <p:attrName>style.visibility</p:attrName>
                                        </p:attrNameLst>
                                      </p:cBhvr>
                                      <p:to>
                                        <p:strVal val="visible"/>
                                      </p:to>
                                    </p:set>
                                    <p:animEffect transition="in" filter="blinds(horizontal)">
                                      <p:cBhvr>
                                        <p:cTn id="7" dur="500"/>
                                        <p:tgtEl>
                                          <p:spTgt spid="7577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7772"/>
                                        </p:tgtEl>
                                        <p:attrNameLst>
                                          <p:attrName>style.visibility</p:attrName>
                                        </p:attrNameLst>
                                      </p:cBhvr>
                                      <p:to>
                                        <p:strVal val="visible"/>
                                      </p:to>
                                    </p:set>
                                    <p:animEffect transition="in" filter="fade">
                                      <p:cBhvr>
                                        <p:cTn id="12" dur="2000"/>
                                        <p:tgtEl>
                                          <p:spTgt spid="7577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57776"/>
                                        </p:tgtEl>
                                        <p:attrNameLst>
                                          <p:attrName>style.visibility</p:attrName>
                                        </p:attrNameLst>
                                      </p:cBhvr>
                                      <p:to>
                                        <p:strVal val="visible"/>
                                      </p:to>
                                    </p:set>
                                    <p:animEffect transition="in" filter="fade">
                                      <p:cBhvr>
                                        <p:cTn id="17" dur="2000"/>
                                        <p:tgtEl>
                                          <p:spTgt spid="75777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57783"/>
                                        </p:tgtEl>
                                        <p:attrNameLst>
                                          <p:attrName>style.visibility</p:attrName>
                                        </p:attrNameLst>
                                      </p:cBhvr>
                                      <p:to>
                                        <p:strVal val="visible"/>
                                      </p:to>
                                    </p:set>
                                    <p:animEffect transition="in" filter="dissolve">
                                      <p:cBhvr>
                                        <p:cTn id="22" dur="500"/>
                                        <p:tgtEl>
                                          <p:spTgt spid="7577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757785"/>
                                        </p:tgtEl>
                                        <p:attrNameLst>
                                          <p:attrName>style.visibility</p:attrName>
                                        </p:attrNameLst>
                                      </p:cBhvr>
                                      <p:to>
                                        <p:strVal val="visible"/>
                                      </p:to>
                                    </p:set>
                                    <p:animEffect transition="in" filter="box(in)">
                                      <p:cBhvr>
                                        <p:cTn id="27" dur="500"/>
                                        <p:tgtEl>
                                          <p:spTgt spid="75778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57786"/>
                                        </p:tgtEl>
                                        <p:attrNameLst>
                                          <p:attrName>style.visibility</p:attrName>
                                        </p:attrNameLst>
                                      </p:cBhvr>
                                      <p:to>
                                        <p:strVal val="visible"/>
                                      </p:to>
                                    </p:set>
                                    <p:animEffect transition="in" filter="dissolve">
                                      <p:cBhvr>
                                        <p:cTn id="32" dur="500"/>
                                        <p:tgtEl>
                                          <p:spTgt spid="757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62" grpId="0"/>
      <p:bldP spid="757783" grpId="0" animBg="1"/>
      <p:bldP spid="7577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9" name="Picture 5" desc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1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7113588" y="5172075"/>
            <a:ext cx="1778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MX" b="1">
                <a:solidFill>
                  <a:schemeClr val="tx1"/>
                </a:solidFill>
              </a:rPr>
              <a:t>El Templo</a:t>
            </a:r>
          </a:p>
          <a:p>
            <a:pPr algn="ctr" eaLnBrk="1" hangingPunct="1"/>
            <a:r>
              <a:rPr lang="es-MX" b="1">
                <a:solidFill>
                  <a:schemeClr val="tx1"/>
                </a:solidFill>
              </a:rPr>
              <a:t>del Arco Real</a:t>
            </a:r>
          </a:p>
          <a:p>
            <a:pPr algn="ctr" eaLnBrk="1" hangingPunct="1"/>
            <a:r>
              <a:rPr lang="es-MX" b="1">
                <a:solidFill>
                  <a:schemeClr val="tx1"/>
                </a:solidFill>
              </a:rPr>
              <a:t>en el Rito York</a:t>
            </a:r>
            <a:endParaRPr lang="es-AR" b="1">
              <a:solidFill>
                <a:schemeClr val="tx1"/>
              </a:solidFill>
            </a:endParaRPr>
          </a:p>
        </p:txBody>
      </p:sp>
      <p:pic>
        <p:nvPicPr>
          <p:cNvPr id="4" name="Picture 5" descr="ArcoRealCidadeDeSan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6350"/>
            <a:ext cx="51482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7349"/>
                                        </p:tgtEl>
                                        <p:attrNameLst>
                                          <p:attrName>style.visibility</p:attrName>
                                        </p:attrNameLst>
                                      </p:cBhvr>
                                      <p:to>
                                        <p:strVal val="visible"/>
                                      </p:to>
                                    </p:set>
                                    <p:animEffect transition="in" filter="box(out)">
                                      <p:cBhvr>
                                        <p:cTn id="7" dur="2000"/>
                                        <p:tgtEl>
                                          <p:spTgt spid="573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xit" presetSubtype="32" fill="hold" nodeType="clickEffect">
                                  <p:stCondLst>
                                    <p:cond delay="0"/>
                                  </p:stCondLst>
                                  <p:childTnLst>
                                    <p:animEffect transition="out" filter="diamond(out)">
                                      <p:cBhvr>
                                        <p:cTn id="16" dur="2000"/>
                                        <p:tgtEl>
                                          <p:spTgt spid="57349"/>
                                        </p:tgtEl>
                                      </p:cBhvr>
                                    </p:animEffect>
                                    <p:set>
                                      <p:cBhvr>
                                        <p:cTn id="17" dur="1" fill="hold">
                                          <p:stCondLst>
                                            <p:cond delay="1999"/>
                                          </p:stCondLst>
                                        </p:cTn>
                                        <p:tgtEl>
                                          <p:spTgt spid="57349"/>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out)">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RoyalArchRo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914400" y="1066800"/>
            <a:ext cx="2249488" cy="6461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t>Sala Capitular del</a:t>
            </a:r>
          </a:p>
          <a:p>
            <a:pPr eaLnBrk="1" hangingPunct="1"/>
            <a:r>
              <a:rPr lang="es-MX"/>
              <a:t>Arco Real, Rito York</a:t>
            </a:r>
            <a:endParaRPr lang="es-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ChangeArrowheads="1"/>
          </p:cNvSpPr>
          <p:nvPr>
            <p:ph type="title"/>
          </p:nvPr>
        </p:nvSpPr>
        <p:spPr>
          <a:xfrm>
            <a:off x="471488" y="606425"/>
            <a:ext cx="8215312" cy="993775"/>
          </a:xfrm>
        </p:spPr>
        <p:txBody>
          <a:bodyPr/>
          <a:lstStyle/>
          <a:p>
            <a:pPr eaLnBrk="1" hangingPunct="1"/>
            <a:r>
              <a:rPr lang="es-ES" sz="2800" smtClean="0">
                <a:solidFill>
                  <a:srgbClr val="FFFF00"/>
                </a:solidFill>
              </a:rPr>
              <a:t>Todo Candidato a este grado debe ser un Gran Maestro Arquitecto: debe conocer perfectamente los cinco órdenes de arquitectura y el contenido de un estuche de matemática.</a:t>
            </a:r>
            <a:endParaRPr lang="es-ES_tradnl" sz="2800" smtClean="0">
              <a:solidFill>
                <a:srgbClr val="FFFF00"/>
              </a:solidFill>
            </a:endParaRPr>
          </a:p>
        </p:txBody>
      </p:sp>
      <p:pic>
        <p:nvPicPr>
          <p:cNvPr id="756747" name="Picture 11" descr="slide_5_5_orders_of_archite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057400"/>
            <a:ext cx="4648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56738"/>
                                        </p:tgtEl>
                                        <p:attrNameLst>
                                          <p:attrName>style.visibility</p:attrName>
                                        </p:attrNameLst>
                                      </p:cBhvr>
                                      <p:to>
                                        <p:strVal val="visible"/>
                                      </p:to>
                                    </p:set>
                                    <p:animEffect transition="in" filter="blinds(horizontal)">
                                      <p:cBhvr>
                                        <p:cTn id="7" dur="500"/>
                                        <p:tgtEl>
                                          <p:spTgt spid="756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6747"/>
                                        </p:tgtEl>
                                        <p:attrNameLst>
                                          <p:attrName>style.visibility</p:attrName>
                                        </p:attrNameLst>
                                      </p:cBhvr>
                                      <p:to>
                                        <p:strVal val="visible"/>
                                      </p:to>
                                    </p:set>
                                    <p:animEffect transition="in" filter="fade">
                                      <p:cBhvr>
                                        <p:cTn id="12" dur="2000"/>
                                        <p:tgtEl>
                                          <p:spTgt spid="756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p:txBody>
          <a:bodyPr/>
          <a:lstStyle/>
          <a:p>
            <a:pPr eaLnBrk="1" hangingPunct="1"/>
            <a:r>
              <a:rPr lang="es-AR" sz="4000" i="1" smtClean="0">
                <a:solidFill>
                  <a:srgbClr val="FFFF00"/>
                </a:solidFill>
              </a:rPr>
              <a:t>Los objetivos exotéricos del grado son…</a:t>
            </a:r>
            <a:endParaRPr lang="es-ES_tradnl" sz="4000" i="1" smtClean="0">
              <a:solidFill>
                <a:srgbClr val="FFFF00"/>
              </a:solidFill>
            </a:endParaRPr>
          </a:p>
        </p:txBody>
      </p:sp>
      <p:sp>
        <p:nvSpPr>
          <p:cNvPr id="534531" name="Rectangle 3"/>
          <p:cNvSpPr>
            <a:spLocks noGrp="1" noChangeArrowheads="1"/>
          </p:cNvSpPr>
          <p:nvPr>
            <p:ph type="body" idx="1"/>
          </p:nvPr>
        </p:nvSpPr>
        <p:spPr>
          <a:xfrm>
            <a:off x="457200" y="1722438"/>
            <a:ext cx="8229600" cy="4525962"/>
          </a:xfrm>
        </p:spPr>
        <p:txBody>
          <a:bodyPr/>
          <a:lstStyle/>
          <a:p>
            <a:pPr eaLnBrk="1" hangingPunct="1">
              <a:lnSpc>
                <a:spcPct val="90000"/>
              </a:lnSpc>
            </a:pPr>
            <a:r>
              <a:rPr lang="en-US" smtClean="0"/>
              <a:t>Analizar las nociones filosóficas que la humanidad ha elaborado respecto de la Causa Primera.</a:t>
            </a:r>
          </a:p>
          <a:p>
            <a:pPr eaLnBrk="1" hangingPunct="1">
              <a:lnSpc>
                <a:spcPct val="90000"/>
              </a:lnSpc>
            </a:pPr>
            <a:r>
              <a:rPr lang="en-US" smtClean="0"/>
              <a:t>Hacer avanzar las artes y las ciencias.</a:t>
            </a:r>
          </a:p>
          <a:p>
            <a:pPr eaLnBrk="1" hangingPunct="1">
              <a:lnSpc>
                <a:spcPct val="90000"/>
              </a:lnSpc>
            </a:pPr>
            <a:r>
              <a:rPr lang="en-US" smtClean="0"/>
              <a:t>Trabajar para desterrar la intolerancia religiosa.</a:t>
            </a:r>
          </a:p>
          <a:p>
            <a:pPr eaLnBrk="1" hangingPunct="1">
              <a:lnSpc>
                <a:spcPct val="90000"/>
              </a:lnSpc>
            </a:pPr>
            <a:r>
              <a:rPr lang="es-ES_tradnl" smtClean="0"/>
              <a:t>Fomentar la libertad de expresión en general y la libertad de cultos en particular. </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4530"/>
                                        </p:tgtEl>
                                        <p:attrNameLst>
                                          <p:attrName>style.visibility</p:attrName>
                                        </p:attrNameLst>
                                      </p:cBhvr>
                                      <p:to>
                                        <p:strVal val="visible"/>
                                      </p:to>
                                    </p:set>
                                    <p:animEffect transition="in" filter="blinds(horizontal)">
                                      <p:cBhvr>
                                        <p:cTn id="7" dur="500"/>
                                        <p:tgtEl>
                                          <p:spTgt spid="534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4531">
                                            <p:txEl>
                                              <p:pRg st="0" end="0"/>
                                            </p:txEl>
                                          </p:spTgt>
                                        </p:tgtEl>
                                        <p:attrNameLst>
                                          <p:attrName>style.visibility</p:attrName>
                                        </p:attrNameLst>
                                      </p:cBhvr>
                                      <p:to>
                                        <p:strVal val="visible"/>
                                      </p:to>
                                    </p:set>
                                    <p:animEffect transition="in" filter="blinds(horizontal)">
                                      <p:cBhvr>
                                        <p:cTn id="12" dur="500"/>
                                        <p:tgtEl>
                                          <p:spTgt spid="534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4531">
                                            <p:txEl>
                                              <p:pRg st="1" end="1"/>
                                            </p:txEl>
                                          </p:spTgt>
                                        </p:tgtEl>
                                        <p:attrNameLst>
                                          <p:attrName>style.visibility</p:attrName>
                                        </p:attrNameLst>
                                      </p:cBhvr>
                                      <p:to>
                                        <p:strVal val="visible"/>
                                      </p:to>
                                    </p:set>
                                    <p:animEffect transition="in" filter="blinds(horizontal)">
                                      <p:cBhvr>
                                        <p:cTn id="17" dur="500"/>
                                        <p:tgtEl>
                                          <p:spTgt spid="534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4531">
                                            <p:txEl>
                                              <p:pRg st="2" end="2"/>
                                            </p:txEl>
                                          </p:spTgt>
                                        </p:tgtEl>
                                        <p:attrNameLst>
                                          <p:attrName>style.visibility</p:attrName>
                                        </p:attrNameLst>
                                      </p:cBhvr>
                                      <p:to>
                                        <p:strVal val="visible"/>
                                      </p:to>
                                    </p:set>
                                    <p:animEffect transition="in" filter="blinds(horizontal)">
                                      <p:cBhvr>
                                        <p:cTn id="22" dur="500"/>
                                        <p:tgtEl>
                                          <p:spTgt spid="5345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4531">
                                            <p:txEl>
                                              <p:pRg st="3" end="3"/>
                                            </p:txEl>
                                          </p:spTgt>
                                        </p:tgtEl>
                                        <p:attrNameLst>
                                          <p:attrName>style.visibility</p:attrName>
                                        </p:attrNameLst>
                                      </p:cBhvr>
                                      <p:to>
                                        <p:strVal val="visible"/>
                                      </p:to>
                                    </p:set>
                                    <p:animEffect transition="in" filter="blinds(horizontal)">
                                      <p:cBhvr>
                                        <p:cTn id="27" dur="500"/>
                                        <p:tgtEl>
                                          <p:spTgt spid="534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0" grpId="0"/>
      <p:bldP spid="53453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lstStyle/>
          <a:p>
            <a:pPr eaLnBrk="1" hangingPunct="1"/>
            <a:r>
              <a:rPr lang="es-AR" sz="4000" i="1" smtClean="0">
                <a:solidFill>
                  <a:srgbClr val="FFFF00"/>
                </a:solidFill>
              </a:rPr>
              <a:t>Los objetivos esotéricos del grado son…</a:t>
            </a:r>
            <a:endParaRPr lang="es-ES_tradnl" sz="4000" i="1" smtClean="0">
              <a:solidFill>
                <a:srgbClr val="FFFF00"/>
              </a:solidFill>
            </a:endParaRPr>
          </a:p>
        </p:txBody>
      </p:sp>
      <p:sp>
        <p:nvSpPr>
          <p:cNvPr id="535555" name="Rectangle 3"/>
          <p:cNvSpPr>
            <a:spLocks noGrp="1" noChangeArrowheads="1"/>
          </p:cNvSpPr>
          <p:nvPr>
            <p:ph type="body" idx="1"/>
          </p:nvPr>
        </p:nvSpPr>
        <p:spPr>
          <a:xfrm>
            <a:off x="457200" y="1798638"/>
            <a:ext cx="8229600" cy="4525962"/>
          </a:xfrm>
        </p:spPr>
        <p:txBody>
          <a:bodyPr/>
          <a:lstStyle/>
          <a:p>
            <a:pPr algn="just" eaLnBrk="1" hangingPunct="1">
              <a:lnSpc>
                <a:spcPct val="90000"/>
              </a:lnSpc>
            </a:pPr>
            <a:r>
              <a:rPr lang="en-US" smtClean="0"/>
              <a:t>Llevar a la práctica la máxima </a:t>
            </a:r>
            <a:r>
              <a:rPr lang="en-US" i="1" smtClean="0"/>
              <a:t>“Nosce te ipsum”</a:t>
            </a:r>
            <a:r>
              <a:rPr lang="en-US" smtClean="0"/>
              <a:t> (</a:t>
            </a:r>
            <a:r>
              <a:rPr lang="en-US" i="1" smtClean="0"/>
              <a:t>“Conócete a ti mismo</a:t>
            </a:r>
            <a:r>
              <a:rPr lang="en-US" smtClean="0"/>
              <a:t>”).</a:t>
            </a:r>
            <a:r>
              <a:rPr lang="es-ES_tradnl" smtClean="0"/>
              <a:t> </a:t>
            </a:r>
          </a:p>
          <a:p>
            <a:pPr algn="just" eaLnBrk="1" hangingPunct="1">
              <a:lnSpc>
                <a:spcPct val="90000"/>
              </a:lnSpc>
            </a:pPr>
            <a:r>
              <a:rPr lang="es-AR" smtClean="0"/>
              <a:t>Penetrar en las bóvedas más profundas del inconsciente.</a:t>
            </a:r>
          </a:p>
          <a:p>
            <a:pPr algn="just" eaLnBrk="1" hangingPunct="1">
              <a:lnSpc>
                <a:spcPct val="90000"/>
              </a:lnSpc>
            </a:pPr>
            <a:r>
              <a:rPr lang="es-AR" smtClean="0"/>
              <a:t>Aprender la forma de escribir la Palabra Perdida.</a:t>
            </a:r>
          </a:p>
          <a:p>
            <a:pPr algn="just" eaLnBrk="1" hangingPunct="1">
              <a:lnSpc>
                <a:spcPct val="90000"/>
              </a:lnSpc>
            </a:pPr>
            <a:r>
              <a:rPr lang="es-AR" smtClean="0"/>
              <a:t>Aprender el </a:t>
            </a:r>
            <a:r>
              <a:rPr lang="es-AR" i="1" smtClean="0"/>
              <a:t>“Alfabeto Enochiano”</a:t>
            </a:r>
            <a:r>
              <a:rPr lang="es-AR" smtClean="0"/>
              <a:t>.</a:t>
            </a:r>
            <a:endParaRPr lang="es-AR" i="1" smtClean="0"/>
          </a:p>
          <a:p>
            <a:pPr algn="just" eaLnBrk="1" hangingPunct="1">
              <a:lnSpc>
                <a:spcPct val="90000"/>
              </a:lnSpc>
            </a:pPr>
            <a:r>
              <a:rPr lang="es-AR" smtClean="0"/>
              <a:t>Penetrar profundamente en los Misterios de la Cábala.</a:t>
            </a:r>
            <a:endParaRPr lang="es-ES_tradnl" smtClean="0"/>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5554"/>
                                        </p:tgtEl>
                                        <p:attrNameLst>
                                          <p:attrName>style.visibility</p:attrName>
                                        </p:attrNameLst>
                                      </p:cBhvr>
                                      <p:to>
                                        <p:strVal val="visible"/>
                                      </p:to>
                                    </p:set>
                                    <p:animEffect transition="in" filter="blinds(horizontal)">
                                      <p:cBhvr>
                                        <p:cTn id="7" dur="500"/>
                                        <p:tgtEl>
                                          <p:spTgt spid="535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5555">
                                            <p:txEl>
                                              <p:pRg st="0" end="0"/>
                                            </p:txEl>
                                          </p:spTgt>
                                        </p:tgtEl>
                                        <p:attrNameLst>
                                          <p:attrName>style.visibility</p:attrName>
                                        </p:attrNameLst>
                                      </p:cBhvr>
                                      <p:to>
                                        <p:strVal val="visible"/>
                                      </p:to>
                                    </p:set>
                                    <p:animEffect transition="in" filter="blinds(horizontal)">
                                      <p:cBhvr>
                                        <p:cTn id="12" dur="500"/>
                                        <p:tgtEl>
                                          <p:spTgt spid="535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5555">
                                            <p:txEl>
                                              <p:pRg st="1" end="1"/>
                                            </p:txEl>
                                          </p:spTgt>
                                        </p:tgtEl>
                                        <p:attrNameLst>
                                          <p:attrName>style.visibility</p:attrName>
                                        </p:attrNameLst>
                                      </p:cBhvr>
                                      <p:to>
                                        <p:strVal val="visible"/>
                                      </p:to>
                                    </p:set>
                                    <p:animEffect transition="in" filter="blinds(horizontal)">
                                      <p:cBhvr>
                                        <p:cTn id="17" dur="500"/>
                                        <p:tgtEl>
                                          <p:spTgt spid="5355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5555">
                                            <p:txEl>
                                              <p:pRg st="2" end="2"/>
                                            </p:txEl>
                                          </p:spTgt>
                                        </p:tgtEl>
                                        <p:attrNameLst>
                                          <p:attrName>style.visibility</p:attrName>
                                        </p:attrNameLst>
                                      </p:cBhvr>
                                      <p:to>
                                        <p:strVal val="visible"/>
                                      </p:to>
                                    </p:set>
                                    <p:animEffect transition="in" filter="blinds(horizontal)">
                                      <p:cBhvr>
                                        <p:cTn id="22" dur="500"/>
                                        <p:tgtEl>
                                          <p:spTgt spid="5355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5555">
                                            <p:txEl>
                                              <p:pRg st="3" end="3"/>
                                            </p:txEl>
                                          </p:spTgt>
                                        </p:tgtEl>
                                        <p:attrNameLst>
                                          <p:attrName>style.visibility</p:attrName>
                                        </p:attrNameLst>
                                      </p:cBhvr>
                                      <p:to>
                                        <p:strVal val="visible"/>
                                      </p:to>
                                    </p:set>
                                    <p:animEffect transition="in" filter="blinds(horizontal)">
                                      <p:cBhvr>
                                        <p:cTn id="27" dur="500"/>
                                        <p:tgtEl>
                                          <p:spTgt spid="5355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5555">
                                            <p:txEl>
                                              <p:pRg st="4" end="4"/>
                                            </p:txEl>
                                          </p:spTgt>
                                        </p:tgtEl>
                                        <p:attrNameLst>
                                          <p:attrName>style.visibility</p:attrName>
                                        </p:attrNameLst>
                                      </p:cBhvr>
                                      <p:to>
                                        <p:strVal val="visible"/>
                                      </p:to>
                                    </p:set>
                                    <p:animEffect transition="in" filter="blinds(horizontal)">
                                      <p:cBhvr>
                                        <p:cTn id="32" dur="500"/>
                                        <p:tgtEl>
                                          <p:spTgt spid="535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4" grpId="0"/>
      <p:bldP spid="53555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RT_REAA13-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61913"/>
            <a:ext cx="67818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ahiers-de-l-arche-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4324350" cy="693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350" y="-4763"/>
            <a:ext cx="481965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34818"/>
                                        </p:tgtEl>
                                        <p:attrNameLst>
                                          <p:attrName>style.visibility</p:attrName>
                                        </p:attrNameLst>
                                      </p:cBhvr>
                                      <p:to>
                                        <p:strVal val="visible"/>
                                      </p:to>
                                    </p:set>
                                    <p:animEffect transition="in" filter="circle(in)">
                                      <p:cBhvr>
                                        <p:cTn id="10" dur="20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moralsdogmapix1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022350"/>
            <a:ext cx="8991600"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75" y="0"/>
            <a:ext cx="4403725"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0"/>
            <a:ext cx="43434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box(out)">
                                      <p:cBhvr>
                                        <p:cTn id="7" dur="2000"/>
                                        <p:tgtEl>
                                          <p:spTgt spid="73730"/>
                                        </p:tgtEl>
                                      </p:cBhvr>
                                    </p:animEffect>
                                  </p:childTnLst>
                                </p:cTn>
                              </p:par>
                              <p:par>
                                <p:cTn id="8" presetID="4" presetClass="entr" presetSubtype="32" fill="hold" nodeType="withEffect">
                                  <p:stCondLst>
                                    <p:cond delay="0"/>
                                  </p:stCondLst>
                                  <p:childTnLst>
                                    <p:set>
                                      <p:cBhvr>
                                        <p:cTn id="9" dur="1" fill="hold">
                                          <p:stCondLst>
                                            <p:cond delay="0"/>
                                          </p:stCondLst>
                                        </p:cTn>
                                        <p:tgtEl>
                                          <p:spTgt spid="73731"/>
                                        </p:tgtEl>
                                        <p:attrNameLst>
                                          <p:attrName>style.visibility</p:attrName>
                                        </p:attrNameLst>
                                      </p:cBhvr>
                                      <p:to>
                                        <p:strVal val="visible"/>
                                      </p:to>
                                    </p:set>
                                    <p:animEffect transition="in" filter="box(out)">
                                      <p:cBhvr>
                                        <p:cTn id="10" dur="20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Knight of the Royal Arch of Solomon Displ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0"/>
            <a:ext cx="4953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5" name="Picture 5" descr="ramwor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2412"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1925"/>
                                        </p:tgtEl>
                                        <p:attrNameLst>
                                          <p:attrName>style.visibility</p:attrName>
                                        </p:attrNameLst>
                                      </p:cBhvr>
                                      <p:to>
                                        <p:strVal val="visible"/>
                                      </p:to>
                                    </p:set>
                                    <p:animEffect transition="in" filter="box(out)">
                                      <p:cBhvr>
                                        <p:cTn id="7" dur="2000"/>
                                        <p:tgtEl>
                                          <p:spTgt spid="81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9" name="Picture 3" descr="puerta_a_otra_dimension-1024x7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6979"/>
                                        </p:tgtEl>
                                        <p:attrNameLst>
                                          <p:attrName>style.visibility</p:attrName>
                                        </p:attrNameLst>
                                      </p:cBhvr>
                                      <p:to>
                                        <p:strVal val="visible"/>
                                      </p:to>
                                    </p:set>
                                    <p:animEffect transition="in" filter="box(out)">
                                      <p:cBhvr>
                                        <p:cTn id="7" dur="5000"/>
                                        <p:tgtEl>
                                          <p:spTgt spid="126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arco-vinal-angel-orti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6988"/>
            <a:ext cx="4343400" cy="690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a:xfrm>
            <a:off x="533400" y="228600"/>
            <a:ext cx="8229600" cy="1139825"/>
          </a:xfrm>
        </p:spPr>
        <p:txBody>
          <a:bodyPr/>
          <a:lstStyle/>
          <a:p>
            <a:pPr eaLnBrk="1" hangingPunct="1"/>
            <a:r>
              <a:rPr lang="es-AR" smtClean="0">
                <a:solidFill>
                  <a:srgbClr val="FFFF00"/>
                </a:solidFill>
              </a:rPr>
              <a:t>2. La Leyenda</a:t>
            </a:r>
            <a:endParaRPr lang="es-ES_tradnl" smtClean="0">
              <a:solidFill>
                <a:srgbClr val="FFFF00"/>
              </a:solidFill>
            </a:endParaRPr>
          </a:p>
        </p:txBody>
      </p:sp>
      <p:sp>
        <p:nvSpPr>
          <p:cNvPr id="36867" name="Rectangle 3"/>
          <p:cNvSpPr>
            <a:spLocks noGrp="1" noChangeArrowheads="1"/>
          </p:cNvSpPr>
          <p:nvPr>
            <p:ph idx="1"/>
          </p:nvPr>
        </p:nvSpPr>
        <p:spPr/>
        <p:txBody>
          <a:bodyPr/>
          <a:lstStyle/>
          <a:p>
            <a:pPr eaLnBrk="1" hangingPunct="1"/>
            <a:endParaRPr lang="es-AR" smtClean="0"/>
          </a:p>
        </p:txBody>
      </p:sp>
      <p:pic>
        <p:nvPicPr>
          <p:cNvPr id="999433" name="Picture 9" descr="book_of_enoch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600200"/>
            <a:ext cx="29908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9426"/>
                                        </p:tgtEl>
                                        <p:attrNameLst>
                                          <p:attrName>style.visibility</p:attrName>
                                        </p:attrNameLst>
                                      </p:cBhvr>
                                      <p:to>
                                        <p:strVal val="visible"/>
                                      </p:to>
                                    </p:set>
                                    <p:animEffect transition="in" filter="blinds(horizontal)">
                                      <p:cBhvr>
                                        <p:cTn id="7" dur="500"/>
                                        <p:tgtEl>
                                          <p:spTgt spid="999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99433"/>
                                        </p:tgtEl>
                                        <p:attrNameLst>
                                          <p:attrName>style.visibility</p:attrName>
                                        </p:attrNameLst>
                                      </p:cBhvr>
                                      <p:to>
                                        <p:strVal val="visible"/>
                                      </p:to>
                                    </p:set>
                                    <p:animEffect transition="in" filter="fade">
                                      <p:cBhvr>
                                        <p:cTn id="12" dur="2000"/>
                                        <p:tgtEl>
                                          <p:spTgt spid="999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942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Rectangle 2"/>
          <p:cNvSpPr>
            <a:spLocks noGrp="1" noChangeArrowheads="1"/>
          </p:cNvSpPr>
          <p:nvPr>
            <p:ph type="title"/>
          </p:nvPr>
        </p:nvSpPr>
        <p:spPr/>
        <p:txBody>
          <a:bodyPr/>
          <a:lstStyle/>
          <a:p>
            <a:pPr eaLnBrk="1" hangingPunct="1"/>
            <a:r>
              <a:rPr lang="es-AR" smtClean="0">
                <a:solidFill>
                  <a:srgbClr val="FFFF00"/>
                </a:solidFill>
              </a:rPr>
              <a:t>Enoch</a:t>
            </a:r>
            <a:endParaRPr lang="es-ES_tradnl" smtClean="0">
              <a:solidFill>
                <a:srgbClr val="FFFF00"/>
              </a:solidFill>
            </a:endParaRPr>
          </a:p>
        </p:txBody>
      </p:sp>
      <p:sp>
        <p:nvSpPr>
          <p:cNvPr id="1000451" name="Rectangle 3"/>
          <p:cNvSpPr>
            <a:spLocks noGrp="1" noChangeArrowheads="1"/>
          </p:cNvSpPr>
          <p:nvPr>
            <p:ph type="body" idx="1"/>
          </p:nvPr>
        </p:nvSpPr>
        <p:spPr/>
        <p:txBody>
          <a:bodyPr/>
          <a:lstStyle/>
          <a:p>
            <a:pPr eaLnBrk="1" hangingPunct="1">
              <a:lnSpc>
                <a:spcPct val="90000"/>
              </a:lnSpc>
            </a:pPr>
            <a:r>
              <a:rPr lang="es-ES" sz="2400" smtClean="0"/>
              <a:t>Según la mitología bíblica, Enoch fue hijo de Jared, 6° descendiente de Adam. </a:t>
            </a:r>
          </a:p>
          <a:p>
            <a:pPr eaLnBrk="1" hangingPunct="1">
              <a:lnSpc>
                <a:spcPct val="90000"/>
              </a:lnSpc>
            </a:pPr>
            <a:r>
              <a:rPr lang="es-ES" sz="2400" smtClean="0"/>
              <a:t>Su nombre significa, en hebreo, “iniciar” e “instruir” y por eso algunos lo llaman el primero de todos los Iniciados. </a:t>
            </a:r>
          </a:p>
          <a:p>
            <a:pPr eaLnBrk="1" hangingPunct="1">
              <a:lnSpc>
                <a:spcPct val="90000"/>
              </a:lnSpc>
            </a:pPr>
            <a:r>
              <a:rPr lang="es-ES" sz="2400" smtClean="0"/>
              <a:t>Se dice que cultivó por igual las ciencias Divinas y humanas. </a:t>
            </a:r>
          </a:p>
          <a:p>
            <a:pPr eaLnBrk="1" hangingPunct="1">
              <a:lnSpc>
                <a:spcPct val="90000"/>
              </a:lnSpc>
            </a:pPr>
            <a:r>
              <a:rPr lang="es-ES" sz="2400" smtClean="0"/>
              <a:t>Vivió 365 años, lo que es, obviamente, una referencia simbólica al año solar. </a:t>
            </a:r>
          </a:p>
          <a:p>
            <a:pPr eaLnBrk="1" hangingPunct="1">
              <a:lnSpc>
                <a:spcPct val="90000"/>
              </a:lnSpc>
            </a:pPr>
            <a:r>
              <a:rPr lang="es-ES" sz="2400" smtClean="0"/>
              <a:t>Los cristianos griegos lo asimilan a Hermes, quien habitaba en Sais. </a:t>
            </a:r>
          </a:p>
          <a:p>
            <a:pPr eaLnBrk="1" hangingPunct="1">
              <a:lnSpc>
                <a:spcPct val="90000"/>
              </a:lnSpc>
            </a:pPr>
            <a:r>
              <a:rPr lang="es-ES" sz="2400" smtClean="0"/>
              <a:t>Se dice que Enoch recibió del cielo 30 libros conteniendo toda la ciencia sagrada.</a:t>
            </a:r>
            <a:endParaRPr lang="es-ES_tradnl" sz="24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0450"/>
                                        </p:tgtEl>
                                        <p:attrNameLst>
                                          <p:attrName>style.visibility</p:attrName>
                                        </p:attrNameLst>
                                      </p:cBhvr>
                                      <p:to>
                                        <p:strVal val="visible"/>
                                      </p:to>
                                    </p:set>
                                    <p:animEffect transition="in" filter="blinds(horizontal)">
                                      <p:cBhvr>
                                        <p:cTn id="7" dur="500"/>
                                        <p:tgtEl>
                                          <p:spTgt spid="1000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00451">
                                            <p:txEl>
                                              <p:pRg st="0" end="0"/>
                                            </p:txEl>
                                          </p:spTgt>
                                        </p:tgtEl>
                                        <p:attrNameLst>
                                          <p:attrName>style.visibility</p:attrName>
                                        </p:attrNameLst>
                                      </p:cBhvr>
                                      <p:to>
                                        <p:strVal val="visible"/>
                                      </p:to>
                                    </p:set>
                                    <p:animEffect transition="in" filter="blinds(horizontal)">
                                      <p:cBhvr>
                                        <p:cTn id="12" dur="500"/>
                                        <p:tgtEl>
                                          <p:spTgt spid="10004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00451">
                                            <p:txEl>
                                              <p:pRg st="1" end="1"/>
                                            </p:txEl>
                                          </p:spTgt>
                                        </p:tgtEl>
                                        <p:attrNameLst>
                                          <p:attrName>style.visibility</p:attrName>
                                        </p:attrNameLst>
                                      </p:cBhvr>
                                      <p:to>
                                        <p:strVal val="visible"/>
                                      </p:to>
                                    </p:set>
                                    <p:animEffect transition="in" filter="blinds(horizontal)">
                                      <p:cBhvr>
                                        <p:cTn id="17" dur="500"/>
                                        <p:tgtEl>
                                          <p:spTgt spid="10004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00451">
                                            <p:txEl>
                                              <p:pRg st="2" end="2"/>
                                            </p:txEl>
                                          </p:spTgt>
                                        </p:tgtEl>
                                        <p:attrNameLst>
                                          <p:attrName>style.visibility</p:attrName>
                                        </p:attrNameLst>
                                      </p:cBhvr>
                                      <p:to>
                                        <p:strVal val="visible"/>
                                      </p:to>
                                    </p:set>
                                    <p:animEffect transition="in" filter="blinds(horizontal)">
                                      <p:cBhvr>
                                        <p:cTn id="22" dur="500"/>
                                        <p:tgtEl>
                                          <p:spTgt spid="10004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00451">
                                            <p:txEl>
                                              <p:pRg st="3" end="3"/>
                                            </p:txEl>
                                          </p:spTgt>
                                        </p:tgtEl>
                                        <p:attrNameLst>
                                          <p:attrName>style.visibility</p:attrName>
                                        </p:attrNameLst>
                                      </p:cBhvr>
                                      <p:to>
                                        <p:strVal val="visible"/>
                                      </p:to>
                                    </p:set>
                                    <p:animEffect transition="in" filter="blinds(horizontal)">
                                      <p:cBhvr>
                                        <p:cTn id="27" dur="500"/>
                                        <p:tgtEl>
                                          <p:spTgt spid="100045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00451">
                                            <p:txEl>
                                              <p:pRg st="4" end="4"/>
                                            </p:txEl>
                                          </p:spTgt>
                                        </p:tgtEl>
                                        <p:attrNameLst>
                                          <p:attrName>style.visibility</p:attrName>
                                        </p:attrNameLst>
                                      </p:cBhvr>
                                      <p:to>
                                        <p:strVal val="visible"/>
                                      </p:to>
                                    </p:set>
                                    <p:animEffect transition="in" filter="blinds(horizontal)">
                                      <p:cBhvr>
                                        <p:cTn id="32" dur="500"/>
                                        <p:tgtEl>
                                          <p:spTgt spid="100045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00451">
                                            <p:txEl>
                                              <p:pRg st="5" end="5"/>
                                            </p:txEl>
                                          </p:spTgt>
                                        </p:tgtEl>
                                        <p:attrNameLst>
                                          <p:attrName>style.visibility</p:attrName>
                                        </p:attrNameLst>
                                      </p:cBhvr>
                                      <p:to>
                                        <p:strVal val="visible"/>
                                      </p:to>
                                    </p:set>
                                    <p:animEffect transition="in" filter="blinds(horizontal)">
                                      <p:cBhvr>
                                        <p:cTn id="37" dur="500"/>
                                        <p:tgtEl>
                                          <p:spTgt spid="10004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50" grpId="0"/>
      <p:bldP spid="100045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2"/>
          <p:cNvSpPr>
            <a:spLocks noGrp="1" noChangeArrowheads="1"/>
          </p:cNvSpPr>
          <p:nvPr>
            <p:ph type="title"/>
          </p:nvPr>
        </p:nvSpPr>
        <p:spPr/>
        <p:txBody>
          <a:bodyPr/>
          <a:lstStyle/>
          <a:p>
            <a:pPr eaLnBrk="1" hangingPunct="1"/>
            <a:r>
              <a:rPr lang="es-ES" sz="2800" smtClean="0">
                <a:solidFill>
                  <a:srgbClr val="FFFF00"/>
                </a:solidFill>
              </a:rPr>
              <a:t>Otros dicen que, en hebreo, Enoch significa “</a:t>
            </a:r>
            <a:r>
              <a:rPr lang="es-ES" sz="2800" i="1" smtClean="0">
                <a:solidFill>
                  <a:srgbClr val="FFFF00"/>
                </a:solidFill>
              </a:rPr>
              <a:t>el que ha visto mucho</a:t>
            </a:r>
            <a:r>
              <a:rPr lang="es-ES" sz="2800" smtClean="0">
                <a:solidFill>
                  <a:srgbClr val="FFFF00"/>
                </a:solidFill>
              </a:rPr>
              <a:t>” o “</a:t>
            </a:r>
            <a:r>
              <a:rPr lang="es-ES" sz="2800" i="1" smtClean="0">
                <a:solidFill>
                  <a:srgbClr val="FFFF00"/>
                </a:solidFill>
              </a:rPr>
              <a:t>el que sabe mucho</a:t>
            </a:r>
            <a:r>
              <a:rPr lang="es-ES" sz="2800" smtClean="0">
                <a:solidFill>
                  <a:srgbClr val="FFFF00"/>
                </a:solidFill>
              </a:rPr>
              <a:t>”. Los musulmanes lo llaman Adris  o Edris (Instruido).</a:t>
            </a:r>
            <a:endParaRPr lang="es-ES_tradnl" sz="2800" smtClean="0">
              <a:solidFill>
                <a:srgbClr val="FFFF00"/>
              </a:solidFill>
            </a:endParaRPr>
          </a:p>
        </p:txBody>
      </p:sp>
      <p:pic>
        <p:nvPicPr>
          <p:cNvPr id="1001477" name="Picture 5" descr="eno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744663"/>
            <a:ext cx="5410200" cy="412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1478" name="Text Box 6"/>
          <p:cNvSpPr txBox="1">
            <a:spLocks noChangeArrowheads="1"/>
          </p:cNvSpPr>
          <p:nvPr/>
        </p:nvSpPr>
        <p:spPr bwMode="auto">
          <a:xfrm>
            <a:off x="457200" y="6262688"/>
            <a:ext cx="8540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Fragmentos de “El Libro de Enoch”, hallados entre los Pergaminos del Mar Muerto</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1474"/>
                                        </p:tgtEl>
                                        <p:attrNameLst>
                                          <p:attrName>style.visibility</p:attrName>
                                        </p:attrNameLst>
                                      </p:cBhvr>
                                      <p:to>
                                        <p:strVal val="visible"/>
                                      </p:to>
                                    </p:set>
                                    <p:animEffect transition="in" filter="blinds(horizontal)">
                                      <p:cBhvr>
                                        <p:cTn id="7" dur="500"/>
                                        <p:tgtEl>
                                          <p:spTgt spid="1001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01477"/>
                                        </p:tgtEl>
                                        <p:attrNameLst>
                                          <p:attrName>style.visibility</p:attrName>
                                        </p:attrNameLst>
                                      </p:cBhvr>
                                      <p:to>
                                        <p:strVal val="visible"/>
                                      </p:to>
                                    </p:set>
                                    <p:animEffect transition="in" filter="fade">
                                      <p:cBhvr>
                                        <p:cTn id="12" dur="2000"/>
                                        <p:tgtEl>
                                          <p:spTgt spid="10014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01478"/>
                                        </p:tgtEl>
                                        <p:attrNameLst>
                                          <p:attrName>style.visibility</p:attrName>
                                        </p:attrNameLst>
                                      </p:cBhvr>
                                      <p:to>
                                        <p:strVal val="visible"/>
                                      </p:to>
                                    </p:set>
                                    <p:animEffect transition="in" filter="dissolve">
                                      <p:cBhvr>
                                        <p:cTn id="17" dur="500"/>
                                        <p:tgtEl>
                                          <p:spTgt spid="10014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474" grpId="0"/>
      <p:bldP spid="100147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Rectangle 2"/>
          <p:cNvSpPr>
            <a:spLocks noGrp="1" noChangeArrowheads="1"/>
          </p:cNvSpPr>
          <p:nvPr>
            <p:ph type="title"/>
          </p:nvPr>
        </p:nvSpPr>
        <p:spPr/>
        <p:txBody>
          <a:bodyPr/>
          <a:lstStyle/>
          <a:p>
            <a:pPr eaLnBrk="1" hangingPunct="1"/>
            <a:r>
              <a:rPr lang="es-AR" smtClean="0">
                <a:solidFill>
                  <a:srgbClr val="FFFF00"/>
                </a:solidFill>
              </a:rPr>
              <a:t>El Libro de Enoch</a:t>
            </a:r>
            <a:endParaRPr lang="es-ES_tradnl" smtClean="0">
              <a:solidFill>
                <a:srgbClr val="FFFF00"/>
              </a:solidFill>
            </a:endParaRPr>
          </a:p>
        </p:txBody>
      </p:sp>
      <p:sp>
        <p:nvSpPr>
          <p:cNvPr id="1002499" name="Rectangle 3"/>
          <p:cNvSpPr>
            <a:spLocks noGrp="1" noChangeArrowheads="1"/>
          </p:cNvSpPr>
          <p:nvPr>
            <p:ph type="body" idx="1"/>
          </p:nvPr>
        </p:nvSpPr>
        <p:spPr/>
        <p:txBody>
          <a:bodyPr/>
          <a:lstStyle/>
          <a:p>
            <a:pPr eaLnBrk="1" hangingPunct="1">
              <a:lnSpc>
                <a:spcPct val="90000"/>
              </a:lnSpc>
            </a:pPr>
            <a:r>
              <a:rPr lang="es-ES_tradnl" sz="2400" smtClean="0"/>
              <a:t>El </a:t>
            </a:r>
            <a:r>
              <a:rPr lang="es-ES_tradnl" sz="2400" i="1" smtClean="0"/>
              <a:t>Libro de Enoc</a:t>
            </a:r>
            <a:r>
              <a:rPr lang="es-ES_tradnl" sz="2400" smtClean="0"/>
              <a:t> o </a:t>
            </a:r>
            <a:r>
              <a:rPr lang="es-ES_tradnl" sz="2400" i="1" smtClean="0"/>
              <a:t>Enoch</a:t>
            </a:r>
            <a:r>
              <a:rPr lang="es-ES_tradnl" sz="2400" smtClean="0"/>
              <a:t> es un libro intertestamentario, que forma parte del canon de la Biblia de la Iglesia Ortodoxa Etíope, pero no es aceptado como canónico por las demás iglesias cristianas. </a:t>
            </a:r>
          </a:p>
          <a:p>
            <a:pPr eaLnBrk="1" hangingPunct="1">
              <a:lnSpc>
                <a:spcPct val="90000"/>
              </a:lnSpc>
            </a:pPr>
            <a:r>
              <a:rPr lang="es-ES_tradnl" sz="2400" smtClean="0"/>
              <a:t>Las únicas versiones íntegras de este libro que se conservan están en la lengua litúrgica de la Iglesia Etíope, pero son conocidas varias partes en griego, siríaco, armenio, árabe, latín y un fragmento en copto.</a:t>
            </a:r>
          </a:p>
          <a:p>
            <a:pPr eaLnBrk="1" hangingPunct="1">
              <a:lnSpc>
                <a:spcPct val="90000"/>
              </a:lnSpc>
            </a:pPr>
            <a:r>
              <a:rPr lang="es-ES_tradnl" sz="2400" smtClean="0"/>
              <a:t>Además han sido encontrados varios fragmentos en arameo y uno en hebreo, en Qumrán. </a:t>
            </a:r>
          </a:p>
          <a:p>
            <a:pPr eaLnBrk="1" hangingPunct="1">
              <a:lnSpc>
                <a:spcPct val="90000"/>
              </a:lnSpc>
            </a:pPr>
            <a:r>
              <a:rPr lang="es-ES_tradnl" sz="2400" smtClean="0"/>
              <a:t>En la actualidad se cree que el texto fue redactado por varios autores judíos entre los siglos III a. C. y I d.C.</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2498"/>
                                        </p:tgtEl>
                                        <p:attrNameLst>
                                          <p:attrName>style.visibility</p:attrName>
                                        </p:attrNameLst>
                                      </p:cBhvr>
                                      <p:to>
                                        <p:strVal val="visible"/>
                                      </p:to>
                                    </p:set>
                                    <p:animEffect transition="in" filter="blinds(horizontal)">
                                      <p:cBhvr>
                                        <p:cTn id="7" dur="500"/>
                                        <p:tgtEl>
                                          <p:spTgt spid="10024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02499">
                                            <p:txEl>
                                              <p:pRg st="0" end="0"/>
                                            </p:txEl>
                                          </p:spTgt>
                                        </p:tgtEl>
                                        <p:attrNameLst>
                                          <p:attrName>style.visibility</p:attrName>
                                        </p:attrNameLst>
                                      </p:cBhvr>
                                      <p:to>
                                        <p:strVal val="visible"/>
                                      </p:to>
                                    </p:set>
                                    <p:animEffect transition="in" filter="blinds(horizontal)">
                                      <p:cBhvr>
                                        <p:cTn id="12" dur="500"/>
                                        <p:tgtEl>
                                          <p:spTgt spid="10024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02499">
                                            <p:txEl>
                                              <p:pRg st="1" end="1"/>
                                            </p:txEl>
                                          </p:spTgt>
                                        </p:tgtEl>
                                        <p:attrNameLst>
                                          <p:attrName>style.visibility</p:attrName>
                                        </p:attrNameLst>
                                      </p:cBhvr>
                                      <p:to>
                                        <p:strVal val="visible"/>
                                      </p:to>
                                    </p:set>
                                    <p:animEffect transition="in" filter="blinds(horizontal)">
                                      <p:cBhvr>
                                        <p:cTn id="17" dur="500"/>
                                        <p:tgtEl>
                                          <p:spTgt spid="10024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02499">
                                            <p:txEl>
                                              <p:pRg st="2" end="2"/>
                                            </p:txEl>
                                          </p:spTgt>
                                        </p:tgtEl>
                                        <p:attrNameLst>
                                          <p:attrName>style.visibility</p:attrName>
                                        </p:attrNameLst>
                                      </p:cBhvr>
                                      <p:to>
                                        <p:strVal val="visible"/>
                                      </p:to>
                                    </p:set>
                                    <p:animEffect transition="in" filter="blinds(horizontal)">
                                      <p:cBhvr>
                                        <p:cTn id="22" dur="500"/>
                                        <p:tgtEl>
                                          <p:spTgt spid="10024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02499">
                                            <p:txEl>
                                              <p:pRg st="3" end="3"/>
                                            </p:txEl>
                                          </p:spTgt>
                                        </p:tgtEl>
                                        <p:attrNameLst>
                                          <p:attrName>style.visibility</p:attrName>
                                        </p:attrNameLst>
                                      </p:cBhvr>
                                      <p:to>
                                        <p:strVal val="visible"/>
                                      </p:to>
                                    </p:set>
                                    <p:animEffect transition="in" filter="blinds(horizontal)">
                                      <p:cBhvr>
                                        <p:cTn id="27" dur="500"/>
                                        <p:tgtEl>
                                          <p:spTgt spid="10024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2498" grpId="0"/>
      <p:bldP spid="100249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546" name="Rectangle 2"/>
          <p:cNvSpPr>
            <a:spLocks noGrp="1" noChangeArrowheads="1"/>
          </p:cNvSpPr>
          <p:nvPr>
            <p:ph type="title"/>
          </p:nvPr>
        </p:nvSpPr>
        <p:spPr/>
        <p:txBody>
          <a:bodyPr/>
          <a:lstStyle/>
          <a:p>
            <a:pPr eaLnBrk="1" hangingPunct="1"/>
            <a:r>
              <a:rPr lang="es-AR" smtClean="0">
                <a:solidFill>
                  <a:srgbClr val="FFFF00"/>
                </a:solidFill>
              </a:rPr>
              <a:t>El Libro de Enoch</a:t>
            </a:r>
            <a:endParaRPr lang="es-ES_tradnl" smtClean="0">
              <a:solidFill>
                <a:srgbClr val="FFFF00"/>
              </a:solidFill>
            </a:endParaRPr>
          </a:p>
        </p:txBody>
      </p:sp>
      <p:sp>
        <p:nvSpPr>
          <p:cNvPr id="1004547" name="Rectangle 3"/>
          <p:cNvSpPr>
            <a:spLocks noGrp="1" noChangeArrowheads="1"/>
          </p:cNvSpPr>
          <p:nvPr>
            <p:ph type="body" sz="half" idx="1"/>
          </p:nvPr>
        </p:nvSpPr>
        <p:spPr/>
        <p:txBody>
          <a:bodyPr/>
          <a:lstStyle/>
          <a:p>
            <a:pPr eaLnBrk="1" hangingPunct="1"/>
            <a:r>
              <a:rPr lang="es-ES_tradnl" sz="2400" smtClean="0"/>
              <a:t>La parte más notable es la referida a los “Vigilantes” (ángeles), que tuvieron relaciones sexuales con mujeres y engendraron gigantes (nephilim); seres fabulosos que desataron la violencia sobre la tierra y pervirtieron a la humanidad. </a:t>
            </a:r>
          </a:p>
        </p:txBody>
      </p:sp>
      <p:sp>
        <p:nvSpPr>
          <p:cNvPr id="40964" name="Rectangle 4"/>
          <p:cNvSpPr>
            <a:spLocks noGrp="1" noChangeArrowheads="1"/>
          </p:cNvSpPr>
          <p:nvPr>
            <p:ph sz="half" idx="2"/>
          </p:nvPr>
        </p:nvSpPr>
        <p:spPr/>
        <p:txBody>
          <a:bodyPr/>
          <a:lstStyle/>
          <a:p>
            <a:pPr eaLnBrk="1" hangingPunct="1"/>
            <a:endParaRPr lang="es-AR" sz="2400" smtClean="0"/>
          </a:p>
        </p:txBody>
      </p:sp>
      <p:pic>
        <p:nvPicPr>
          <p:cNvPr id="1004550" name="Picture 6" descr="nephilim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3975" y="1352550"/>
            <a:ext cx="30956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551" name="Text Box 7"/>
          <p:cNvSpPr txBox="1">
            <a:spLocks noChangeArrowheads="1"/>
          </p:cNvSpPr>
          <p:nvPr/>
        </p:nvSpPr>
        <p:spPr bwMode="auto">
          <a:xfrm>
            <a:off x="793750" y="5865813"/>
            <a:ext cx="41592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ES_tradnl">
                <a:solidFill>
                  <a:schemeClr val="tx1"/>
                </a:solidFill>
              </a:rPr>
              <a:t>“Los Hijos de Dios vieron que las Hijas </a:t>
            </a:r>
          </a:p>
          <a:p>
            <a:pPr algn="ctr" eaLnBrk="1" hangingPunct="1"/>
            <a:r>
              <a:rPr lang="es-ES_tradnl">
                <a:solidFill>
                  <a:schemeClr val="tx1"/>
                </a:solidFill>
              </a:rPr>
              <a:t>de los Hombres eran hermosas”</a:t>
            </a:r>
          </a:p>
          <a:p>
            <a:pPr algn="ctr" eaLnBrk="1" hangingPunct="1"/>
            <a:r>
              <a:rPr lang="es-ES_tradnl">
                <a:solidFill>
                  <a:schemeClr val="tx1"/>
                </a:solidFill>
              </a:rPr>
              <a:t>escultura de Daniel Chester (1923) </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4546"/>
                                        </p:tgtEl>
                                        <p:attrNameLst>
                                          <p:attrName>style.visibility</p:attrName>
                                        </p:attrNameLst>
                                      </p:cBhvr>
                                      <p:to>
                                        <p:strVal val="visible"/>
                                      </p:to>
                                    </p:set>
                                    <p:animEffect transition="in" filter="blinds(horizontal)">
                                      <p:cBhvr>
                                        <p:cTn id="7" dur="500"/>
                                        <p:tgtEl>
                                          <p:spTgt spid="1004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04547">
                                            <p:txEl>
                                              <p:pRg st="0" end="0"/>
                                            </p:txEl>
                                          </p:spTgt>
                                        </p:tgtEl>
                                        <p:attrNameLst>
                                          <p:attrName>style.visibility</p:attrName>
                                        </p:attrNameLst>
                                      </p:cBhvr>
                                      <p:to>
                                        <p:strVal val="visible"/>
                                      </p:to>
                                    </p:set>
                                    <p:animEffect transition="in" filter="blinds(horizontal)">
                                      <p:cBhvr>
                                        <p:cTn id="12" dur="500"/>
                                        <p:tgtEl>
                                          <p:spTgt spid="10045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04550"/>
                                        </p:tgtEl>
                                        <p:attrNameLst>
                                          <p:attrName>style.visibility</p:attrName>
                                        </p:attrNameLst>
                                      </p:cBhvr>
                                      <p:to>
                                        <p:strVal val="visible"/>
                                      </p:to>
                                    </p:set>
                                    <p:animEffect transition="in" filter="fade">
                                      <p:cBhvr>
                                        <p:cTn id="17" dur="2000"/>
                                        <p:tgtEl>
                                          <p:spTgt spid="100455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04551"/>
                                        </p:tgtEl>
                                        <p:attrNameLst>
                                          <p:attrName>style.visibility</p:attrName>
                                        </p:attrNameLst>
                                      </p:cBhvr>
                                      <p:to>
                                        <p:strVal val="visible"/>
                                      </p:to>
                                    </p:set>
                                    <p:animEffect transition="in" filter="dissolve">
                                      <p:cBhvr>
                                        <p:cTn id="22" dur="500"/>
                                        <p:tgtEl>
                                          <p:spTgt spid="1004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4546" grpId="0"/>
      <p:bldP spid="1004547" grpId="0" build="p"/>
      <p:bldP spid="100455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6" name="Rectangle 4"/>
          <p:cNvSpPr>
            <a:spLocks noGrp="1" noChangeArrowheads="1"/>
          </p:cNvSpPr>
          <p:nvPr>
            <p:ph type="title"/>
          </p:nvPr>
        </p:nvSpPr>
        <p:spPr/>
        <p:txBody>
          <a:bodyPr/>
          <a:lstStyle/>
          <a:p>
            <a:pPr eaLnBrk="1" hangingPunct="1"/>
            <a:r>
              <a:rPr lang="es-AR" smtClean="0">
                <a:solidFill>
                  <a:srgbClr val="FFFF00"/>
                </a:solidFill>
              </a:rPr>
              <a:t>La Leyenda…</a:t>
            </a:r>
            <a:endParaRPr lang="es-ES_tradnl" smtClean="0">
              <a:solidFill>
                <a:srgbClr val="FFFF00"/>
              </a:solidFill>
            </a:endParaRPr>
          </a:p>
        </p:txBody>
      </p:sp>
      <p:sp>
        <p:nvSpPr>
          <p:cNvPr id="1006597" name="Rectangle 5"/>
          <p:cNvSpPr>
            <a:spLocks noGrp="1" noChangeArrowheads="1"/>
          </p:cNvSpPr>
          <p:nvPr>
            <p:ph type="body" sz="half" idx="1"/>
          </p:nvPr>
        </p:nvSpPr>
        <p:spPr>
          <a:xfrm>
            <a:off x="457200" y="1447800"/>
            <a:ext cx="4038600" cy="4525963"/>
          </a:xfrm>
        </p:spPr>
        <p:txBody>
          <a:bodyPr/>
          <a:lstStyle/>
          <a:p>
            <a:pPr eaLnBrk="1" hangingPunct="1">
              <a:lnSpc>
                <a:spcPct val="80000"/>
              </a:lnSpc>
            </a:pPr>
            <a:r>
              <a:rPr lang="es-ES" sz="1800" smtClean="0"/>
              <a:t>En un sueño, la Shekinah le reveló a Enoch una montaña elevándose al cielo, y Enoch fue llevado a su cumbre, donde vio una plancha triangular de oro, espléndidamente iluminada, sobre la cual había grabados ciertos caracteres, con la prohibición absoluta de pronunciarlos. </a:t>
            </a:r>
          </a:p>
          <a:p>
            <a:pPr eaLnBrk="1" hangingPunct="1">
              <a:lnSpc>
                <a:spcPct val="80000"/>
              </a:lnSpc>
            </a:pPr>
            <a:r>
              <a:rPr lang="es-ES" sz="1800" smtClean="0"/>
              <a:t>Seguidamente, le pareció descender perpendicularmente a las entrañas de la Tierra, atravesando nueve arcos, y en el noveno y más profundo de todos, vio la misma plancha brillante que se le apareció en la montaña.</a:t>
            </a:r>
          </a:p>
          <a:p>
            <a:pPr eaLnBrk="1" hangingPunct="1">
              <a:lnSpc>
                <a:spcPct val="80000"/>
              </a:lnSpc>
            </a:pPr>
            <a:r>
              <a:rPr lang="es-AR" sz="1800" smtClean="0"/>
              <a:t>Es decir, la Palabra Sublime estaba tanto arriba como abajo.</a:t>
            </a:r>
          </a:p>
          <a:p>
            <a:pPr eaLnBrk="1" hangingPunct="1">
              <a:lnSpc>
                <a:spcPct val="80000"/>
              </a:lnSpc>
            </a:pPr>
            <a:r>
              <a:rPr lang="es-AR" sz="1800" smtClean="0"/>
              <a:t>Y la plomada o perpendicular adquiere aquí un nuevo significado.</a:t>
            </a:r>
            <a:endParaRPr lang="es-ES_tradnl" sz="1800" smtClean="0"/>
          </a:p>
        </p:txBody>
      </p:sp>
      <p:sp>
        <p:nvSpPr>
          <p:cNvPr id="41988" name="Rectangle 6"/>
          <p:cNvSpPr>
            <a:spLocks noGrp="1" noChangeArrowheads="1"/>
          </p:cNvSpPr>
          <p:nvPr>
            <p:ph sz="half" idx="2"/>
          </p:nvPr>
        </p:nvSpPr>
        <p:spPr>
          <a:xfrm>
            <a:off x="4648200" y="1524000"/>
            <a:ext cx="4038600" cy="4525963"/>
          </a:xfrm>
        </p:spPr>
        <p:txBody>
          <a:bodyPr/>
          <a:lstStyle/>
          <a:p>
            <a:pPr eaLnBrk="1" hangingPunct="1">
              <a:lnSpc>
                <a:spcPct val="80000"/>
              </a:lnSpc>
            </a:pPr>
            <a:endParaRPr lang="es-AR" sz="1600" smtClean="0"/>
          </a:p>
        </p:txBody>
      </p:sp>
      <p:pic>
        <p:nvPicPr>
          <p:cNvPr id="1006600" name="Picture 8" descr="tetragrammaton_at_5th_chapel_of_the_palace_of_versailles_fr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524000"/>
            <a:ext cx="441960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6596"/>
                                        </p:tgtEl>
                                        <p:attrNameLst>
                                          <p:attrName>style.visibility</p:attrName>
                                        </p:attrNameLst>
                                      </p:cBhvr>
                                      <p:to>
                                        <p:strVal val="visible"/>
                                      </p:to>
                                    </p:set>
                                    <p:animEffect transition="in" filter="blinds(horizontal)">
                                      <p:cBhvr>
                                        <p:cTn id="7" dur="500"/>
                                        <p:tgtEl>
                                          <p:spTgt spid="10065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06597">
                                            <p:txEl>
                                              <p:pRg st="0" end="0"/>
                                            </p:txEl>
                                          </p:spTgt>
                                        </p:tgtEl>
                                        <p:attrNameLst>
                                          <p:attrName>style.visibility</p:attrName>
                                        </p:attrNameLst>
                                      </p:cBhvr>
                                      <p:to>
                                        <p:strVal val="visible"/>
                                      </p:to>
                                    </p:set>
                                    <p:animEffect transition="in" filter="blinds(horizontal)">
                                      <p:cBhvr>
                                        <p:cTn id="12" dur="500"/>
                                        <p:tgtEl>
                                          <p:spTgt spid="100659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06597">
                                            <p:txEl>
                                              <p:pRg st="1" end="1"/>
                                            </p:txEl>
                                          </p:spTgt>
                                        </p:tgtEl>
                                        <p:attrNameLst>
                                          <p:attrName>style.visibility</p:attrName>
                                        </p:attrNameLst>
                                      </p:cBhvr>
                                      <p:to>
                                        <p:strVal val="visible"/>
                                      </p:to>
                                    </p:set>
                                    <p:animEffect transition="in" filter="blinds(horizontal)">
                                      <p:cBhvr>
                                        <p:cTn id="17" dur="500"/>
                                        <p:tgtEl>
                                          <p:spTgt spid="100659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06597">
                                            <p:txEl>
                                              <p:pRg st="2" end="2"/>
                                            </p:txEl>
                                          </p:spTgt>
                                        </p:tgtEl>
                                        <p:attrNameLst>
                                          <p:attrName>style.visibility</p:attrName>
                                        </p:attrNameLst>
                                      </p:cBhvr>
                                      <p:to>
                                        <p:strVal val="visible"/>
                                      </p:to>
                                    </p:set>
                                    <p:animEffect transition="in" filter="blinds(horizontal)">
                                      <p:cBhvr>
                                        <p:cTn id="22" dur="500"/>
                                        <p:tgtEl>
                                          <p:spTgt spid="100659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06597">
                                            <p:txEl>
                                              <p:pRg st="3" end="3"/>
                                            </p:txEl>
                                          </p:spTgt>
                                        </p:tgtEl>
                                        <p:attrNameLst>
                                          <p:attrName>style.visibility</p:attrName>
                                        </p:attrNameLst>
                                      </p:cBhvr>
                                      <p:to>
                                        <p:strVal val="visible"/>
                                      </p:to>
                                    </p:set>
                                    <p:animEffect transition="in" filter="blinds(horizontal)">
                                      <p:cBhvr>
                                        <p:cTn id="27" dur="500"/>
                                        <p:tgtEl>
                                          <p:spTgt spid="100659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006600"/>
                                        </p:tgtEl>
                                        <p:attrNameLst>
                                          <p:attrName>style.visibility</p:attrName>
                                        </p:attrNameLst>
                                      </p:cBhvr>
                                      <p:to>
                                        <p:strVal val="visible"/>
                                      </p:to>
                                    </p:set>
                                    <p:animEffect transition="in" filter="fade">
                                      <p:cBhvr>
                                        <p:cTn id="32" dur="2000"/>
                                        <p:tgtEl>
                                          <p:spTgt spid="1006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596" grpId="0"/>
      <p:bldP spid="100659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642" name="Rectangle 2"/>
          <p:cNvSpPr>
            <a:spLocks noGrp="1" noChangeArrowheads="1"/>
          </p:cNvSpPr>
          <p:nvPr>
            <p:ph type="title"/>
          </p:nvPr>
        </p:nvSpPr>
        <p:spPr>
          <a:xfrm>
            <a:off x="457200" y="304800"/>
            <a:ext cx="8229600" cy="1143000"/>
          </a:xfrm>
        </p:spPr>
        <p:txBody>
          <a:bodyPr/>
          <a:lstStyle/>
          <a:p>
            <a:pPr eaLnBrk="1" hangingPunct="1"/>
            <a:r>
              <a:rPr lang="es-ES" sz="3000" smtClean="0">
                <a:solidFill>
                  <a:srgbClr val="FFFF00"/>
                </a:solidFill>
              </a:rPr>
              <a:t>Inspirado, Enoch quiso edificar un Templo (“el Templo Primordial”) debajo de la tierra, sostenido por nueve arcos, uno sobre el otro.</a:t>
            </a:r>
            <a:endParaRPr lang="es-ES_tradnl" sz="3000" smtClean="0">
              <a:solidFill>
                <a:srgbClr val="FFFF00"/>
              </a:solidFill>
            </a:endParaRPr>
          </a:p>
        </p:txBody>
      </p:sp>
      <p:pic>
        <p:nvPicPr>
          <p:cNvPr id="1008645" name="Picture 5" descr="show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905000"/>
            <a:ext cx="41497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8646" name="Text Box 6"/>
          <p:cNvSpPr txBox="1">
            <a:spLocks noChangeArrowheads="1"/>
          </p:cNvSpPr>
          <p:nvPr/>
        </p:nvSpPr>
        <p:spPr bwMode="auto">
          <a:xfrm>
            <a:off x="171450" y="2968625"/>
            <a:ext cx="219075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Si bien esta imagen</a:t>
            </a:r>
          </a:p>
          <a:p>
            <a:pPr eaLnBrk="1" hangingPunct="1"/>
            <a:r>
              <a:rPr lang="es-AR">
                <a:solidFill>
                  <a:schemeClr val="tx1"/>
                </a:solidFill>
              </a:rPr>
              <a:t>está tomada del</a:t>
            </a:r>
          </a:p>
          <a:p>
            <a:pPr eaLnBrk="1" hangingPunct="1"/>
            <a:r>
              <a:rPr lang="es-AR">
                <a:solidFill>
                  <a:schemeClr val="tx1"/>
                </a:solidFill>
              </a:rPr>
              <a:t>grado de Maestro </a:t>
            </a:r>
          </a:p>
          <a:p>
            <a:pPr eaLnBrk="1" hangingPunct="1"/>
            <a:r>
              <a:rPr lang="es-AR">
                <a:solidFill>
                  <a:schemeClr val="tx1"/>
                </a:solidFill>
              </a:rPr>
              <a:t>Selecto, del Rito</a:t>
            </a:r>
          </a:p>
          <a:p>
            <a:pPr eaLnBrk="1" hangingPunct="1"/>
            <a:r>
              <a:rPr lang="es-AR">
                <a:solidFill>
                  <a:schemeClr val="tx1"/>
                </a:solidFill>
              </a:rPr>
              <a:t>York, representa </a:t>
            </a:r>
          </a:p>
          <a:p>
            <a:pPr eaLnBrk="1" hangingPunct="1"/>
            <a:r>
              <a:rPr lang="es-AR">
                <a:solidFill>
                  <a:schemeClr val="tx1"/>
                </a:solidFill>
              </a:rPr>
              <a:t>cabalmente la idea</a:t>
            </a:r>
          </a:p>
          <a:p>
            <a:pPr eaLnBrk="1" hangingPunct="1"/>
            <a:r>
              <a:rPr lang="es-AR">
                <a:solidFill>
                  <a:schemeClr val="tx1"/>
                </a:solidFill>
              </a:rPr>
              <a:t>de la Leyenda de</a:t>
            </a:r>
          </a:p>
          <a:p>
            <a:pPr eaLnBrk="1" hangingPunct="1"/>
            <a:r>
              <a:rPr lang="es-AR">
                <a:solidFill>
                  <a:schemeClr val="tx1"/>
                </a:solidFill>
              </a:rPr>
              <a:t>Enoch.</a:t>
            </a:r>
            <a:endParaRPr lang="es-ES_tradnl">
              <a:solidFill>
                <a:schemeClr val="tx1"/>
              </a:solidFill>
            </a:endParaRPr>
          </a:p>
        </p:txBody>
      </p:sp>
      <p:pic>
        <p:nvPicPr>
          <p:cNvPr id="1008648" name="Picture 8" descr="pendu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163" y="3733800"/>
            <a:ext cx="70643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8649" name="Text Box 9"/>
          <p:cNvSpPr txBox="1">
            <a:spLocks noChangeArrowheads="1"/>
          </p:cNvSpPr>
          <p:nvPr/>
        </p:nvSpPr>
        <p:spPr bwMode="auto">
          <a:xfrm>
            <a:off x="6781800" y="2984500"/>
            <a:ext cx="21018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comparación</a:t>
            </a:r>
          </a:p>
          <a:p>
            <a:pPr eaLnBrk="1" hangingPunct="1"/>
            <a:r>
              <a:rPr lang="es-AR">
                <a:solidFill>
                  <a:schemeClr val="tx1"/>
                </a:solidFill>
              </a:rPr>
              <a:t>con la columna</a:t>
            </a:r>
          </a:p>
          <a:p>
            <a:pPr eaLnBrk="1" hangingPunct="1"/>
            <a:r>
              <a:rPr lang="es-AR">
                <a:solidFill>
                  <a:schemeClr val="tx1"/>
                </a:solidFill>
              </a:rPr>
              <a:t>vertebral humana</a:t>
            </a:r>
          </a:p>
          <a:p>
            <a:pPr eaLnBrk="1" hangingPunct="1"/>
            <a:r>
              <a:rPr lang="es-AR">
                <a:solidFill>
                  <a:schemeClr val="tx1"/>
                </a:solidFill>
              </a:rPr>
              <a:t>y el ascenso y</a:t>
            </a:r>
          </a:p>
          <a:p>
            <a:pPr eaLnBrk="1" hangingPunct="1"/>
            <a:r>
              <a:rPr lang="es-AR">
                <a:solidFill>
                  <a:schemeClr val="tx1"/>
                </a:solidFill>
              </a:rPr>
              <a:t>descenso de la</a:t>
            </a:r>
          </a:p>
          <a:p>
            <a:pPr eaLnBrk="1" hangingPunct="1"/>
            <a:r>
              <a:rPr lang="es-AR">
                <a:solidFill>
                  <a:schemeClr val="tx1"/>
                </a:solidFill>
              </a:rPr>
              <a:t>Kundalini es obvia.</a:t>
            </a:r>
            <a:endParaRPr lang="es-ES_tradnl">
              <a:solidFill>
                <a:schemeClr val="tx1"/>
              </a:solidFill>
            </a:endParaRP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8642"/>
                                        </p:tgtEl>
                                        <p:attrNameLst>
                                          <p:attrName>style.visibility</p:attrName>
                                        </p:attrNameLst>
                                      </p:cBhvr>
                                      <p:to>
                                        <p:strVal val="visible"/>
                                      </p:to>
                                    </p:set>
                                    <p:animEffect transition="in" filter="blinds(horizontal)">
                                      <p:cBhvr>
                                        <p:cTn id="7" dur="500"/>
                                        <p:tgtEl>
                                          <p:spTgt spid="1008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08645"/>
                                        </p:tgtEl>
                                        <p:attrNameLst>
                                          <p:attrName>style.visibility</p:attrName>
                                        </p:attrNameLst>
                                      </p:cBhvr>
                                      <p:to>
                                        <p:strVal val="visible"/>
                                      </p:to>
                                    </p:set>
                                    <p:animEffect transition="in" filter="fade">
                                      <p:cBhvr>
                                        <p:cTn id="12" dur="2000"/>
                                        <p:tgtEl>
                                          <p:spTgt spid="10086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08646"/>
                                        </p:tgtEl>
                                        <p:attrNameLst>
                                          <p:attrName>style.visibility</p:attrName>
                                        </p:attrNameLst>
                                      </p:cBhvr>
                                      <p:to>
                                        <p:strVal val="visible"/>
                                      </p:to>
                                    </p:set>
                                    <p:animEffect transition="in" filter="dissolve">
                                      <p:cBhvr>
                                        <p:cTn id="17" dur="500"/>
                                        <p:tgtEl>
                                          <p:spTgt spid="10086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08649"/>
                                        </p:tgtEl>
                                        <p:attrNameLst>
                                          <p:attrName>style.visibility</p:attrName>
                                        </p:attrNameLst>
                                      </p:cBhvr>
                                      <p:to>
                                        <p:strVal val="visible"/>
                                      </p:to>
                                    </p:set>
                                    <p:animEffect transition="in" filter="dissolve">
                                      <p:cBhvr>
                                        <p:cTn id="22" dur="500"/>
                                        <p:tgtEl>
                                          <p:spTgt spid="100864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008648"/>
                                        </p:tgtEl>
                                        <p:attrNameLst>
                                          <p:attrName>style.visibility</p:attrName>
                                        </p:attrNameLst>
                                      </p:cBhvr>
                                      <p:to>
                                        <p:strVal val="visible"/>
                                      </p:to>
                                    </p:set>
                                    <p:animEffect transition="in" filter="dissolve">
                                      <p:cBhvr>
                                        <p:cTn id="27" dur="500"/>
                                        <p:tgtEl>
                                          <p:spTgt spid="10086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8642" grpId="0"/>
      <p:bldP spid="1008646" grpId="0"/>
      <p:bldP spid="100864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3" name="Picture 3" descr="jpeg&amp;sv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Text Box 4"/>
          <p:cNvSpPr txBox="1">
            <a:spLocks noChangeArrowheads="1"/>
          </p:cNvSpPr>
          <p:nvPr/>
        </p:nvSpPr>
        <p:spPr bwMode="auto">
          <a:xfrm>
            <a:off x="441325" y="265113"/>
            <a:ext cx="2965450" cy="146526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b="1">
                <a:solidFill>
                  <a:schemeClr val="tx1"/>
                </a:solidFill>
              </a:rPr>
              <a:t>Las bóvedas de Enoch,</a:t>
            </a:r>
          </a:p>
          <a:p>
            <a:pPr eaLnBrk="1" hangingPunct="1"/>
            <a:r>
              <a:rPr lang="es-AR" b="1">
                <a:solidFill>
                  <a:schemeClr val="tx1"/>
                </a:solidFill>
              </a:rPr>
              <a:t>en un decorado para una</a:t>
            </a:r>
          </a:p>
          <a:p>
            <a:pPr eaLnBrk="1" hangingPunct="1"/>
            <a:r>
              <a:rPr lang="es-AR" b="1">
                <a:solidFill>
                  <a:schemeClr val="tx1"/>
                </a:solidFill>
              </a:rPr>
              <a:t>representación teatral del</a:t>
            </a:r>
          </a:p>
          <a:p>
            <a:pPr eaLnBrk="1" hangingPunct="1"/>
            <a:r>
              <a:rPr lang="es-AR" b="1">
                <a:solidFill>
                  <a:schemeClr val="tx1"/>
                </a:solidFill>
              </a:rPr>
              <a:t>grado 13° en Minnesota,</a:t>
            </a:r>
          </a:p>
          <a:p>
            <a:pPr eaLnBrk="1" hangingPunct="1"/>
            <a:r>
              <a:rPr lang="es-AR" b="1">
                <a:solidFill>
                  <a:schemeClr val="tx1"/>
                </a:solidFill>
              </a:rPr>
              <a:t>E.U.A</a:t>
            </a:r>
            <a:r>
              <a:rPr lang="es-AR"/>
              <a:t>.</a:t>
            </a:r>
            <a:endParaRPr lang="es-ES_tradnl"/>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8003"/>
                                        </p:tgtEl>
                                        <p:attrNameLst>
                                          <p:attrName>style.visibility</p:attrName>
                                        </p:attrNameLst>
                                      </p:cBhvr>
                                      <p:to>
                                        <p:strVal val="visible"/>
                                      </p:to>
                                    </p:set>
                                    <p:animEffect transition="in" filter="box(out)">
                                      <p:cBhvr>
                                        <p:cTn id="7" dur="2000"/>
                                        <p:tgtEl>
                                          <p:spTgt spid="1280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8004"/>
                                        </p:tgtEl>
                                        <p:attrNameLst>
                                          <p:attrName>style.visibility</p:attrName>
                                        </p:attrNameLst>
                                      </p:cBhvr>
                                      <p:to>
                                        <p:strVal val="visible"/>
                                      </p:to>
                                    </p:set>
                                    <p:animEffect transition="in" filter="fade">
                                      <p:cBhvr>
                                        <p:cTn id="12" dur="2000"/>
                                        <p:tgtEl>
                                          <p:spTgt spid="128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www.flaszkarty.home.pl/reaa/ilustracje_GLF/!stopien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2838" y="-100013"/>
            <a:ext cx="4602162"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8600" y="2057400"/>
            <a:ext cx="18256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Las nueve</a:t>
            </a:r>
          </a:p>
          <a:p>
            <a:pPr eaLnBrk="1" hangingPunct="1"/>
            <a:r>
              <a:rPr lang="es-MX" b="1">
                <a:solidFill>
                  <a:schemeClr val="tx1"/>
                </a:solidFill>
              </a:rPr>
              <a:t>Bóvedas de</a:t>
            </a:r>
          </a:p>
          <a:p>
            <a:pPr eaLnBrk="1" hangingPunct="1"/>
            <a:r>
              <a:rPr lang="es-MX" b="1">
                <a:solidFill>
                  <a:schemeClr val="tx1"/>
                </a:solidFill>
              </a:rPr>
              <a:t>Enoch, imagen</a:t>
            </a:r>
          </a:p>
          <a:p>
            <a:pPr eaLnBrk="1" hangingPunct="1"/>
            <a:r>
              <a:rPr lang="es-MX" b="1">
                <a:solidFill>
                  <a:schemeClr val="tx1"/>
                </a:solidFill>
              </a:rPr>
              <a:t>de Jean </a:t>
            </a:r>
          </a:p>
          <a:p>
            <a:pPr eaLnBrk="1" hangingPunct="1"/>
            <a:r>
              <a:rPr lang="es-MX" b="1">
                <a:solidFill>
                  <a:schemeClr val="tx1"/>
                </a:solidFill>
              </a:rPr>
              <a:t>Beauchard</a:t>
            </a:r>
            <a:endParaRPr lang="es-AR"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Rectangle 2"/>
          <p:cNvSpPr>
            <a:spLocks noGrp="1" noChangeArrowheads="1"/>
          </p:cNvSpPr>
          <p:nvPr>
            <p:ph type="title"/>
          </p:nvPr>
        </p:nvSpPr>
        <p:spPr/>
        <p:txBody>
          <a:bodyPr/>
          <a:lstStyle/>
          <a:p>
            <a:pPr eaLnBrk="1" hangingPunct="1"/>
            <a:r>
              <a:rPr lang="en-US" sz="3200" smtClean="0">
                <a:solidFill>
                  <a:srgbClr val="FFFF00"/>
                </a:solidFill>
              </a:rPr>
              <a:t>Matusalem, hijo de Enoch,  construyó el Templo, sin conocer su objeto, </a:t>
            </a:r>
            <a:br>
              <a:rPr lang="en-US" sz="3200" smtClean="0">
                <a:solidFill>
                  <a:srgbClr val="FFFF00"/>
                </a:solidFill>
              </a:rPr>
            </a:br>
            <a:r>
              <a:rPr lang="en-US" sz="3200" smtClean="0">
                <a:solidFill>
                  <a:srgbClr val="FFFF00"/>
                </a:solidFill>
              </a:rPr>
              <a:t>en la tierra de Canaán</a:t>
            </a:r>
            <a:endParaRPr lang="es-ES_tradnl" sz="4000" smtClean="0">
              <a:solidFill>
                <a:srgbClr val="FFFF00"/>
              </a:solidFill>
            </a:endParaRPr>
          </a:p>
        </p:txBody>
      </p:sp>
      <p:pic>
        <p:nvPicPr>
          <p:cNvPr id="1009669" name="Picture 5" descr="Entr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76400"/>
            <a:ext cx="402907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9670" name="Text Box 6"/>
          <p:cNvSpPr txBox="1">
            <a:spLocks noChangeArrowheads="1"/>
          </p:cNvSpPr>
          <p:nvPr/>
        </p:nvSpPr>
        <p:spPr bwMode="auto">
          <a:xfrm>
            <a:off x="57150" y="2770188"/>
            <a:ext cx="253365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Los hipogeos </a:t>
            </a:r>
          </a:p>
          <a:p>
            <a:pPr eaLnBrk="1" hangingPunct="1"/>
            <a:r>
              <a:rPr lang="es-AR">
                <a:solidFill>
                  <a:schemeClr val="tx1"/>
                </a:solidFill>
              </a:rPr>
              <a:t>(templos subterráneos</a:t>
            </a:r>
          </a:p>
          <a:p>
            <a:pPr eaLnBrk="1" hangingPunct="1"/>
            <a:r>
              <a:rPr lang="es-AR">
                <a:solidFill>
                  <a:schemeClr val="tx1"/>
                </a:solidFill>
              </a:rPr>
              <a:t>excavados en la roca)</a:t>
            </a:r>
          </a:p>
          <a:p>
            <a:pPr eaLnBrk="1" hangingPunct="1"/>
            <a:r>
              <a:rPr lang="es-AR">
                <a:solidFill>
                  <a:schemeClr val="tx1"/>
                </a:solidFill>
              </a:rPr>
              <a:t>fueron comunes</a:t>
            </a:r>
          </a:p>
          <a:p>
            <a:pPr eaLnBrk="1" hangingPunct="1"/>
            <a:r>
              <a:rPr lang="es-AR">
                <a:solidFill>
                  <a:schemeClr val="tx1"/>
                </a:solidFill>
              </a:rPr>
              <a:t>en la antig</a:t>
            </a:r>
            <a:r>
              <a:rPr lang="en-US">
                <a:solidFill>
                  <a:schemeClr val="tx1"/>
                </a:solidFill>
                <a:cs typeface="Arial" charset="0"/>
              </a:rPr>
              <a:t>üedad.</a:t>
            </a:r>
          </a:p>
          <a:p>
            <a:pPr eaLnBrk="1" hangingPunct="1"/>
            <a:r>
              <a:rPr lang="en-US">
                <a:solidFill>
                  <a:schemeClr val="tx1"/>
                </a:solidFill>
                <a:cs typeface="Arial" charset="0"/>
              </a:rPr>
              <a:t>El que aquí se muestra</a:t>
            </a:r>
          </a:p>
          <a:p>
            <a:pPr eaLnBrk="1" hangingPunct="1"/>
            <a:r>
              <a:rPr lang="en-US">
                <a:solidFill>
                  <a:schemeClr val="tx1"/>
                </a:solidFill>
                <a:cs typeface="Arial" charset="0"/>
              </a:rPr>
              <a:t>fue hallado en la isla</a:t>
            </a:r>
          </a:p>
          <a:p>
            <a:pPr eaLnBrk="1" hangingPunct="1"/>
            <a:r>
              <a:rPr lang="en-US">
                <a:solidFill>
                  <a:schemeClr val="tx1"/>
                </a:solidFill>
                <a:cs typeface="Arial" charset="0"/>
              </a:rPr>
              <a:t>de Malta, y tiene unos</a:t>
            </a:r>
          </a:p>
          <a:p>
            <a:pPr eaLnBrk="1" hangingPunct="1"/>
            <a:r>
              <a:rPr lang="en-US">
                <a:solidFill>
                  <a:schemeClr val="tx1"/>
                </a:solidFill>
                <a:cs typeface="Arial" charset="0"/>
              </a:rPr>
              <a:t>4500 años.</a:t>
            </a:r>
          </a:p>
        </p:txBody>
      </p:sp>
      <p:sp>
        <p:nvSpPr>
          <p:cNvPr id="1009671" name="Text Box 7"/>
          <p:cNvSpPr txBox="1">
            <a:spLocks noChangeArrowheads="1"/>
          </p:cNvSpPr>
          <p:nvPr/>
        </p:nvSpPr>
        <p:spPr bwMode="auto">
          <a:xfrm>
            <a:off x="6765925" y="2743200"/>
            <a:ext cx="224155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Algunos Rituales</a:t>
            </a:r>
          </a:p>
          <a:p>
            <a:pPr eaLnBrk="1" hangingPunct="1"/>
            <a:r>
              <a:rPr lang="es-AR">
                <a:solidFill>
                  <a:schemeClr val="tx1"/>
                </a:solidFill>
              </a:rPr>
              <a:t>dicen que el Templo</a:t>
            </a:r>
          </a:p>
          <a:p>
            <a:pPr eaLnBrk="1" hangingPunct="1"/>
            <a:r>
              <a:rPr lang="es-AR">
                <a:solidFill>
                  <a:schemeClr val="tx1"/>
                </a:solidFill>
              </a:rPr>
              <a:t>de Enoch</a:t>
            </a:r>
          </a:p>
          <a:p>
            <a:pPr eaLnBrk="1" hangingPunct="1"/>
            <a:r>
              <a:rPr lang="es-AR">
                <a:solidFill>
                  <a:schemeClr val="tx1"/>
                </a:solidFill>
              </a:rPr>
              <a:t>se erigió sobre el</a:t>
            </a:r>
          </a:p>
          <a:p>
            <a:pPr eaLnBrk="1" hangingPunct="1"/>
            <a:r>
              <a:rPr lang="es-AR">
                <a:solidFill>
                  <a:schemeClr val="tx1"/>
                </a:solidFill>
              </a:rPr>
              <a:t>Monte Aceldama,</a:t>
            </a:r>
          </a:p>
          <a:p>
            <a:pPr eaLnBrk="1" hangingPunct="1"/>
            <a:r>
              <a:rPr lang="es-AR">
                <a:solidFill>
                  <a:schemeClr val="tx1"/>
                </a:solidFill>
              </a:rPr>
              <a:t>llamado</a:t>
            </a:r>
          </a:p>
          <a:p>
            <a:pPr eaLnBrk="1" hangingPunct="1"/>
            <a:r>
              <a:rPr lang="es-AR">
                <a:solidFill>
                  <a:schemeClr val="tx1"/>
                </a:solidFill>
              </a:rPr>
              <a:t>“Campo de los </a:t>
            </a:r>
          </a:p>
          <a:p>
            <a:pPr eaLnBrk="1" hangingPunct="1"/>
            <a:r>
              <a:rPr lang="es-AR">
                <a:solidFill>
                  <a:schemeClr val="tx1"/>
                </a:solidFill>
              </a:rPr>
              <a:t>Alfareros” o “Campo</a:t>
            </a:r>
          </a:p>
          <a:p>
            <a:pPr eaLnBrk="1" hangingPunct="1"/>
            <a:r>
              <a:rPr lang="es-AR">
                <a:solidFill>
                  <a:schemeClr val="tx1"/>
                </a:solidFill>
              </a:rPr>
              <a:t>de Sangre”, por su</a:t>
            </a:r>
          </a:p>
          <a:p>
            <a:pPr eaLnBrk="1" hangingPunct="1"/>
            <a:r>
              <a:rPr lang="es-AR">
                <a:solidFill>
                  <a:schemeClr val="tx1"/>
                </a:solidFill>
              </a:rPr>
              <a:t>tierra roja, muy útil</a:t>
            </a:r>
          </a:p>
          <a:p>
            <a:pPr eaLnBrk="1" hangingPunct="1"/>
            <a:r>
              <a:rPr lang="es-AR">
                <a:solidFill>
                  <a:schemeClr val="tx1"/>
                </a:solidFill>
              </a:rPr>
              <a:t>para la alfarería.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9666"/>
                                        </p:tgtEl>
                                        <p:attrNameLst>
                                          <p:attrName>style.visibility</p:attrName>
                                        </p:attrNameLst>
                                      </p:cBhvr>
                                      <p:to>
                                        <p:strVal val="visible"/>
                                      </p:to>
                                    </p:set>
                                    <p:animEffect transition="in" filter="blinds(horizontal)">
                                      <p:cBhvr>
                                        <p:cTn id="7" dur="500"/>
                                        <p:tgtEl>
                                          <p:spTgt spid="10096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09669"/>
                                        </p:tgtEl>
                                        <p:attrNameLst>
                                          <p:attrName>style.visibility</p:attrName>
                                        </p:attrNameLst>
                                      </p:cBhvr>
                                      <p:to>
                                        <p:strVal val="visible"/>
                                      </p:to>
                                    </p:set>
                                    <p:animEffect transition="in" filter="fade">
                                      <p:cBhvr>
                                        <p:cTn id="12" dur="2000"/>
                                        <p:tgtEl>
                                          <p:spTgt spid="10096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09670"/>
                                        </p:tgtEl>
                                        <p:attrNameLst>
                                          <p:attrName>style.visibility</p:attrName>
                                        </p:attrNameLst>
                                      </p:cBhvr>
                                      <p:to>
                                        <p:strVal val="visible"/>
                                      </p:to>
                                    </p:set>
                                    <p:animEffect transition="in" filter="dissolve">
                                      <p:cBhvr>
                                        <p:cTn id="17" dur="500"/>
                                        <p:tgtEl>
                                          <p:spTgt spid="100967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09671"/>
                                        </p:tgtEl>
                                        <p:attrNameLst>
                                          <p:attrName>style.visibility</p:attrName>
                                        </p:attrNameLst>
                                      </p:cBhvr>
                                      <p:to>
                                        <p:strVal val="visible"/>
                                      </p:to>
                                    </p:set>
                                    <p:animEffect transition="in" filter="dissolve">
                                      <p:cBhvr>
                                        <p:cTn id="22" dur="500"/>
                                        <p:tgtEl>
                                          <p:spTgt spid="1009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9666" grpId="0"/>
      <p:bldP spid="1009670" grpId="0"/>
      <p:bldP spid="100967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2" name="Rectangle 4"/>
          <p:cNvSpPr>
            <a:spLocks noGrp="1" noChangeArrowheads="1"/>
          </p:cNvSpPr>
          <p:nvPr>
            <p:ph type="title"/>
          </p:nvPr>
        </p:nvSpPr>
        <p:spPr/>
        <p:txBody>
          <a:bodyPr/>
          <a:lstStyle/>
          <a:p>
            <a:pPr eaLnBrk="1" hangingPunct="1"/>
            <a:r>
              <a:rPr lang="es-AR" smtClean="0">
                <a:solidFill>
                  <a:srgbClr val="FFFF00"/>
                </a:solidFill>
              </a:rPr>
              <a:t>La Leyenda…</a:t>
            </a:r>
            <a:endParaRPr lang="es-ES_tradnl" smtClean="0">
              <a:solidFill>
                <a:srgbClr val="FFFF00"/>
              </a:solidFill>
            </a:endParaRPr>
          </a:p>
        </p:txBody>
      </p:sp>
      <p:sp>
        <p:nvSpPr>
          <p:cNvPr id="1010693" name="Rectangle 5"/>
          <p:cNvSpPr>
            <a:spLocks noGrp="1" noChangeArrowheads="1"/>
          </p:cNvSpPr>
          <p:nvPr>
            <p:ph type="body" sz="half" idx="1"/>
          </p:nvPr>
        </p:nvSpPr>
        <p:spPr>
          <a:xfrm>
            <a:off x="381000" y="1722438"/>
            <a:ext cx="4038600" cy="4525962"/>
          </a:xfrm>
        </p:spPr>
        <p:txBody>
          <a:bodyPr/>
          <a:lstStyle/>
          <a:p>
            <a:pPr eaLnBrk="1" hangingPunct="1">
              <a:lnSpc>
                <a:spcPct val="80000"/>
              </a:lnSpc>
            </a:pPr>
            <a:r>
              <a:rPr lang="es-ES" sz="2400" smtClean="0"/>
              <a:t>Enoch construyó una plancha de oro, cada uno de cuyos lados tenía un codo de longitud, la adornó con las más preciosas piedras y la hizo incrustar en un cubo de ágata. </a:t>
            </a:r>
          </a:p>
          <a:p>
            <a:pPr eaLnBrk="1" hangingPunct="1">
              <a:lnSpc>
                <a:spcPct val="80000"/>
              </a:lnSpc>
            </a:pPr>
            <a:r>
              <a:rPr lang="es-ES" sz="2400" smtClean="0"/>
              <a:t>Grabó los caracteres Inefables en ella y la colocó en un pedestal triangular de mármol blanco, que depositó en el arco noveno.</a:t>
            </a:r>
            <a:endParaRPr lang="es-ES_tradnl" sz="2400" smtClean="0"/>
          </a:p>
        </p:txBody>
      </p:sp>
      <p:sp>
        <p:nvSpPr>
          <p:cNvPr id="47108" name="Rectangle 6"/>
          <p:cNvSpPr>
            <a:spLocks noGrp="1" noChangeArrowheads="1"/>
          </p:cNvSpPr>
          <p:nvPr>
            <p:ph sz="half" idx="2"/>
          </p:nvPr>
        </p:nvSpPr>
        <p:spPr/>
        <p:txBody>
          <a:bodyPr/>
          <a:lstStyle/>
          <a:p>
            <a:pPr eaLnBrk="1" hangingPunct="1">
              <a:lnSpc>
                <a:spcPct val="80000"/>
              </a:lnSpc>
            </a:pPr>
            <a:endParaRPr lang="es-AR" sz="2400" smtClean="0"/>
          </a:p>
        </p:txBody>
      </p:sp>
      <p:pic>
        <p:nvPicPr>
          <p:cNvPr id="1010696" name="Picture 8" descr="RAEAlt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7100" y="1533525"/>
            <a:ext cx="38735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0692"/>
                                        </p:tgtEl>
                                        <p:attrNameLst>
                                          <p:attrName>style.visibility</p:attrName>
                                        </p:attrNameLst>
                                      </p:cBhvr>
                                      <p:to>
                                        <p:strVal val="visible"/>
                                      </p:to>
                                    </p:set>
                                    <p:animEffect transition="in" filter="blinds(horizontal)">
                                      <p:cBhvr>
                                        <p:cTn id="7" dur="500"/>
                                        <p:tgtEl>
                                          <p:spTgt spid="10106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10693">
                                            <p:txEl>
                                              <p:pRg st="0" end="0"/>
                                            </p:txEl>
                                          </p:spTgt>
                                        </p:tgtEl>
                                        <p:attrNameLst>
                                          <p:attrName>style.visibility</p:attrName>
                                        </p:attrNameLst>
                                      </p:cBhvr>
                                      <p:to>
                                        <p:strVal val="visible"/>
                                      </p:to>
                                    </p:set>
                                    <p:animEffect transition="in" filter="blinds(horizontal)">
                                      <p:cBhvr>
                                        <p:cTn id="12" dur="500"/>
                                        <p:tgtEl>
                                          <p:spTgt spid="10106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0693">
                                            <p:txEl>
                                              <p:pRg st="1" end="1"/>
                                            </p:txEl>
                                          </p:spTgt>
                                        </p:tgtEl>
                                        <p:attrNameLst>
                                          <p:attrName>style.visibility</p:attrName>
                                        </p:attrNameLst>
                                      </p:cBhvr>
                                      <p:to>
                                        <p:strVal val="visible"/>
                                      </p:to>
                                    </p:set>
                                    <p:animEffect transition="in" filter="blinds(horizontal)">
                                      <p:cBhvr>
                                        <p:cTn id="17" dur="500"/>
                                        <p:tgtEl>
                                          <p:spTgt spid="10106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10696"/>
                                        </p:tgtEl>
                                        <p:attrNameLst>
                                          <p:attrName>style.visibility</p:attrName>
                                        </p:attrNameLst>
                                      </p:cBhvr>
                                      <p:to>
                                        <p:strVal val="visible"/>
                                      </p:to>
                                    </p:set>
                                    <p:animEffect transition="in" filter="fade">
                                      <p:cBhvr>
                                        <p:cTn id="22" dur="2000"/>
                                        <p:tgtEl>
                                          <p:spTgt spid="10106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0692" grpId="0"/>
      <p:bldP spid="101069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Grp="1" noChangeArrowheads="1"/>
          </p:cNvSpPr>
          <p:nvPr>
            <p:ph type="title"/>
          </p:nvPr>
        </p:nvSpPr>
        <p:spPr/>
        <p:txBody>
          <a:bodyPr/>
          <a:lstStyle/>
          <a:p>
            <a:pPr eaLnBrk="1" hangingPunct="1"/>
            <a:r>
              <a:rPr lang="es-AR" smtClean="0">
                <a:solidFill>
                  <a:srgbClr val="FFFF00"/>
                </a:solidFill>
              </a:rPr>
              <a:t>La Leyenda…</a:t>
            </a:r>
            <a:endParaRPr lang="es-ES_tradnl" smtClean="0">
              <a:solidFill>
                <a:srgbClr val="FFFF00"/>
              </a:solidFill>
            </a:endParaRPr>
          </a:p>
        </p:txBody>
      </p:sp>
      <p:sp>
        <p:nvSpPr>
          <p:cNvPr id="1012739" name="Rectangle 3"/>
          <p:cNvSpPr>
            <a:spLocks noGrp="1" noChangeArrowheads="1"/>
          </p:cNvSpPr>
          <p:nvPr>
            <p:ph type="body" sz="half" idx="1"/>
          </p:nvPr>
        </p:nvSpPr>
        <p:spPr>
          <a:xfrm>
            <a:off x="381000" y="1646238"/>
            <a:ext cx="3962400" cy="4525962"/>
          </a:xfrm>
        </p:spPr>
        <p:txBody>
          <a:bodyPr/>
          <a:lstStyle/>
          <a:p>
            <a:pPr eaLnBrk="1" hangingPunct="1">
              <a:lnSpc>
                <a:spcPct val="90000"/>
              </a:lnSpc>
            </a:pPr>
            <a:r>
              <a:rPr lang="es-ES" sz="2400" smtClean="0"/>
              <a:t>Construyó una puerta cuadrangular de piedra, con un anillo de hierro para que pudiera alzarse, y la colocó sobre la apertura del primer arco, para que las joyas preciosas fueran preservadas. </a:t>
            </a:r>
          </a:p>
          <a:p>
            <a:pPr eaLnBrk="1" hangingPunct="1">
              <a:lnSpc>
                <a:spcPct val="90000"/>
              </a:lnSpc>
            </a:pPr>
            <a:r>
              <a:rPr lang="es-ES" sz="2400" smtClean="0"/>
              <a:t>En la clave de cada arco había una piedra similar.</a:t>
            </a:r>
          </a:p>
          <a:p>
            <a:pPr eaLnBrk="1" hangingPunct="1">
              <a:lnSpc>
                <a:spcPct val="90000"/>
              </a:lnSpc>
            </a:pPr>
            <a:r>
              <a:rPr lang="es-ES" sz="2400" smtClean="0"/>
              <a:t>Sólo podía entrar allí una vez al año.</a:t>
            </a:r>
            <a:endParaRPr lang="es-ES_tradnl" sz="2400" smtClean="0"/>
          </a:p>
        </p:txBody>
      </p:sp>
      <p:sp>
        <p:nvSpPr>
          <p:cNvPr id="48132" name="Rectangle 4"/>
          <p:cNvSpPr>
            <a:spLocks noGrp="1" noChangeArrowheads="1"/>
          </p:cNvSpPr>
          <p:nvPr>
            <p:ph sz="half" idx="2"/>
          </p:nvPr>
        </p:nvSpPr>
        <p:spPr/>
        <p:txBody>
          <a:bodyPr/>
          <a:lstStyle/>
          <a:p>
            <a:pPr eaLnBrk="1" hangingPunct="1">
              <a:lnSpc>
                <a:spcPct val="80000"/>
              </a:lnSpc>
            </a:pPr>
            <a:endParaRPr lang="es-AR" sz="2000" smtClean="0"/>
          </a:p>
        </p:txBody>
      </p:sp>
      <p:pic>
        <p:nvPicPr>
          <p:cNvPr id="1012743" name="Picture 7" descr="ccc-yahwe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600200"/>
            <a:ext cx="3810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2738"/>
                                        </p:tgtEl>
                                        <p:attrNameLst>
                                          <p:attrName>style.visibility</p:attrName>
                                        </p:attrNameLst>
                                      </p:cBhvr>
                                      <p:to>
                                        <p:strVal val="visible"/>
                                      </p:to>
                                    </p:set>
                                    <p:animEffect transition="in" filter="blinds(horizontal)">
                                      <p:cBhvr>
                                        <p:cTn id="7" dur="500"/>
                                        <p:tgtEl>
                                          <p:spTgt spid="1012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12739">
                                            <p:txEl>
                                              <p:pRg st="0" end="0"/>
                                            </p:txEl>
                                          </p:spTgt>
                                        </p:tgtEl>
                                        <p:attrNameLst>
                                          <p:attrName>style.visibility</p:attrName>
                                        </p:attrNameLst>
                                      </p:cBhvr>
                                      <p:to>
                                        <p:strVal val="visible"/>
                                      </p:to>
                                    </p:set>
                                    <p:animEffect transition="in" filter="blinds(horizontal)">
                                      <p:cBhvr>
                                        <p:cTn id="12" dur="500"/>
                                        <p:tgtEl>
                                          <p:spTgt spid="10127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2739">
                                            <p:txEl>
                                              <p:pRg st="1" end="1"/>
                                            </p:txEl>
                                          </p:spTgt>
                                        </p:tgtEl>
                                        <p:attrNameLst>
                                          <p:attrName>style.visibility</p:attrName>
                                        </p:attrNameLst>
                                      </p:cBhvr>
                                      <p:to>
                                        <p:strVal val="visible"/>
                                      </p:to>
                                    </p:set>
                                    <p:animEffect transition="in" filter="blinds(horizontal)">
                                      <p:cBhvr>
                                        <p:cTn id="17" dur="500"/>
                                        <p:tgtEl>
                                          <p:spTgt spid="10127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12739">
                                            <p:txEl>
                                              <p:pRg st="2" end="2"/>
                                            </p:txEl>
                                          </p:spTgt>
                                        </p:tgtEl>
                                        <p:attrNameLst>
                                          <p:attrName>style.visibility</p:attrName>
                                        </p:attrNameLst>
                                      </p:cBhvr>
                                      <p:to>
                                        <p:strVal val="visible"/>
                                      </p:to>
                                    </p:set>
                                    <p:animEffect transition="in" filter="blinds(horizontal)">
                                      <p:cBhvr>
                                        <p:cTn id="22" dur="500"/>
                                        <p:tgtEl>
                                          <p:spTgt spid="10127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12743"/>
                                        </p:tgtEl>
                                        <p:attrNameLst>
                                          <p:attrName>style.visibility</p:attrName>
                                        </p:attrNameLst>
                                      </p:cBhvr>
                                      <p:to>
                                        <p:strVal val="visible"/>
                                      </p:to>
                                    </p:set>
                                    <p:animEffect transition="in" filter="fade">
                                      <p:cBhvr>
                                        <p:cTn id="27" dur="2000"/>
                                        <p:tgtEl>
                                          <p:spTgt spid="1012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2738" grpId="0"/>
      <p:bldP spid="101273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62" name="Rectangle 2"/>
          <p:cNvSpPr>
            <a:spLocks noGrp="1" noChangeArrowheads="1"/>
          </p:cNvSpPr>
          <p:nvPr>
            <p:ph type="title"/>
          </p:nvPr>
        </p:nvSpPr>
        <p:spPr>
          <a:xfrm>
            <a:off x="457200" y="381000"/>
            <a:ext cx="8229600" cy="1143000"/>
          </a:xfrm>
        </p:spPr>
        <p:txBody>
          <a:bodyPr/>
          <a:lstStyle/>
          <a:p>
            <a:pPr eaLnBrk="1" hangingPunct="1"/>
            <a:r>
              <a:rPr lang="en-US" sz="3200" b="1" smtClean="0">
                <a:solidFill>
                  <a:srgbClr val="FFFF00"/>
                </a:solidFill>
              </a:rPr>
              <a:t>Sobre la tierra, Enoch construyó un Templo muy sencillo, hecho de piedras rústicas, sin labrar.</a:t>
            </a:r>
            <a:endParaRPr lang="es-ES_tradnl" sz="4000" smtClean="0">
              <a:solidFill>
                <a:srgbClr val="FFFF00"/>
              </a:solidFill>
            </a:endParaRPr>
          </a:p>
        </p:txBody>
      </p:sp>
      <p:pic>
        <p:nvPicPr>
          <p:cNvPr id="1013765" name="Picture 5" descr="clip_image036_0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836738"/>
            <a:ext cx="6400800"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66" name="Text Box 6"/>
          <p:cNvSpPr txBox="1">
            <a:spLocks noChangeArrowheads="1"/>
          </p:cNvSpPr>
          <p:nvPr/>
        </p:nvSpPr>
        <p:spPr bwMode="auto">
          <a:xfrm>
            <a:off x="1752600" y="5867400"/>
            <a:ext cx="5911850" cy="64135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t>Rituales del siglo XIX lo califican de </a:t>
            </a:r>
            <a:r>
              <a:rPr lang="es-AR" i="1"/>
              <a:t>“un templo primitivo,</a:t>
            </a:r>
          </a:p>
          <a:p>
            <a:pPr algn="ctr" eaLnBrk="1" hangingPunct="1"/>
            <a:r>
              <a:rPr lang="es-AR" i="1"/>
              <a:t>hecho de granito”.</a:t>
            </a:r>
            <a:endParaRPr lang="es-ES_tradnl"/>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3762"/>
                                        </p:tgtEl>
                                        <p:attrNameLst>
                                          <p:attrName>style.visibility</p:attrName>
                                        </p:attrNameLst>
                                      </p:cBhvr>
                                      <p:to>
                                        <p:strVal val="visible"/>
                                      </p:to>
                                    </p:set>
                                    <p:animEffect transition="in" filter="blinds(horizontal)">
                                      <p:cBhvr>
                                        <p:cTn id="7" dur="500"/>
                                        <p:tgtEl>
                                          <p:spTgt spid="10137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13765"/>
                                        </p:tgtEl>
                                        <p:attrNameLst>
                                          <p:attrName>style.visibility</p:attrName>
                                        </p:attrNameLst>
                                      </p:cBhvr>
                                      <p:to>
                                        <p:strVal val="visible"/>
                                      </p:to>
                                    </p:set>
                                    <p:animEffect transition="in" filter="fade">
                                      <p:cBhvr>
                                        <p:cTn id="12" dur="2000"/>
                                        <p:tgtEl>
                                          <p:spTgt spid="10137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13766"/>
                                        </p:tgtEl>
                                        <p:attrNameLst>
                                          <p:attrName>style.visibility</p:attrName>
                                        </p:attrNameLst>
                                      </p:cBhvr>
                                      <p:to>
                                        <p:strVal val="visible"/>
                                      </p:to>
                                    </p:set>
                                    <p:animEffect transition="in" filter="dissolve">
                                      <p:cBhvr>
                                        <p:cTn id="17" dur="500"/>
                                        <p:tgtEl>
                                          <p:spTgt spid="1013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62" grpId="0"/>
      <p:bldP spid="101376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Grp="1" noChangeArrowheads="1"/>
          </p:cNvSpPr>
          <p:nvPr>
            <p:ph type="title"/>
          </p:nvPr>
        </p:nvSpPr>
        <p:spPr/>
        <p:txBody>
          <a:bodyPr/>
          <a:lstStyle/>
          <a:p>
            <a:pPr eaLnBrk="1" hangingPunct="1"/>
            <a:r>
              <a:rPr lang="es-AR" smtClean="0">
                <a:solidFill>
                  <a:srgbClr val="FFFF00"/>
                </a:solidFill>
              </a:rPr>
              <a:t>Los dos grandes pilares</a:t>
            </a:r>
            <a:endParaRPr lang="es-ES_tradnl" smtClean="0">
              <a:solidFill>
                <a:srgbClr val="FFFF00"/>
              </a:solidFill>
            </a:endParaRPr>
          </a:p>
        </p:txBody>
      </p:sp>
      <p:sp>
        <p:nvSpPr>
          <p:cNvPr id="1014788" name="Rectangle 4"/>
          <p:cNvSpPr>
            <a:spLocks noGrp="1" noChangeArrowheads="1"/>
          </p:cNvSpPr>
          <p:nvPr>
            <p:ph type="body" sz="half" idx="1"/>
          </p:nvPr>
        </p:nvSpPr>
        <p:spPr/>
        <p:txBody>
          <a:bodyPr/>
          <a:lstStyle/>
          <a:p>
            <a:pPr eaLnBrk="1" hangingPunct="1">
              <a:lnSpc>
                <a:spcPct val="80000"/>
              </a:lnSpc>
            </a:pPr>
            <a:r>
              <a:rPr lang="es-ES" sz="1800" smtClean="0"/>
              <a:t>Enoch construyó dos grandes pilares en la cumbre de la montaña más elevada: uno de bronce para que resistiese al agua y otro de mármol (según otros, de granito) para que resistiese al fuego. </a:t>
            </a:r>
          </a:p>
          <a:p>
            <a:pPr eaLnBrk="1" hangingPunct="1">
              <a:lnSpc>
                <a:spcPct val="80000"/>
              </a:lnSpc>
            </a:pPr>
            <a:r>
              <a:rPr lang="es-ES" sz="1800" smtClean="0"/>
              <a:t>Trazó jeroglíficos en la columna de mármol, indicando que había un preciosísimo tesoro escondido en los arcos subterráneos (con una descripción del mismo), y grabó sobre la columna de bronce los principios de la Masonería en general y de las artes liberales en particular. </a:t>
            </a:r>
          </a:p>
          <a:p>
            <a:pPr eaLnBrk="1" hangingPunct="1">
              <a:lnSpc>
                <a:spcPct val="80000"/>
              </a:lnSpc>
            </a:pPr>
            <a:r>
              <a:rPr lang="es-ES" sz="1800" smtClean="0"/>
              <a:t>La clave para descifrar la Palabra Inefable se indicó en la columna de bronce, y la clave para pronunciarla, en la de mármol.</a:t>
            </a:r>
            <a:endParaRPr lang="es-ES_tradnl" sz="1800" smtClean="0"/>
          </a:p>
        </p:txBody>
      </p:sp>
      <p:sp>
        <p:nvSpPr>
          <p:cNvPr id="50180" name="Rectangle 5"/>
          <p:cNvSpPr>
            <a:spLocks noGrp="1" noChangeArrowheads="1"/>
          </p:cNvSpPr>
          <p:nvPr>
            <p:ph sz="half" idx="2"/>
          </p:nvPr>
        </p:nvSpPr>
        <p:spPr/>
        <p:txBody>
          <a:bodyPr/>
          <a:lstStyle/>
          <a:p>
            <a:pPr eaLnBrk="1" hangingPunct="1">
              <a:lnSpc>
                <a:spcPct val="80000"/>
              </a:lnSpc>
            </a:pPr>
            <a:endParaRPr lang="es-AR" sz="1600" smtClean="0"/>
          </a:p>
        </p:txBody>
      </p:sp>
      <p:pic>
        <p:nvPicPr>
          <p:cNvPr id="1014791" name="Picture 7" descr="jun72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295400"/>
            <a:ext cx="3535363"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4786"/>
                                        </p:tgtEl>
                                        <p:attrNameLst>
                                          <p:attrName>style.visibility</p:attrName>
                                        </p:attrNameLst>
                                      </p:cBhvr>
                                      <p:to>
                                        <p:strVal val="visible"/>
                                      </p:to>
                                    </p:set>
                                    <p:animEffect transition="in" filter="blinds(horizontal)">
                                      <p:cBhvr>
                                        <p:cTn id="7" dur="500"/>
                                        <p:tgtEl>
                                          <p:spTgt spid="1014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14788">
                                            <p:txEl>
                                              <p:pRg st="0" end="0"/>
                                            </p:txEl>
                                          </p:spTgt>
                                        </p:tgtEl>
                                        <p:attrNameLst>
                                          <p:attrName>style.visibility</p:attrName>
                                        </p:attrNameLst>
                                      </p:cBhvr>
                                      <p:to>
                                        <p:strVal val="visible"/>
                                      </p:to>
                                    </p:set>
                                    <p:animEffect transition="in" filter="blinds(horizontal)">
                                      <p:cBhvr>
                                        <p:cTn id="12" dur="500"/>
                                        <p:tgtEl>
                                          <p:spTgt spid="101478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4788">
                                            <p:txEl>
                                              <p:pRg st="1" end="1"/>
                                            </p:txEl>
                                          </p:spTgt>
                                        </p:tgtEl>
                                        <p:attrNameLst>
                                          <p:attrName>style.visibility</p:attrName>
                                        </p:attrNameLst>
                                      </p:cBhvr>
                                      <p:to>
                                        <p:strVal val="visible"/>
                                      </p:to>
                                    </p:set>
                                    <p:animEffect transition="in" filter="blinds(horizontal)">
                                      <p:cBhvr>
                                        <p:cTn id="17" dur="500"/>
                                        <p:tgtEl>
                                          <p:spTgt spid="101478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14788">
                                            <p:txEl>
                                              <p:pRg st="2" end="2"/>
                                            </p:txEl>
                                          </p:spTgt>
                                        </p:tgtEl>
                                        <p:attrNameLst>
                                          <p:attrName>style.visibility</p:attrName>
                                        </p:attrNameLst>
                                      </p:cBhvr>
                                      <p:to>
                                        <p:strVal val="visible"/>
                                      </p:to>
                                    </p:set>
                                    <p:animEffect transition="in" filter="blinds(horizontal)">
                                      <p:cBhvr>
                                        <p:cTn id="22" dur="500"/>
                                        <p:tgtEl>
                                          <p:spTgt spid="101478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14791"/>
                                        </p:tgtEl>
                                        <p:attrNameLst>
                                          <p:attrName>style.visibility</p:attrName>
                                        </p:attrNameLst>
                                      </p:cBhvr>
                                      <p:to>
                                        <p:strVal val="visible"/>
                                      </p:to>
                                    </p:set>
                                    <p:animEffect transition="in" filter="fade">
                                      <p:cBhvr>
                                        <p:cTn id="27" dur="2000"/>
                                        <p:tgtEl>
                                          <p:spTgt spid="1014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786" grpId="0"/>
      <p:bldP spid="1014788"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a:xfrm>
            <a:off x="457200" y="381000"/>
            <a:ext cx="8229600" cy="1143000"/>
          </a:xfrm>
        </p:spPr>
        <p:txBody>
          <a:bodyPr/>
          <a:lstStyle/>
          <a:p>
            <a:pPr eaLnBrk="1" hangingPunct="1"/>
            <a:r>
              <a:rPr lang="en-US" sz="3200" b="1" smtClean="0">
                <a:solidFill>
                  <a:srgbClr val="FFFF00"/>
                </a:solidFill>
              </a:rPr>
              <a:t>Las inscripciones en las columnas fueron realizadas utilizando </a:t>
            </a:r>
            <a:br>
              <a:rPr lang="en-US" sz="3200" b="1" smtClean="0">
                <a:solidFill>
                  <a:srgbClr val="FFFF00"/>
                </a:solidFill>
              </a:rPr>
            </a:br>
            <a:r>
              <a:rPr lang="en-US" sz="3200" b="1" smtClean="0">
                <a:solidFill>
                  <a:srgbClr val="FFFF00"/>
                </a:solidFill>
              </a:rPr>
              <a:t>el </a:t>
            </a:r>
            <a:r>
              <a:rPr lang="en-US" sz="3200" b="1" i="1" smtClean="0">
                <a:solidFill>
                  <a:srgbClr val="FFFF00"/>
                </a:solidFill>
              </a:rPr>
              <a:t>“alfabeto enochiano”</a:t>
            </a:r>
            <a:endParaRPr lang="es-ES_tradnl" sz="3200" i="1" smtClean="0">
              <a:solidFill>
                <a:srgbClr val="FFFF00"/>
              </a:solidFill>
            </a:endParaRPr>
          </a:p>
        </p:txBody>
      </p:sp>
      <p:pic>
        <p:nvPicPr>
          <p:cNvPr id="1016837" name="Picture 5" descr="RAEAlphab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362200"/>
            <a:ext cx="8382000"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6838" name="Text Box 6"/>
          <p:cNvSpPr txBox="1">
            <a:spLocks noChangeArrowheads="1"/>
          </p:cNvSpPr>
          <p:nvPr/>
        </p:nvSpPr>
        <p:spPr bwMode="auto">
          <a:xfrm>
            <a:off x="990600" y="5272088"/>
            <a:ext cx="730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“alfabeto enochiano”, tal como figuraba en los Rituales del siglo XIX</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6834"/>
                                        </p:tgtEl>
                                        <p:attrNameLst>
                                          <p:attrName>style.visibility</p:attrName>
                                        </p:attrNameLst>
                                      </p:cBhvr>
                                      <p:to>
                                        <p:strVal val="visible"/>
                                      </p:to>
                                    </p:set>
                                    <p:animEffect transition="in" filter="blinds(horizontal)">
                                      <p:cBhvr>
                                        <p:cTn id="7" dur="500"/>
                                        <p:tgtEl>
                                          <p:spTgt spid="1016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16837"/>
                                        </p:tgtEl>
                                        <p:attrNameLst>
                                          <p:attrName>style.visibility</p:attrName>
                                        </p:attrNameLst>
                                      </p:cBhvr>
                                      <p:to>
                                        <p:strVal val="visible"/>
                                      </p:to>
                                    </p:set>
                                    <p:animEffect transition="in" filter="fade">
                                      <p:cBhvr>
                                        <p:cTn id="12" dur="2000"/>
                                        <p:tgtEl>
                                          <p:spTgt spid="10168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16838"/>
                                        </p:tgtEl>
                                        <p:attrNameLst>
                                          <p:attrName>style.visibility</p:attrName>
                                        </p:attrNameLst>
                                      </p:cBhvr>
                                      <p:to>
                                        <p:strVal val="visible"/>
                                      </p:to>
                                    </p:set>
                                    <p:animEffect transition="in" filter="blinds(horizontal)">
                                      <p:cBhvr>
                                        <p:cTn id="17" dur="500"/>
                                        <p:tgtEl>
                                          <p:spTgt spid="1016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6834" grpId="0"/>
      <p:bldP spid="101683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Temple_Of_Enlight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6"/>
          <p:cNvSpPr txBox="1">
            <a:spLocks noChangeArrowheads="1"/>
          </p:cNvSpPr>
          <p:nvPr/>
        </p:nvSpPr>
        <p:spPr bwMode="auto">
          <a:xfrm>
            <a:off x="355600" y="381000"/>
            <a:ext cx="1812925" cy="230822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t>Según Pike,</a:t>
            </a:r>
          </a:p>
          <a:p>
            <a:pPr eaLnBrk="1" hangingPunct="1"/>
            <a:r>
              <a:rPr lang="es-MX"/>
              <a:t>el alfabeto con</a:t>
            </a:r>
          </a:p>
          <a:p>
            <a:pPr eaLnBrk="1" hangingPunct="1"/>
            <a:r>
              <a:rPr lang="es-MX"/>
              <a:t>que Enoch</a:t>
            </a:r>
          </a:p>
          <a:p>
            <a:pPr eaLnBrk="1" hangingPunct="1"/>
            <a:r>
              <a:rPr lang="es-MX"/>
              <a:t>inscribió las</a:t>
            </a:r>
          </a:p>
          <a:p>
            <a:pPr eaLnBrk="1" hangingPunct="1"/>
            <a:r>
              <a:rPr lang="es-MX"/>
              <a:t>columnas había</a:t>
            </a:r>
          </a:p>
          <a:p>
            <a:pPr eaLnBrk="1" hangingPunct="1"/>
            <a:r>
              <a:rPr lang="es-MX"/>
              <a:t>sido traído de</a:t>
            </a:r>
          </a:p>
          <a:p>
            <a:pPr eaLnBrk="1" hangingPunct="1"/>
            <a:r>
              <a:rPr lang="es-MX"/>
              <a:t>Egipto por</a:t>
            </a:r>
          </a:p>
          <a:p>
            <a:pPr eaLnBrk="1" hangingPunct="1"/>
            <a:r>
              <a:rPr lang="es-MX"/>
              <a:t>Mizraim</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2"/>
          <p:cNvSpPr>
            <a:spLocks noGrp="1" noChangeArrowheads="1"/>
          </p:cNvSpPr>
          <p:nvPr>
            <p:ph type="title"/>
          </p:nvPr>
        </p:nvSpPr>
        <p:spPr>
          <a:xfrm>
            <a:off x="457200" y="76200"/>
            <a:ext cx="8229600" cy="1143000"/>
          </a:xfrm>
        </p:spPr>
        <p:txBody>
          <a:bodyPr/>
          <a:lstStyle/>
          <a:p>
            <a:pPr eaLnBrk="1" hangingPunct="1"/>
            <a:r>
              <a:rPr lang="es-ES" sz="1800" smtClean="0">
                <a:solidFill>
                  <a:srgbClr val="FFFF00"/>
                </a:solidFill>
              </a:rPr>
              <a:t>Según la mitología bíblica, Matusalén fue padre de Lamech, y este padre de Noé. Se dice que Enoch confió la jefatura del Gremio de Constructores a Lamech y luego desapareció de la Tierra.</a:t>
            </a:r>
            <a:br>
              <a:rPr lang="es-ES" sz="1800" smtClean="0">
                <a:solidFill>
                  <a:srgbClr val="FFFF00"/>
                </a:solidFill>
              </a:rPr>
            </a:br>
            <a:r>
              <a:rPr lang="es-ES" sz="1800" smtClean="0">
                <a:solidFill>
                  <a:srgbClr val="FFFF00"/>
                </a:solidFill>
              </a:rPr>
              <a:t> Nadie sabía lo que había en las bóvedas del Templo.</a:t>
            </a:r>
            <a:endParaRPr lang="es-ES_tradnl" sz="1800" smtClean="0">
              <a:solidFill>
                <a:srgbClr val="FFFF00"/>
              </a:solidFill>
            </a:endParaRPr>
          </a:p>
        </p:txBody>
      </p:sp>
      <p:pic>
        <p:nvPicPr>
          <p:cNvPr id="1017861" name="Picture 5" descr="06_10a%20Metatron%20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295400"/>
            <a:ext cx="38671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7862" name="Text Box 6"/>
          <p:cNvSpPr txBox="1">
            <a:spLocks noChangeArrowheads="1"/>
          </p:cNvSpPr>
          <p:nvPr/>
        </p:nvSpPr>
        <p:spPr bwMode="auto">
          <a:xfrm>
            <a:off x="152400" y="2855913"/>
            <a:ext cx="21526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En las leyendas </a:t>
            </a:r>
          </a:p>
          <a:p>
            <a:pPr eaLnBrk="1" hangingPunct="1"/>
            <a:r>
              <a:rPr lang="es-AR">
                <a:solidFill>
                  <a:schemeClr val="tx1"/>
                </a:solidFill>
              </a:rPr>
              <a:t>cabalísticas, Enoch</a:t>
            </a:r>
          </a:p>
          <a:p>
            <a:pPr eaLnBrk="1" hangingPunct="1"/>
            <a:r>
              <a:rPr lang="es-AR">
                <a:solidFill>
                  <a:schemeClr val="tx1"/>
                </a:solidFill>
              </a:rPr>
              <a:t>se asimila al ángel</a:t>
            </a:r>
          </a:p>
          <a:p>
            <a:pPr eaLnBrk="1" hangingPunct="1"/>
            <a:r>
              <a:rPr lang="es-AR">
                <a:solidFill>
                  <a:schemeClr val="tx1"/>
                </a:solidFill>
              </a:rPr>
              <a:t>Metatrón.</a:t>
            </a:r>
            <a:endParaRPr lang="es-ES_tradnl">
              <a:solidFill>
                <a:schemeClr val="tx1"/>
              </a:solidFill>
            </a:endParaRPr>
          </a:p>
        </p:txBody>
      </p:sp>
      <p:sp>
        <p:nvSpPr>
          <p:cNvPr id="1017863" name="Text Box 7"/>
          <p:cNvSpPr txBox="1">
            <a:spLocks noChangeArrowheads="1"/>
          </p:cNvSpPr>
          <p:nvPr/>
        </p:nvSpPr>
        <p:spPr bwMode="auto">
          <a:xfrm>
            <a:off x="152400" y="4684713"/>
            <a:ext cx="2482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Portada de “Metatrón”,</a:t>
            </a:r>
          </a:p>
          <a:p>
            <a:pPr eaLnBrk="1" hangingPunct="1"/>
            <a:r>
              <a:rPr lang="es-AR">
                <a:solidFill>
                  <a:schemeClr val="tx1"/>
                </a:solidFill>
              </a:rPr>
              <a:t>de A. Zeitlin (1922).</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7858"/>
                                        </p:tgtEl>
                                        <p:attrNameLst>
                                          <p:attrName>style.visibility</p:attrName>
                                        </p:attrNameLst>
                                      </p:cBhvr>
                                      <p:to>
                                        <p:strVal val="visible"/>
                                      </p:to>
                                    </p:set>
                                    <p:animEffect transition="in" filter="blinds(horizontal)">
                                      <p:cBhvr>
                                        <p:cTn id="7" dur="500"/>
                                        <p:tgtEl>
                                          <p:spTgt spid="1017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17861"/>
                                        </p:tgtEl>
                                        <p:attrNameLst>
                                          <p:attrName>style.visibility</p:attrName>
                                        </p:attrNameLst>
                                      </p:cBhvr>
                                      <p:to>
                                        <p:strVal val="visible"/>
                                      </p:to>
                                    </p:set>
                                    <p:animEffect transition="in" filter="fade">
                                      <p:cBhvr>
                                        <p:cTn id="12" dur="2000"/>
                                        <p:tgtEl>
                                          <p:spTgt spid="10178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17862"/>
                                        </p:tgtEl>
                                        <p:attrNameLst>
                                          <p:attrName>style.visibility</p:attrName>
                                        </p:attrNameLst>
                                      </p:cBhvr>
                                      <p:to>
                                        <p:strVal val="visible"/>
                                      </p:to>
                                    </p:set>
                                    <p:animEffect transition="in" filter="dissolve">
                                      <p:cBhvr>
                                        <p:cTn id="17" dur="500"/>
                                        <p:tgtEl>
                                          <p:spTgt spid="101786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17863"/>
                                        </p:tgtEl>
                                        <p:attrNameLst>
                                          <p:attrName>style.visibility</p:attrName>
                                        </p:attrNameLst>
                                      </p:cBhvr>
                                      <p:to>
                                        <p:strVal val="visible"/>
                                      </p:to>
                                    </p:set>
                                    <p:animEffect transition="in" filter="dissolve">
                                      <p:cBhvr>
                                        <p:cTn id="22" dur="500"/>
                                        <p:tgtEl>
                                          <p:spTgt spid="1017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7858" grpId="0"/>
      <p:bldP spid="1017862" grpId="0"/>
      <p:bldP spid="101786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Grp="1" noChangeArrowheads="1"/>
          </p:cNvSpPr>
          <p:nvPr>
            <p:ph type="title"/>
          </p:nvPr>
        </p:nvSpPr>
        <p:spPr/>
        <p:txBody>
          <a:bodyPr/>
          <a:lstStyle/>
          <a:p>
            <a:pPr eaLnBrk="1" hangingPunct="1"/>
            <a:r>
              <a:rPr lang="en-US" sz="2800" b="1" smtClean="0">
                <a:solidFill>
                  <a:srgbClr val="FFFF00"/>
                </a:solidFill>
              </a:rPr>
              <a:t>La columna de mármol fue destruida en la ruina del Diluvio (considerado como catástrofe simbólica), pero la de bronce resistió.</a:t>
            </a:r>
            <a:endParaRPr lang="es-ES_tradnl" sz="4000" smtClean="0">
              <a:solidFill>
                <a:srgbClr val="FFFF00"/>
              </a:solidFill>
            </a:endParaRPr>
          </a:p>
        </p:txBody>
      </p:sp>
      <p:pic>
        <p:nvPicPr>
          <p:cNvPr id="1018885" name="Picture 5" descr="diluv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663700"/>
            <a:ext cx="635317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18882"/>
                                        </p:tgtEl>
                                        <p:attrNameLst>
                                          <p:attrName>style.visibility</p:attrName>
                                        </p:attrNameLst>
                                      </p:cBhvr>
                                      <p:to>
                                        <p:strVal val="visible"/>
                                      </p:to>
                                    </p:set>
                                    <p:animEffect transition="in" filter="blinds(horizontal)">
                                      <p:cBhvr>
                                        <p:cTn id="7" dur="500"/>
                                        <p:tgtEl>
                                          <p:spTgt spid="1018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18885"/>
                                        </p:tgtEl>
                                        <p:attrNameLst>
                                          <p:attrName>style.visibility</p:attrName>
                                        </p:attrNameLst>
                                      </p:cBhvr>
                                      <p:to>
                                        <p:strVal val="visible"/>
                                      </p:to>
                                    </p:set>
                                    <p:animEffect transition="in" filter="fade">
                                      <p:cBhvr>
                                        <p:cTn id="12" dur="2000"/>
                                        <p:tgtEl>
                                          <p:spTgt spid="1018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888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9909" name="Picture 5" descr="20_ra_gc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9075" y="182563"/>
            <a:ext cx="4784725" cy="659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9910" name="Text Box 6"/>
          <p:cNvSpPr txBox="1">
            <a:spLocks noChangeArrowheads="1"/>
          </p:cNvSpPr>
          <p:nvPr/>
        </p:nvSpPr>
        <p:spPr bwMode="auto">
          <a:xfrm>
            <a:off x="76200" y="2192338"/>
            <a:ext cx="25717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rgbClr val="FFFF00"/>
                </a:solidFill>
              </a:rPr>
              <a:t>Siglos después…</a:t>
            </a:r>
          </a:p>
          <a:p>
            <a:pPr eaLnBrk="1" hangingPunct="1"/>
            <a:r>
              <a:rPr lang="en-US">
                <a:solidFill>
                  <a:srgbClr val="FFFF00"/>
                </a:solidFill>
              </a:rPr>
              <a:t>Salomón hizo construir </a:t>
            </a:r>
          </a:p>
          <a:p>
            <a:pPr eaLnBrk="1" hangingPunct="1"/>
            <a:r>
              <a:rPr lang="en-US">
                <a:solidFill>
                  <a:srgbClr val="FFFF00"/>
                </a:solidFill>
              </a:rPr>
              <a:t>una caverna debajo del</a:t>
            </a:r>
          </a:p>
          <a:p>
            <a:pPr eaLnBrk="1" hangingPunct="1"/>
            <a:r>
              <a:rPr lang="en-US">
                <a:solidFill>
                  <a:srgbClr val="FFFF00"/>
                </a:solidFill>
              </a:rPr>
              <a:t>Templo, a la que llamó </a:t>
            </a:r>
          </a:p>
          <a:p>
            <a:pPr eaLnBrk="1" hangingPunct="1"/>
            <a:r>
              <a:rPr lang="en-US">
                <a:solidFill>
                  <a:srgbClr val="FFFF00"/>
                </a:solidFill>
              </a:rPr>
              <a:t>la Bóveda Secreta.</a:t>
            </a:r>
            <a:endParaRPr lang="es-ES_tradnl">
              <a:solidFill>
                <a:srgbClr val="FFFF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19910"/>
                                        </p:tgtEl>
                                        <p:attrNameLst>
                                          <p:attrName>style.visibility</p:attrName>
                                        </p:attrNameLst>
                                      </p:cBhvr>
                                      <p:to>
                                        <p:strVal val="visible"/>
                                      </p:to>
                                    </p:set>
                                    <p:animEffect transition="in" filter="dissolve">
                                      <p:cBhvr>
                                        <p:cTn id="7" dur="500"/>
                                        <p:tgtEl>
                                          <p:spTgt spid="10199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19909"/>
                                        </p:tgtEl>
                                        <p:attrNameLst>
                                          <p:attrName>style.visibility</p:attrName>
                                        </p:attrNameLst>
                                      </p:cBhvr>
                                      <p:to>
                                        <p:strVal val="visible"/>
                                      </p:to>
                                    </p:set>
                                    <p:animEffect transition="in" filter="fade">
                                      <p:cBhvr>
                                        <p:cTn id="12" dur="2000"/>
                                        <p:tgtEl>
                                          <p:spTgt spid="1019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99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6" name="Rectangle 4"/>
          <p:cNvSpPr>
            <a:spLocks noGrp="1" noChangeArrowheads="1"/>
          </p:cNvSpPr>
          <p:nvPr>
            <p:ph type="title"/>
          </p:nvPr>
        </p:nvSpPr>
        <p:spPr>
          <a:xfrm>
            <a:off x="457200" y="152400"/>
            <a:ext cx="8229600" cy="1143000"/>
          </a:xfrm>
        </p:spPr>
        <p:txBody>
          <a:bodyPr/>
          <a:lstStyle/>
          <a:p>
            <a:pPr eaLnBrk="1" hangingPunct="1"/>
            <a:r>
              <a:rPr lang="es-ES" sz="2000" smtClean="0">
                <a:solidFill>
                  <a:srgbClr val="FFFF00"/>
                </a:solidFill>
              </a:rPr>
              <a:t>Erigió en esa bóveda un gran pilar de mármol blanco, para sostener el Sancta Sanctórum, al que llamó el Pilar de la Belleza o Columna de la Hermosura. Había además un pedestal, triangular, al que se llamó el </a:t>
            </a:r>
            <a:r>
              <a:rPr lang="es-ES" sz="2000" i="1" smtClean="0">
                <a:solidFill>
                  <a:srgbClr val="FFFF00"/>
                </a:solidFill>
              </a:rPr>
              <a:t>“Pedestal de la Ciencia”</a:t>
            </a:r>
            <a:r>
              <a:rPr lang="es-ES" sz="2000" smtClean="0">
                <a:solidFill>
                  <a:srgbClr val="FFFF00"/>
                </a:solidFill>
              </a:rPr>
              <a:t>.</a:t>
            </a:r>
            <a:endParaRPr lang="es-ES_tradnl" sz="2000" i="1" smtClean="0">
              <a:solidFill>
                <a:srgbClr val="FFFF00"/>
              </a:solidFill>
            </a:endParaRPr>
          </a:p>
        </p:txBody>
      </p:sp>
      <p:pic>
        <p:nvPicPr>
          <p:cNvPr id="1021958" name="Picture 6" descr="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5225" y="1447800"/>
            <a:ext cx="178117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1959" name="Text Box 7"/>
          <p:cNvSpPr txBox="1">
            <a:spLocks noChangeArrowheads="1"/>
          </p:cNvSpPr>
          <p:nvPr/>
        </p:nvSpPr>
        <p:spPr bwMode="auto">
          <a:xfrm>
            <a:off x="76200" y="2679700"/>
            <a:ext cx="34988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símbolo del “Pilar cósmico”</a:t>
            </a:r>
          </a:p>
          <a:p>
            <a:pPr eaLnBrk="1" hangingPunct="1"/>
            <a:r>
              <a:rPr lang="es-AR">
                <a:solidFill>
                  <a:schemeClr val="tx1"/>
                </a:solidFill>
              </a:rPr>
              <a:t>que sostiene el cielo fue</a:t>
            </a:r>
          </a:p>
          <a:p>
            <a:pPr eaLnBrk="1" hangingPunct="1"/>
            <a:r>
              <a:rPr lang="es-AR">
                <a:solidFill>
                  <a:schemeClr val="tx1"/>
                </a:solidFill>
              </a:rPr>
              <a:t>común a numerosas culturas.</a:t>
            </a:r>
          </a:p>
          <a:p>
            <a:pPr eaLnBrk="1" hangingPunct="1"/>
            <a:r>
              <a:rPr lang="es-AR">
                <a:solidFill>
                  <a:schemeClr val="tx1"/>
                </a:solidFill>
              </a:rPr>
              <a:t>Una columna “salomónica” aúna</a:t>
            </a:r>
          </a:p>
          <a:p>
            <a:pPr eaLnBrk="1" hangingPunct="1"/>
            <a:r>
              <a:rPr lang="es-AR">
                <a:solidFill>
                  <a:schemeClr val="tx1"/>
                </a:solidFill>
              </a:rPr>
              <a:t>en sí misma dos símbolos: el del</a:t>
            </a:r>
          </a:p>
          <a:p>
            <a:pPr eaLnBrk="1" hangingPunct="1"/>
            <a:r>
              <a:rPr lang="es-AR">
                <a:solidFill>
                  <a:schemeClr val="tx1"/>
                </a:solidFill>
              </a:rPr>
              <a:t>pilar y el de la espiral.</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1956"/>
                                        </p:tgtEl>
                                        <p:attrNameLst>
                                          <p:attrName>style.visibility</p:attrName>
                                        </p:attrNameLst>
                                      </p:cBhvr>
                                      <p:to>
                                        <p:strVal val="visible"/>
                                      </p:to>
                                    </p:set>
                                    <p:animEffect transition="in" filter="blinds(horizontal)">
                                      <p:cBhvr>
                                        <p:cTn id="7" dur="500"/>
                                        <p:tgtEl>
                                          <p:spTgt spid="1021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1958"/>
                                        </p:tgtEl>
                                        <p:attrNameLst>
                                          <p:attrName>style.visibility</p:attrName>
                                        </p:attrNameLst>
                                      </p:cBhvr>
                                      <p:to>
                                        <p:strVal val="visible"/>
                                      </p:to>
                                    </p:set>
                                    <p:animEffect transition="in" filter="fade">
                                      <p:cBhvr>
                                        <p:cTn id="12" dur="2000"/>
                                        <p:tgtEl>
                                          <p:spTgt spid="10219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1959"/>
                                        </p:tgtEl>
                                        <p:attrNameLst>
                                          <p:attrName>style.visibility</p:attrName>
                                        </p:attrNameLst>
                                      </p:cBhvr>
                                      <p:to>
                                        <p:strVal val="visible"/>
                                      </p:to>
                                    </p:set>
                                    <p:animEffect transition="in" filter="dissolve">
                                      <p:cBhvr>
                                        <p:cTn id="17" dur="500"/>
                                        <p:tgtEl>
                                          <p:spTgt spid="1021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1956" grpId="0"/>
      <p:bldP spid="102195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4" name="Rectangle 4"/>
          <p:cNvSpPr>
            <a:spLocks noGrp="1" noChangeArrowheads="1"/>
          </p:cNvSpPr>
          <p:nvPr>
            <p:ph type="title"/>
          </p:nvPr>
        </p:nvSpPr>
        <p:spPr/>
        <p:txBody>
          <a:bodyPr/>
          <a:lstStyle/>
          <a:p>
            <a:pPr eaLnBrk="1" hangingPunct="1"/>
            <a:r>
              <a:rPr lang="es-AR" sz="4000" smtClean="0">
                <a:solidFill>
                  <a:srgbClr val="FFFF00"/>
                </a:solidFill>
              </a:rPr>
              <a:t>Los Nueve Arcos</a:t>
            </a:r>
            <a:endParaRPr lang="es-ES_tradnl" sz="4000" smtClean="0">
              <a:solidFill>
                <a:srgbClr val="FFFF00"/>
              </a:solidFill>
            </a:endParaRPr>
          </a:p>
        </p:txBody>
      </p:sp>
      <p:sp>
        <p:nvSpPr>
          <p:cNvPr id="1024007" name="Rectangle 7"/>
          <p:cNvSpPr>
            <a:spLocks noGrp="1" noChangeArrowheads="1"/>
          </p:cNvSpPr>
          <p:nvPr>
            <p:ph type="body" sz="half" idx="1"/>
          </p:nvPr>
        </p:nvSpPr>
        <p:spPr/>
        <p:txBody>
          <a:bodyPr/>
          <a:lstStyle/>
          <a:p>
            <a:pPr eaLnBrk="1" hangingPunct="1">
              <a:lnSpc>
                <a:spcPct val="90000"/>
              </a:lnSpc>
            </a:pPr>
            <a:r>
              <a:rPr lang="es-ES" sz="2400" smtClean="0"/>
              <a:t>Había un corredor largo y estrecho que conducía desde las habitaciones de Salomón hasta la Bóveda, a través de 9 arcos en sucesión regular. </a:t>
            </a:r>
          </a:p>
          <a:p>
            <a:pPr eaLnBrk="1" hangingPunct="1">
              <a:lnSpc>
                <a:spcPct val="90000"/>
              </a:lnSpc>
            </a:pPr>
            <a:r>
              <a:rPr lang="es-ES" sz="2400" smtClean="0"/>
              <a:t>Terminado el corredor se descendía a la Bóveda por una escalera de 3, 5, 7 y 9 (en total 24) peldaños.</a:t>
            </a:r>
            <a:endParaRPr lang="es-ES_tradnl" sz="2400" smtClean="0"/>
          </a:p>
        </p:txBody>
      </p:sp>
      <p:sp>
        <p:nvSpPr>
          <p:cNvPr id="57348" name="Rectangle 8"/>
          <p:cNvSpPr>
            <a:spLocks noGrp="1" noChangeArrowheads="1"/>
          </p:cNvSpPr>
          <p:nvPr>
            <p:ph sz="half" idx="2"/>
          </p:nvPr>
        </p:nvSpPr>
        <p:spPr/>
        <p:txBody>
          <a:bodyPr/>
          <a:lstStyle/>
          <a:p>
            <a:pPr eaLnBrk="1" hangingPunct="1">
              <a:lnSpc>
                <a:spcPct val="90000"/>
              </a:lnSpc>
            </a:pPr>
            <a:endParaRPr lang="es-AR" sz="2400" smtClean="0"/>
          </a:p>
        </p:txBody>
      </p:sp>
      <p:pic>
        <p:nvPicPr>
          <p:cNvPr id="1024006" name="Picture 6" descr="20081224109nw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3300" y="1219200"/>
            <a:ext cx="3721100"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004"/>
                                        </p:tgtEl>
                                        <p:attrNameLst>
                                          <p:attrName>style.visibility</p:attrName>
                                        </p:attrNameLst>
                                      </p:cBhvr>
                                      <p:to>
                                        <p:strVal val="visible"/>
                                      </p:to>
                                    </p:set>
                                    <p:animEffect transition="in" filter="blinds(horizontal)">
                                      <p:cBhvr>
                                        <p:cTn id="7" dur="500"/>
                                        <p:tgtEl>
                                          <p:spTgt spid="10240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007">
                                            <p:txEl>
                                              <p:pRg st="0" end="0"/>
                                            </p:txEl>
                                          </p:spTgt>
                                        </p:tgtEl>
                                        <p:attrNameLst>
                                          <p:attrName>style.visibility</p:attrName>
                                        </p:attrNameLst>
                                      </p:cBhvr>
                                      <p:to>
                                        <p:strVal val="visible"/>
                                      </p:to>
                                    </p:set>
                                    <p:animEffect transition="in" filter="blinds(horizontal)">
                                      <p:cBhvr>
                                        <p:cTn id="12" dur="500"/>
                                        <p:tgtEl>
                                          <p:spTgt spid="10240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24007">
                                            <p:txEl>
                                              <p:pRg st="1" end="1"/>
                                            </p:txEl>
                                          </p:spTgt>
                                        </p:tgtEl>
                                        <p:attrNameLst>
                                          <p:attrName>style.visibility</p:attrName>
                                        </p:attrNameLst>
                                      </p:cBhvr>
                                      <p:to>
                                        <p:strVal val="visible"/>
                                      </p:to>
                                    </p:set>
                                    <p:animEffect transition="in" filter="blinds(horizontal)">
                                      <p:cBhvr>
                                        <p:cTn id="17" dur="500"/>
                                        <p:tgtEl>
                                          <p:spTgt spid="10240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24006"/>
                                        </p:tgtEl>
                                        <p:attrNameLst>
                                          <p:attrName>style.visibility</p:attrName>
                                        </p:attrNameLst>
                                      </p:cBhvr>
                                      <p:to>
                                        <p:strVal val="visible"/>
                                      </p:to>
                                    </p:set>
                                    <p:animEffect transition="in" filter="fade">
                                      <p:cBhvr>
                                        <p:cTn id="22" dur="2000"/>
                                        <p:tgtEl>
                                          <p:spTgt spid="1024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04" grpId="0"/>
      <p:bldP spid="1024007"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4" name="Rectangle 2"/>
          <p:cNvSpPr>
            <a:spLocks noGrp="1" noChangeArrowheads="1"/>
          </p:cNvSpPr>
          <p:nvPr>
            <p:ph type="title"/>
          </p:nvPr>
        </p:nvSpPr>
        <p:spPr>
          <a:xfrm>
            <a:off x="457200" y="0"/>
            <a:ext cx="8229600" cy="1143000"/>
          </a:xfrm>
        </p:spPr>
        <p:txBody>
          <a:bodyPr/>
          <a:lstStyle/>
          <a:p>
            <a:pPr eaLnBrk="1" hangingPunct="1"/>
            <a:r>
              <a:rPr lang="en-US" sz="2000" b="1" smtClean="0">
                <a:solidFill>
                  <a:srgbClr val="FFFF00"/>
                </a:solidFill>
              </a:rPr>
              <a:t>Y en la Bóveda Secreta se reunían los tres Grandes Maestros: Salomón, Hiram de Tiro e Hiram Abiff</a:t>
            </a:r>
            <a:endParaRPr lang="es-ES_tradnl" sz="2000" smtClean="0">
              <a:solidFill>
                <a:srgbClr val="FFFF00"/>
              </a:solidFill>
            </a:endParaRPr>
          </a:p>
        </p:txBody>
      </p:sp>
      <p:pic>
        <p:nvPicPr>
          <p:cNvPr id="1027077" name="Picture 5" descr="KingSalom_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066800"/>
            <a:ext cx="6705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078" name="Text Box 6"/>
          <p:cNvSpPr txBox="1">
            <a:spLocks noChangeArrowheads="1"/>
          </p:cNvSpPr>
          <p:nvPr/>
        </p:nvSpPr>
        <p:spPr bwMode="auto">
          <a:xfrm>
            <a:off x="0" y="2527300"/>
            <a:ext cx="12382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Imagen</a:t>
            </a:r>
          </a:p>
          <a:p>
            <a:pPr eaLnBrk="1" hangingPunct="1"/>
            <a:r>
              <a:rPr lang="es-AR">
                <a:solidFill>
                  <a:schemeClr val="tx1"/>
                </a:solidFill>
              </a:rPr>
              <a:t>en el </a:t>
            </a:r>
          </a:p>
          <a:p>
            <a:pPr eaLnBrk="1" hangingPunct="1"/>
            <a:r>
              <a:rPr lang="es-AR">
                <a:solidFill>
                  <a:schemeClr val="tx1"/>
                </a:solidFill>
              </a:rPr>
              <a:t>Templo</a:t>
            </a:r>
          </a:p>
          <a:p>
            <a:pPr eaLnBrk="1" hangingPunct="1"/>
            <a:r>
              <a:rPr lang="es-AR">
                <a:solidFill>
                  <a:schemeClr val="tx1"/>
                </a:solidFill>
              </a:rPr>
              <a:t>Masónico</a:t>
            </a:r>
          </a:p>
          <a:p>
            <a:pPr eaLnBrk="1" hangingPunct="1"/>
            <a:r>
              <a:rPr lang="es-AR">
                <a:solidFill>
                  <a:schemeClr val="tx1"/>
                </a:solidFill>
              </a:rPr>
              <a:t>de Detroit,</a:t>
            </a:r>
          </a:p>
          <a:p>
            <a:pPr eaLnBrk="1" hangingPunct="1"/>
            <a:r>
              <a:rPr lang="es-AR">
                <a:solidFill>
                  <a:schemeClr val="tx1"/>
                </a:solidFill>
              </a:rPr>
              <a:t>U.S.A</a:t>
            </a:r>
            <a:r>
              <a:rPr lang="es-AR"/>
              <a:t>.</a:t>
            </a:r>
            <a:endParaRPr lang="es-ES_tradnl"/>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7074"/>
                                        </p:tgtEl>
                                        <p:attrNameLst>
                                          <p:attrName>style.visibility</p:attrName>
                                        </p:attrNameLst>
                                      </p:cBhvr>
                                      <p:to>
                                        <p:strVal val="visible"/>
                                      </p:to>
                                    </p:set>
                                    <p:animEffect transition="in" filter="blinds(horizontal)">
                                      <p:cBhvr>
                                        <p:cTn id="7" dur="500"/>
                                        <p:tgtEl>
                                          <p:spTgt spid="1027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7077"/>
                                        </p:tgtEl>
                                        <p:attrNameLst>
                                          <p:attrName>style.visibility</p:attrName>
                                        </p:attrNameLst>
                                      </p:cBhvr>
                                      <p:to>
                                        <p:strVal val="visible"/>
                                      </p:to>
                                    </p:set>
                                    <p:animEffect transition="in" filter="fade">
                                      <p:cBhvr>
                                        <p:cTn id="12" dur="2000"/>
                                        <p:tgtEl>
                                          <p:spTgt spid="10270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7078"/>
                                        </p:tgtEl>
                                        <p:attrNameLst>
                                          <p:attrName>style.visibility</p:attrName>
                                        </p:attrNameLst>
                                      </p:cBhvr>
                                      <p:to>
                                        <p:strVal val="visible"/>
                                      </p:to>
                                    </p:set>
                                    <p:animEffect transition="in" filter="dissolve">
                                      <p:cBhvr>
                                        <p:cTn id="17" dur="500"/>
                                        <p:tgtEl>
                                          <p:spTgt spid="1027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074" grpId="0"/>
      <p:bldP spid="102707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122" name="Picture 2" descr="slide_41_hiram_the_buil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2475" y="952500"/>
            <a:ext cx="39719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123" name="Text Box 3"/>
          <p:cNvSpPr txBox="1">
            <a:spLocks noChangeArrowheads="1"/>
          </p:cNvSpPr>
          <p:nvPr/>
        </p:nvSpPr>
        <p:spPr bwMode="auto">
          <a:xfrm>
            <a:off x="273050" y="762000"/>
            <a:ext cx="3979863"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ES">
                <a:solidFill>
                  <a:schemeClr val="tx1"/>
                </a:solidFill>
              </a:rPr>
              <a:t>Hiram llevaba la Palabra Inefable</a:t>
            </a:r>
          </a:p>
          <a:p>
            <a:pPr eaLnBrk="1" hangingPunct="1"/>
            <a:r>
              <a:rPr lang="es-ES">
                <a:solidFill>
                  <a:schemeClr val="tx1"/>
                </a:solidFill>
              </a:rPr>
              <a:t>inscripta en un Delta de Oro, </a:t>
            </a:r>
          </a:p>
          <a:p>
            <a:pPr eaLnBrk="1" hangingPunct="1"/>
            <a:r>
              <a:rPr lang="es-ES">
                <a:solidFill>
                  <a:schemeClr val="tx1"/>
                </a:solidFill>
              </a:rPr>
              <a:t>sobre el pecho. </a:t>
            </a:r>
          </a:p>
          <a:p>
            <a:pPr eaLnBrk="1" hangingPunct="1"/>
            <a:r>
              <a:rPr lang="es-ES">
                <a:solidFill>
                  <a:schemeClr val="tx1"/>
                </a:solidFill>
              </a:rPr>
              <a:t>Salomón e Hiram de Tiro portaban </a:t>
            </a:r>
          </a:p>
          <a:p>
            <a:pPr eaLnBrk="1" hangingPunct="1"/>
            <a:r>
              <a:rPr lang="es-ES">
                <a:solidFill>
                  <a:schemeClr val="tx1"/>
                </a:solidFill>
              </a:rPr>
              <a:t>idénticas joyas.</a:t>
            </a:r>
          </a:p>
          <a:p>
            <a:pPr eaLnBrk="1" hangingPunct="1"/>
            <a:r>
              <a:rPr lang="es-ES">
                <a:solidFill>
                  <a:schemeClr val="tx1"/>
                </a:solidFill>
              </a:rPr>
              <a:t>Antes de morir, Hiram </a:t>
            </a:r>
          </a:p>
          <a:p>
            <a:pPr eaLnBrk="1" hangingPunct="1"/>
            <a:r>
              <a:rPr lang="es-ES">
                <a:solidFill>
                  <a:schemeClr val="tx1"/>
                </a:solidFill>
              </a:rPr>
              <a:t>Abiff logró arrancarse la cadena </a:t>
            </a:r>
          </a:p>
          <a:p>
            <a:pPr eaLnBrk="1" hangingPunct="1"/>
            <a:r>
              <a:rPr lang="es-ES">
                <a:solidFill>
                  <a:schemeClr val="tx1"/>
                </a:solidFill>
              </a:rPr>
              <a:t>y arrojar el Delta en un pozo. </a:t>
            </a:r>
          </a:p>
          <a:p>
            <a:pPr eaLnBrk="1" hangingPunct="1"/>
            <a:r>
              <a:rPr lang="es-ES">
                <a:solidFill>
                  <a:schemeClr val="tx1"/>
                </a:solidFill>
              </a:rPr>
              <a:t>Tres Maestros </a:t>
            </a:r>
          </a:p>
          <a:p>
            <a:pPr eaLnBrk="1" hangingPunct="1"/>
            <a:r>
              <a:rPr lang="es-ES">
                <a:solidFill>
                  <a:schemeClr val="tx1"/>
                </a:solidFill>
              </a:rPr>
              <a:t>que pasaban por allí lo descubrieron </a:t>
            </a:r>
          </a:p>
          <a:p>
            <a:pPr eaLnBrk="1" hangingPunct="1"/>
            <a:r>
              <a:rPr lang="es-ES">
                <a:solidFill>
                  <a:schemeClr val="tx1"/>
                </a:solidFill>
              </a:rPr>
              <a:t>por la Luz que reflejaba.</a:t>
            </a:r>
          </a:p>
          <a:p>
            <a:pPr eaLnBrk="1" hangingPunct="1"/>
            <a:r>
              <a:rPr lang="es-ES">
                <a:solidFill>
                  <a:schemeClr val="tx1"/>
                </a:solidFill>
              </a:rPr>
              <a:t>Pero, por alguna razón, con Hiram</a:t>
            </a:r>
          </a:p>
          <a:p>
            <a:pPr eaLnBrk="1" hangingPunct="1"/>
            <a:r>
              <a:rPr lang="es-ES">
                <a:solidFill>
                  <a:schemeClr val="tx1"/>
                </a:solidFill>
              </a:rPr>
              <a:t>muerto hacía falta un Cuarto Delta</a:t>
            </a:r>
          </a:p>
          <a:p>
            <a:pPr eaLnBrk="1" hangingPunct="1"/>
            <a:r>
              <a:rPr lang="es-ES">
                <a:solidFill>
                  <a:schemeClr val="tx1"/>
                </a:solidFill>
              </a:rPr>
              <a:t>para que la Palabra Sublime</a:t>
            </a:r>
          </a:p>
          <a:p>
            <a:pPr eaLnBrk="1" hangingPunct="1"/>
            <a:r>
              <a:rPr lang="es-ES">
                <a:solidFill>
                  <a:schemeClr val="tx1"/>
                </a:solidFill>
              </a:rPr>
              <a:t>fuese recuperada en su plenitud…</a:t>
            </a:r>
            <a:endParaRPr lang="es-ES_tradnl">
              <a:solidFill>
                <a:schemeClr val="tx1"/>
              </a:solidFill>
            </a:endParaRPr>
          </a:p>
        </p:txBody>
      </p:sp>
      <p:pic>
        <p:nvPicPr>
          <p:cNvPr id="1029124" name="Picture 4" descr="137px-Tetragrammaton_scrip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3638" y="5105400"/>
            <a:ext cx="143668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125" name="Text Box 5"/>
          <p:cNvSpPr txBox="1">
            <a:spLocks noChangeArrowheads="1"/>
          </p:cNvSpPr>
          <p:nvPr/>
        </p:nvSpPr>
        <p:spPr bwMode="auto">
          <a:xfrm>
            <a:off x="3108325" y="5675313"/>
            <a:ext cx="4540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Tetragrama, en letras fenicias y hebreas</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9122"/>
                                        </p:tgtEl>
                                        <p:attrNameLst>
                                          <p:attrName>style.visibility</p:attrName>
                                        </p:attrNameLst>
                                      </p:cBhvr>
                                      <p:to>
                                        <p:strVal val="visible"/>
                                      </p:to>
                                    </p:set>
                                    <p:animEffect transition="in" filter="fade">
                                      <p:cBhvr>
                                        <p:cTn id="7" dur="2000"/>
                                        <p:tgtEl>
                                          <p:spTgt spid="1029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9123"/>
                                        </p:tgtEl>
                                        <p:attrNameLst>
                                          <p:attrName>style.visibility</p:attrName>
                                        </p:attrNameLst>
                                      </p:cBhvr>
                                      <p:to>
                                        <p:strVal val="visible"/>
                                      </p:to>
                                    </p:set>
                                    <p:animEffect transition="in" filter="blinds(horizontal)">
                                      <p:cBhvr>
                                        <p:cTn id="12" dur="2000"/>
                                        <p:tgtEl>
                                          <p:spTgt spid="10291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29124"/>
                                        </p:tgtEl>
                                        <p:attrNameLst>
                                          <p:attrName>style.visibility</p:attrName>
                                        </p:attrNameLst>
                                      </p:cBhvr>
                                      <p:to>
                                        <p:strVal val="visible"/>
                                      </p:to>
                                    </p:set>
                                    <p:animEffect transition="in" filter="fade">
                                      <p:cBhvr>
                                        <p:cTn id="17" dur="2000"/>
                                        <p:tgtEl>
                                          <p:spTgt spid="10291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9125"/>
                                        </p:tgtEl>
                                        <p:attrNameLst>
                                          <p:attrName>style.visibility</p:attrName>
                                        </p:attrNameLst>
                                      </p:cBhvr>
                                      <p:to>
                                        <p:strVal val="visible"/>
                                      </p:to>
                                    </p:set>
                                    <p:animEffect transition="in" filter="dissolve">
                                      <p:cBhvr>
                                        <p:cTn id="22" dur="500"/>
                                        <p:tgtEl>
                                          <p:spTgt spid="1029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123" grpId="0"/>
      <p:bldP spid="102912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346" name="Rectangle 2"/>
          <p:cNvSpPr>
            <a:spLocks noGrp="1" noChangeArrowheads="1"/>
          </p:cNvSpPr>
          <p:nvPr>
            <p:ph type="title"/>
          </p:nvPr>
        </p:nvSpPr>
        <p:spPr/>
        <p:txBody>
          <a:bodyPr/>
          <a:lstStyle/>
          <a:p>
            <a:pPr eaLnBrk="1" hangingPunct="1"/>
            <a:r>
              <a:rPr lang="es-AR" smtClean="0">
                <a:solidFill>
                  <a:srgbClr val="FFFF00"/>
                </a:solidFill>
              </a:rPr>
              <a:t>El error de Salomón</a:t>
            </a:r>
            <a:endParaRPr lang="es-ES_tradnl" smtClean="0">
              <a:solidFill>
                <a:srgbClr val="FFFF00"/>
              </a:solidFill>
            </a:endParaRPr>
          </a:p>
        </p:txBody>
      </p:sp>
      <p:sp>
        <p:nvSpPr>
          <p:cNvPr id="1209347" name="Rectangle 3"/>
          <p:cNvSpPr>
            <a:spLocks noGrp="1" noChangeArrowheads="1"/>
          </p:cNvSpPr>
          <p:nvPr>
            <p:ph type="body" idx="1"/>
          </p:nvPr>
        </p:nvSpPr>
        <p:spPr/>
        <p:txBody>
          <a:bodyPr/>
          <a:lstStyle/>
          <a:p>
            <a:pPr eaLnBrk="1" hangingPunct="1">
              <a:lnSpc>
                <a:spcPct val="90000"/>
              </a:lnSpc>
            </a:pPr>
            <a:r>
              <a:rPr lang="es-AR" smtClean="0"/>
              <a:t>Se dice que, originalmente, el Templo de Salomón iba a ocupar el mismo lugar que el de Enoch.</a:t>
            </a:r>
          </a:p>
          <a:p>
            <a:pPr eaLnBrk="1" hangingPunct="1">
              <a:lnSpc>
                <a:spcPct val="90000"/>
              </a:lnSpc>
            </a:pPr>
            <a:r>
              <a:rPr lang="es-AR" smtClean="0"/>
              <a:t>Pero, al ver las ruinas de Enoch, Salomón creyó que eran de un Templo dedicado a “falsos dioses”, y cambió la ubicación original del Templo.</a:t>
            </a:r>
          </a:p>
          <a:p>
            <a:pPr eaLnBrk="1" hangingPunct="1">
              <a:lnSpc>
                <a:spcPct val="90000"/>
              </a:lnSpc>
            </a:pPr>
            <a:r>
              <a:rPr lang="es-AR" smtClean="0"/>
              <a:t>Esto muestra los errores a los que conduce el fanatismo religioso…</a:t>
            </a:r>
            <a:endParaRPr lang="es-ES_tradnl"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09346"/>
                                        </p:tgtEl>
                                        <p:attrNameLst>
                                          <p:attrName>style.visibility</p:attrName>
                                        </p:attrNameLst>
                                      </p:cBhvr>
                                      <p:to>
                                        <p:strVal val="visible"/>
                                      </p:to>
                                    </p:set>
                                    <p:animEffect transition="in" filter="blinds(horizontal)">
                                      <p:cBhvr>
                                        <p:cTn id="7" dur="500"/>
                                        <p:tgtEl>
                                          <p:spTgt spid="1209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09347">
                                            <p:txEl>
                                              <p:pRg st="0" end="0"/>
                                            </p:txEl>
                                          </p:spTgt>
                                        </p:tgtEl>
                                        <p:attrNameLst>
                                          <p:attrName>style.visibility</p:attrName>
                                        </p:attrNameLst>
                                      </p:cBhvr>
                                      <p:to>
                                        <p:strVal val="visible"/>
                                      </p:to>
                                    </p:set>
                                    <p:animEffect transition="in" filter="blinds(horizontal)">
                                      <p:cBhvr>
                                        <p:cTn id="12" dur="500"/>
                                        <p:tgtEl>
                                          <p:spTgt spid="1209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09347">
                                            <p:txEl>
                                              <p:pRg st="1" end="1"/>
                                            </p:txEl>
                                          </p:spTgt>
                                        </p:tgtEl>
                                        <p:attrNameLst>
                                          <p:attrName>style.visibility</p:attrName>
                                        </p:attrNameLst>
                                      </p:cBhvr>
                                      <p:to>
                                        <p:strVal val="visible"/>
                                      </p:to>
                                    </p:set>
                                    <p:animEffect transition="in" filter="blinds(horizontal)">
                                      <p:cBhvr>
                                        <p:cTn id="17" dur="500"/>
                                        <p:tgtEl>
                                          <p:spTgt spid="12093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09347">
                                            <p:txEl>
                                              <p:pRg st="2" end="2"/>
                                            </p:txEl>
                                          </p:spTgt>
                                        </p:tgtEl>
                                        <p:attrNameLst>
                                          <p:attrName>style.visibility</p:attrName>
                                        </p:attrNameLst>
                                      </p:cBhvr>
                                      <p:to>
                                        <p:strVal val="visible"/>
                                      </p:to>
                                    </p:set>
                                    <p:animEffect transition="in" filter="blinds(horizontal)">
                                      <p:cBhvr>
                                        <p:cTn id="22" dur="500"/>
                                        <p:tgtEl>
                                          <p:spTgt spid="12093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9346" grpId="0"/>
      <p:bldP spid="120934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8" name="Rectangle 4"/>
          <p:cNvSpPr>
            <a:spLocks noGrp="1" noChangeArrowheads="1"/>
          </p:cNvSpPr>
          <p:nvPr>
            <p:ph type="title"/>
          </p:nvPr>
        </p:nvSpPr>
        <p:spPr>
          <a:xfrm>
            <a:off x="457200" y="381000"/>
            <a:ext cx="8229600" cy="1143000"/>
          </a:xfrm>
        </p:spPr>
        <p:txBody>
          <a:bodyPr/>
          <a:lstStyle/>
          <a:p>
            <a:pPr eaLnBrk="1" hangingPunct="1"/>
            <a:r>
              <a:rPr lang="es-AR" sz="4000" smtClean="0">
                <a:solidFill>
                  <a:srgbClr val="FFFF00"/>
                </a:solidFill>
              </a:rPr>
              <a:t>Las dos Leyendas </a:t>
            </a:r>
            <a:br>
              <a:rPr lang="es-AR" sz="4000" smtClean="0">
                <a:solidFill>
                  <a:srgbClr val="FFFF00"/>
                </a:solidFill>
              </a:rPr>
            </a:br>
            <a:r>
              <a:rPr lang="es-AR" sz="4000" smtClean="0">
                <a:solidFill>
                  <a:srgbClr val="FFFF00"/>
                </a:solidFill>
              </a:rPr>
              <a:t>(Enoch y el Templo de Salomón) </a:t>
            </a:r>
            <a:br>
              <a:rPr lang="es-AR" sz="4000" smtClean="0">
                <a:solidFill>
                  <a:srgbClr val="FFFF00"/>
                </a:solidFill>
              </a:rPr>
            </a:br>
            <a:r>
              <a:rPr lang="es-AR" sz="4000" smtClean="0">
                <a:solidFill>
                  <a:srgbClr val="FFFF00"/>
                </a:solidFill>
              </a:rPr>
              <a:t>comienzan a confluir…</a:t>
            </a:r>
            <a:endParaRPr lang="es-ES_tradnl" sz="4000" smtClean="0">
              <a:solidFill>
                <a:srgbClr val="FFFF00"/>
              </a:solidFill>
            </a:endParaRPr>
          </a:p>
        </p:txBody>
      </p:sp>
      <p:sp>
        <p:nvSpPr>
          <p:cNvPr id="1030149" name="Rectangle 5"/>
          <p:cNvSpPr>
            <a:spLocks noGrp="1" noChangeArrowheads="1"/>
          </p:cNvSpPr>
          <p:nvPr>
            <p:ph type="body" sz="half" idx="1"/>
          </p:nvPr>
        </p:nvSpPr>
        <p:spPr>
          <a:xfrm>
            <a:off x="152400" y="2027238"/>
            <a:ext cx="3886200" cy="4525962"/>
          </a:xfrm>
        </p:spPr>
        <p:txBody>
          <a:bodyPr/>
          <a:lstStyle/>
          <a:p>
            <a:pPr eaLnBrk="1" hangingPunct="1">
              <a:lnSpc>
                <a:spcPct val="80000"/>
              </a:lnSpc>
            </a:pPr>
            <a:r>
              <a:rPr lang="es-ES" sz="2400" smtClean="0"/>
              <a:t>Después de muerto Hiram, Salomón decidió construir un edificio de Justicia, en el lugar donde se encontraban las ruinas de Enoch. </a:t>
            </a:r>
          </a:p>
          <a:p>
            <a:pPr eaLnBrk="1" hangingPunct="1">
              <a:lnSpc>
                <a:spcPct val="80000"/>
              </a:lnSpc>
            </a:pPr>
            <a:r>
              <a:rPr lang="es-ES" sz="2400" smtClean="0"/>
              <a:t>Envió a Adonhiram, Johaben y Stolkin a remover la tierra, y poner los cimientos del nuevo edificio. </a:t>
            </a:r>
          </a:p>
          <a:p>
            <a:pPr eaLnBrk="1" hangingPunct="1">
              <a:lnSpc>
                <a:spcPct val="80000"/>
              </a:lnSpc>
            </a:pPr>
            <a:r>
              <a:rPr lang="es-ES" sz="2400" smtClean="0"/>
              <a:t>Algunas versiones indican a Zabulón en lugar de Adonhiram.</a:t>
            </a:r>
            <a:endParaRPr lang="es-ES_tradnl" sz="2400" smtClean="0"/>
          </a:p>
        </p:txBody>
      </p:sp>
      <p:pic>
        <p:nvPicPr>
          <p:cNvPr id="1030153" name="Picture 9" descr="RAEJew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562225"/>
            <a:ext cx="48482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155" name="Text Box 11"/>
          <p:cNvSpPr txBox="1">
            <a:spLocks noChangeArrowheads="1"/>
          </p:cNvSpPr>
          <p:nvPr/>
        </p:nvSpPr>
        <p:spPr bwMode="auto">
          <a:xfrm>
            <a:off x="4953000" y="4402138"/>
            <a:ext cx="32448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Para remover los escombros,</a:t>
            </a:r>
          </a:p>
          <a:p>
            <a:pPr algn="ctr" eaLnBrk="1" hangingPunct="1"/>
            <a:r>
              <a:rPr lang="es-AR">
                <a:solidFill>
                  <a:schemeClr val="tx1"/>
                </a:solidFill>
              </a:rPr>
              <a:t>utilizaron pico, pala y palanca,</a:t>
            </a:r>
          </a:p>
          <a:p>
            <a:pPr algn="ctr" eaLnBrk="1" hangingPunct="1"/>
            <a:r>
              <a:rPr lang="es-AR">
                <a:solidFill>
                  <a:schemeClr val="tx1"/>
                </a:solidFill>
              </a:rPr>
              <a:t>por lo que esas son las</a:t>
            </a:r>
          </a:p>
          <a:p>
            <a:pPr algn="ctr" eaLnBrk="1" hangingPunct="1"/>
            <a:r>
              <a:rPr lang="es-AR">
                <a:solidFill>
                  <a:schemeClr val="tx1"/>
                </a:solidFill>
              </a:rPr>
              <a:t>herramientas de trabajo del </a:t>
            </a:r>
          </a:p>
          <a:p>
            <a:pPr algn="ctr" eaLnBrk="1" hangingPunct="1"/>
            <a:r>
              <a:rPr lang="es-AR">
                <a:solidFill>
                  <a:schemeClr val="tx1"/>
                </a:solidFill>
              </a:rPr>
              <a:t>Arco Real</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0148"/>
                                        </p:tgtEl>
                                        <p:attrNameLst>
                                          <p:attrName>style.visibility</p:attrName>
                                        </p:attrNameLst>
                                      </p:cBhvr>
                                      <p:to>
                                        <p:strVal val="visible"/>
                                      </p:to>
                                    </p:set>
                                    <p:animEffect transition="in" filter="blinds(horizontal)">
                                      <p:cBhvr>
                                        <p:cTn id="7" dur="500"/>
                                        <p:tgtEl>
                                          <p:spTgt spid="10301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30149">
                                            <p:txEl>
                                              <p:pRg st="0" end="0"/>
                                            </p:txEl>
                                          </p:spTgt>
                                        </p:tgtEl>
                                        <p:attrNameLst>
                                          <p:attrName>style.visibility</p:attrName>
                                        </p:attrNameLst>
                                      </p:cBhvr>
                                      <p:to>
                                        <p:strVal val="visible"/>
                                      </p:to>
                                    </p:set>
                                    <p:animEffect transition="in" filter="blinds(horizontal)">
                                      <p:cBhvr>
                                        <p:cTn id="12" dur="500"/>
                                        <p:tgtEl>
                                          <p:spTgt spid="103014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30149">
                                            <p:txEl>
                                              <p:pRg st="1" end="1"/>
                                            </p:txEl>
                                          </p:spTgt>
                                        </p:tgtEl>
                                        <p:attrNameLst>
                                          <p:attrName>style.visibility</p:attrName>
                                        </p:attrNameLst>
                                      </p:cBhvr>
                                      <p:to>
                                        <p:strVal val="visible"/>
                                      </p:to>
                                    </p:set>
                                    <p:animEffect transition="in" filter="blinds(horizontal)">
                                      <p:cBhvr>
                                        <p:cTn id="17" dur="500"/>
                                        <p:tgtEl>
                                          <p:spTgt spid="103014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30149">
                                            <p:txEl>
                                              <p:pRg st="2" end="2"/>
                                            </p:txEl>
                                          </p:spTgt>
                                        </p:tgtEl>
                                        <p:attrNameLst>
                                          <p:attrName>style.visibility</p:attrName>
                                        </p:attrNameLst>
                                      </p:cBhvr>
                                      <p:to>
                                        <p:strVal val="visible"/>
                                      </p:to>
                                    </p:set>
                                    <p:animEffect transition="in" filter="blinds(horizontal)">
                                      <p:cBhvr>
                                        <p:cTn id="22" dur="500"/>
                                        <p:tgtEl>
                                          <p:spTgt spid="103014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30153"/>
                                        </p:tgtEl>
                                        <p:attrNameLst>
                                          <p:attrName>style.visibility</p:attrName>
                                        </p:attrNameLst>
                                      </p:cBhvr>
                                      <p:to>
                                        <p:strVal val="visible"/>
                                      </p:to>
                                    </p:set>
                                    <p:animEffect transition="in" filter="fade">
                                      <p:cBhvr>
                                        <p:cTn id="27" dur="2000"/>
                                        <p:tgtEl>
                                          <p:spTgt spid="103015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30155"/>
                                        </p:tgtEl>
                                        <p:attrNameLst>
                                          <p:attrName>style.visibility</p:attrName>
                                        </p:attrNameLst>
                                      </p:cBhvr>
                                      <p:to>
                                        <p:strVal val="visible"/>
                                      </p:to>
                                    </p:set>
                                    <p:animEffect transition="in" filter="dissolve">
                                      <p:cBhvr>
                                        <p:cTn id="32" dur="500"/>
                                        <p:tgtEl>
                                          <p:spTgt spid="1030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148" grpId="0"/>
      <p:bldP spid="1030149" grpId="0" build="p"/>
      <p:bldP spid="103015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Rectangle 2"/>
          <p:cNvSpPr>
            <a:spLocks noGrp="1" noChangeArrowheads="1"/>
          </p:cNvSpPr>
          <p:nvPr>
            <p:ph type="title"/>
          </p:nvPr>
        </p:nvSpPr>
        <p:spPr/>
        <p:txBody>
          <a:bodyPr/>
          <a:lstStyle/>
          <a:p>
            <a:pPr eaLnBrk="1" hangingPunct="1"/>
            <a:r>
              <a:rPr lang="es-ES" sz="2400" smtClean="0">
                <a:solidFill>
                  <a:srgbClr val="FFFF00"/>
                </a:solidFill>
              </a:rPr>
              <a:t>Adonhiram, Johaben y Stolkin, mientras limpiaban el terreno, descubrieron una gran piedra cuadrada, con un enorme anillo de hierro. Con mucha dificultad la levantaron y hallaron la entrada de una caverna profunda y tenebrosa.</a:t>
            </a:r>
            <a:endParaRPr lang="es-ES_tradnl" sz="2400" smtClean="0">
              <a:solidFill>
                <a:srgbClr val="FFFF00"/>
              </a:solidFill>
            </a:endParaRPr>
          </a:p>
        </p:txBody>
      </p:sp>
      <p:pic>
        <p:nvPicPr>
          <p:cNvPr id="1032198" name="Picture 6" descr="caver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512921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2194"/>
                                        </p:tgtEl>
                                        <p:attrNameLst>
                                          <p:attrName>style.visibility</p:attrName>
                                        </p:attrNameLst>
                                      </p:cBhvr>
                                      <p:to>
                                        <p:strVal val="visible"/>
                                      </p:to>
                                    </p:set>
                                    <p:animEffect transition="in" filter="fade">
                                      <p:cBhvr>
                                        <p:cTn id="7" dur="2000"/>
                                        <p:tgtEl>
                                          <p:spTgt spid="1032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032198"/>
                                        </p:tgtEl>
                                        <p:attrNameLst>
                                          <p:attrName>style.visibility</p:attrName>
                                        </p:attrNameLst>
                                      </p:cBhvr>
                                      <p:to>
                                        <p:strVal val="visible"/>
                                      </p:to>
                                    </p:set>
                                    <p:animEffect transition="in" filter="wedge">
                                      <p:cBhvr>
                                        <p:cTn id="12" dur="2000"/>
                                        <p:tgtEl>
                                          <p:spTgt spid="1032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19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220" name="Rectangle 4"/>
          <p:cNvSpPr>
            <a:spLocks noGrp="1" noChangeArrowheads="1"/>
          </p:cNvSpPr>
          <p:nvPr>
            <p:ph type="title"/>
          </p:nvPr>
        </p:nvSpPr>
        <p:spPr>
          <a:xfrm>
            <a:off x="457200" y="457200"/>
            <a:ext cx="8229600" cy="1143000"/>
          </a:xfrm>
        </p:spPr>
        <p:txBody>
          <a:bodyPr/>
          <a:lstStyle/>
          <a:p>
            <a:pPr eaLnBrk="1" hangingPunct="1"/>
            <a:r>
              <a:rPr lang="es-ES" sz="2800" smtClean="0">
                <a:solidFill>
                  <a:srgbClr val="FFFF00"/>
                </a:solidFill>
              </a:rPr>
              <a:t>Johaben quiso descender al interior de la caverna, llevando una antorcha. Le ataron una cuerda a la cintura y quedaron en que, en el momento en que tirase de la cuerda, le subirían inmediatamente.</a:t>
            </a:r>
            <a:endParaRPr lang="es-ES_tradnl" sz="2800" smtClean="0">
              <a:solidFill>
                <a:srgbClr val="FFFF00"/>
              </a:solidFill>
            </a:endParaRPr>
          </a:p>
        </p:txBody>
      </p:sp>
      <p:pic>
        <p:nvPicPr>
          <p:cNvPr id="1033222" name="Picture 6" descr="RAEte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063750"/>
            <a:ext cx="792480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3220"/>
                                        </p:tgtEl>
                                        <p:attrNameLst>
                                          <p:attrName>style.visibility</p:attrName>
                                        </p:attrNameLst>
                                      </p:cBhvr>
                                      <p:to>
                                        <p:strVal val="visible"/>
                                      </p:to>
                                    </p:set>
                                    <p:animEffect transition="in" filter="blinds(horizontal)">
                                      <p:cBhvr>
                                        <p:cTn id="7" dur="500"/>
                                        <p:tgtEl>
                                          <p:spTgt spid="10332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33222"/>
                                        </p:tgtEl>
                                        <p:attrNameLst>
                                          <p:attrName>style.visibility</p:attrName>
                                        </p:attrNameLst>
                                      </p:cBhvr>
                                      <p:to>
                                        <p:strVal val="visible"/>
                                      </p:to>
                                    </p:set>
                                    <p:animEffect transition="in" filter="fade">
                                      <p:cBhvr>
                                        <p:cTn id="12" dur="2000"/>
                                        <p:tgtEl>
                                          <p:spTgt spid="1033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22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Grp="1" noChangeArrowheads="1"/>
          </p:cNvSpPr>
          <p:nvPr>
            <p:ph type="title"/>
          </p:nvPr>
        </p:nvSpPr>
        <p:spPr>
          <a:xfrm>
            <a:off x="457200" y="457200"/>
            <a:ext cx="8229600" cy="1143000"/>
          </a:xfrm>
        </p:spPr>
        <p:txBody>
          <a:bodyPr/>
          <a:lstStyle/>
          <a:p>
            <a:pPr eaLnBrk="1" hangingPunct="1"/>
            <a:r>
              <a:rPr lang="es-ES" sz="2400" smtClean="0">
                <a:solidFill>
                  <a:srgbClr val="FFFF00"/>
                </a:solidFill>
              </a:rPr>
              <a:t>Johaben descendió hasta el tercer piso, con la antorcha casi extinguida, y pidió que lo subieran. Stolkin llegó hasta el sexto, le pasó lo mismo y, finalmente, Adonhiram llegó a la novena y última cámara.</a:t>
            </a:r>
            <a:endParaRPr lang="es-ES_tradnl" sz="2400" smtClean="0">
              <a:solidFill>
                <a:srgbClr val="FFFF00"/>
              </a:solidFill>
            </a:endParaRPr>
          </a:p>
        </p:txBody>
      </p:sp>
      <p:pic>
        <p:nvPicPr>
          <p:cNvPr id="1035269" name="Picture 5" descr="1792371996_9903b1d60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981200"/>
            <a:ext cx="7010400" cy="466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5266"/>
                                        </p:tgtEl>
                                        <p:attrNameLst>
                                          <p:attrName>style.visibility</p:attrName>
                                        </p:attrNameLst>
                                      </p:cBhvr>
                                      <p:to>
                                        <p:strVal val="visible"/>
                                      </p:to>
                                    </p:set>
                                    <p:animEffect transition="in" filter="blinds(horizontal)">
                                      <p:cBhvr>
                                        <p:cTn id="7" dur="500"/>
                                        <p:tgtEl>
                                          <p:spTgt spid="1035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35269"/>
                                        </p:tgtEl>
                                        <p:attrNameLst>
                                          <p:attrName>style.visibility</p:attrName>
                                        </p:attrNameLst>
                                      </p:cBhvr>
                                      <p:to>
                                        <p:strVal val="visible"/>
                                      </p:to>
                                    </p:set>
                                    <p:animEffect transition="in" filter="fade">
                                      <p:cBhvr>
                                        <p:cTn id="12" dur="2000"/>
                                        <p:tgtEl>
                                          <p:spTgt spid="1035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292" name="Rectangle 4"/>
          <p:cNvSpPr>
            <a:spLocks noGrp="1" noChangeArrowheads="1"/>
          </p:cNvSpPr>
          <p:nvPr>
            <p:ph type="title"/>
          </p:nvPr>
        </p:nvSpPr>
        <p:spPr>
          <a:xfrm>
            <a:off x="457200" y="685800"/>
            <a:ext cx="8229600" cy="1143000"/>
          </a:xfrm>
        </p:spPr>
        <p:txBody>
          <a:bodyPr/>
          <a:lstStyle/>
          <a:p>
            <a:pPr eaLnBrk="1" hangingPunct="1"/>
            <a:r>
              <a:rPr lang="es-ES" sz="2400" smtClean="0">
                <a:solidFill>
                  <a:srgbClr val="FFFF00"/>
                </a:solidFill>
              </a:rPr>
              <a:t>En el 9° y último arco, cayó repentinamente una porción de piedra y mezcla, se apagó la luz que llevaba Adonhiram, y este vio entonces el pedestal de Enoch, muy iluminado desde dentro por un fuego inextinguible, con el cubo de ágata en su parte superior. Adonhiram cayó de rodillas y luego subió a buscar a sus compañeros.</a:t>
            </a:r>
            <a:endParaRPr lang="es-ES_tradnl" sz="2400" smtClean="0">
              <a:solidFill>
                <a:srgbClr val="FFFF00"/>
              </a:solidFill>
            </a:endParaRPr>
          </a:p>
        </p:txBody>
      </p:sp>
      <p:pic>
        <p:nvPicPr>
          <p:cNvPr id="1036294" name="Picture 6" descr="Q-Agata24.jpg (127617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590800"/>
            <a:ext cx="568642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295" name="Text Box 7"/>
          <p:cNvSpPr txBox="1">
            <a:spLocks noChangeArrowheads="1"/>
          </p:cNvSpPr>
          <p:nvPr/>
        </p:nvSpPr>
        <p:spPr bwMode="auto">
          <a:xfrm>
            <a:off x="76200" y="3289300"/>
            <a:ext cx="14414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cuarzo</a:t>
            </a:r>
          </a:p>
          <a:p>
            <a:pPr eaLnBrk="1" hangingPunct="1"/>
            <a:r>
              <a:rPr lang="es-AR">
                <a:solidFill>
                  <a:schemeClr val="tx1"/>
                </a:solidFill>
              </a:rPr>
              <a:t>(óxido de</a:t>
            </a:r>
          </a:p>
          <a:p>
            <a:pPr eaLnBrk="1" hangingPunct="1"/>
            <a:r>
              <a:rPr lang="es-AR">
                <a:solidFill>
                  <a:schemeClr val="tx1"/>
                </a:solidFill>
              </a:rPr>
              <a:t>silicio), en la</a:t>
            </a:r>
          </a:p>
          <a:p>
            <a:pPr eaLnBrk="1" hangingPunct="1"/>
            <a:r>
              <a:rPr lang="es-AR">
                <a:solidFill>
                  <a:schemeClr val="tx1"/>
                </a:solidFill>
              </a:rPr>
              <a:t>variedad</a:t>
            </a:r>
          </a:p>
          <a:p>
            <a:pPr eaLnBrk="1" hangingPunct="1"/>
            <a:r>
              <a:rPr lang="es-AR">
                <a:solidFill>
                  <a:schemeClr val="tx1"/>
                </a:solidFill>
              </a:rPr>
              <a:t>denominada</a:t>
            </a:r>
          </a:p>
          <a:p>
            <a:pPr eaLnBrk="1" hangingPunct="1"/>
            <a:r>
              <a:rPr lang="es-AR">
                <a:solidFill>
                  <a:schemeClr val="tx1"/>
                </a:solidFill>
              </a:rPr>
              <a:t>ágata</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6292"/>
                                        </p:tgtEl>
                                        <p:attrNameLst>
                                          <p:attrName>style.visibility</p:attrName>
                                        </p:attrNameLst>
                                      </p:cBhvr>
                                      <p:to>
                                        <p:strVal val="visible"/>
                                      </p:to>
                                    </p:set>
                                    <p:animEffect transition="in" filter="blinds(horizontal)">
                                      <p:cBhvr>
                                        <p:cTn id="7" dur="500"/>
                                        <p:tgtEl>
                                          <p:spTgt spid="10362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36294"/>
                                        </p:tgtEl>
                                        <p:attrNameLst>
                                          <p:attrName>style.visibility</p:attrName>
                                        </p:attrNameLst>
                                      </p:cBhvr>
                                      <p:to>
                                        <p:strVal val="visible"/>
                                      </p:to>
                                    </p:set>
                                    <p:animEffect transition="in" filter="fade">
                                      <p:cBhvr>
                                        <p:cTn id="12" dur="2000"/>
                                        <p:tgtEl>
                                          <p:spTgt spid="10362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36295"/>
                                        </p:tgtEl>
                                        <p:attrNameLst>
                                          <p:attrName>style.visibility</p:attrName>
                                        </p:attrNameLst>
                                      </p:cBhvr>
                                      <p:to>
                                        <p:strVal val="visible"/>
                                      </p:to>
                                    </p:set>
                                    <p:animEffect transition="in" filter="dissolve">
                                      <p:cBhvr>
                                        <p:cTn id="17" dur="500"/>
                                        <p:tgtEl>
                                          <p:spTgt spid="1036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6292" grpId="0"/>
      <p:bldP spid="103629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338" name="Rectangle 2"/>
          <p:cNvSpPr>
            <a:spLocks noGrp="1" noChangeArrowheads="1"/>
          </p:cNvSpPr>
          <p:nvPr>
            <p:ph type="ctrTitle"/>
          </p:nvPr>
        </p:nvSpPr>
        <p:spPr>
          <a:xfrm>
            <a:off x="685800" y="2667000"/>
            <a:ext cx="7772400" cy="1470025"/>
          </a:xfrm>
        </p:spPr>
        <p:txBody>
          <a:bodyPr/>
          <a:lstStyle/>
          <a:p>
            <a:pPr eaLnBrk="1" hangingPunct="1"/>
            <a:r>
              <a:rPr lang="es-AR" sz="3200" smtClean="0">
                <a:solidFill>
                  <a:srgbClr val="FFFF00"/>
                </a:solidFill>
              </a:rPr>
              <a:t>Cuando los tres Maestros descendieron, quedaron maravillados al ver el pedestal, el cubo y el Delta de Enoch. Los tres permanecieron largo tiempo arrodillados. Adonhiram y Stolkin se levantaron, pero Johaben permaneció absorto en su maravilla. Entonces lo elevaron en la forma que luego sería el toque del grado y Adonhiram le dijo al oído </a:t>
            </a:r>
            <a:r>
              <a:rPr lang="es-AR" sz="3200" i="1" smtClean="0">
                <a:solidFill>
                  <a:srgbClr val="FFFF00"/>
                </a:solidFill>
              </a:rPr>
              <a:t>“Jefe de la Hermandad Unida”.</a:t>
            </a:r>
            <a:endParaRPr lang="es-ES_tradnl" sz="3200" i="1" smtClean="0">
              <a:solidFill>
                <a:srgbClr val="FFFF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038338"/>
                                        </p:tgtEl>
                                        <p:attrNameLst>
                                          <p:attrName>style.visibility</p:attrName>
                                        </p:attrNameLst>
                                      </p:cBhvr>
                                      <p:to>
                                        <p:strVal val="visible"/>
                                      </p:to>
                                    </p:set>
                                    <p:animEffect transition="in" filter="wedge">
                                      <p:cBhvr>
                                        <p:cTn id="7" dur="2000"/>
                                        <p:tgtEl>
                                          <p:spTgt spid="1038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833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3858" name="Picture 2" descr="GWM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44000" cy="691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3859" name="Text Box 3"/>
          <p:cNvSpPr txBox="1">
            <a:spLocks noChangeArrowheads="1"/>
          </p:cNvSpPr>
          <p:nvPr/>
        </p:nvSpPr>
        <p:spPr bwMode="auto">
          <a:xfrm>
            <a:off x="0" y="119063"/>
            <a:ext cx="941863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sz="2400" b="1">
                <a:solidFill>
                  <a:schemeClr val="tx1"/>
                </a:solidFill>
              </a:rPr>
              <a:t>EL DESCUBRIMIENTO DEL DELTA DE ENOCH  </a:t>
            </a:r>
          </a:p>
          <a:p>
            <a:pPr eaLnBrk="1" hangingPunct="1"/>
            <a:r>
              <a:rPr lang="es-MX" sz="2400" b="1">
                <a:solidFill>
                  <a:schemeClr val="tx1"/>
                </a:solidFill>
              </a:rPr>
              <a:t>En algunos Rituales se lo fecha en el mes de Adar, tercero del calendario hebreo, y se indica que las elecciones de Oficiales del grado deberían tener lugar en ese mes</a:t>
            </a:r>
            <a:endParaRPr lang="es-ES_tradnl" sz="2400"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73858"/>
                                        </p:tgtEl>
                                        <p:attrNameLst>
                                          <p:attrName>style.visibility</p:attrName>
                                        </p:attrNameLst>
                                      </p:cBhvr>
                                      <p:to>
                                        <p:strVal val="visible"/>
                                      </p:to>
                                    </p:set>
                                    <p:animEffect transition="in" filter="fade">
                                      <p:cBhvr>
                                        <p:cTn id="7" dur="2000"/>
                                        <p:tgtEl>
                                          <p:spTgt spid="1273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73859"/>
                                        </p:tgtEl>
                                        <p:attrNameLst>
                                          <p:attrName>style.visibility</p:attrName>
                                        </p:attrNameLst>
                                      </p:cBhvr>
                                      <p:to>
                                        <p:strVal val="visible"/>
                                      </p:to>
                                    </p:set>
                                    <p:animEffect transition="in" filter="dissolve">
                                      <p:cBhvr>
                                        <p:cTn id="12" dur="500"/>
                                        <p:tgtEl>
                                          <p:spTgt spid="1273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385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386" name="Rectangle 2"/>
          <p:cNvSpPr>
            <a:spLocks noGrp="1" noChangeArrowheads="1"/>
          </p:cNvSpPr>
          <p:nvPr>
            <p:ph type="title"/>
          </p:nvPr>
        </p:nvSpPr>
        <p:spPr>
          <a:xfrm>
            <a:off x="457200" y="457200"/>
            <a:ext cx="8229600" cy="1143000"/>
          </a:xfrm>
        </p:spPr>
        <p:txBody>
          <a:bodyPr/>
          <a:lstStyle/>
          <a:p>
            <a:pPr eaLnBrk="1" hangingPunct="1"/>
            <a:r>
              <a:rPr lang="es-ES" sz="2400" smtClean="0">
                <a:solidFill>
                  <a:srgbClr val="FFFF00"/>
                </a:solidFill>
              </a:rPr>
              <a:t>Una vez en la superficie, los tres Maestros encontraron la columna de bronce, pero no la de mármol. </a:t>
            </a:r>
            <a:r>
              <a:rPr lang="es-ES" sz="2400" i="1" smtClean="0">
                <a:solidFill>
                  <a:srgbClr val="FFFF00"/>
                </a:solidFill>
              </a:rPr>
              <a:t>“La catástrofe había separado las columnas”.</a:t>
            </a:r>
            <a:r>
              <a:rPr lang="es-ES" sz="2400" smtClean="0">
                <a:solidFill>
                  <a:srgbClr val="FFFF00"/>
                </a:solidFill>
              </a:rPr>
              <a:t> Por ello, encontraron la escritura del Nombre Inefable, pero no su pronunciación.</a:t>
            </a:r>
            <a:endParaRPr lang="es-ES_tradnl" sz="2400" smtClean="0">
              <a:solidFill>
                <a:srgbClr val="FFFF00"/>
              </a:solidFill>
            </a:endParaRPr>
          </a:p>
        </p:txBody>
      </p:sp>
      <p:pic>
        <p:nvPicPr>
          <p:cNvPr id="1040389" name="Picture 5" descr="om_mani_padme_hum-7985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014538"/>
            <a:ext cx="5791200"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0390" name="Text Box 6"/>
          <p:cNvSpPr txBox="1">
            <a:spLocks noChangeArrowheads="1"/>
          </p:cNvSpPr>
          <p:nvPr/>
        </p:nvSpPr>
        <p:spPr bwMode="auto">
          <a:xfrm>
            <a:off x="3536950" y="6415088"/>
            <a:ext cx="2482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OM MANI PADME UM</a:t>
            </a:r>
            <a:endParaRPr lang="es-ES_tradnl">
              <a:solidFill>
                <a:schemeClr val="tx1"/>
              </a:solidFill>
            </a:endParaRPr>
          </a:p>
        </p:txBody>
      </p:sp>
      <p:sp>
        <p:nvSpPr>
          <p:cNvPr id="1040391" name="Text Box 7"/>
          <p:cNvSpPr txBox="1">
            <a:spLocks noChangeArrowheads="1"/>
          </p:cNvSpPr>
          <p:nvPr/>
        </p:nvSpPr>
        <p:spPr bwMode="auto">
          <a:xfrm>
            <a:off x="95250" y="2235200"/>
            <a:ext cx="188595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Hay aquí una </a:t>
            </a:r>
          </a:p>
          <a:p>
            <a:pPr eaLnBrk="1" hangingPunct="1"/>
            <a:r>
              <a:rPr lang="es-AR">
                <a:solidFill>
                  <a:schemeClr val="tx1"/>
                </a:solidFill>
              </a:rPr>
              <a:t>incoherencia.</a:t>
            </a:r>
          </a:p>
          <a:p>
            <a:pPr eaLnBrk="1" hangingPunct="1"/>
            <a:r>
              <a:rPr lang="es-AR">
                <a:solidFill>
                  <a:schemeClr val="tx1"/>
                </a:solidFill>
              </a:rPr>
              <a:t>Enoch había</a:t>
            </a:r>
          </a:p>
          <a:p>
            <a:pPr eaLnBrk="1" hangingPunct="1"/>
            <a:r>
              <a:rPr lang="es-AR">
                <a:solidFill>
                  <a:schemeClr val="tx1"/>
                </a:solidFill>
              </a:rPr>
              <a:t>levantado las</a:t>
            </a:r>
          </a:p>
          <a:p>
            <a:pPr eaLnBrk="1" hangingPunct="1"/>
            <a:r>
              <a:rPr lang="es-AR">
                <a:solidFill>
                  <a:schemeClr val="tx1"/>
                </a:solidFill>
              </a:rPr>
              <a:t>columnas sobre</a:t>
            </a:r>
          </a:p>
          <a:p>
            <a:pPr eaLnBrk="1" hangingPunct="1"/>
            <a:r>
              <a:rPr lang="es-AR" i="1">
                <a:solidFill>
                  <a:schemeClr val="tx1"/>
                </a:solidFill>
              </a:rPr>
              <a:t>“la montaña más</a:t>
            </a:r>
          </a:p>
          <a:p>
            <a:pPr eaLnBrk="1" hangingPunct="1"/>
            <a:r>
              <a:rPr lang="es-AR" i="1">
                <a:solidFill>
                  <a:schemeClr val="tx1"/>
                </a:solidFill>
              </a:rPr>
              <a:t>alta”,</a:t>
            </a:r>
            <a:r>
              <a:rPr lang="es-AR">
                <a:solidFill>
                  <a:schemeClr val="tx1"/>
                </a:solidFill>
              </a:rPr>
              <a:t> y en </a:t>
            </a:r>
          </a:p>
          <a:p>
            <a:pPr eaLnBrk="1" hangingPunct="1"/>
            <a:r>
              <a:rPr lang="es-AR">
                <a:solidFill>
                  <a:schemeClr val="tx1"/>
                </a:solidFill>
              </a:rPr>
              <a:t>Jerusalén sólo</a:t>
            </a:r>
          </a:p>
          <a:p>
            <a:pPr eaLnBrk="1" hangingPunct="1"/>
            <a:r>
              <a:rPr lang="es-AR">
                <a:solidFill>
                  <a:schemeClr val="tx1"/>
                </a:solidFill>
              </a:rPr>
              <a:t>había pequeñas</a:t>
            </a:r>
          </a:p>
          <a:p>
            <a:pPr eaLnBrk="1" hangingPunct="1"/>
            <a:r>
              <a:rPr lang="es-AR">
                <a:solidFill>
                  <a:schemeClr val="tx1"/>
                </a:solidFill>
              </a:rPr>
              <a:t>elevaciones.</a:t>
            </a:r>
          </a:p>
          <a:p>
            <a:pPr eaLnBrk="1" hangingPunct="1"/>
            <a:r>
              <a:rPr lang="es-AR">
                <a:solidFill>
                  <a:schemeClr val="tx1"/>
                </a:solidFill>
              </a:rPr>
              <a:t>Pero esto no es</a:t>
            </a:r>
          </a:p>
          <a:p>
            <a:pPr eaLnBrk="1" hangingPunct="1"/>
            <a:r>
              <a:rPr lang="es-AR">
                <a:solidFill>
                  <a:schemeClr val="tx1"/>
                </a:solidFill>
              </a:rPr>
              <a:t>más que</a:t>
            </a:r>
          </a:p>
          <a:p>
            <a:pPr eaLnBrk="1" hangingPunct="1"/>
            <a:r>
              <a:rPr lang="es-AR">
                <a:solidFill>
                  <a:schemeClr val="tx1"/>
                </a:solidFill>
              </a:rPr>
              <a:t>“la lógica de los </a:t>
            </a:r>
          </a:p>
          <a:p>
            <a:pPr eaLnBrk="1" hangingPunct="1"/>
            <a:r>
              <a:rPr lang="es-AR">
                <a:solidFill>
                  <a:schemeClr val="tx1"/>
                </a:solidFill>
              </a:rPr>
              <a:t>sueños”.</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0386"/>
                                        </p:tgtEl>
                                        <p:attrNameLst>
                                          <p:attrName>style.visibility</p:attrName>
                                        </p:attrNameLst>
                                      </p:cBhvr>
                                      <p:to>
                                        <p:strVal val="visible"/>
                                      </p:to>
                                    </p:set>
                                    <p:animEffect transition="in" filter="blinds(horizontal)">
                                      <p:cBhvr>
                                        <p:cTn id="7" dur="500"/>
                                        <p:tgtEl>
                                          <p:spTgt spid="1040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40389"/>
                                        </p:tgtEl>
                                        <p:attrNameLst>
                                          <p:attrName>style.visibility</p:attrName>
                                        </p:attrNameLst>
                                      </p:cBhvr>
                                      <p:to>
                                        <p:strVal val="visible"/>
                                      </p:to>
                                    </p:set>
                                    <p:animEffect transition="in" filter="fade">
                                      <p:cBhvr>
                                        <p:cTn id="12" dur="2000"/>
                                        <p:tgtEl>
                                          <p:spTgt spid="10403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40390"/>
                                        </p:tgtEl>
                                        <p:attrNameLst>
                                          <p:attrName>style.visibility</p:attrName>
                                        </p:attrNameLst>
                                      </p:cBhvr>
                                      <p:to>
                                        <p:strVal val="visible"/>
                                      </p:to>
                                    </p:set>
                                    <p:animEffect transition="in" filter="dissolve">
                                      <p:cBhvr>
                                        <p:cTn id="17" dur="500"/>
                                        <p:tgtEl>
                                          <p:spTgt spid="10403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40391"/>
                                        </p:tgtEl>
                                        <p:attrNameLst>
                                          <p:attrName>style.visibility</p:attrName>
                                        </p:attrNameLst>
                                      </p:cBhvr>
                                      <p:to>
                                        <p:strVal val="visible"/>
                                      </p:to>
                                    </p:set>
                                    <p:animEffect transition="in" filter="dissolve">
                                      <p:cBhvr>
                                        <p:cTn id="22" dur="500"/>
                                        <p:tgtEl>
                                          <p:spTgt spid="1040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386" grpId="0"/>
      <p:bldP spid="1040390" grpId="0"/>
      <p:bldP spid="104039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412" name="Rectangle 4"/>
          <p:cNvSpPr>
            <a:spLocks noGrp="1" noChangeArrowheads="1"/>
          </p:cNvSpPr>
          <p:nvPr>
            <p:ph type="ctrTitle"/>
          </p:nvPr>
        </p:nvSpPr>
        <p:spPr>
          <a:xfrm>
            <a:off x="685800" y="2644775"/>
            <a:ext cx="7772400" cy="1470025"/>
          </a:xfrm>
        </p:spPr>
        <p:txBody>
          <a:bodyPr/>
          <a:lstStyle/>
          <a:p>
            <a:pPr eaLnBrk="1" hangingPunct="1"/>
            <a:r>
              <a:rPr lang="es-ES" sz="3200" smtClean="0">
                <a:solidFill>
                  <a:srgbClr val="FFFF00"/>
                </a:solidFill>
              </a:rPr>
              <a:t>Los tres Maestros le informaron todo a los dos Reyes.</a:t>
            </a:r>
            <a:r>
              <a:rPr lang="pt-BR" sz="3200" smtClean="0">
                <a:solidFill>
                  <a:srgbClr val="FFFF00"/>
                </a:solidFill>
              </a:rPr>
              <a:t> Salomón e Hiram de Tiro, al saber que se había descubierto el secreto de Enoch, cayeron anonadados. </a:t>
            </a:r>
            <a:r>
              <a:rPr lang="es-ES" sz="3200" smtClean="0">
                <a:solidFill>
                  <a:srgbClr val="FFFF00"/>
                </a:solidFill>
              </a:rPr>
              <a:t>Los dos Reyes, junto con Adonhiram, Johaben y Stolkin, descendieron a la última bóveda de Enoch y tomaron el tesoro, que luego llevaron por la vía oculta, a través de los 9 arcos, hacia la Bóveda Secreta construida debajo del Sancta Sanctórum. Y la Leyenda continúa y culmina en el grado siguiente: Gran Elegido Escocés.</a:t>
            </a:r>
            <a:endParaRPr lang="es-ES_tradnl" sz="3200" smtClean="0">
              <a:solidFill>
                <a:srgbClr val="FFFF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41412"/>
                                        </p:tgtEl>
                                        <p:attrNameLst>
                                          <p:attrName>style.visibility</p:attrName>
                                        </p:attrNameLst>
                                      </p:cBhvr>
                                      <p:to>
                                        <p:strVal val="visible"/>
                                      </p:to>
                                    </p:set>
                                    <p:animEffect transition="in" filter="diamond(in)">
                                      <p:cBhvr>
                                        <p:cTn id="7" dur="2000"/>
                                        <p:tgtEl>
                                          <p:spTgt spid="1041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141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533400" y="228600"/>
            <a:ext cx="8229600" cy="1139825"/>
          </a:xfrm>
        </p:spPr>
        <p:txBody>
          <a:bodyPr/>
          <a:lstStyle/>
          <a:p>
            <a:pPr eaLnBrk="1" hangingPunct="1"/>
            <a:r>
              <a:rPr lang="es-AR" smtClean="0">
                <a:solidFill>
                  <a:schemeClr val="hlink"/>
                </a:solidFill>
              </a:rPr>
              <a:t>3. El Templo</a:t>
            </a:r>
            <a:endParaRPr lang="es-ES_tradnl" smtClean="0">
              <a:solidFill>
                <a:schemeClr val="hlink"/>
              </a:solidFill>
            </a:endParaRPr>
          </a:p>
        </p:txBody>
      </p:sp>
      <p:sp>
        <p:nvSpPr>
          <p:cNvPr id="70659" name="Rectangle 3"/>
          <p:cNvSpPr>
            <a:spLocks noGrp="1" noChangeArrowheads="1"/>
          </p:cNvSpPr>
          <p:nvPr>
            <p:ph idx="1"/>
          </p:nvPr>
        </p:nvSpPr>
        <p:spPr/>
        <p:txBody>
          <a:bodyPr/>
          <a:lstStyle/>
          <a:p>
            <a:pPr eaLnBrk="1" hangingPunct="1"/>
            <a:endParaRPr lang="es-AR" smtClean="0"/>
          </a:p>
        </p:txBody>
      </p:sp>
      <p:pic>
        <p:nvPicPr>
          <p:cNvPr id="635912" name="Picture 8" descr="Bloomington-Keystone-Arch-Window-Thu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406525"/>
            <a:ext cx="5943600"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5906"/>
                                        </p:tgtEl>
                                        <p:attrNameLst>
                                          <p:attrName>style.visibility</p:attrName>
                                        </p:attrNameLst>
                                      </p:cBhvr>
                                      <p:to>
                                        <p:strVal val="visible"/>
                                      </p:to>
                                    </p:set>
                                    <p:animEffect transition="in" filter="blinds(horizontal)">
                                      <p:cBhvr>
                                        <p:cTn id="7" dur="500"/>
                                        <p:tgtEl>
                                          <p:spTgt spid="635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35912"/>
                                        </p:tgtEl>
                                        <p:attrNameLst>
                                          <p:attrName>style.visibility</p:attrName>
                                        </p:attrNameLst>
                                      </p:cBhvr>
                                      <p:to>
                                        <p:strVal val="visible"/>
                                      </p:to>
                                    </p:set>
                                    <p:animEffect transition="in" filter="fade">
                                      <p:cBhvr>
                                        <p:cTn id="12" dur="2000"/>
                                        <p:tgtEl>
                                          <p:spTgt spid="6359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p:txBody>
          <a:bodyPr/>
          <a:lstStyle/>
          <a:p>
            <a:pPr eaLnBrk="1" hangingPunct="1"/>
            <a:r>
              <a:rPr lang="es-AR" smtClean="0">
                <a:solidFill>
                  <a:schemeClr val="hlink"/>
                </a:solidFill>
              </a:rPr>
              <a:t>El Templo</a:t>
            </a:r>
            <a:endParaRPr lang="es-ES_tradnl" smtClean="0">
              <a:solidFill>
                <a:schemeClr val="hlink"/>
              </a:solidFill>
            </a:endParaRPr>
          </a:p>
        </p:txBody>
      </p:sp>
      <p:sp>
        <p:nvSpPr>
          <p:cNvPr id="637955" name="Rectangle 3"/>
          <p:cNvSpPr>
            <a:spLocks noGrp="1" noChangeArrowheads="1"/>
          </p:cNvSpPr>
          <p:nvPr>
            <p:ph type="body" idx="1"/>
          </p:nvPr>
        </p:nvSpPr>
        <p:spPr/>
        <p:txBody>
          <a:bodyPr/>
          <a:lstStyle/>
          <a:p>
            <a:pPr eaLnBrk="1" hangingPunct="1"/>
            <a:r>
              <a:rPr lang="es-ES" sz="3600" smtClean="0"/>
              <a:t>Se utilizan dos cámaras: la Sala de Audiencias de Salomón y la Cámara Subterránea. </a:t>
            </a:r>
          </a:p>
          <a:p>
            <a:pPr eaLnBrk="1" hangingPunct="1"/>
            <a:r>
              <a:rPr lang="es-ES" sz="3600" smtClean="0"/>
              <a:t>Esta última, en realidad, es una fusión del Templo de las nueve bóvedas de Enoch con el sendero de nueve arcos levantado por Salomón.</a:t>
            </a:r>
            <a:endParaRPr lang="es-ES_tradnl" sz="36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7954"/>
                                        </p:tgtEl>
                                        <p:attrNameLst>
                                          <p:attrName>style.visibility</p:attrName>
                                        </p:attrNameLst>
                                      </p:cBhvr>
                                      <p:to>
                                        <p:strVal val="visible"/>
                                      </p:to>
                                    </p:set>
                                    <p:animEffect transition="in" filter="blinds(horizontal)">
                                      <p:cBhvr>
                                        <p:cTn id="7" dur="500"/>
                                        <p:tgtEl>
                                          <p:spTgt spid="637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37955">
                                            <p:txEl>
                                              <p:pRg st="0" end="0"/>
                                            </p:txEl>
                                          </p:spTgt>
                                        </p:tgtEl>
                                        <p:attrNameLst>
                                          <p:attrName>style.visibility</p:attrName>
                                        </p:attrNameLst>
                                      </p:cBhvr>
                                      <p:to>
                                        <p:strVal val="visible"/>
                                      </p:to>
                                    </p:set>
                                    <p:animEffect transition="in" filter="blinds(horizontal)">
                                      <p:cBhvr>
                                        <p:cTn id="12" dur="500"/>
                                        <p:tgtEl>
                                          <p:spTgt spid="6379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37955">
                                            <p:txEl>
                                              <p:pRg st="1" end="1"/>
                                            </p:txEl>
                                          </p:spTgt>
                                        </p:tgtEl>
                                        <p:attrNameLst>
                                          <p:attrName>style.visibility</p:attrName>
                                        </p:attrNameLst>
                                      </p:cBhvr>
                                      <p:to>
                                        <p:strVal val="visible"/>
                                      </p:to>
                                    </p:set>
                                    <p:animEffect transition="in" filter="blinds(horizontal)">
                                      <p:cBhvr>
                                        <p:cTn id="17" dur="500"/>
                                        <p:tgtEl>
                                          <p:spTgt spid="6379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4" grpId="0"/>
      <p:bldP spid="637955"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p:txBody>
          <a:bodyPr/>
          <a:lstStyle/>
          <a:p>
            <a:pPr eaLnBrk="1" hangingPunct="1"/>
            <a:r>
              <a:rPr lang="es-AR" smtClean="0">
                <a:solidFill>
                  <a:schemeClr val="hlink"/>
                </a:solidFill>
              </a:rPr>
              <a:t>La Sala de Audiencias</a:t>
            </a:r>
            <a:endParaRPr lang="es-ES_tradnl" smtClean="0">
              <a:solidFill>
                <a:schemeClr val="hlink"/>
              </a:solidFill>
            </a:endParaRPr>
          </a:p>
        </p:txBody>
      </p:sp>
      <p:sp>
        <p:nvSpPr>
          <p:cNvPr id="641027" name="Rectangle 3"/>
          <p:cNvSpPr>
            <a:spLocks noGrp="1" noChangeArrowheads="1"/>
          </p:cNvSpPr>
          <p:nvPr>
            <p:ph type="body" sz="half" idx="1"/>
          </p:nvPr>
        </p:nvSpPr>
        <p:spPr>
          <a:xfrm>
            <a:off x="457200" y="1676400"/>
            <a:ext cx="4038600" cy="4525963"/>
          </a:xfrm>
        </p:spPr>
        <p:txBody>
          <a:bodyPr/>
          <a:lstStyle/>
          <a:p>
            <a:pPr eaLnBrk="1" hangingPunct="1">
              <a:lnSpc>
                <a:spcPct val="80000"/>
              </a:lnSpc>
            </a:pPr>
            <a:r>
              <a:rPr lang="es-ES" sz="2800" smtClean="0"/>
              <a:t>Está decorada como en los grados de Elegido y pintada de blanco y encarnado. Otros dicen negro rociado de lágrimas.</a:t>
            </a:r>
          </a:p>
          <a:p>
            <a:pPr eaLnBrk="1" hangingPunct="1">
              <a:lnSpc>
                <a:spcPct val="80000"/>
              </a:lnSpc>
            </a:pPr>
            <a:r>
              <a:rPr lang="es-ES" sz="2800" smtClean="0"/>
              <a:t>Hay nueve luces: tres al Oriente, tres al Sur, tres al Occidente. </a:t>
            </a:r>
          </a:p>
          <a:p>
            <a:pPr eaLnBrk="1" hangingPunct="1">
              <a:lnSpc>
                <a:spcPct val="80000"/>
              </a:lnSpc>
            </a:pPr>
            <a:r>
              <a:rPr lang="es-ES" sz="2800" smtClean="0"/>
              <a:t>Al Este hay un rico dosel, bajo el que se sienta Salomón.</a:t>
            </a:r>
            <a:endParaRPr lang="es-ES_tradnl" sz="2800" smtClean="0"/>
          </a:p>
        </p:txBody>
      </p:sp>
      <p:sp>
        <p:nvSpPr>
          <p:cNvPr id="72708" name="Rectangle 4"/>
          <p:cNvSpPr>
            <a:spLocks noGrp="1" noChangeArrowheads="1"/>
          </p:cNvSpPr>
          <p:nvPr>
            <p:ph sz="half" idx="2"/>
          </p:nvPr>
        </p:nvSpPr>
        <p:spPr>
          <a:xfrm>
            <a:off x="4646613" y="1600200"/>
            <a:ext cx="4040187" cy="4525963"/>
          </a:xfrm>
        </p:spPr>
        <p:txBody>
          <a:bodyPr/>
          <a:lstStyle/>
          <a:p>
            <a:pPr eaLnBrk="1" hangingPunct="1">
              <a:lnSpc>
                <a:spcPct val="90000"/>
              </a:lnSpc>
            </a:pPr>
            <a:endParaRPr lang="es-AR" sz="1600" smtClean="0"/>
          </a:p>
        </p:txBody>
      </p:sp>
      <p:pic>
        <p:nvPicPr>
          <p:cNvPr id="641045" name="Picture 21" descr="TAP-AR-2-200x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8288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1046" name="Text Box 22"/>
          <p:cNvSpPr txBox="1">
            <a:spLocks noChangeArrowheads="1"/>
          </p:cNvSpPr>
          <p:nvPr/>
        </p:nvSpPr>
        <p:spPr bwMode="auto">
          <a:xfrm>
            <a:off x="4832350" y="5715000"/>
            <a:ext cx="37528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Carpeta de cuadrados blancos y</a:t>
            </a:r>
          </a:p>
          <a:p>
            <a:pPr algn="ctr" eaLnBrk="1" hangingPunct="1"/>
            <a:r>
              <a:rPr lang="es-AR">
                <a:solidFill>
                  <a:schemeClr val="tx1"/>
                </a:solidFill>
              </a:rPr>
              <a:t>negros, con la que se suele cubrir</a:t>
            </a:r>
          </a:p>
          <a:p>
            <a:pPr algn="ctr" eaLnBrk="1" hangingPunct="1"/>
            <a:r>
              <a:rPr lang="es-AR">
                <a:solidFill>
                  <a:schemeClr val="tx1"/>
                </a:solidFill>
              </a:rPr>
              <a:t>el piso de los talleres del Arco Real</a:t>
            </a:r>
            <a:endParaRPr lang="es-ES_tradnl">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1026"/>
                                        </p:tgtEl>
                                        <p:attrNameLst>
                                          <p:attrName>style.visibility</p:attrName>
                                        </p:attrNameLst>
                                      </p:cBhvr>
                                      <p:to>
                                        <p:strVal val="visible"/>
                                      </p:to>
                                    </p:set>
                                    <p:animEffect transition="in" filter="blinds(horizontal)">
                                      <p:cBhvr>
                                        <p:cTn id="7" dur="500"/>
                                        <p:tgtEl>
                                          <p:spTgt spid="64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1027">
                                            <p:txEl>
                                              <p:pRg st="0" end="0"/>
                                            </p:txEl>
                                          </p:spTgt>
                                        </p:tgtEl>
                                        <p:attrNameLst>
                                          <p:attrName>style.visibility</p:attrName>
                                        </p:attrNameLst>
                                      </p:cBhvr>
                                      <p:to>
                                        <p:strVal val="visible"/>
                                      </p:to>
                                    </p:set>
                                    <p:animEffect transition="in" filter="blinds(horizontal)">
                                      <p:cBhvr>
                                        <p:cTn id="12" dur="500"/>
                                        <p:tgtEl>
                                          <p:spTgt spid="6410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1027">
                                            <p:txEl>
                                              <p:pRg st="1" end="1"/>
                                            </p:txEl>
                                          </p:spTgt>
                                        </p:tgtEl>
                                        <p:attrNameLst>
                                          <p:attrName>style.visibility</p:attrName>
                                        </p:attrNameLst>
                                      </p:cBhvr>
                                      <p:to>
                                        <p:strVal val="visible"/>
                                      </p:to>
                                    </p:set>
                                    <p:animEffect transition="in" filter="blinds(horizontal)">
                                      <p:cBhvr>
                                        <p:cTn id="17" dur="500"/>
                                        <p:tgtEl>
                                          <p:spTgt spid="6410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1027">
                                            <p:txEl>
                                              <p:pRg st="2" end="2"/>
                                            </p:txEl>
                                          </p:spTgt>
                                        </p:tgtEl>
                                        <p:attrNameLst>
                                          <p:attrName>style.visibility</p:attrName>
                                        </p:attrNameLst>
                                      </p:cBhvr>
                                      <p:to>
                                        <p:strVal val="visible"/>
                                      </p:to>
                                    </p:set>
                                    <p:animEffect transition="in" filter="blinds(horizontal)">
                                      <p:cBhvr>
                                        <p:cTn id="22" dur="500"/>
                                        <p:tgtEl>
                                          <p:spTgt spid="6410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41045"/>
                                        </p:tgtEl>
                                        <p:attrNameLst>
                                          <p:attrName>style.visibility</p:attrName>
                                        </p:attrNameLst>
                                      </p:cBhvr>
                                      <p:to>
                                        <p:strVal val="visible"/>
                                      </p:to>
                                    </p:set>
                                    <p:animEffect transition="in" filter="fade">
                                      <p:cBhvr>
                                        <p:cTn id="27" dur="2000"/>
                                        <p:tgtEl>
                                          <p:spTgt spid="64104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41046"/>
                                        </p:tgtEl>
                                        <p:attrNameLst>
                                          <p:attrName>style.visibility</p:attrName>
                                        </p:attrNameLst>
                                      </p:cBhvr>
                                      <p:to>
                                        <p:strVal val="visible"/>
                                      </p:to>
                                    </p:set>
                                    <p:animEffect transition="in" filter="dissolve">
                                      <p:cBhvr>
                                        <p:cTn id="32" dur="500"/>
                                        <p:tgtEl>
                                          <p:spTgt spid="641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6" grpId="0"/>
      <p:bldP spid="641027" grpId="0" build="p"/>
      <p:bldP spid="641046" grpId="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6146" name="Rectangle 2"/>
          <p:cNvSpPr>
            <a:spLocks noGrp="1" noChangeArrowheads="1"/>
          </p:cNvSpPr>
          <p:nvPr>
            <p:ph type="title"/>
          </p:nvPr>
        </p:nvSpPr>
        <p:spPr/>
        <p:txBody>
          <a:bodyPr/>
          <a:lstStyle/>
          <a:p>
            <a:pPr eaLnBrk="1" hangingPunct="1"/>
            <a:r>
              <a:rPr lang="es-AR" sz="4000" smtClean="0">
                <a:solidFill>
                  <a:schemeClr val="hlink"/>
                </a:solidFill>
              </a:rPr>
              <a:t>Uniendo las dos Cámaras</a:t>
            </a:r>
            <a:endParaRPr lang="es-ES_tradnl" sz="4000" smtClean="0">
              <a:solidFill>
                <a:schemeClr val="hlink"/>
              </a:solidFill>
            </a:endParaRPr>
          </a:p>
        </p:txBody>
      </p:sp>
      <p:sp>
        <p:nvSpPr>
          <p:cNvPr id="646147" name="Rectangle 3"/>
          <p:cNvSpPr>
            <a:spLocks noGrp="1" noChangeArrowheads="1"/>
          </p:cNvSpPr>
          <p:nvPr>
            <p:ph type="body" sz="half" idx="1"/>
          </p:nvPr>
        </p:nvSpPr>
        <p:spPr>
          <a:xfrm>
            <a:off x="152400" y="1371600"/>
            <a:ext cx="4343400" cy="4525963"/>
          </a:xfrm>
        </p:spPr>
        <p:txBody>
          <a:bodyPr/>
          <a:lstStyle/>
          <a:p>
            <a:pPr algn="just" eaLnBrk="1" hangingPunct="1">
              <a:lnSpc>
                <a:spcPct val="90000"/>
              </a:lnSpc>
            </a:pPr>
            <a:r>
              <a:rPr lang="es-ES" sz="2400" smtClean="0"/>
              <a:t>Hay un pasillo lleno de ruinas, que representan un antiguo templo destruido.</a:t>
            </a:r>
          </a:p>
          <a:p>
            <a:pPr algn="just" eaLnBrk="1" hangingPunct="1">
              <a:lnSpc>
                <a:spcPct val="90000"/>
              </a:lnSpc>
            </a:pPr>
            <a:r>
              <a:rPr lang="es-ES" sz="2400" smtClean="0"/>
              <a:t>Se destaca una columna de bronce con un triángulo luminoso (invertido), con tres yod en los vértices y en el centro la letra fenicia que representa la G.</a:t>
            </a:r>
            <a:r>
              <a:rPr lang="es-ES" sz="2800" smtClean="0"/>
              <a:t> </a:t>
            </a:r>
            <a:endParaRPr lang="es-ES_tradnl" sz="2800" smtClean="0"/>
          </a:p>
        </p:txBody>
      </p:sp>
      <p:sp>
        <p:nvSpPr>
          <p:cNvPr id="73732" name="Rectangle 14"/>
          <p:cNvSpPr>
            <a:spLocks noGrp="1" noChangeArrowheads="1"/>
          </p:cNvSpPr>
          <p:nvPr>
            <p:ph sz="half" idx="2"/>
          </p:nvPr>
        </p:nvSpPr>
        <p:spPr/>
        <p:txBody>
          <a:bodyPr/>
          <a:lstStyle/>
          <a:p>
            <a:pPr eaLnBrk="1" hangingPunct="1"/>
            <a:endParaRPr lang="es-AR" sz="2800" smtClean="0"/>
          </a:p>
        </p:txBody>
      </p:sp>
      <p:pic>
        <p:nvPicPr>
          <p:cNvPr id="646160" name="Picture 16" descr="ruinas-del-templo-de-delf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390650"/>
            <a:ext cx="3810000"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6161" name="Text Box 17"/>
          <p:cNvSpPr txBox="1">
            <a:spLocks noChangeArrowheads="1"/>
          </p:cNvSpPr>
          <p:nvPr/>
        </p:nvSpPr>
        <p:spPr bwMode="auto">
          <a:xfrm>
            <a:off x="5105400" y="6338888"/>
            <a:ext cx="3117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Ruinas del Templo de Delfos</a:t>
            </a:r>
            <a:endParaRPr lang="es-ES_tradnl">
              <a:solidFill>
                <a:schemeClr val="tx1"/>
              </a:solidFill>
            </a:endParaRPr>
          </a:p>
        </p:txBody>
      </p:sp>
      <p:sp>
        <p:nvSpPr>
          <p:cNvPr id="73735" name="AutoShape 8" descr="http://3.bp.blogspot.com/-H_YJ-j-_GYc/UKIO5xrKuBI/AAAAAAAABNQ/rWWFLH4ACR4/s400/Delta.png"/>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73736" name="AutoShape 10" descr="http://3.bp.blogspot.com/-H_YJ-j-_GYc/UKIO5xrKuBI/AAAAAAAABNQ/rWWFLH4ACR4/s400/Delta.png"/>
          <p:cNvSpPr>
            <a:spLocks noChangeAspect="1" noChangeArrowheads="1"/>
          </p:cNvSpPr>
          <p:nvPr/>
        </p:nvSpPr>
        <p:spPr bwMode="auto">
          <a:xfrm>
            <a:off x="215900" y="158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73739" name="Picture 11" descr="C:\Users\jorge\Documents\Delt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724400"/>
            <a:ext cx="1955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5626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1"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6496050"/>
            <a:ext cx="2476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800600"/>
            <a:ext cx="2476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4800600"/>
            <a:ext cx="2476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6146"/>
                                        </p:tgtEl>
                                        <p:attrNameLst>
                                          <p:attrName>style.visibility</p:attrName>
                                        </p:attrNameLst>
                                      </p:cBhvr>
                                      <p:to>
                                        <p:strVal val="visible"/>
                                      </p:to>
                                    </p:set>
                                    <p:animEffect transition="in" filter="blinds(horizontal)">
                                      <p:cBhvr>
                                        <p:cTn id="7" dur="500"/>
                                        <p:tgtEl>
                                          <p:spTgt spid="64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6147">
                                            <p:txEl>
                                              <p:pRg st="0" end="0"/>
                                            </p:txEl>
                                          </p:spTgt>
                                        </p:tgtEl>
                                        <p:attrNameLst>
                                          <p:attrName>style.visibility</p:attrName>
                                        </p:attrNameLst>
                                      </p:cBhvr>
                                      <p:to>
                                        <p:strVal val="visible"/>
                                      </p:to>
                                    </p:set>
                                    <p:animEffect transition="in" filter="blinds(horizontal)">
                                      <p:cBhvr>
                                        <p:cTn id="12" dur="500"/>
                                        <p:tgtEl>
                                          <p:spTgt spid="6461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6147">
                                            <p:txEl>
                                              <p:pRg st="1" end="1"/>
                                            </p:txEl>
                                          </p:spTgt>
                                        </p:tgtEl>
                                        <p:attrNameLst>
                                          <p:attrName>style.visibility</p:attrName>
                                        </p:attrNameLst>
                                      </p:cBhvr>
                                      <p:to>
                                        <p:strVal val="visible"/>
                                      </p:to>
                                    </p:set>
                                    <p:animEffect transition="in" filter="blinds(horizontal)">
                                      <p:cBhvr>
                                        <p:cTn id="17" dur="500"/>
                                        <p:tgtEl>
                                          <p:spTgt spid="6461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46160"/>
                                        </p:tgtEl>
                                        <p:attrNameLst>
                                          <p:attrName>style.visibility</p:attrName>
                                        </p:attrNameLst>
                                      </p:cBhvr>
                                      <p:to>
                                        <p:strVal val="visible"/>
                                      </p:to>
                                    </p:set>
                                    <p:animEffect transition="in" filter="fade">
                                      <p:cBhvr>
                                        <p:cTn id="22" dur="2000"/>
                                        <p:tgtEl>
                                          <p:spTgt spid="64616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46161"/>
                                        </p:tgtEl>
                                        <p:attrNameLst>
                                          <p:attrName>style.visibility</p:attrName>
                                        </p:attrNameLst>
                                      </p:cBhvr>
                                      <p:to>
                                        <p:strVal val="visible"/>
                                      </p:to>
                                    </p:set>
                                    <p:animEffect transition="in" filter="dissolve">
                                      <p:cBhvr>
                                        <p:cTn id="27" dur="500"/>
                                        <p:tgtEl>
                                          <p:spTgt spid="64616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73739"/>
                                        </p:tgtEl>
                                        <p:attrNameLst>
                                          <p:attrName>style.visibility</p:attrName>
                                        </p:attrNameLst>
                                      </p:cBhvr>
                                      <p:to>
                                        <p:strVal val="visible"/>
                                      </p:to>
                                    </p:set>
                                    <p:animEffect transition="in" filter="box(out)">
                                      <p:cBhvr>
                                        <p:cTn id="32" dur="2000"/>
                                        <p:tgtEl>
                                          <p:spTgt spid="7373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73740"/>
                                        </p:tgtEl>
                                        <p:attrNameLst>
                                          <p:attrName>style.visibility</p:attrName>
                                        </p:attrNameLst>
                                      </p:cBhvr>
                                      <p:to>
                                        <p:strVal val="visible"/>
                                      </p:to>
                                    </p:set>
                                    <p:animEffect transition="in" filter="fade">
                                      <p:cBhvr>
                                        <p:cTn id="37" dur="500"/>
                                        <p:tgtEl>
                                          <p:spTgt spid="7374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000"/>
                                        <p:tgtEl>
                                          <p:spTgt spid="13"/>
                                        </p:tgtEl>
                                      </p:cBhvr>
                                    </p:animEffect>
                                  </p:childTnLst>
                                </p:cTn>
                              </p:par>
                              <p:par>
                                <p:cTn id="43" presetID="10" presetClass="entr" presetSubtype="0" fill="hold" nodeType="withEffect">
                                  <p:stCondLst>
                                    <p:cond delay="0"/>
                                  </p:stCondLst>
                                  <p:childTnLst>
                                    <p:set>
                                      <p:cBhvr>
                                        <p:cTn id="44" dur="1" fill="hold">
                                          <p:stCondLst>
                                            <p:cond delay="0"/>
                                          </p:stCondLst>
                                        </p:cTn>
                                        <p:tgtEl>
                                          <p:spTgt spid="73741"/>
                                        </p:tgtEl>
                                        <p:attrNameLst>
                                          <p:attrName>style.visibility</p:attrName>
                                        </p:attrNameLst>
                                      </p:cBhvr>
                                      <p:to>
                                        <p:strVal val="visible"/>
                                      </p:to>
                                    </p:set>
                                    <p:animEffect transition="in" filter="fade">
                                      <p:cBhvr>
                                        <p:cTn id="45" dur="2000"/>
                                        <p:tgtEl>
                                          <p:spTgt spid="73741"/>
                                        </p:tgtEl>
                                      </p:cBhvr>
                                    </p:animEffect>
                                  </p:childTnLst>
                                </p:cTn>
                              </p:par>
                              <p:par>
                                <p:cTn id="46" presetID="10"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6" grpId="0" autoUpdateAnimBg="0"/>
      <p:bldP spid="646147" grpId="0" build="p" autoUpdateAnimBg="0"/>
      <p:bldP spid="646161"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pPr eaLnBrk="1" hangingPunct="1"/>
            <a:r>
              <a:rPr lang="es-AR" sz="4000" smtClean="0">
                <a:solidFill>
                  <a:schemeClr val="hlink"/>
                </a:solidFill>
              </a:rPr>
              <a:t>El Templo Subterráneo</a:t>
            </a:r>
            <a:endParaRPr lang="es-ES_tradnl" sz="4000" smtClean="0">
              <a:solidFill>
                <a:schemeClr val="hlink"/>
              </a:solidFill>
            </a:endParaRPr>
          </a:p>
        </p:txBody>
      </p:sp>
      <p:sp>
        <p:nvSpPr>
          <p:cNvPr id="877571" name="Rectangle 3"/>
          <p:cNvSpPr>
            <a:spLocks noGrp="1" noChangeArrowheads="1"/>
          </p:cNvSpPr>
          <p:nvPr>
            <p:ph type="body" sz="half" idx="1"/>
          </p:nvPr>
        </p:nvSpPr>
        <p:spPr>
          <a:xfrm>
            <a:off x="381000" y="1722438"/>
            <a:ext cx="4038600" cy="4525962"/>
          </a:xfrm>
        </p:spPr>
        <p:txBody>
          <a:bodyPr/>
          <a:lstStyle/>
          <a:p>
            <a:pPr eaLnBrk="1" hangingPunct="1">
              <a:lnSpc>
                <a:spcPct val="80000"/>
              </a:lnSpc>
            </a:pPr>
            <a:r>
              <a:rPr lang="es-ES" sz="2000" smtClean="0"/>
              <a:t>El verdadero Templo de este grado representa un lugar subterráneo y abovedado, sin puertas ni ventanas, pasándose al interior por una estrecha entrada efectuada en la parte superior de la bóveda.</a:t>
            </a:r>
          </a:p>
          <a:p>
            <a:pPr eaLnBrk="1" hangingPunct="1">
              <a:lnSpc>
                <a:spcPct val="80000"/>
              </a:lnSpc>
            </a:pPr>
            <a:r>
              <a:rPr lang="es-ES" sz="2000" smtClean="0"/>
              <a:t>Dicha abertura es cuadrada y se mueve con un anillo de hierro. </a:t>
            </a:r>
          </a:p>
          <a:p>
            <a:pPr eaLnBrk="1" hangingPunct="1">
              <a:lnSpc>
                <a:spcPct val="80000"/>
              </a:lnSpc>
            </a:pPr>
            <a:r>
              <a:rPr lang="es-ES" sz="2000" smtClean="0"/>
              <a:t>Hay una entrada aparte (disimulada) para los miembros del grado.</a:t>
            </a:r>
          </a:p>
          <a:p>
            <a:pPr eaLnBrk="1" hangingPunct="1">
              <a:lnSpc>
                <a:spcPct val="80000"/>
              </a:lnSpc>
            </a:pPr>
            <a:r>
              <a:rPr lang="es-ES" sz="2000" smtClean="0"/>
              <a:t>La Cámara está pintada de blanco, pero simulando estar tallada en la roca viva. </a:t>
            </a:r>
            <a:endParaRPr lang="es-ES_tradnl" sz="2000" smtClean="0"/>
          </a:p>
        </p:txBody>
      </p:sp>
      <p:sp>
        <p:nvSpPr>
          <p:cNvPr id="74756" name="Rectangle 4"/>
          <p:cNvSpPr>
            <a:spLocks noGrp="1" noChangeArrowheads="1"/>
          </p:cNvSpPr>
          <p:nvPr>
            <p:ph sz="half" idx="2"/>
          </p:nvPr>
        </p:nvSpPr>
        <p:spPr/>
        <p:txBody>
          <a:bodyPr/>
          <a:lstStyle/>
          <a:p>
            <a:pPr eaLnBrk="1" hangingPunct="1">
              <a:lnSpc>
                <a:spcPct val="80000"/>
              </a:lnSpc>
            </a:pPr>
            <a:endParaRPr lang="es-AR" sz="1400" smtClean="0"/>
          </a:p>
        </p:txBody>
      </p:sp>
      <p:pic>
        <p:nvPicPr>
          <p:cNvPr id="877574" name="Picture 6" descr="hallsphe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752600"/>
            <a:ext cx="4495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7575" name="Text Box 7"/>
          <p:cNvSpPr txBox="1">
            <a:spLocks noChangeArrowheads="1"/>
          </p:cNvSpPr>
          <p:nvPr/>
        </p:nvSpPr>
        <p:spPr bwMode="auto">
          <a:xfrm>
            <a:off x="4495800" y="5943600"/>
            <a:ext cx="44672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sz="1400">
                <a:solidFill>
                  <a:schemeClr val="tx1"/>
                </a:solidFill>
              </a:rPr>
              <a:t>Templo subterráneo construido en 1977 por O. Auraidi</a:t>
            </a:r>
          </a:p>
          <a:p>
            <a:pPr algn="ctr" eaLnBrk="1" hangingPunct="1"/>
            <a:r>
              <a:rPr lang="es-AR" sz="1400">
                <a:solidFill>
                  <a:schemeClr val="tx1"/>
                </a:solidFill>
              </a:rPr>
              <a:t>cerca de Turín, Italia. Sus relieves y pinturas narran la</a:t>
            </a:r>
          </a:p>
          <a:p>
            <a:pPr algn="ctr" eaLnBrk="1" hangingPunct="1"/>
            <a:r>
              <a:rPr lang="es-AR" sz="1400">
                <a:solidFill>
                  <a:schemeClr val="tx1"/>
                </a:solidFill>
              </a:rPr>
              <a:t>historia de la humanidad.</a:t>
            </a:r>
            <a:endParaRPr lang="es-ES_tradnl" sz="1400">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7570"/>
                                        </p:tgtEl>
                                        <p:attrNameLst>
                                          <p:attrName>style.visibility</p:attrName>
                                        </p:attrNameLst>
                                      </p:cBhvr>
                                      <p:to>
                                        <p:strVal val="visible"/>
                                      </p:to>
                                    </p:set>
                                    <p:animEffect transition="in" filter="fade">
                                      <p:cBhvr>
                                        <p:cTn id="7" dur="2000"/>
                                        <p:tgtEl>
                                          <p:spTgt spid="877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77571">
                                            <p:txEl>
                                              <p:pRg st="0" end="0"/>
                                            </p:txEl>
                                          </p:spTgt>
                                        </p:tgtEl>
                                        <p:attrNameLst>
                                          <p:attrName>style.visibility</p:attrName>
                                        </p:attrNameLst>
                                      </p:cBhvr>
                                      <p:to>
                                        <p:strVal val="visible"/>
                                      </p:to>
                                    </p:set>
                                    <p:animEffect transition="in" filter="blinds(horizontal)">
                                      <p:cBhvr>
                                        <p:cTn id="12" dur="500"/>
                                        <p:tgtEl>
                                          <p:spTgt spid="8775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77571">
                                            <p:txEl>
                                              <p:pRg st="1" end="1"/>
                                            </p:txEl>
                                          </p:spTgt>
                                        </p:tgtEl>
                                        <p:attrNameLst>
                                          <p:attrName>style.visibility</p:attrName>
                                        </p:attrNameLst>
                                      </p:cBhvr>
                                      <p:to>
                                        <p:strVal val="visible"/>
                                      </p:to>
                                    </p:set>
                                    <p:animEffect transition="in" filter="blinds(horizontal)">
                                      <p:cBhvr>
                                        <p:cTn id="17" dur="500"/>
                                        <p:tgtEl>
                                          <p:spTgt spid="8775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77571">
                                            <p:txEl>
                                              <p:pRg st="2" end="2"/>
                                            </p:txEl>
                                          </p:spTgt>
                                        </p:tgtEl>
                                        <p:attrNameLst>
                                          <p:attrName>style.visibility</p:attrName>
                                        </p:attrNameLst>
                                      </p:cBhvr>
                                      <p:to>
                                        <p:strVal val="visible"/>
                                      </p:to>
                                    </p:set>
                                    <p:animEffect transition="in" filter="blinds(horizontal)">
                                      <p:cBhvr>
                                        <p:cTn id="22" dur="500"/>
                                        <p:tgtEl>
                                          <p:spTgt spid="8775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77571">
                                            <p:txEl>
                                              <p:pRg st="3" end="3"/>
                                            </p:txEl>
                                          </p:spTgt>
                                        </p:tgtEl>
                                        <p:attrNameLst>
                                          <p:attrName>style.visibility</p:attrName>
                                        </p:attrNameLst>
                                      </p:cBhvr>
                                      <p:to>
                                        <p:strVal val="visible"/>
                                      </p:to>
                                    </p:set>
                                    <p:animEffect transition="in" filter="blinds(horizontal)">
                                      <p:cBhvr>
                                        <p:cTn id="27" dur="500"/>
                                        <p:tgtEl>
                                          <p:spTgt spid="8775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877574"/>
                                        </p:tgtEl>
                                        <p:attrNameLst>
                                          <p:attrName>style.visibility</p:attrName>
                                        </p:attrNameLst>
                                      </p:cBhvr>
                                      <p:to>
                                        <p:strVal val="visible"/>
                                      </p:to>
                                    </p:set>
                                    <p:animEffect transition="in" filter="fade">
                                      <p:cBhvr>
                                        <p:cTn id="32" dur="2000"/>
                                        <p:tgtEl>
                                          <p:spTgt spid="87757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77575"/>
                                        </p:tgtEl>
                                        <p:attrNameLst>
                                          <p:attrName>style.visibility</p:attrName>
                                        </p:attrNameLst>
                                      </p:cBhvr>
                                      <p:to>
                                        <p:strVal val="visible"/>
                                      </p:to>
                                    </p:set>
                                    <p:animEffect transition="in" filter="dissolve">
                                      <p:cBhvr>
                                        <p:cTn id="37" dur="500"/>
                                        <p:tgtEl>
                                          <p:spTgt spid="877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7570" grpId="0"/>
      <p:bldP spid="877571" grpId="0" build="p"/>
      <p:bldP spid="87757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Rectangle 2"/>
          <p:cNvSpPr>
            <a:spLocks noGrp="1" noChangeArrowheads="1"/>
          </p:cNvSpPr>
          <p:nvPr>
            <p:ph type="title"/>
          </p:nvPr>
        </p:nvSpPr>
        <p:spPr/>
        <p:txBody>
          <a:bodyPr/>
          <a:lstStyle/>
          <a:p>
            <a:pPr eaLnBrk="1" hangingPunct="1"/>
            <a:r>
              <a:rPr lang="es-AR" smtClean="0">
                <a:solidFill>
                  <a:schemeClr val="hlink"/>
                </a:solidFill>
              </a:rPr>
              <a:t>La escalera de caracol</a:t>
            </a:r>
            <a:endParaRPr lang="es-ES_tradnl" smtClean="0">
              <a:solidFill>
                <a:schemeClr val="hlink"/>
              </a:solidFill>
            </a:endParaRPr>
          </a:p>
        </p:txBody>
      </p:sp>
      <p:sp>
        <p:nvSpPr>
          <p:cNvPr id="851971" name="Rectangle 3"/>
          <p:cNvSpPr>
            <a:spLocks noGrp="1" noChangeArrowheads="1"/>
          </p:cNvSpPr>
          <p:nvPr>
            <p:ph type="body" sz="half" idx="1"/>
          </p:nvPr>
        </p:nvSpPr>
        <p:spPr>
          <a:xfrm>
            <a:off x="152400" y="1722438"/>
            <a:ext cx="3200400" cy="4525962"/>
          </a:xfrm>
        </p:spPr>
        <p:txBody>
          <a:bodyPr/>
          <a:lstStyle/>
          <a:p>
            <a:pPr eaLnBrk="1" hangingPunct="1">
              <a:lnSpc>
                <a:spcPct val="80000"/>
              </a:lnSpc>
            </a:pPr>
            <a:r>
              <a:rPr lang="es-ES" sz="2400" smtClean="0"/>
              <a:t>De la bóveda al piso, hay una escalera de caracol (en realidad, debería ser una escala de cuerdas, colgando). </a:t>
            </a:r>
          </a:p>
          <a:p>
            <a:pPr eaLnBrk="1" hangingPunct="1">
              <a:lnSpc>
                <a:spcPct val="80000"/>
              </a:lnSpc>
            </a:pPr>
            <a:r>
              <a:rPr lang="es-ES" sz="2400" smtClean="0"/>
              <a:t>El piso es de mosaicos blancos y negros. </a:t>
            </a:r>
          </a:p>
          <a:p>
            <a:pPr eaLnBrk="1" hangingPunct="1">
              <a:lnSpc>
                <a:spcPct val="80000"/>
              </a:lnSpc>
            </a:pPr>
            <a:r>
              <a:rPr lang="es-ES" sz="2400" smtClean="0"/>
              <a:t>No hay ninguna luz, con excepción de la que se mencionará luego.</a:t>
            </a:r>
            <a:endParaRPr lang="es-ES" sz="2000" smtClean="0"/>
          </a:p>
          <a:p>
            <a:pPr eaLnBrk="1" hangingPunct="1">
              <a:lnSpc>
                <a:spcPct val="80000"/>
              </a:lnSpc>
              <a:buFontTx/>
              <a:buNone/>
            </a:pPr>
            <a:endParaRPr lang="es-ES_tradnl" sz="2000" smtClean="0"/>
          </a:p>
        </p:txBody>
      </p:sp>
      <p:sp>
        <p:nvSpPr>
          <p:cNvPr id="75780" name="Rectangle 4"/>
          <p:cNvSpPr>
            <a:spLocks noGrp="1" noChangeArrowheads="1"/>
          </p:cNvSpPr>
          <p:nvPr>
            <p:ph sz="half" idx="2"/>
          </p:nvPr>
        </p:nvSpPr>
        <p:spPr>
          <a:xfrm>
            <a:off x="4646613" y="1600200"/>
            <a:ext cx="4040187" cy="4525963"/>
          </a:xfrm>
        </p:spPr>
        <p:txBody>
          <a:bodyPr/>
          <a:lstStyle/>
          <a:p>
            <a:pPr eaLnBrk="1" hangingPunct="1">
              <a:lnSpc>
                <a:spcPct val="80000"/>
              </a:lnSpc>
            </a:pPr>
            <a:endParaRPr lang="es-AR" sz="1800" smtClean="0"/>
          </a:p>
        </p:txBody>
      </p:sp>
      <p:pic>
        <p:nvPicPr>
          <p:cNvPr id="851976" name="Picture 8" descr="Copia+de+Escalera_caracol_Sepia_1_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795463"/>
            <a:ext cx="5257800" cy="422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1970"/>
                                        </p:tgtEl>
                                        <p:attrNameLst>
                                          <p:attrName>style.visibility</p:attrName>
                                        </p:attrNameLst>
                                      </p:cBhvr>
                                      <p:to>
                                        <p:strVal val="visible"/>
                                      </p:to>
                                    </p:set>
                                    <p:animEffect transition="in" filter="blinds(horizontal)">
                                      <p:cBhvr>
                                        <p:cTn id="7" dur="500"/>
                                        <p:tgtEl>
                                          <p:spTgt spid="851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51971">
                                            <p:txEl>
                                              <p:pRg st="0" end="0"/>
                                            </p:txEl>
                                          </p:spTgt>
                                        </p:tgtEl>
                                        <p:attrNameLst>
                                          <p:attrName>style.visibility</p:attrName>
                                        </p:attrNameLst>
                                      </p:cBhvr>
                                      <p:to>
                                        <p:strVal val="visible"/>
                                      </p:to>
                                    </p:set>
                                    <p:animEffect transition="in" filter="blinds(horizontal)">
                                      <p:cBhvr>
                                        <p:cTn id="12" dur="500"/>
                                        <p:tgtEl>
                                          <p:spTgt spid="8519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51971">
                                            <p:txEl>
                                              <p:pRg st="1" end="1"/>
                                            </p:txEl>
                                          </p:spTgt>
                                        </p:tgtEl>
                                        <p:attrNameLst>
                                          <p:attrName>style.visibility</p:attrName>
                                        </p:attrNameLst>
                                      </p:cBhvr>
                                      <p:to>
                                        <p:strVal val="visible"/>
                                      </p:to>
                                    </p:set>
                                    <p:animEffect transition="in" filter="blinds(horizontal)">
                                      <p:cBhvr>
                                        <p:cTn id="17" dur="500"/>
                                        <p:tgtEl>
                                          <p:spTgt spid="8519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51971">
                                            <p:txEl>
                                              <p:pRg st="2" end="2"/>
                                            </p:txEl>
                                          </p:spTgt>
                                        </p:tgtEl>
                                        <p:attrNameLst>
                                          <p:attrName>style.visibility</p:attrName>
                                        </p:attrNameLst>
                                      </p:cBhvr>
                                      <p:to>
                                        <p:strVal val="visible"/>
                                      </p:to>
                                    </p:set>
                                    <p:animEffect transition="in" filter="blinds(horizontal)">
                                      <p:cBhvr>
                                        <p:cTn id="22" dur="500"/>
                                        <p:tgtEl>
                                          <p:spTgt spid="8519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851976"/>
                                        </p:tgtEl>
                                        <p:attrNameLst>
                                          <p:attrName>style.visibility</p:attrName>
                                        </p:attrNameLst>
                                      </p:cBhvr>
                                      <p:to>
                                        <p:strVal val="visible"/>
                                      </p:to>
                                    </p:set>
                                    <p:animEffect transition="in" filter="fade">
                                      <p:cBhvr>
                                        <p:cTn id="27" dur="2000"/>
                                        <p:tgtEl>
                                          <p:spTgt spid="8519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970" grpId="0"/>
      <p:bldP spid="851971"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p:cNvSpPr>
            <a:spLocks noGrp="1" noChangeArrowheads="1"/>
          </p:cNvSpPr>
          <p:nvPr>
            <p:ph type="title"/>
          </p:nvPr>
        </p:nvSpPr>
        <p:spPr>
          <a:xfrm>
            <a:off x="457200" y="228600"/>
            <a:ext cx="8229600" cy="1143000"/>
          </a:xfrm>
        </p:spPr>
        <p:txBody>
          <a:bodyPr/>
          <a:lstStyle/>
          <a:p>
            <a:pPr eaLnBrk="1" hangingPunct="1"/>
            <a:r>
              <a:rPr lang="es-ES" sz="4000" smtClean="0">
                <a:solidFill>
                  <a:schemeClr val="hlink"/>
                </a:solidFill>
              </a:rPr>
              <a:t>La bóveda </a:t>
            </a:r>
            <a:r>
              <a:rPr lang="es-ES_tradnl" sz="4000" smtClean="0">
                <a:solidFill>
                  <a:schemeClr val="hlink"/>
                </a:solidFill>
              </a:rPr>
              <a:t>del Templo Subterráneo se sostiene con nueve arcos</a:t>
            </a:r>
          </a:p>
        </p:txBody>
      </p:sp>
      <p:pic>
        <p:nvPicPr>
          <p:cNvPr id="647185" name="Picture 17" descr="6%20Sili%C3%B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31938"/>
            <a:ext cx="6629400"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7186" name="Text Box 18"/>
          <p:cNvSpPr txBox="1">
            <a:spLocks noChangeArrowheads="1"/>
          </p:cNvSpPr>
          <p:nvPr/>
        </p:nvSpPr>
        <p:spPr bwMode="auto">
          <a:xfrm>
            <a:off x="82550" y="2281238"/>
            <a:ext cx="1403350"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Iglesia</a:t>
            </a:r>
          </a:p>
          <a:p>
            <a:pPr eaLnBrk="1" hangingPunct="1"/>
            <a:r>
              <a:rPr lang="es-AR">
                <a:solidFill>
                  <a:schemeClr val="tx1"/>
                </a:solidFill>
              </a:rPr>
              <a:t>de Silió, </a:t>
            </a:r>
          </a:p>
          <a:p>
            <a:pPr eaLnBrk="1" hangingPunct="1"/>
            <a:r>
              <a:rPr lang="es-AR">
                <a:solidFill>
                  <a:schemeClr val="tx1"/>
                </a:solidFill>
              </a:rPr>
              <a:t>en España,</a:t>
            </a:r>
          </a:p>
          <a:p>
            <a:pPr eaLnBrk="1" hangingPunct="1"/>
            <a:r>
              <a:rPr lang="es-AR">
                <a:solidFill>
                  <a:schemeClr val="tx1"/>
                </a:solidFill>
              </a:rPr>
              <a:t>con su</a:t>
            </a:r>
          </a:p>
          <a:p>
            <a:pPr eaLnBrk="1" hangingPunct="1"/>
            <a:r>
              <a:rPr lang="es-AR">
                <a:solidFill>
                  <a:schemeClr val="tx1"/>
                </a:solidFill>
              </a:rPr>
              <a:t>ábside</a:t>
            </a:r>
          </a:p>
          <a:p>
            <a:pPr eaLnBrk="1" hangingPunct="1"/>
            <a:r>
              <a:rPr lang="es-AR">
                <a:solidFill>
                  <a:schemeClr val="tx1"/>
                </a:solidFill>
              </a:rPr>
              <a:t>semicircular</a:t>
            </a:r>
          </a:p>
          <a:p>
            <a:pPr eaLnBrk="1" hangingPunct="1"/>
            <a:r>
              <a:rPr lang="es-AR">
                <a:solidFill>
                  <a:schemeClr val="tx1"/>
                </a:solidFill>
              </a:rPr>
              <a:t>y los nueve</a:t>
            </a:r>
          </a:p>
          <a:p>
            <a:pPr eaLnBrk="1" hangingPunct="1"/>
            <a:r>
              <a:rPr lang="es-AR">
                <a:solidFill>
                  <a:schemeClr val="tx1"/>
                </a:solidFill>
              </a:rPr>
              <a:t>arcos por </a:t>
            </a:r>
          </a:p>
          <a:p>
            <a:pPr eaLnBrk="1" hangingPunct="1"/>
            <a:r>
              <a:rPr lang="es-AR">
                <a:solidFill>
                  <a:schemeClr val="tx1"/>
                </a:solidFill>
              </a:rPr>
              <a:t>donde </a:t>
            </a:r>
          </a:p>
          <a:p>
            <a:pPr eaLnBrk="1" hangingPunct="1"/>
            <a:r>
              <a:rPr lang="es-AR">
                <a:solidFill>
                  <a:schemeClr val="tx1"/>
                </a:solidFill>
              </a:rPr>
              <a:t>ingresa la </a:t>
            </a:r>
          </a:p>
          <a:p>
            <a:pPr eaLnBrk="1" hangingPunct="1"/>
            <a:r>
              <a:rPr lang="es-AR">
                <a:solidFill>
                  <a:schemeClr val="tx1"/>
                </a:solidFill>
              </a:rPr>
              <a:t>luz.</a:t>
            </a:r>
          </a:p>
          <a:p>
            <a:pPr eaLnBrk="1" hangingPunct="1"/>
            <a:endParaRPr lang="es-AR">
              <a:solidFill>
                <a:schemeClr val="tx1"/>
              </a:solidFill>
            </a:endParaRPr>
          </a:p>
          <a:p>
            <a:pPr eaLnBrk="1" hangingPunct="1"/>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7170"/>
                                        </p:tgtEl>
                                        <p:attrNameLst>
                                          <p:attrName>style.visibility</p:attrName>
                                        </p:attrNameLst>
                                      </p:cBhvr>
                                      <p:to>
                                        <p:strVal val="visible"/>
                                      </p:to>
                                    </p:set>
                                    <p:animEffect transition="in" filter="blinds(horizontal)">
                                      <p:cBhvr>
                                        <p:cTn id="7" dur="500"/>
                                        <p:tgtEl>
                                          <p:spTgt spid="64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47185"/>
                                        </p:tgtEl>
                                        <p:attrNameLst>
                                          <p:attrName>style.visibility</p:attrName>
                                        </p:attrNameLst>
                                      </p:cBhvr>
                                      <p:to>
                                        <p:strVal val="visible"/>
                                      </p:to>
                                    </p:set>
                                    <p:animEffect transition="in" filter="fade">
                                      <p:cBhvr>
                                        <p:cTn id="12" dur="2000"/>
                                        <p:tgtEl>
                                          <p:spTgt spid="6471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47186"/>
                                        </p:tgtEl>
                                        <p:attrNameLst>
                                          <p:attrName>style.visibility</p:attrName>
                                        </p:attrNameLst>
                                      </p:cBhvr>
                                      <p:to>
                                        <p:strVal val="visible"/>
                                      </p:to>
                                    </p:set>
                                    <p:animEffect transition="in" filter="dissolve">
                                      <p:cBhvr>
                                        <p:cTn id="17" dur="500"/>
                                        <p:tgtEl>
                                          <p:spTgt spid="647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70" grpId="0"/>
      <p:bldP spid="64718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22" name="Picture 2" descr="imagenn"/>
          <p:cNvPicPr>
            <a:picLocks noChangeAspect="1" noChangeArrowheads="1"/>
          </p:cNvPicPr>
          <p:nvPr/>
        </p:nvPicPr>
        <p:blipFill>
          <a:blip r:embed="rId2">
            <a:extLst>
              <a:ext uri="{28A0092B-C50C-407E-A947-70E740481C1C}">
                <a14:useLocalDpi xmlns:a14="http://schemas.microsoft.com/office/drawing/2010/main" val="0"/>
              </a:ext>
            </a:extLst>
          </a:blip>
          <a:srcRect t="5949"/>
          <a:stretch>
            <a:fillRect/>
          </a:stretch>
        </p:blipFill>
        <p:spPr bwMode="auto">
          <a:xfrm>
            <a:off x="0" y="228600"/>
            <a:ext cx="9164638"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971800" y="3733800"/>
            <a:ext cx="2557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sz="2000" b="1"/>
              <a:t>«Los Nueve Arcos»</a:t>
            </a:r>
            <a:endParaRPr lang="es-AR" sz="2000" b="1"/>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10722"/>
                                        </p:tgtEl>
                                        <p:attrNameLst>
                                          <p:attrName>style.visibility</p:attrName>
                                        </p:attrNameLst>
                                      </p:cBhvr>
                                      <p:to>
                                        <p:strVal val="visible"/>
                                      </p:to>
                                    </p:set>
                                    <p:animEffect transition="in" filter="box(out)">
                                      <p:cBhvr>
                                        <p:cTn id="7" dur="2000"/>
                                        <p:tgtEl>
                                          <p:spTgt spid="131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8" name="Picture 4" descr="jpeg&amp;sv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8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9028"/>
                                        </p:tgtEl>
                                        <p:attrNameLst>
                                          <p:attrName>style.visibility</p:attrName>
                                        </p:attrNameLst>
                                      </p:cBhvr>
                                      <p:to>
                                        <p:strVal val="visible"/>
                                      </p:to>
                                    </p:set>
                                    <p:animEffect transition="in" filter="box(out)">
                                      <p:cBhvr>
                                        <p:cTn id="7" dur="2000"/>
                                        <p:tgtEl>
                                          <p:spTgt spid="129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3" name="Picture 3" descr="jpeg&amp;sv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5050"/>
            <a:ext cx="9144000"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4" name="Picture 4" descr="1005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3725"/>
            <a:ext cx="91440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23"/>
                                        </p:tgtEl>
                                        <p:attrNameLst>
                                          <p:attrName>style.visibility</p:attrName>
                                        </p:attrNameLst>
                                      </p:cBhvr>
                                      <p:to>
                                        <p:strVal val="visible"/>
                                      </p:to>
                                    </p:set>
                                    <p:animEffect transition="in" filter="fade">
                                      <p:cBhvr>
                                        <p:cTn id="7" dur="2000"/>
                                        <p:tgtEl>
                                          <p:spTgt spid="1331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xit" presetSubtype="16" fill="hold" nodeType="clickEffect">
                                  <p:stCondLst>
                                    <p:cond delay="0"/>
                                  </p:stCondLst>
                                  <p:childTnLst>
                                    <p:animEffect transition="out" filter="plus(in)">
                                      <p:cBhvr>
                                        <p:cTn id="11" dur="2000"/>
                                        <p:tgtEl>
                                          <p:spTgt spid="133123"/>
                                        </p:tgtEl>
                                      </p:cBhvr>
                                    </p:animEffect>
                                    <p:set>
                                      <p:cBhvr>
                                        <p:cTn id="12" dur="1" fill="hold">
                                          <p:stCondLst>
                                            <p:cond delay="1999"/>
                                          </p:stCondLst>
                                        </p:cTn>
                                        <p:tgtEl>
                                          <p:spTgt spid="13312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33124"/>
                                        </p:tgtEl>
                                        <p:attrNameLst>
                                          <p:attrName>style.visibility</p:attrName>
                                        </p:attrNameLst>
                                      </p:cBhvr>
                                      <p:to>
                                        <p:strVal val="visible"/>
                                      </p:to>
                                    </p:set>
                                    <p:animEffect transition="in" filter="box(out)">
                                      <p:cBhvr>
                                        <p:cTn id="17" dur="3000"/>
                                        <p:tgtEl>
                                          <p:spTgt spid="133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descr="ANd9GcRYCa9UlqUgpLG32qb30WYNi9oCGmebXommNuhraFoToy-9VVYFqRnTlilk9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6350"/>
            <a:ext cx="4262437"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176sayf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413" y="76200"/>
            <a:ext cx="4827587"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descr="Ms-No%25C3%25ABl-Al-2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0"/>
            <a:ext cx="1857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32"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plus(out)">
                                      <p:cBhvr>
                                        <p:cTn id="12"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530" name="Rectangle 2"/>
          <p:cNvSpPr>
            <a:spLocks noGrp="1" noChangeArrowheads="1"/>
          </p:cNvSpPr>
          <p:nvPr>
            <p:ph type="title"/>
          </p:nvPr>
        </p:nvSpPr>
        <p:spPr/>
        <p:txBody>
          <a:bodyPr/>
          <a:lstStyle/>
          <a:p>
            <a:pPr eaLnBrk="1" hangingPunct="1"/>
            <a:r>
              <a:rPr lang="es-ES" sz="3600" smtClean="0">
                <a:solidFill>
                  <a:schemeClr val="hlink"/>
                </a:solidFill>
              </a:rPr>
              <a:t>En cada arco (al frente, en caracteres dorados) se lee un </a:t>
            </a:r>
            <a:r>
              <a:rPr lang="es-ES" sz="3600" i="1" smtClean="0">
                <a:solidFill>
                  <a:schemeClr val="hlink"/>
                </a:solidFill>
              </a:rPr>
              <a:t>“Nombre Divino</a:t>
            </a:r>
            <a:r>
              <a:rPr lang="es-ES_tradnl" sz="3600" i="1" smtClean="0">
                <a:solidFill>
                  <a:schemeClr val="hlink"/>
                </a:solidFill>
              </a:rPr>
              <a:t>”</a:t>
            </a:r>
          </a:p>
        </p:txBody>
      </p:sp>
      <p:sp>
        <p:nvSpPr>
          <p:cNvPr id="1046531" name="Rectangle 3"/>
          <p:cNvSpPr>
            <a:spLocks noGrp="1" noChangeArrowheads="1"/>
          </p:cNvSpPr>
          <p:nvPr>
            <p:ph type="body" idx="1"/>
          </p:nvPr>
        </p:nvSpPr>
        <p:spPr>
          <a:xfrm>
            <a:off x="152400" y="1752600"/>
            <a:ext cx="8839200" cy="4525963"/>
          </a:xfrm>
        </p:spPr>
        <p:txBody>
          <a:bodyPr/>
          <a:lstStyle/>
          <a:p>
            <a:pPr eaLnBrk="1" hangingPunct="1">
              <a:lnSpc>
                <a:spcPct val="90000"/>
              </a:lnSpc>
            </a:pPr>
            <a:r>
              <a:rPr lang="es-AR" sz="2600" smtClean="0"/>
              <a:t>El problema es que los Rituales no se ponen de acuerdo a la hora de definir exactamente cuáles son esos nombres.</a:t>
            </a:r>
          </a:p>
          <a:p>
            <a:pPr eaLnBrk="1" hangingPunct="1">
              <a:lnSpc>
                <a:spcPct val="90000"/>
              </a:lnSpc>
            </a:pPr>
            <a:r>
              <a:rPr lang="es-AR" sz="2600" smtClean="0"/>
              <a:t>Y las variaciones existentes son casi infinitas.</a:t>
            </a:r>
          </a:p>
          <a:p>
            <a:pPr eaLnBrk="1" hangingPunct="1">
              <a:lnSpc>
                <a:spcPct val="90000"/>
              </a:lnSpc>
            </a:pPr>
            <a:r>
              <a:rPr lang="es-AR" sz="2600" smtClean="0"/>
              <a:t>Además, las palabras hebreas están muy deformadas e incluso se mencionan como hebreas palabras de otros idiomas.</a:t>
            </a:r>
          </a:p>
          <a:p>
            <a:pPr eaLnBrk="1" hangingPunct="1">
              <a:lnSpc>
                <a:spcPct val="90000"/>
              </a:lnSpc>
            </a:pPr>
            <a:r>
              <a:rPr lang="es-AR" sz="2600" smtClean="0"/>
              <a:t>Quizás fue Albert Pike el que precisó con mayor claridad y corrección cuáles deberían ser estos nueve nombres.</a:t>
            </a:r>
          </a:p>
          <a:p>
            <a:pPr eaLnBrk="1" hangingPunct="1">
              <a:lnSpc>
                <a:spcPct val="90000"/>
              </a:lnSpc>
            </a:pPr>
            <a:r>
              <a:rPr lang="es-MX" sz="2600" smtClean="0"/>
              <a:t>El mismo Pike denomina a estas Palabras las «Palabras que Cubren», porque cubren, ocultan (son máscaras), aunque, a la vez, manifiestan la Palabra Verdadera.</a:t>
            </a:r>
            <a:endParaRPr lang="es-ES_tradnl" sz="26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6530"/>
                                        </p:tgtEl>
                                        <p:attrNameLst>
                                          <p:attrName>style.visibility</p:attrName>
                                        </p:attrNameLst>
                                      </p:cBhvr>
                                      <p:to>
                                        <p:strVal val="visible"/>
                                      </p:to>
                                    </p:set>
                                    <p:animEffect transition="in" filter="blinds(horizontal)">
                                      <p:cBhvr>
                                        <p:cTn id="7" dur="500"/>
                                        <p:tgtEl>
                                          <p:spTgt spid="1046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6531">
                                            <p:txEl>
                                              <p:pRg st="0" end="0"/>
                                            </p:txEl>
                                          </p:spTgt>
                                        </p:tgtEl>
                                        <p:attrNameLst>
                                          <p:attrName>style.visibility</p:attrName>
                                        </p:attrNameLst>
                                      </p:cBhvr>
                                      <p:to>
                                        <p:strVal val="visible"/>
                                      </p:to>
                                    </p:set>
                                    <p:animEffect transition="in" filter="blinds(horizontal)">
                                      <p:cBhvr>
                                        <p:cTn id="12" dur="500"/>
                                        <p:tgtEl>
                                          <p:spTgt spid="1046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6531">
                                            <p:txEl>
                                              <p:pRg st="1" end="1"/>
                                            </p:txEl>
                                          </p:spTgt>
                                        </p:tgtEl>
                                        <p:attrNameLst>
                                          <p:attrName>style.visibility</p:attrName>
                                        </p:attrNameLst>
                                      </p:cBhvr>
                                      <p:to>
                                        <p:strVal val="visible"/>
                                      </p:to>
                                    </p:set>
                                    <p:animEffect transition="in" filter="blinds(horizontal)">
                                      <p:cBhvr>
                                        <p:cTn id="17" dur="500"/>
                                        <p:tgtEl>
                                          <p:spTgt spid="1046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6531">
                                            <p:txEl>
                                              <p:pRg st="2" end="2"/>
                                            </p:txEl>
                                          </p:spTgt>
                                        </p:tgtEl>
                                        <p:attrNameLst>
                                          <p:attrName>style.visibility</p:attrName>
                                        </p:attrNameLst>
                                      </p:cBhvr>
                                      <p:to>
                                        <p:strVal val="visible"/>
                                      </p:to>
                                    </p:set>
                                    <p:animEffect transition="in" filter="blinds(horizontal)">
                                      <p:cBhvr>
                                        <p:cTn id="22" dur="500"/>
                                        <p:tgtEl>
                                          <p:spTgt spid="10465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46531">
                                            <p:txEl>
                                              <p:pRg st="3" end="3"/>
                                            </p:txEl>
                                          </p:spTgt>
                                        </p:tgtEl>
                                        <p:attrNameLst>
                                          <p:attrName>style.visibility</p:attrName>
                                        </p:attrNameLst>
                                      </p:cBhvr>
                                      <p:to>
                                        <p:strVal val="visible"/>
                                      </p:to>
                                    </p:set>
                                    <p:animEffect transition="in" filter="blinds(horizontal)">
                                      <p:cBhvr>
                                        <p:cTn id="27" dur="500"/>
                                        <p:tgtEl>
                                          <p:spTgt spid="104653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46531">
                                            <p:txEl>
                                              <p:pRg st="4" end="4"/>
                                            </p:txEl>
                                          </p:spTgt>
                                        </p:tgtEl>
                                        <p:attrNameLst>
                                          <p:attrName>style.visibility</p:attrName>
                                        </p:attrNameLst>
                                      </p:cBhvr>
                                      <p:to>
                                        <p:strVal val="visible"/>
                                      </p:to>
                                    </p:set>
                                    <p:animEffect transition="in" filter="blinds(horizontal)">
                                      <p:cBhvr>
                                        <p:cTn id="32" dur="500"/>
                                        <p:tgtEl>
                                          <p:spTgt spid="1046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530" grpId="0"/>
      <p:bldP spid="1046531"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7856" name="Group 304"/>
          <p:cNvGraphicFramePr>
            <a:graphicFrameLocks noGrp="1"/>
          </p:cNvGraphicFramePr>
          <p:nvPr/>
        </p:nvGraphicFramePr>
        <p:xfrm>
          <a:off x="685800" y="762000"/>
          <a:ext cx="7924800" cy="5894388"/>
        </p:xfrm>
        <a:graphic>
          <a:graphicData uri="http://schemas.openxmlformats.org/drawingml/2006/table">
            <a:tbl>
              <a:tblPr/>
              <a:tblGrid>
                <a:gridCol w="1584325"/>
                <a:gridCol w="1585913"/>
                <a:gridCol w="1584325"/>
                <a:gridCol w="1585912"/>
                <a:gridCol w="1584325"/>
              </a:tblGrid>
              <a:tr h="87172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600" b="0" i="0" u="none" strike="noStrike" cap="none" normalizeH="0" baseline="0" smtClean="0">
                          <a:ln>
                            <a:noFill/>
                          </a:ln>
                          <a:solidFill>
                            <a:schemeClr val="tx1"/>
                          </a:solidFill>
                          <a:effectLst/>
                          <a:latin typeface="Arial" charset="0"/>
                        </a:rPr>
                        <a:t>Rituales franceses antiguos</a:t>
                      </a:r>
                      <a:endParaRPr kumimoji="0" lang="es-ES_tradnl" sz="16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600" b="0" i="0" u="none" strike="noStrike" cap="none" normalizeH="0" baseline="0" smtClean="0">
                          <a:ln>
                            <a:noFill/>
                          </a:ln>
                          <a:solidFill>
                            <a:schemeClr val="tx1"/>
                          </a:solidFill>
                          <a:effectLst/>
                          <a:latin typeface="Arial" charset="0"/>
                        </a:rPr>
                        <a:t>Cassard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600" b="0" i="0" u="none" strike="noStrike" cap="none" normalizeH="0" baseline="0" smtClean="0">
                          <a:ln>
                            <a:noFill/>
                          </a:ln>
                          <a:solidFill>
                            <a:schemeClr val="tx1"/>
                          </a:solidFill>
                          <a:effectLst/>
                          <a:latin typeface="Arial" charset="0"/>
                        </a:rPr>
                        <a:t>(1861)</a:t>
                      </a:r>
                      <a:endParaRPr kumimoji="0" lang="es-ES_tradnl" sz="16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600" b="0" i="0" u="none" strike="noStrike" cap="none" normalizeH="0" baseline="0" smtClean="0">
                          <a:ln>
                            <a:noFill/>
                          </a:ln>
                          <a:solidFill>
                            <a:schemeClr val="tx1"/>
                          </a:solidFill>
                          <a:effectLst/>
                          <a:latin typeface="Arial" charset="0"/>
                        </a:rPr>
                        <a:t>Taxil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600" b="0" i="0" u="none" strike="noStrike" cap="none" normalizeH="0" baseline="0" smtClean="0">
                          <a:ln>
                            <a:noFill/>
                          </a:ln>
                          <a:solidFill>
                            <a:schemeClr val="tx1"/>
                          </a:solidFill>
                          <a:effectLst/>
                          <a:latin typeface="Arial" charset="0"/>
                        </a:rPr>
                        <a:t>(obra antimasónica)</a:t>
                      </a:r>
                      <a:endParaRPr kumimoji="0" lang="es-ES_tradnl" sz="16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600" b="0" i="0" u="none" strike="noStrike" cap="none" normalizeH="0" baseline="0" smtClean="0">
                          <a:ln>
                            <a:noFill/>
                          </a:ln>
                          <a:solidFill>
                            <a:schemeClr val="tx1"/>
                          </a:solidFill>
                          <a:effectLst/>
                          <a:latin typeface="Arial" charset="0"/>
                        </a:rPr>
                        <a:t>Frau Abines (mediados del siglo XX)</a:t>
                      </a:r>
                      <a:endParaRPr kumimoji="0" lang="es-ES_tradnl" sz="16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600" b="0" i="0" u="none" strike="noStrike" cap="none" normalizeH="0" baseline="0" smtClean="0">
                          <a:ln>
                            <a:noFill/>
                          </a:ln>
                          <a:solidFill>
                            <a:schemeClr val="tx1"/>
                          </a:solidFill>
                          <a:effectLst/>
                          <a:latin typeface="Arial" charset="0"/>
                        </a:rPr>
                        <a:t>Pike (principios del siglo XX)</a:t>
                      </a:r>
                      <a:endParaRPr kumimoji="0" lang="es-ES_tradnl" sz="16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1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chemeClr val="tx1"/>
                          </a:solidFill>
                          <a:effectLst/>
                          <a:latin typeface="Arial" charset="0"/>
                        </a:rPr>
                        <a:t>Jub</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chemeClr val="tx1"/>
                          </a:solidFill>
                          <a:effectLst/>
                          <a:latin typeface="Arial" charset="0"/>
                        </a:rPr>
                        <a:t>Jov </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Yod</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smtClean="0">
                          <a:ln>
                            <a:noFill/>
                          </a:ln>
                          <a:solidFill>
                            <a:schemeClr val="tx1"/>
                          </a:solidFill>
                          <a:effectLst/>
                          <a:latin typeface="Arial" charset="0"/>
                        </a:rPr>
                        <a:t>Iod (Principium)</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chemeClr val="tx1"/>
                          </a:solidFill>
                          <a:effectLst/>
                          <a:latin typeface="Arial" charset="0"/>
                        </a:rPr>
                        <a:t>Yod</a:t>
                      </a:r>
                      <a:endParaRPr kumimoji="0" lang="es-ES_tradnl" sz="28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7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Jeo</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Jeho</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Iaho</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smtClean="0">
                          <a:ln>
                            <a:noFill/>
                          </a:ln>
                          <a:solidFill>
                            <a:schemeClr val="tx1"/>
                          </a:solidFill>
                          <a:effectLst/>
                          <a:latin typeface="Arial" charset="0"/>
                        </a:rPr>
                        <a:t>Jaho (Existens)</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Yahu</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1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Jua</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Juha</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Iah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400" b="0" i="0" u="none" strike="noStrike" cap="none" normalizeH="0" baseline="0" smtClean="0">
                          <a:ln>
                            <a:noFill/>
                          </a:ln>
                          <a:solidFill>
                            <a:schemeClr val="tx1"/>
                          </a:solidFill>
                          <a:effectLst/>
                          <a:latin typeface="Arial" charset="0"/>
                        </a:rPr>
                        <a:t>Jha (Deus)</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Yah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7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Hayah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Hoyah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Eheiah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smtClean="0">
                          <a:ln>
                            <a:noFill/>
                          </a:ln>
                          <a:solidFill>
                            <a:schemeClr val="tx1"/>
                          </a:solidFill>
                          <a:effectLst/>
                          <a:latin typeface="Arial" charset="0"/>
                        </a:rPr>
                        <a:t>Eheiah (Ero)</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Ahaiah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7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Gotha</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El-Gibbon</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Eliah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smtClean="0">
                          <a:ln>
                            <a:noFill/>
                          </a:ln>
                          <a:solidFill>
                            <a:schemeClr val="tx1"/>
                          </a:solidFill>
                          <a:effectLst/>
                          <a:latin typeface="Arial" charset="0"/>
                        </a:rPr>
                        <a:t>Eliah (Fortis)</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Alohi</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1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Adonai</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Adonai</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Adonai</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smtClean="0">
                          <a:ln>
                            <a:noFill/>
                          </a:ln>
                          <a:solidFill>
                            <a:schemeClr val="tx1"/>
                          </a:solidFill>
                          <a:effectLst/>
                          <a:latin typeface="Arial" charset="0"/>
                        </a:rPr>
                        <a:t>Adonai (Dominus)</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Adonai</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7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Jachinai</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Shekinah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Jaheb</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smtClean="0">
                          <a:ln>
                            <a:noFill/>
                          </a:ln>
                          <a:solidFill>
                            <a:schemeClr val="tx1"/>
                          </a:solidFill>
                          <a:effectLst/>
                          <a:latin typeface="Arial" charset="0"/>
                        </a:rPr>
                        <a:t>Jaheb (Concedens)</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Aliun</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1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Halehinam</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Eloah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El-Hannan</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400" b="0" i="0" u="none" strike="noStrike" cap="none" normalizeH="0" baseline="0" smtClean="0">
                          <a:ln>
                            <a:noFill/>
                          </a:ln>
                          <a:solidFill>
                            <a:schemeClr val="tx1"/>
                          </a:solidFill>
                          <a:effectLst/>
                          <a:latin typeface="Arial" charset="0"/>
                        </a:rPr>
                        <a:t>El-Hhanam (Misericors Deus)</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Al-Khanan</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7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Jahabulum</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Elzeboth</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Jobel</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1400" b="0" i="0" u="none" strike="noStrike" cap="none" normalizeH="0" baseline="0" smtClean="0">
                          <a:ln>
                            <a:noFill/>
                          </a:ln>
                          <a:solidFill>
                            <a:schemeClr val="tx1"/>
                          </a:solidFill>
                          <a:effectLst/>
                          <a:latin typeface="Arial" charset="0"/>
                        </a:rPr>
                        <a:t>Jobel (Jubileus)</a:t>
                      </a:r>
                      <a:endParaRPr kumimoji="0" lang="es-ES_tradnl" sz="14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000" b="0" i="0" u="none" strike="noStrike" cap="none" normalizeH="0" baseline="0" smtClean="0">
                          <a:ln>
                            <a:noFill/>
                          </a:ln>
                          <a:solidFill>
                            <a:schemeClr val="tx1"/>
                          </a:solidFill>
                          <a:effectLst/>
                          <a:latin typeface="Arial" charset="0"/>
                        </a:rPr>
                        <a:t>Yabul-om</a:t>
                      </a:r>
                      <a:endParaRPr kumimoji="0" lang="es-ES_tradnl" sz="20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47857" name="Text Box 305"/>
          <p:cNvSpPr txBox="1">
            <a:spLocks noChangeArrowheads="1"/>
          </p:cNvSpPr>
          <p:nvPr/>
        </p:nvSpPr>
        <p:spPr bwMode="auto">
          <a:xfrm>
            <a:off x="1905000" y="166688"/>
            <a:ext cx="5492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LOS NOMBRES DIVINOS EN LOS NUEVE ARCOS</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47857"/>
                                        </p:tgtEl>
                                        <p:attrNameLst>
                                          <p:attrName>style.visibility</p:attrName>
                                        </p:attrNameLst>
                                      </p:cBhvr>
                                      <p:to>
                                        <p:strVal val="visible"/>
                                      </p:to>
                                    </p:set>
                                    <p:animEffect transition="in" filter="dissolve">
                                      <p:cBhvr>
                                        <p:cTn id="7" dur="500"/>
                                        <p:tgtEl>
                                          <p:spTgt spid="10478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47856"/>
                                        </p:tgtEl>
                                        <p:attrNameLst>
                                          <p:attrName>style.visibility</p:attrName>
                                        </p:attrNameLst>
                                      </p:cBhvr>
                                      <p:to>
                                        <p:strVal val="visible"/>
                                      </p:to>
                                    </p:set>
                                    <p:animEffect transition="in" filter="fade">
                                      <p:cBhvr>
                                        <p:cTn id="12" dur="2000"/>
                                        <p:tgtEl>
                                          <p:spTgt spid="1047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785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18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3" y="819150"/>
            <a:ext cx="7983537" cy="599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1813" name="Text Box 5"/>
          <p:cNvSpPr txBox="1">
            <a:spLocks noChangeArrowheads="1"/>
          </p:cNvSpPr>
          <p:nvPr/>
        </p:nvSpPr>
        <p:spPr bwMode="auto">
          <a:xfrm>
            <a:off x="1447800" y="242888"/>
            <a:ext cx="598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Las Nueve Palabras según el Tejador de Villaume (1820)</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71813"/>
                                        </p:tgtEl>
                                        <p:attrNameLst>
                                          <p:attrName>style.visibility</p:attrName>
                                        </p:attrNameLst>
                                      </p:cBhvr>
                                      <p:to>
                                        <p:strVal val="visible"/>
                                      </p:to>
                                    </p:set>
                                    <p:animEffect transition="in" filter="fade">
                                      <p:cBhvr>
                                        <p:cTn id="7" dur="2000"/>
                                        <p:tgtEl>
                                          <p:spTgt spid="12718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71812"/>
                                        </p:tgtEl>
                                        <p:attrNameLst>
                                          <p:attrName>style.visibility</p:attrName>
                                        </p:attrNameLst>
                                      </p:cBhvr>
                                      <p:to>
                                        <p:strVal val="visible"/>
                                      </p:to>
                                    </p:set>
                                    <p:animEffect transition="in" filter="fade">
                                      <p:cBhvr>
                                        <p:cTn id="12" dur="2000"/>
                                        <p:tgtEl>
                                          <p:spTgt spid="1271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181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8581" name="Picture 5" descr="passwor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8458200" cy="41894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48582" name="Rectangle 6"/>
          <p:cNvSpPr>
            <a:spLocks noGrp="1" noChangeArrowheads="1"/>
          </p:cNvSpPr>
          <p:nvPr>
            <p:ph type="title"/>
          </p:nvPr>
        </p:nvSpPr>
        <p:spPr/>
        <p:txBody>
          <a:bodyPr/>
          <a:lstStyle/>
          <a:p>
            <a:pPr eaLnBrk="1" hangingPunct="1"/>
            <a:r>
              <a:rPr lang="es-AR" sz="4000" smtClean="0">
                <a:solidFill>
                  <a:schemeClr val="hlink"/>
                </a:solidFill>
              </a:rPr>
              <a:t>Las nueve palabras correctas (según Pike)</a:t>
            </a:r>
            <a:endParaRPr lang="es-ES_tradnl" sz="4000" smtClean="0">
              <a:solidFill>
                <a:schemeClr val="hlink"/>
              </a:solidFill>
            </a:endParaRPr>
          </a:p>
        </p:txBody>
      </p:sp>
      <p:sp>
        <p:nvSpPr>
          <p:cNvPr id="1048583" name="Text Box 7"/>
          <p:cNvSpPr txBox="1">
            <a:spLocks noChangeArrowheads="1"/>
          </p:cNvSpPr>
          <p:nvPr/>
        </p:nvSpPr>
        <p:spPr bwMode="auto">
          <a:xfrm>
            <a:off x="1111250" y="6096000"/>
            <a:ext cx="6965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Las antiguas palabras contienen muchos errores y constituyen una</a:t>
            </a:r>
          </a:p>
          <a:p>
            <a:pPr algn="ctr" eaLnBrk="1" hangingPunct="1"/>
            <a:r>
              <a:rPr lang="es-AR">
                <a:solidFill>
                  <a:schemeClr val="tx1"/>
                </a:solidFill>
              </a:rPr>
              <a:t>total deformación del hebreo de los tiempos bíblicos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8582"/>
                                        </p:tgtEl>
                                        <p:attrNameLst>
                                          <p:attrName>style.visibility</p:attrName>
                                        </p:attrNameLst>
                                      </p:cBhvr>
                                      <p:to>
                                        <p:strVal val="visible"/>
                                      </p:to>
                                    </p:set>
                                    <p:animEffect transition="in" filter="blinds(horizontal)">
                                      <p:cBhvr>
                                        <p:cTn id="7" dur="500"/>
                                        <p:tgtEl>
                                          <p:spTgt spid="10485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48581"/>
                                        </p:tgtEl>
                                        <p:attrNameLst>
                                          <p:attrName>style.visibility</p:attrName>
                                        </p:attrNameLst>
                                      </p:cBhvr>
                                      <p:to>
                                        <p:strVal val="visible"/>
                                      </p:to>
                                    </p:set>
                                    <p:animEffect transition="in" filter="fade">
                                      <p:cBhvr>
                                        <p:cTn id="12" dur="2000"/>
                                        <p:tgtEl>
                                          <p:spTgt spid="10485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48583"/>
                                        </p:tgtEl>
                                        <p:attrNameLst>
                                          <p:attrName>style.visibility</p:attrName>
                                        </p:attrNameLst>
                                      </p:cBhvr>
                                      <p:to>
                                        <p:strVal val="visible"/>
                                      </p:to>
                                    </p:set>
                                    <p:animEffect transition="in" filter="dissolve">
                                      <p:cBhvr>
                                        <p:cTn id="17" dur="500"/>
                                        <p:tgtEl>
                                          <p:spTgt spid="1048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2" grpId="0"/>
      <p:bldP spid="104858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626" name="Rectangle 2"/>
          <p:cNvSpPr>
            <a:spLocks noGrp="1" noChangeArrowheads="1"/>
          </p:cNvSpPr>
          <p:nvPr>
            <p:ph type="title"/>
          </p:nvPr>
        </p:nvSpPr>
        <p:spPr>
          <a:xfrm>
            <a:off x="457200" y="0"/>
            <a:ext cx="8229600" cy="1143000"/>
          </a:xfrm>
        </p:spPr>
        <p:txBody>
          <a:bodyPr/>
          <a:lstStyle/>
          <a:p>
            <a:pPr eaLnBrk="1" hangingPunct="1"/>
            <a:r>
              <a:rPr lang="es-AR" sz="3200" smtClean="0">
                <a:solidFill>
                  <a:schemeClr val="hlink"/>
                </a:solidFill>
              </a:rPr>
              <a:t>Estos nueve nombres son conocidos como </a:t>
            </a:r>
            <a:r>
              <a:rPr lang="es-AR" sz="3200" i="1" smtClean="0">
                <a:solidFill>
                  <a:schemeClr val="hlink"/>
                </a:solidFill>
              </a:rPr>
              <a:t>“Los Nueve Arquitectos”</a:t>
            </a:r>
            <a:endParaRPr lang="es-ES_tradnl" sz="3200" i="1" smtClean="0">
              <a:solidFill>
                <a:schemeClr val="hlink"/>
              </a:solidFill>
            </a:endParaRPr>
          </a:p>
        </p:txBody>
      </p:sp>
      <p:pic>
        <p:nvPicPr>
          <p:cNvPr id="1050634" name="Picture 10" descr="atum-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90600"/>
            <a:ext cx="1316038"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649" name="Picture 25" descr="tefnut-sh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5675" y="1676400"/>
            <a:ext cx="21431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657" name="Picture 33" descr="nut-shu">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3675" y="1905000"/>
            <a:ext cx="21431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659" name="Picture 35" descr="osiris">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4191000"/>
            <a:ext cx="10541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661" name="Picture 37" descr="isis-1">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1800" y="4191000"/>
            <a:ext cx="10350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663" name="Picture 39" descr="seth-1">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83213" y="4191000"/>
            <a:ext cx="1169987"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665" name="Picture 41" descr="neph-1">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18388" y="4191000"/>
            <a:ext cx="963612"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713" name="Text Box 89"/>
          <p:cNvSpPr txBox="1">
            <a:spLocks noChangeArrowheads="1"/>
          </p:cNvSpPr>
          <p:nvPr/>
        </p:nvSpPr>
        <p:spPr bwMode="auto">
          <a:xfrm>
            <a:off x="822325" y="3657600"/>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ATUM</a:t>
            </a:r>
            <a:endParaRPr lang="es-ES_tradnl">
              <a:solidFill>
                <a:schemeClr val="tx1"/>
              </a:solidFill>
            </a:endParaRPr>
          </a:p>
        </p:txBody>
      </p:sp>
      <p:sp>
        <p:nvSpPr>
          <p:cNvPr id="1050714" name="Text Box 90"/>
          <p:cNvSpPr txBox="1">
            <a:spLocks noChangeArrowheads="1"/>
          </p:cNvSpPr>
          <p:nvPr/>
        </p:nvSpPr>
        <p:spPr bwMode="auto">
          <a:xfrm>
            <a:off x="3733800" y="3671888"/>
            <a:ext cx="169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SHU  TEFNUT</a:t>
            </a:r>
            <a:endParaRPr lang="es-ES_tradnl">
              <a:solidFill>
                <a:schemeClr val="tx1"/>
              </a:solidFill>
            </a:endParaRPr>
          </a:p>
        </p:txBody>
      </p:sp>
      <p:sp>
        <p:nvSpPr>
          <p:cNvPr id="1050715" name="Text Box 91"/>
          <p:cNvSpPr txBox="1">
            <a:spLocks noChangeArrowheads="1"/>
          </p:cNvSpPr>
          <p:nvPr/>
        </p:nvSpPr>
        <p:spPr bwMode="auto">
          <a:xfrm>
            <a:off x="6978650" y="3657600"/>
            <a:ext cx="132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GEB   NUT</a:t>
            </a:r>
            <a:endParaRPr lang="es-ES_tradnl">
              <a:solidFill>
                <a:schemeClr val="tx1"/>
              </a:solidFill>
            </a:endParaRPr>
          </a:p>
        </p:txBody>
      </p:sp>
      <p:sp>
        <p:nvSpPr>
          <p:cNvPr id="1050717" name="Text Box 93"/>
          <p:cNvSpPr txBox="1">
            <a:spLocks noChangeArrowheads="1"/>
          </p:cNvSpPr>
          <p:nvPr/>
        </p:nvSpPr>
        <p:spPr bwMode="auto">
          <a:xfrm>
            <a:off x="822325" y="6415088"/>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OSIRIS</a:t>
            </a:r>
            <a:endParaRPr lang="es-ES_tradnl">
              <a:solidFill>
                <a:schemeClr val="tx1"/>
              </a:solidFill>
            </a:endParaRPr>
          </a:p>
        </p:txBody>
      </p:sp>
      <p:sp>
        <p:nvSpPr>
          <p:cNvPr id="1050718" name="Text Box 94"/>
          <p:cNvSpPr txBox="1">
            <a:spLocks noChangeArrowheads="1"/>
          </p:cNvSpPr>
          <p:nvPr/>
        </p:nvSpPr>
        <p:spPr bwMode="auto">
          <a:xfrm>
            <a:off x="3054350" y="6400800"/>
            <a:ext cx="61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ISIS</a:t>
            </a:r>
            <a:endParaRPr lang="es-ES_tradnl">
              <a:solidFill>
                <a:schemeClr val="tx1"/>
              </a:solidFill>
            </a:endParaRPr>
          </a:p>
        </p:txBody>
      </p:sp>
      <p:sp>
        <p:nvSpPr>
          <p:cNvPr id="1050719" name="Text Box 95"/>
          <p:cNvSpPr txBox="1">
            <a:spLocks noChangeArrowheads="1"/>
          </p:cNvSpPr>
          <p:nvPr/>
        </p:nvSpPr>
        <p:spPr bwMode="auto">
          <a:xfrm>
            <a:off x="5568950" y="6400800"/>
            <a:ext cx="793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SETH</a:t>
            </a:r>
            <a:endParaRPr lang="es-ES_tradnl">
              <a:solidFill>
                <a:schemeClr val="tx1"/>
              </a:solidFill>
            </a:endParaRPr>
          </a:p>
        </p:txBody>
      </p:sp>
      <p:sp>
        <p:nvSpPr>
          <p:cNvPr id="1050720" name="Text Box 96"/>
          <p:cNvSpPr txBox="1">
            <a:spLocks noChangeArrowheads="1"/>
          </p:cNvSpPr>
          <p:nvPr/>
        </p:nvSpPr>
        <p:spPr bwMode="auto">
          <a:xfrm>
            <a:off x="7315200" y="6415088"/>
            <a:ext cx="1263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NEPHTYS</a:t>
            </a:r>
            <a:endParaRPr lang="es-ES_tradnl">
              <a:solidFill>
                <a:schemeClr val="tx1"/>
              </a:solidFill>
            </a:endParaRPr>
          </a:p>
        </p:txBody>
      </p:sp>
      <p:sp>
        <p:nvSpPr>
          <p:cNvPr id="1050721" name="Text Box 97"/>
          <p:cNvSpPr txBox="1">
            <a:spLocks noChangeArrowheads="1"/>
          </p:cNvSpPr>
          <p:nvPr/>
        </p:nvSpPr>
        <p:spPr bwMode="auto">
          <a:xfrm>
            <a:off x="1898650" y="973138"/>
            <a:ext cx="5949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En Heliópolis (Egipto), la enéada de los Nueve Primeros </a:t>
            </a:r>
          </a:p>
          <a:p>
            <a:pPr algn="ctr" eaLnBrk="1" hangingPunct="1"/>
            <a:r>
              <a:rPr lang="es-AR">
                <a:solidFill>
                  <a:schemeClr val="tx1"/>
                </a:solidFill>
              </a:rPr>
              <a:t>Dioses formaba el principal “Consejo Divino”     </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50626"/>
                                        </p:tgtEl>
                                        <p:attrNameLst>
                                          <p:attrName>style.visibility</p:attrName>
                                        </p:attrNameLst>
                                      </p:cBhvr>
                                      <p:to>
                                        <p:strVal val="visible"/>
                                      </p:to>
                                    </p:set>
                                    <p:animEffect transition="in" filter="blinds(horizontal)">
                                      <p:cBhvr>
                                        <p:cTn id="7" dur="500"/>
                                        <p:tgtEl>
                                          <p:spTgt spid="1050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50721"/>
                                        </p:tgtEl>
                                        <p:attrNameLst>
                                          <p:attrName>style.visibility</p:attrName>
                                        </p:attrNameLst>
                                      </p:cBhvr>
                                      <p:to>
                                        <p:strVal val="visible"/>
                                      </p:to>
                                    </p:set>
                                    <p:animEffect transition="in" filter="blinds(horizontal)">
                                      <p:cBhvr>
                                        <p:cTn id="12" dur="500"/>
                                        <p:tgtEl>
                                          <p:spTgt spid="10507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50634"/>
                                        </p:tgtEl>
                                        <p:attrNameLst>
                                          <p:attrName>style.visibility</p:attrName>
                                        </p:attrNameLst>
                                      </p:cBhvr>
                                      <p:to>
                                        <p:strVal val="visible"/>
                                      </p:to>
                                    </p:set>
                                    <p:animEffect transition="in" filter="fade">
                                      <p:cBhvr>
                                        <p:cTn id="17" dur="2000"/>
                                        <p:tgtEl>
                                          <p:spTgt spid="10506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50713"/>
                                        </p:tgtEl>
                                        <p:attrNameLst>
                                          <p:attrName>style.visibility</p:attrName>
                                        </p:attrNameLst>
                                      </p:cBhvr>
                                      <p:to>
                                        <p:strVal val="visible"/>
                                      </p:to>
                                    </p:set>
                                    <p:animEffect transition="in" filter="dissolve">
                                      <p:cBhvr>
                                        <p:cTn id="22" dur="500"/>
                                        <p:tgtEl>
                                          <p:spTgt spid="10507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50649"/>
                                        </p:tgtEl>
                                        <p:attrNameLst>
                                          <p:attrName>style.visibility</p:attrName>
                                        </p:attrNameLst>
                                      </p:cBhvr>
                                      <p:to>
                                        <p:strVal val="visible"/>
                                      </p:to>
                                    </p:set>
                                    <p:animEffect transition="in" filter="fade">
                                      <p:cBhvr>
                                        <p:cTn id="27" dur="2000"/>
                                        <p:tgtEl>
                                          <p:spTgt spid="10506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50714"/>
                                        </p:tgtEl>
                                        <p:attrNameLst>
                                          <p:attrName>style.visibility</p:attrName>
                                        </p:attrNameLst>
                                      </p:cBhvr>
                                      <p:to>
                                        <p:strVal val="visible"/>
                                      </p:to>
                                    </p:set>
                                    <p:animEffect transition="in" filter="dissolve">
                                      <p:cBhvr>
                                        <p:cTn id="32" dur="500"/>
                                        <p:tgtEl>
                                          <p:spTgt spid="10507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050657"/>
                                        </p:tgtEl>
                                        <p:attrNameLst>
                                          <p:attrName>style.visibility</p:attrName>
                                        </p:attrNameLst>
                                      </p:cBhvr>
                                      <p:to>
                                        <p:strVal val="visible"/>
                                      </p:to>
                                    </p:set>
                                    <p:animEffect transition="in" filter="fade">
                                      <p:cBhvr>
                                        <p:cTn id="37" dur="2000"/>
                                        <p:tgtEl>
                                          <p:spTgt spid="105065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50715"/>
                                        </p:tgtEl>
                                        <p:attrNameLst>
                                          <p:attrName>style.visibility</p:attrName>
                                        </p:attrNameLst>
                                      </p:cBhvr>
                                      <p:to>
                                        <p:strVal val="visible"/>
                                      </p:to>
                                    </p:set>
                                    <p:animEffect transition="in" filter="dissolve">
                                      <p:cBhvr>
                                        <p:cTn id="42" dur="500"/>
                                        <p:tgtEl>
                                          <p:spTgt spid="105071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1050659"/>
                                        </p:tgtEl>
                                        <p:attrNameLst>
                                          <p:attrName>style.visibility</p:attrName>
                                        </p:attrNameLst>
                                      </p:cBhvr>
                                      <p:to>
                                        <p:strVal val="visible"/>
                                      </p:to>
                                    </p:set>
                                    <p:animEffect transition="in" filter="fade">
                                      <p:cBhvr>
                                        <p:cTn id="47" dur="2000"/>
                                        <p:tgtEl>
                                          <p:spTgt spid="105065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050717"/>
                                        </p:tgtEl>
                                        <p:attrNameLst>
                                          <p:attrName>style.visibility</p:attrName>
                                        </p:attrNameLst>
                                      </p:cBhvr>
                                      <p:to>
                                        <p:strVal val="visible"/>
                                      </p:to>
                                    </p:set>
                                    <p:animEffect transition="in" filter="dissolve">
                                      <p:cBhvr>
                                        <p:cTn id="52" dur="500"/>
                                        <p:tgtEl>
                                          <p:spTgt spid="105071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1050661"/>
                                        </p:tgtEl>
                                        <p:attrNameLst>
                                          <p:attrName>style.visibility</p:attrName>
                                        </p:attrNameLst>
                                      </p:cBhvr>
                                      <p:to>
                                        <p:strVal val="visible"/>
                                      </p:to>
                                    </p:set>
                                    <p:animEffect transition="in" filter="fade">
                                      <p:cBhvr>
                                        <p:cTn id="57" dur="2000"/>
                                        <p:tgtEl>
                                          <p:spTgt spid="105066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050718"/>
                                        </p:tgtEl>
                                        <p:attrNameLst>
                                          <p:attrName>style.visibility</p:attrName>
                                        </p:attrNameLst>
                                      </p:cBhvr>
                                      <p:to>
                                        <p:strVal val="visible"/>
                                      </p:to>
                                    </p:set>
                                    <p:animEffect transition="in" filter="dissolve">
                                      <p:cBhvr>
                                        <p:cTn id="62" dur="500"/>
                                        <p:tgtEl>
                                          <p:spTgt spid="105071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1050663"/>
                                        </p:tgtEl>
                                        <p:attrNameLst>
                                          <p:attrName>style.visibility</p:attrName>
                                        </p:attrNameLst>
                                      </p:cBhvr>
                                      <p:to>
                                        <p:strVal val="visible"/>
                                      </p:to>
                                    </p:set>
                                    <p:animEffect transition="in" filter="fade">
                                      <p:cBhvr>
                                        <p:cTn id="67" dur="2000"/>
                                        <p:tgtEl>
                                          <p:spTgt spid="105066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1050719"/>
                                        </p:tgtEl>
                                        <p:attrNameLst>
                                          <p:attrName>style.visibility</p:attrName>
                                        </p:attrNameLst>
                                      </p:cBhvr>
                                      <p:to>
                                        <p:strVal val="visible"/>
                                      </p:to>
                                    </p:set>
                                    <p:animEffect transition="in" filter="dissolve">
                                      <p:cBhvr>
                                        <p:cTn id="72" dur="500"/>
                                        <p:tgtEl>
                                          <p:spTgt spid="1050719"/>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1050665"/>
                                        </p:tgtEl>
                                        <p:attrNameLst>
                                          <p:attrName>style.visibility</p:attrName>
                                        </p:attrNameLst>
                                      </p:cBhvr>
                                      <p:to>
                                        <p:strVal val="visible"/>
                                      </p:to>
                                    </p:set>
                                    <p:animEffect transition="in" filter="fade">
                                      <p:cBhvr>
                                        <p:cTn id="77" dur="2000"/>
                                        <p:tgtEl>
                                          <p:spTgt spid="1050665"/>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1050720"/>
                                        </p:tgtEl>
                                        <p:attrNameLst>
                                          <p:attrName>style.visibility</p:attrName>
                                        </p:attrNameLst>
                                      </p:cBhvr>
                                      <p:to>
                                        <p:strVal val="visible"/>
                                      </p:to>
                                    </p:set>
                                    <p:animEffect transition="in" filter="dissolve">
                                      <p:cBhvr>
                                        <p:cTn id="82" dur="500"/>
                                        <p:tgtEl>
                                          <p:spTgt spid="1050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0626" grpId="0"/>
      <p:bldP spid="1050713" grpId="0"/>
      <p:bldP spid="1050714" grpId="0"/>
      <p:bldP spid="1050715" grpId="0"/>
      <p:bldP spid="1050717" grpId="0"/>
      <p:bldP spid="1050718" grpId="0"/>
      <p:bldP spid="1050719" grpId="0"/>
      <p:bldP spid="1050720" grpId="0"/>
      <p:bldP spid="105072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Grp="1" noChangeArrowheads="1"/>
          </p:cNvSpPr>
          <p:nvPr>
            <p:ph type="title"/>
          </p:nvPr>
        </p:nvSpPr>
        <p:spPr/>
        <p:txBody>
          <a:bodyPr/>
          <a:lstStyle/>
          <a:p>
            <a:pPr eaLnBrk="1" hangingPunct="1"/>
            <a:r>
              <a:rPr lang="es-AR" sz="4000" smtClean="0">
                <a:solidFill>
                  <a:schemeClr val="hlink"/>
                </a:solidFill>
              </a:rPr>
              <a:t>Los </a:t>
            </a:r>
            <a:r>
              <a:rPr lang="es-AR" sz="4000" i="1" smtClean="0">
                <a:solidFill>
                  <a:schemeClr val="hlink"/>
                </a:solidFill>
              </a:rPr>
              <a:t>“Nueve Arquitectos”</a:t>
            </a:r>
            <a:r>
              <a:rPr lang="es-AR" sz="4000" smtClean="0">
                <a:solidFill>
                  <a:schemeClr val="hlink"/>
                </a:solidFill>
              </a:rPr>
              <a:t> del mito egipcio de la Creación</a:t>
            </a:r>
            <a:endParaRPr lang="es-ES_tradnl" sz="4000" smtClean="0">
              <a:solidFill>
                <a:schemeClr val="hlink"/>
              </a:solidFill>
            </a:endParaRPr>
          </a:p>
        </p:txBody>
      </p:sp>
      <p:pic>
        <p:nvPicPr>
          <p:cNvPr id="1051653" name="Picture 5" descr="713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0"/>
            <a:ext cx="9144000" cy="274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1654" name="Text Box 6"/>
          <p:cNvSpPr txBox="1">
            <a:spLocks noChangeArrowheads="1"/>
          </p:cNvSpPr>
          <p:nvPr/>
        </p:nvSpPr>
        <p:spPr bwMode="auto">
          <a:xfrm>
            <a:off x="2971800" y="5653088"/>
            <a:ext cx="3270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EN</a:t>
            </a:r>
            <a:r>
              <a:rPr lang="en-US">
                <a:solidFill>
                  <a:schemeClr val="tx1"/>
                </a:solidFill>
                <a:cs typeface="Arial" charset="0"/>
              </a:rPr>
              <a:t>ÉADA DE HELIÓPOLIS</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51650"/>
                                        </p:tgtEl>
                                        <p:attrNameLst>
                                          <p:attrName>style.visibility</p:attrName>
                                        </p:attrNameLst>
                                      </p:cBhvr>
                                      <p:to>
                                        <p:strVal val="visible"/>
                                      </p:to>
                                    </p:set>
                                    <p:animEffect transition="in" filter="blinds(horizontal)">
                                      <p:cBhvr>
                                        <p:cTn id="7" dur="500"/>
                                        <p:tgtEl>
                                          <p:spTgt spid="1051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51653"/>
                                        </p:tgtEl>
                                        <p:attrNameLst>
                                          <p:attrName>style.visibility</p:attrName>
                                        </p:attrNameLst>
                                      </p:cBhvr>
                                      <p:to>
                                        <p:strVal val="visible"/>
                                      </p:to>
                                    </p:set>
                                    <p:animEffect transition="in" filter="fade">
                                      <p:cBhvr>
                                        <p:cTn id="12" dur="2000"/>
                                        <p:tgtEl>
                                          <p:spTgt spid="10516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51654"/>
                                        </p:tgtEl>
                                        <p:attrNameLst>
                                          <p:attrName>style.visibility</p:attrName>
                                        </p:attrNameLst>
                                      </p:cBhvr>
                                      <p:to>
                                        <p:strVal val="visible"/>
                                      </p:to>
                                    </p:set>
                                    <p:animEffect transition="in" filter="dissolve">
                                      <p:cBhvr>
                                        <p:cTn id="17" dur="500"/>
                                        <p:tgtEl>
                                          <p:spTgt spid="1051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1650" grpId="0"/>
      <p:bldP spid="105165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48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87463"/>
            <a:ext cx="7620000" cy="549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4885" name="Text Box 5"/>
          <p:cNvSpPr txBox="1">
            <a:spLocks noChangeArrowheads="1"/>
          </p:cNvSpPr>
          <p:nvPr/>
        </p:nvSpPr>
        <p:spPr bwMode="auto">
          <a:xfrm>
            <a:off x="746125" y="76200"/>
            <a:ext cx="81597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Esta variante fue dada por Dalchó (1801). Supuestamente corresponde a </a:t>
            </a:r>
          </a:p>
          <a:p>
            <a:pPr algn="ctr" eaLnBrk="1" hangingPunct="1"/>
            <a:r>
              <a:rPr lang="es-AR">
                <a:solidFill>
                  <a:schemeClr val="tx1"/>
                </a:solidFill>
              </a:rPr>
              <a:t>los Nombres inscriptos en el Delta de Enoch. Obsérvese que son 12, y no 9.</a:t>
            </a:r>
          </a:p>
          <a:p>
            <a:pPr algn="ctr" eaLnBrk="1" hangingPunct="1"/>
            <a:r>
              <a:rPr lang="es-AR">
                <a:solidFill>
                  <a:schemeClr val="tx1"/>
                </a:solidFill>
              </a:rPr>
              <a:t>Los Nombres fueron elegidos con mucho ingenio, pues, si sumamos todas sus</a:t>
            </a:r>
          </a:p>
          <a:p>
            <a:pPr algn="ctr" eaLnBrk="1" hangingPunct="1"/>
            <a:r>
              <a:rPr lang="es-AR">
                <a:solidFill>
                  <a:schemeClr val="tx1"/>
                </a:solidFill>
              </a:rPr>
              <a:t>letras (que siempre son 3,5,7 ó 9) dan, en total, 72.</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1274884"/>
                                        </p:tgtEl>
                                        <p:attrNameLst>
                                          <p:attrName>style.visibility</p:attrName>
                                        </p:attrNameLst>
                                      </p:cBhvr>
                                      <p:to>
                                        <p:strVal val="visible"/>
                                      </p:to>
                                    </p:set>
                                    <p:animEffect transition="in" filter="plus(in)">
                                      <p:cBhvr>
                                        <p:cTn id="7" dur="2000"/>
                                        <p:tgtEl>
                                          <p:spTgt spid="12748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74885"/>
                                        </p:tgtEl>
                                        <p:attrNameLst>
                                          <p:attrName>style.visibility</p:attrName>
                                        </p:attrNameLst>
                                      </p:cBhvr>
                                      <p:to>
                                        <p:strVal val="visible"/>
                                      </p:to>
                                    </p:set>
                                    <p:animEffect transition="in" filter="fade">
                                      <p:cBhvr>
                                        <p:cTn id="12" dur="2000"/>
                                        <p:tgtEl>
                                          <p:spTgt spid="1274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488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674" name="Rectangle 2"/>
          <p:cNvSpPr>
            <a:spLocks noGrp="1" noChangeArrowheads="1"/>
          </p:cNvSpPr>
          <p:nvPr>
            <p:ph type="title"/>
          </p:nvPr>
        </p:nvSpPr>
        <p:spPr/>
        <p:txBody>
          <a:bodyPr/>
          <a:lstStyle/>
          <a:p>
            <a:pPr eaLnBrk="1" hangingPunct="1"/>
            <a:r>
              <a:rPr lang="es-AR" smtClean="0">
                <a:solidFill>
                  <a:schemeClr val="hlink"/>
                </a:solidFill>
              </a:rPr>
              <a:t>El Altar</a:t>
            </a:r>
            <a:endParaRPr lang="es-ES_tradnl" smtClean="0">
              <a:solidFill>
                <a:schemeClr val="hlink"/>
              </a:solidFill>
            </a:endParaRPr>
          </a:p>
        </p:txBody>
      </p:sp>
      <p:sp>
        <p:nvSpPr>
          <p:cNvPr id="1052675" name="Rectangle 3"/>
          <p:cNvSpPr>
            <a:spLocks noGrp="1" noChangeArrowheads="1"/>
          </p:cNvSpPr>
          <p:nvPr>
            <p:ph type="body" idx="1"/>
          </p:nvPr>
        </p:nvSpPr>
        <p:spPr>
          <a:xfrm>
            <a:off x="228600" y="1371600"/>
            <a:ext cx="8686800" cy="4525963"/>
          </a:xfrm>
        </p:spPr>
        <p:txBody>
          <a:bodyPr/>
          <a:lstStyle/>
          <a:p>
            <a:pPr eaLnBrk="1" hangingPunct="1">
              <a:lnSpc>
                <a:spcPct val="90000"/>
              </a:lnSpc>
            </a:pPr>
            <a:r>
              <a:rPr lang="es-ES" sz="2800" smtClean="0"/>
              <a:t>El Altar es triangular, de madera, pintado de blanco (simula ser de mármol) y construido de forma tal que se puedan colocar luces dentro (es de Rito colocar una luz triple).</a:t>
            </a:r>
          </a:p>
          <a:p>
            <a:pPr eaLnBrk="1" hangingPunct="1">
              <a:lnSpc>
                <a:spcPct val="90000"/>
              </a:lnSpc>
            </a:pPr>
            <a:r>
              <a:rPr lang="es-ES" sz="2800" smtClean="0"/>
              <a:t>Estas luces son las únicas que alumbran la Cámara, la cual es </a:t>
            </a:r>
            <a:r>
              <a:rPr lang="es-ES" sz="2800" i="1" smtClean="0"/>
              <a:t>«profundamente obscura»</a:t>
            </a:r>
            <a:r>
              <a:rPr lang="es-ES" sz="2800" smtClean="0"/>
              <a:t>. </a:t>
            </a:r>
          </a:p>
          <a:p>
            <a:pPr eaLnBrk="1" hangingPunct="1">
              <a:lnSpc>
                <a:spcPct val="90000"/>
              </a:lnSpc>
            </a:pPr>
            <a:r>
              <a:rPr lang="es-ES" sz="2800" smtClean="0"/>
              <a:t>Se coloca en su parte superior un cubo con un transparente, que representa un triángulo de oro, sobre el cual estarán grabados ciertos caracteres (en negro). </a:t>
            </a:r>
          </a:p>
          <a:p>
            <a:pPr eaLnBrk="1" hangingPunct="1">
              <a:lnSpc>
                <a:spcPct val="90000"/>
              </a:lnSpc>
            </a:pPr>
            <a:r>
              <a:rPr lang="es-ES" sz="2800" smtClean="0"/>
              <a:t>Cuando haya Iniciaciones se cubrirá el Altar con un paño negro, espeso, hasta que llegue el momento de descubrirlo.</a:t>
            </a:r>
            <a:endParaRPr lang="es-ES_tradnl"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52674"/>
                                        </p:tgtEl>
                                        <p:attrNameLst>
                                          <p:attrName>style.visibility</p:attrName>
                                        </p:attrNameLst>
                                      </p:cBhvr>
                                      <p:to>
                                        <p:strVal val="visible"/>
                                      </p:to>
                                    </p:set>
                                    <p:animEffect transition="in" filter="blinds(horizontal)">
                                      <p:cBhvr>
                                        <p:cTn id="7" dur="500"/>
                                        <p:tgtEl>
                                          <p:spTgt spid="1052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52675">
                                            <p:txEl>
                                              <p:pRg st="0" end="0"/>
                                            </p:txEl>
                                          </p:spTgt>
                                        </p:tgtEl>
                                        <p:attrNameLst>
                                          <p:attrName>style.visibility</p:attrName>
                                        </p:attrNameLst>
                                      </p:cBhvr>
                                      <p:to>
                                        <p:strVal val="visible"/>
                                      </p:to>
                                    </p:set>
                                    <p:animEffect transition="in" filter="blinds(horizontal)">
                                      <p:cBhvr>
                                        <p:cTn id="12" dur="500"/>
                                        <p:tgtEl>
                                          <p:spTgt spid="10526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52675">
                                            <p:txEl>
                                              <p:pRg st="1" end="1"/>
                                            </p:txEl>
                                          </p:spTgt>
                                        </p:tgtEl>
                                        <p:attrNameLst>
                                          <p:attrName>style.visibility</p:attrName>
                                        </p:attrNameLst>
                                      </p:cBhvr>
                                      <p:to>
                                        <p:strVal val="visible"/>
                                      </p:to>
                                    </p:set>
                                    <p:animEffect transition="in" filter="blinds(horizontal)">
                                      <p:cBhvr>
                                        <p:cTn id="17" dur="500"/>
                                        <p:tgtEl>
                                          <p:spTgt spid="10526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52675">
                                            <p:txEl>
                                              <p:pRg st="2" end="2"/>
                                            </p:txEl>
                                          </p:spTgt>
                                        </p:tgtEl>
                                        <p:attrNameLst>
                                          <p:attrName>style.visibility</p:attrName>
                                        </p:attrNameLst>
                                      </p:cBhvr>
                                      <p:to>
                                        <p:strVal val="visible"/>
                                      </p:to>
                                    </p:set>
                                    <p:animEffect transition="in" filter="blinds(horizontal)">
                                      <p:cBhvr>
                                        <p:cTn id="22" dur="500"/>
                                        <p:tgtEl>
                                          <p:spTgt spid="10526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52675">
                                            <p:txEl>
                                              <p:pRg st="3" end="3"/>
                                            </p:txEl>
                                          </p:spTgt>
                                        </p:tgtEl>
                                        <p:attrNameLst>
                                          <p:attrName>style.visibility</p:attrName>
                                        </p:attrNameLst>
                                      </p:cBhvr>
                                      <p:to>
                                        <p:strVal val="visible"/>
                                      </p:to>
                                    </p:set>
                                    <p:animEffect transition="in" filter="blinds(horizontal)">
                                      <p:cBhvr>
                                        <p:cTn id="27" dur="500"/>
                                        <p:tgtEl>
                                          <p:spTgt spid="1052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2674" grpId="0"/>
      <p:bldP spid="1052675" grpId="0" build="p"/>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r>
              <a:rPr lang="es-MX" b="1" smtClean="0">
                <a:solidFill>
                  <a:srgbClr val="FFFF00"/>
                </a:solidFill>
              </a:rPr>
              <a:t>La Tetractys</a:t>
            </a:r>
            <a:endParaRPr lang="es-AR" b="1" smtClean="0">
              <a:solidFill>
                <a:srgbClr val="FFFF00"/>
              </a:solidFill>
            </a:endParaRPr>
          </a:p>
        </p:txBody>
      </p:sp>
      <p:sp>
        <p:nvSpPr>
          <p:cNvPr id="3" name="2 Marcador de contenido"/>
          <p:cNvSpPr>
            <a:spLocks noGrp="1"/>
          </p:cNvSpPr>
          <p:nvPr>
            <p:ph sz="half" idx="1"/>
          </p:nvPr>
        </p:nvSpPr>
        <p:spPr/>
        <p:txBody>
          <a:bodyPr/>
          <a:lstStyle/>
          <a:p>
            <a:r>
              <a:rPr lang="es-MX" smtClean="0"/>
              <a:t>Algunos Rituales indican que en la Cámara de este grado debería haber dos Tetractys: la pequeña (la habitual, de cuatro puntos por lado), y la Gran Tetractys, de ocho puntos por lado.</a:t>
            </a:r>
            <a:endParaRPr lang="es-AR" smtClean="0"/>
          </a:p>
        </p:txBody>
      </p:sp>
      <p:sp>
        <p:nvSpPr>
          <p:cNvPr id="91140" name="3 Marcador de contenido"/>
          <p:cNvSpPr>
            <a:spLocks noGrp="1"/>
          </p:cNvSpPr>
          <p:nvPr>
            <p:ph sz="half" idx="2"/>
          </p:nvPr>
        </p:nvSpPr>
        <p:spPr/>
        <p:txBody>
          <a:bodyPr/>
          <a:lstStyle/>
          <a:p>
            <a:endParaRPr lang="es-AR" smtClean="0"/>
          </a:p>
        </p:txBody>
      </p:sp>
      <p:pic>
        <p:nvPicPr>
          <p:cNvPr id="5" name="Picture 4" descr="http://www.metempyrion.org/img/sacred_geometry/sacred_geometry_1_tetractys_385x3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057400"/>
            <a:ext cx="4343400" cy="3429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1144" name="Picture 8" descr="C:\Users\jorge\Documents\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295400"/>
            <a:ext cx="4572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blinds(horizontal)">
                                      <p:cBhvr>
                                        <p:cTn id="7" dur="500"/>
                                        <p:tgtEl>
                                          <p:spTgt spid="97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1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xit" presetSubtype="32" fill="hold" nodeType="clickEffect">
                                  <p:stCondLst>
                                    <p:cond delay="0"/>
                                  </p:stCondLst>
                                  <p:childTnLst>
                                    <p:animEffect transition="out" filter="diamond(out)">
                                      <p:cBhvr>
                                        <p:cTn id="21" dur="2000"/>
                                        <p:tgtEl>
                                          <p:spTgt spid="5"/>
                                        </p:tgtEl>
                                      </p:cBhvr>
                                    </p:animEffect>
                                    <p:set>
                                      <p:cBhvr>
                                        <p:cTn id="22" dur="1" fill="hold">
                                          <p:stCondLst>
                                            <p:cond delay="1999"/>
                                          </p:stCondLst>
                                        </p:cTn>
                                        <p:tgtEl>
                                          <p:spTgt spid="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91144"/>
                                        </p:tgtEl>
                                        <p:attrNameLst>
                                          <p:attrName>style.visibility</p:attrName>
                                        </p:attrNameLst>
                                      </p:cBhvr>
                                      <p:to>
                                        <p:strVal val="visible"/>
                                      </p:to>
                                    </p:set>
                                    <p:animEffect transition="in" filter="box(out)">
                                      <p:cBhvr>
                                        <p:cTn id="27" dur="2000"/>
                                        <p:tgtEl>
                                          <p:spTgt spid="91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autoUpdateAnimBg="0"/>
      <p:bldP spid="3" grpId="0" build="p"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9384" name="Picture 8" descr="Royal Arch of Solomon Lodge. Siglo XIX. Very beautiful portrayal of the 13th Scottish Rite Degree. Rito Escocés. Pinturas Masónic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73914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9385" name="Text Box 9"/>
          <p:cNvSpPr txBox="1">
            <a:spLocks noChangeArrowheads="1"/>
          </p:cNvSpPr>
          <p:nvPr/>
        </p:nvSpPr>
        <p:spPr bwMode="auto">
          <a:xfrm>
            <a:off x="476250" y="2627313"/>
            <a:ext cx="15811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rgbClr val="000000"/>
                </a:solidFill>
              </a:rPr>
              <a:t>El Templo del</a:t>
            </a:r>
          </a:p>
          <a:p>
            <a:pPr eaLnBrk="1" hangingPunct="1"/>
            <a:r>
              <a:rPr lang="es-AR">
                <a:solidFill>
                  <a:srgbClr val="000000"/>
                </a:solidFill>
              </a:rPr>
              <a:t>13° grado, </a:t>
            </a:r>
          </a:p>
          <a:p>
            <a:pPr eaLnBrk="1" hangingPunct="1"/>
            <a:r>
              <a:rPr lang="es-AR">
                <a:solidFill>
                  <a:srgbClr val="000000"/>
                </a:solidFill>
              </a:rPr>
              <a:t>imagen</a:t>
            </a:r>
          </a:p>
          <a:p>
            <a:pPr eaLnBrk="1" hangingPunct="1"/>
            <a:r>
              <a:rPr lang="es-AR">
                <a:solidFill>
                  <a:srgbClr val="000000"/>
                </a:solidFill>
              </a:rPr>
              <a:t>francesa </a:t>
            </a:r>
          </a:p>
          <a:p>
            <a:pPr eaLnBrk="1" hangingPunct="1"/>
            <a:r>
              <a:rPr lang="es-AR">
                <a:solidFill>
                  <a:srgbClr val="000000"/>
                </a:solidFill>
              </a:rPr>
              <a:t>del siglo XIX</a:t>
            </a:r>
            <a:endParaRPr lang="es-ES_tradnl">
              <a:solidFill>
                <a:srgbClr val="00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69384"/>
                                        </p:tgtEl>
                                        <p:attrNameLst>
                                          <p:attrName>style.visibility</p:attrName>
                                        </p:attrNameLst>
                                      </p:cBhvr>
                                      <p:to>
                                        <p:strVal val="visible"/>
                                      </p:to>
                                    </p:set>
                                    <p:animEffect transition="in" filter="fade">
                                      <p:cBhvr>
                                        <p:cTn id="7" dur="2000"/>
                                        <p:tgtEl>
                                          <p:spTgt spid="8693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69385"/>
                                        </p:tgtEl>
                                        <p:attrNameLst>
                                          <p:attrName>style.visibility</p:attrName>
                                        </p:attrNameLst>
                                      </p:cBhvr>
                                      <p:to>
                                        <p:strVal val="visible"/>
                                      </p:to>
                                    </p:set>
                                    <p:animEffect transition="in" filter="dissolve">
                                      <p:cBhvr>
                                        <p:cTn id="12" dur="500"/>
                                        <p:tgtEl>
                                          <p:spTgt spid="869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938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109538" y="2590800"/>
            <a:ext cx="26352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sz="2000" b="1">
                <a:solidFill>
                  <a:schemeClr val="tx1"/>
                </a:solidFill>
              </a:rPr>
              <a:t>El Templo del</a:t>
            </a:r>
          </a:p>
          <a:p>
            <a:pPr eaLnBrk="1" hangingPunct="1"/>
            <a:r>
              <a:rPr lang="es-MX" sz="2000" b="1">
                <a:solidFill>
                  <a:schemeClr val="tx1"/>
                </a:solidFill>
              </a:rPr>
              <a:t>Arco Real Escocés, </a:t>
            </a:r>
          </a:p>
          <a:p>
            <a:pPr eaLnBrk="1" hangingPunct="1"/>
            <a:r>
              <a:rPr lang="es-MX" sz="2000" b="1">
                <a:solidFill>
                  <a:schemeClr val="tx1"/>
                </a:solidFill>
              </a:rPr>
              <a:t>según</a:t>
            </a:r>
          </a:p>
          <a:p>
            <a:pPr eaLnBrk="1" hangingPunct="1"/>
            <a:r>
              <a:rPr lang="es-MX" sz="2000" b="1">
                <a:solidFill>
                  <a:schemeClr val="tx1"/>
                </a:solidFill>
              </a:rPr>
              <a:t>el Ritual del</a:t>
            </a:r>
          </a:p>
          <a:p>
            <a:pPr eaLnBrk="1" hangingPunct="1"/>
            <a:r>
              <a:rPr lang="es-MX" sz="2000" b="1">
                <a:solidFill>
                  <a:schemeClr val="tx1"/>
                </a:solidFill>
              </a:rPr>
              <a:t>Supremo consejo</a:t>
            </a:r>
          </a:p>
          <a:p>
            <a:pPr eaLnBrk="1" hangingPunct="1"/>
            <a:r>
              <a:rPr lang="es-MX" sz="2000" b="1">
                <a:solidFill>
                  <a:schemeClr val="tx1"/>
                </a:solidFill>
              </a:rPr>
              <a:t>de Italia</a:t>
            </a:r>
            <a:endParaRPr lang="es-AR" sz="2000" b="1">
              <a:solidFill>
                <a:schemeClr val="tx1"/>
              </a:solidFill>
            </a:endParaRPr>
          </a:p>
        </p:txBody>
      </p:sp>
      <p:pic>
        <p:nvPicPr>
          <p:cNvPr id="1312770" name="Picture 2" descr="imagenn 002"/>
          <p:cNvPicPr>
            <a:picLocks noChangeAspect="1" noChangeArrowheads="1"/>
          </p:cNvPicPr>
          <p:nvPr/>
        </p:nvPicPr>
        <p:blipFill>
          <a:blip r:embed="rId2">
            <a:extLst>
              <a:ext uri="{28A0092B-C50C-407E-A947-70E740481C1C}">
                <a14:useLocalDpi xmlns:a14="http://schemas.microsoft.com/office/drawing/2010/main" val="0"/>
              </a:ext>
            </a:extLst>
          </a:blip>
          <a:srcRect l="25221" t="1949" r="27087" b="2383"/>
          <a:stretch>
            <a:fillRect/>
          </a:stretch>
        </p:blipFill>
        <p:spPr bwMode="auto">
          <a:xfrm>
            <a:off x="2679700" y="0"/>
            <a:ext cx="42545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312770"/>
                                        </p:tgtEl>
                                        <p:attrNameLst>
                                          <p:attrName>style.visibility</p:attrName>
                                        </p:attrNameLst>
                                      </p:cBhvr>
                                      <p:to>
                                        <p:strVal val="visible"/>
                                      </p:to>
                                    </p:set>
                                    <p:animEffect transition="in" filter="circle(in)">
                                      <p:cBhvr>
                                        <p:cTn id="7" dur="2000"/>
                                        <p:tgtEl>
                                          <p:spTgt spid="1312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83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Text Box 5"/>
          <p:cNvSpPr txBox="1">
            <a:spLocks noChangeArrowheads="1"/>
          </p:cNvSpPr>
          <p:nvPr/>
        </p:nvSpPr>
        <p:spPr bwMode="auto">
          <a:xfrm>
            <a:off x="1981200" y="6186488"/>
            <a:ext cx="4667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b="1">
                <a:solidFill>
                  <a:schemeClr val="tx1"/>
                </a:solidFill>
              </a:rPr>
              <a:t>Cuadro del Arco Real, Francia, siglo XVIII</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box(out)">
                                      <p:cBhvr>
                                        <p:cTn id="7" dur="2000"/>
                                        <p:tgtEl>
                                          <p:spTgt spid="512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5"/>
                                        </p:tgtEl>
                                        <p:attrNameLst>
                                          <p:attrName>style.visibility</p:attrName>
                                        </p:attrNameLst>
                                      </p:cBhvr>
                                      <p:to>
                                        <p:strVal val="visible"/>
                                      </p:to>
                                    </p:set>
                                    <p:animEffect transition="in" filter="fade">
                                      <p:cBhvr>
                                        <p:cTn id="12" dur="2000"/>
                                        <p:tgtEl>
                                          <p:spTgt spid="51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5" name="Picture 9" descr="http://www.glenbow.org/images/archpics/royalar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0"/>
            <a:ext cx="857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a:spLocks noChangeArrowheads="1"/>
          </p:cNvSpPr>
          <p:nvPr/>
        </p:nvSpPr>
        <p:spPr bwMode="auto">
          <a:xfrm>
            <a:off x="1981200" y="304800"/>
            <a:ext cx="1673225" cy="9239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MX"/>
              <a:t>El Templo</a:t>
            </a:r>
          </a:p>
          <a:p>
            <a:pPr algn="ctr" eaLnBrk="1" hangingPunct="1"/>
            <a:r>
              <a:rPr lang="es-MX"/>
              <a:t>del Arco Real</a:t>
            </a:r>
          </a:p>
          <a:p>
            <a:pPr algn="ctr" eaLnBrk="1" hangingPunct="1"/>
            <a:r>
              <a:rPr lang="es-MX"/>
              <a:t>en el Rito York</a:t>
            </a:r>
            <a:endParaRPr lang="es-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6265"/>
                                        </p:tgtEl>
                                        <p:attrNameLst>
                                          <p:attrName>style.visibility</p:attrName>
                                        </p:attrNameLst>
                                      </p:cBhvr>
                                      <p:to>
                                        <p:strVal val="visible"/>
                                      </p:to>
                                    </p:set>
                                    <p:animEffect transition="in" filter="box(out)">
                                      <p:cBhvr>
                                        <p:cTn id="7" dur="2000"/>
                                        <p:tgtEl>
                                          <p:spTgt spid="962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7797" name="Picture 5" descr="large447abc3da87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85800"/>
            <a:ext cx="81534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7798" name="Text Box 6"/>
          <p:cNvSpPr txBox="1">
            <a:spLocks noChangeArrowheads="1"/>
          </p:cNvSpPr>
          <p:nvPr/>
        </p:nvSpPr>
        <p:spPr bwMode="auto">
          <a:xfrm>
            <a:off x="1831975" y="169863"/>
            <a:ext cx="5788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sz="2400">
                <a:solidFill>
                  <a:schemeClr val="tx1"/>
                </a:solidFill>
              </a:rPr>
              <a:t>Templo del Arco Real, Rito York, Irlanda</a:t>
            </a:r>
            <a:endParaRPr lang="es-ES_tradnl" sz="2400">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57797"/>
                                        </p:tgtEl>
                                        <p:attrNameLst>
                                          <p:attrName>style.visibility</p:attrName>
                                        </p:attrNameLst>
                                      </p:cBhvr>
                                      <p:to>
                                        <p:strVal val="visible"/>
                                      </p:to>
                                    </p:set>
                                    <p:animEffect transition="in" filter="fade">
                                      <p:cBhvr>
                                        <p:cTn id="7" dur="2000"/>
                                        <p:tgtEl>
                                          <p:spTgt spid="10577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57798"/>
                                        </p:tgtEl>
                                        <p:attrNameLst>
                                          <p:attrName>style.visibility</p:attrName>
                                        </p:attrNameLst>
                                      </p:cBhvr>
                                      <p:to>
                                        <p:strVal val="visible"/>
                                      </p:to>
                                    </p:set>
                                    <p:animEffect transition="in" filter="dissolve">
                                      <p:cBhvr>
                                        <p:cTn id="12" dur="500"/>
                                        <p:tgtEl>
                                          <p:spTgt spid="1057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news.bbc.co.uk/olmedia/755000/images/_759413_masons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057400" y="6172200"/>
            <a:ext cx="5151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Detalle de un Templo del Arco Real, Rito York</a:t>
            </a:r>
            <a:endParaRPr lang="es-AR"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4c1b8aedca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1828800" y="3581400"/>
            <a:ext cx="5151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Detalle de un Templo del Arco Real, Rito York</a:t>
            </a:r>
            <a:endParaRPr lang="es-AR"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F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1066800"/>
            <a:ext cx="91170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132013" y="6107113"/>
            <a:ext cx="4421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Templo del Arco Real, Rito York, Brasil</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ox(out)">
                                      <p:cBhvr>
                                        <p:cTn id="7" dur="2000"/>
                                        <p:tgtEl>
                                          <p:spTgt spid="31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F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1295400"/>
            <a:ext cx="90995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132013" y="6107113"/>
            <a:ext cx="4421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Templo del Arco Real, Rito York, Brasil</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box(out)">
                                      <p:cBhvr>
                                        <p:cTn id="7" dur="2000"/>
                                        <p:tgtEl>
                                          <p:spTgt spid="32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2132013" y="6324600"/>
            <a:ext cx="429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Templo del Arco Real, Rito York, Bath</a:t>
            </a:r>
            <a:endParaRPr lang="es-AR" b="1">
              <a:solidFill>
                <a:schemeClr val="tx1"/>
              </a:solidFill>
            </a:endParaRPr>
          </a:p>
        </p:txBody>
      </p:sp>
      <p:pic>
        <p:nvPicPr>
          <p:cNvPr id="270338"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0338"/>
                                        </p:tgtEl>
                                        <p:attrNameLst>
                                          <p:attrName>style.visibility</p:attrName>
                                        </p:attrNameLst>
                                      </p:cBhvr>
                                      <p:to>
                                        <p:strVal val="visible"/>
                                      </p:to>
                                    </p:set>
                                    <p:animEffect transition="in" filter="box(out)">
                                      <p:cBhvr>
                                        <p:cTn id="7" dur="2000"/>
                                        <p:tgtEl>
                                          <p:spTgt spid="270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2" descr="http://www.royalarchsurrey.org.uk/News/News_Photo_114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0900"/>
            <a:ext cx="9144000" cy="600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2590800" y="304800"/>
            <a:ext cx="3779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Templo del Arco Real, Rito York</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2562"/>
                                        </p:tgtEl>
                                        <p:attrNameLst>
                                          <p:attrName>style.visibility</p:attrName>
                                        </p:attrNameLst>
                                      </p:cBhvr>
                                      <p:to>
                                        <p:strVal val="visible"/>
                                      </p:to>
                                    </p:set>
                                    <p:animEffect transition="in" filter="box(out)">
                                      <p:cBhvr>
                                        <p:cTn id="7" dur="2000"/>
                                        <p:tgtEl>
                                          <p:spTgt spid="3225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standrew518.co.uk/GRAPHICS/IMAGES/RAC/ColumnedHallRAM10_1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5906" name="Rectangle 2"/>
          <p:cNvSpPr>
            <a:spLocks noGrp="1" noChangeArrowheads="1"/>
          </p:cNvSpPr>
          <p:nvPr>
            <p:ph type="title"/>
          </p:nvPr>
        </p:nvSpPr>
        <p:spPr/>
        <p:txBody>
          <a:bodyPr/>
          <a:lstStyle/>
          <a:p>
            <a:pPr eaLnBrk="1" hangingPunct="1"/>
            <a:r>
              <a:rPr lang="es-AR" sz="4000" smtClean="0">
                <a:solidFill>
                  <a:srgbClr val="FFFF00"/>
                </a:solidFill>
              </a:rPr>
              <a:t>4. Oficiales, títulos y decoraciones</a:t>
            </a:r>
            <a:endParaRPr lang="es-ES_tradnl" sz="4000" smtClean="0">
              <a:solidFill>
                <a:srgbClr val="FFFF00"/>
              </a:solidFill>
            </a:endParaRPr>
          </a:p>
        </p:txBody>
      </p:sp>
      <p:pic>
        <p:nvPicPr>
          <p:cNvPr id="1275907" name="Picture 3" descr="13th_degree_royal_arch_of_solomon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470025"/>
            <a:ext cx="63246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75906"/>
                                        </p:tgtEl>
                                        <p:attrNameLst>
                                          <p:attrName>style.visibility</p:attrName>
                                        </p:attrNameLst>
                                      </p:cBhvr>
                                      <p:to>
                                        <p:strVal val="visible"/>
                                      </p:to>
                                    </p:set>
                                    <p:animEffect transition="in" filter="blinds(horizontal)">
                                      <p:cBhvr>
                                        <p:cTn id="7" dur="500"/>
                                        <p:tgtEl>
                                          <p:spTgt spid="1275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75907"/>
                                        </p:tgtEl>
                                        <p:attrNameLst>
                                          <p:attrName>style.visibility</p:attrName>
                                        </p:attrNameLst>
                                      </p:cBhvr>
                                      <p:to>
                                        <p:strVal val="visible"/>
                                      </p:to>
                                    </p:set>
                                    <p:animEffect transition="in" filter="fade">
                                      <p:cBhvr>
                                        <p:cTn id="12" dur="2000"/>
                                        <p:tgtEl>
                                          <p:spTgt spid="1275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5906"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6930" name="Rectangle 2"/>
          <p:cNvSpPr>
            <a:spLocks noGrp="1" noChangeArrowheads="1"/>
          </p:cNvSpPr>
          <p:nvPr>
            <p:ph type="title"/>
          </p:nvPr>
        </p:nvSpPr>
        <p:spPr/>
        <p:txBody>
          <a:bodyPr/>
          <a:lstStyle/>
          <a:p>
            <a:pPr eaLnBrk="1" hangingPunct="1"/>
            <a:r>
              <a:rPr lang="es-ES" sz="3500" smtClean="0">
                <a:solidFill>
                  <a:srgbClr val="FFFF00"/>
                </a:solidFill>
              </a:rPr>
              <a:t>La Asamblea se denomina </a:t>
            </a:r>
            <a:r>
              <a:rPr lang="es-ES" sz="3500" i="1" smtClean="0">
                <a:solidFill>
                  <a:srgbClr val="FFFF00"/>
                </a:solidFill>
              </a:rPr>
              <a:t>Logia Real</a:t>
            </a:r>
            <a:r>
              <a:rPr lang="es-ES" sz="3500" smtClean="0">
                <a:solidFill>
                  <a:srgbClr val="FFFF00"/>
                </a:solidFill>
              </a:rPr>
              <a:t>,  </a:t>
            </a:r>
            <a:r>
              <a:rPr lang="es-ES" sz="3500" i="1" smtClean="0">
                <a:solidFill>
                  <a:srgbClr val="FFFF00"/>
                </a:solidFill>
              </a:rPr>
              <a:t>Capítulo Real</a:t>
            </a:r>
            <a:r>
              <a:rPr lang="es-ES" sz="3500" smtClean="0">
                <a:solidFill>
                  <a:srgbClr val="FFFF00"/>
                </a:solidFill>
              </a:rPr>
              <a:t> o </a:t>
            </a:r>
            <a:r>
              <a:rPr lang="es-ES" sz="3500" i="1" smtClean="0">
                <a:solidFill>
                  <a:srgbClr val="FFFF00"/>
                </a:solidFill>
              </a:rPr>
              <a:t>Colegio</a:t>
            </a:r>
            <a:r>
              <a:rPr lang="es-ES_tradnl" sz="3500" i="1" smtClean="0">
                <a:solidFill>
                  <a:srgbClr val="FFFF00"/>
                </a:solidFill>
              </a:rPr>
              <a:t> del Arco Real</a:t>
            </a:r>
          </a:p>
        </p:txBody>
      </p:sp>
      <p:pic>
        <p:nvPicPr>
          <p:cNvPr id="1276931" name="Picture 3" descr="ImagenW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457325"/>
            <a:ext cx="381000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6932" name="Text Box 4"/>
          <p:cNvSpPr txBox="1">
            <a:spLocks noChangeArrowheads="1"/>
          </p:cNvSpPr>
          <p:nvPr/>
        </p:nvSpPr>
        <p:spPr bwMode="auto">
          <a:xfrm>
            <a:off x="107950" y="2266950"/>
            <a:ext cx="230028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Una hermosa </a:t>
            </a:r>
          </a:p>
          <a:p>
            <a:pPr eaLnBrk="1" hangingPunct="1"/>
            <a:r>
              <a:rPr lang="es-AR">
                <a:solidFill>
                  <a:schemeClr val="tx1"/>
                </a:solidFill>
              </a:rPr>
              <a:t>imagen que traduce</a:t>
            </a:r>
          </a:p>
          <a:p>
            <a:pPr eaLnBrk="1" hangingPunct="1"/>
            <a:r>
              <a:rPr lang="es-AR">
                <a:solidFill>
                  <a:schemeClr val="tx1"/>
                </a:solidFill>
              </a:rPr>
              <a:t>el espíritu y el</a:t>
            </a:r>
          </a:p>
          <a:p>
            <a:pPr eaLnBrk="1" hangingPunct="1"/>
            <a:r>
              <a:rPr lang="es-AR">
                <a:solidFill>
                  <a:schemeClr val="tx1"/>
                </a:solidFill>
              </a:rPr>
              <a:t>simbolismo del</a:t>
            </a:r>
          </a:p>
          <a:p>
            <a:pPr eaLnBrk="1" hangingPunct="1"/>
            <a:r>
              <a:rPr lang="es-AR">
                <a:solidFill>
                  <a:schemeClr val="tx1"/>
                </a:solidFill>
              </a:rPr>
              <a:t>Arco Real,</a:t>
            </a:r>
          </a:p>
          <a:p>
            <a:pPr eaLnBrk="1" hangingPunct="1"/>
            <a:r>
              <a:rPr lang="es-AR">
                <a:solidFill>
                  <a:schemeClr val="tx1"/>
                </a:solidFill>
              </a:rPr>
              <a:t>obtenida en la</a:t>
            </a:r>
          </a:p>
          <a:p>
            <a:pPr eaLnBrk="1" hangingPunct="1"/>
            <a:r>
              <a:rPr lang="es-AR">
                <a:solidFill>
                  <a:schemeClr val="tx1"/>
                </a:solidFill>
              </a:rPr>
              <a:t>página del </a:t>
            </a:r>
          </a:p>
          <a:p>
            <a:pPr eaLnBrk="1" hangingPunct="1"/>
            <a:r>
              <a:rPr lang="es-AR">
                <a:solidFill>
                  <a:schemeClr val="tx1"/>
                </a:solidFill>
              </a:rPr>
              <a:t>Capítulo “Cedros del</a:t>
            </a:r>
          </a:p>
          <a:p>
            <a:pPr eaLnBrk="1" hangingPunct="1"/>
            <a:r>
              <a:rPr lang="es-AR">
                <a:solidFill>
                  <a:schemeClr val="tx1"/>
                </a:solidFill>
              </a:rPr>
              <a:t>Líbano”, Rito York,</a:t>
            </a:r>
          </a:p>
          <a:p>
            <a:pPr eaLnBrk="1" hangingPunct="1"/>
            <a:r>
              <a:rPr lang="es-AR">
                <a:solidFill>
                  <a:schemeClr val="tx1"/>
                </a:solidFill>
              </a:rPr>
              <a:t>Bolivia.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76930"/>
                                        </p:tgtEl>
                                        <p:attrNameLst>
                                          <p:attrName>style.visibility</p:attrName>
                                        </p:attrNameLst>
                                      </p:cBhvr>
                                      <p:to>
                                        <p:strVal val="visible"/>
                                      </p:to>
                                    </p:set>
                                    <p:animEffect transition="in" filter="blinds(horizontal)">
                                      <p:cBhvr>
                                        <p:cTn id="7" dur="500"/>
                                        <p:tgtEl>
                                          <p:spTgt spid="1276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76931"/>
                                        </p:tgtEl>
                                        <p:attrNameLst>
                                          <p:attrName>style.visibility</p:attrName>
                                        </p:attrNameLst>
                                      </p:cBhvr>
                                      <p:to>
                                        <p:strVal val="visible"/>
                                      </p:to>
                                    </p:set>
                                    <p:animEffect transition="in" filter="fade">
                                      <p:cBhvr>
                                        <p:cTn id="12" dur="2000"/>
                                        <p:tgtEl>
                                          <p:spTgt spid="12769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76932"/>
                                        </p:tgtEl>
                                        <p:attrNameLst>
                                          <p:attrName>style.visibility</p:attrName>
                                        </p:attrNameLst>
                                      </p:cBhvr>
                                      <p:to>
                                        <p:strVal val="visible"/>
                                      </p:to>
                                    </p:set>
                                    <p:animEffect transition="in" filter="dissolve">
                                      <p:cBhvr>
                                        <p:cTn id="17" dur="500"/>
                                        <p:tgtEl>
                                          <p:spTgt spid="1276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6930" grpId="0"/>
      <p:bldP spid="1276932"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p:txBody>
          <a:bodyPr/>
          <a:lstStyle/>
          <a:p>
            <a:pPr eaLnBrk="1" hangingPunct="1"/>
            <a:r>
              <a:rPr lang="es-AR" sz="4000" smtClean="0">
                <a:solidFill>
                  <a:srgbClr val="FFFF00"/>
                </a:solidFill>
              </a:rPr>
              <a:t>El Tres Veces Poderoso Maestro…</a:t>
            </a:r>
            <a:endParaRPr lang="es-ES_tradnl" sz="4000" smtClean="0">
              <a:solidFill>
                <a:srgbClr val="FFFF00"/>
              </a:solidFill>
            </a:endParaRPr>
          </a:p>
        </p:txBody>
      </p:sp>
      <p:sp>
        <p:nvSpPr>
          <p:cNvPr id="1277955" name="Rectangle 3"/>
          <p:cNvSpPr>
            <a:spLocks noGrp="1" noChangeArrowheads="1"/>
          </p:cNvSpPr>
          <p:nvPr>
            <p:ph type="body" sz="half" idx="1"/>
          </p:nvPr>
        </p:nvSpPr>
        <p:spPr>
          <a:xfrm>
            <a:off x="152400" y="1524000"/>
            <a:ext cx="4038600" cy="4525963"/>
          </a:xfrm>
        </p:spPr>
        <p:txBody>
          <a:bodyPr/>
          <a:lstStyle/>
          <a:p>
            <a:pPr eaLnBrk="1" hangingPunct="1">
              <a:lnSpc>
                <a:spcPct val="90000"/>
              </a:lnSpc>
            </a:pPr>
            <a:r>
              <a:rPr lang="es-ES" sz="2000" smtClean="0"/>
              <a:t>Representa a Salomón.</a:t>
            </a:r>
          </a:p>
          <a:p>
            <a:pPr eaLnBrk="1" hangingPunct="1">
              <a:lnSpc>
                <a:spcPct val="90000"/>
              </a:lnSpc>
            </a:pPr>
            <a:r>
              <a:rPr lang="es-ES" sz="2000" smtClean="0"/>
              <a:t>Se sienta al Oriente sobre un rico canapé, con corona y cetro real. </a:t>
            </a:r>
          </a:p>
          <a:p>
            <a:pPr eaLnBrk="1" hangingPunct="1">
              <a:lnSpc>
                <a:spcPct val="90000"/>
              </a:lnSpc>
            </a:pPr>
            <a:r>
              <a:rPr lang="es-ES" sz="2000" smtClean="0"/>
              <a:t>Viste una túnica amarilla y un manto real de púrpura, bordado de azul, forrado de armiño, con mangas que le llegan hasta el codo. </a:t>
            </a:r>
          </a:p>
          <a:p>
            <a:pPr eaLnBrk="1" hangingPunct="1">
              <a:lnSpc>
                <a:spcPct val="90000"/>
              </a:lnSpc>
            </a:pPr>
            <a:r>
              <a:rPr lang="es-ES" sz="2000" smtClean="0"/>
              <a:t>Lleva una cinta ancha de púrpura, del hombro derecho a la cadera izquierda, de la que pende un triángulo de oro.</a:t>
            </a:r>
            <a:endParaRPr lang="es-ES_tradnl" sz="2000" smtClean="0"/>
          </a:p>
        </p:txBody>
      </p:sp>
      <p:sp>
        <p:nvSpPr>
          <p:cNvPr id="106500"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277957" name="Picture 5" descr="king-solomon-russian-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409700"/>
            <a:ext cx="43434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7958" name="Text Box 6"/>
          <p:cNvSpPr txBox="1">
            <a:spLocks noChangeArrowheads="1"/>
          </p:cNvSpPr>
          <p:nvPr/>
        </p:nvSpPr>
        <p:spPr bwMode="auto">
          <a:xfrm>
            <a:off x="669925" y="5729288"/>
            <a:ext cx="3638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Rey Salomón, en un icono ruso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77954"/>
                                        </p:tgtEl>
                                        <p:attrNameLst>
                                          <p:attrName>style.visibility</p:attrName>
                                        </p:attrNameLst>
                                      </p:cBhvr>
                                      <p:to>
                                        <p:strVal val="visible"/>
                                      </p:to>
                                    </p:set>
                                    <p:animEffect transition="in" filter="blinds(horizontal)">
                                      <p:cBhvr>
                                        <p:cTn id="7" dur="500"/>
                                        <p:tgtEl>
                                          <p:spTgt spid="1277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77955">
                                            <p:txEl>
                                              <p:pRg st="0" end="0"/>
                                            </p:txEl>
                                          </p:spTgt>
                                        </p:tgtEl>
                                        <p:attrNameLst>
                                          <p:attrName>style.visibility</p:attrName>
                                        </p:attrNameLst>
                                      </p:cBhvr>
                                      <p:to>
                                        <p:strVal val="visible"/>
                                      </p:to>
                                    </p:set>
                                    <p:animEffect transition="in" filter="blinds(horizontal)">
                                      <p:cBhvr>
                                        <p:cTn id="12" dur="500"/>
                                        <p:tgtEl>
                                          <p:spTgt spid="12779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77955">
                                            <p:txEl>
                                              <p:pRg st="1" end="1"/>
                                            </p:txEl>
                                          </p:spTgt>
                                        </p:tgtEl>
                                        <p:attrNameLst>
                                          <p:attrName>style.visibility</p:attrName>
                                        </p:attrNameLst>
                                      </p:cBhvr>
                                      <p:to>
                                        <p:strVal val="visible"/>
                                      </p:to>
                                    </p:set>
                                    <p:animEffect transition="in" filter="blinds(horizontal)">
                                      <p:cBhvr>
                                        <p:cTn id="17" dur="500"/>
                                        <p:tgtEl>
                                          <p:spTgt spid="12779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77955">
                                            <p:txEl>
                                              <p:pRg st="2" end="2"/>
                                            </p:txEl>
                                          </p:spTgt>
                                        </p:tgtEl>
                                        <p:attrNameLst>
                                          <p:attrName>style.visibility</p:attrName>
                                        </p:attrNameLst>
                                      </p:cBhvr>
                                      <p:to>
                                        <p:strVal val="visible"/>
                                      </p:to>
                                    </p:set>
                                    <p:animEffect transition="in" filter="blinds(horizontal)">
                                      <p:cBhvr>
                                        <p:cTn id="22" dur="500"/>
                                        <p:tgtEl>
                                          <p:spTgt spid="12779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77955">
                                            <p:txEl>
                                              <p:pRg st="3" end="3"/>
                                            </p:txEl>
                                          </p:spTgt>
                                        </p:tgtEl>
                                        <p:attrNameLst>
                                          <p:attrName>style.visibility</p:attrName>
                                        </p:attrNameLst>
                                      </p:cBhvr>
                                      <p:to>
                                        <p:strVal val="visible"/>
                                      </p:to>
                                    </p:set>
                                    <p:animEffect transition="in" filter="blinds(horizontal)">
                                      <p:cBhvr>
                                        <p:cTn id="27" dur="500"/>
                                        <p:tgtEl>
                                          <p:spTgt spid="12779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277957"/>
                                        </p:tgtEl>
                                        <p:attrNameLst>
                                          <p:attrName>style.visibility</p:attrName>
                                        </p:attrNameLst>
                                      </p:cBhvr>
                                      <p:to>
                                        <p:strVal val="visible"/>
                                      </p:to>
                                    </p:set>
                                    <p:animEffect transition="in" filter="fade">
                                      <p:cBhvr>
                                        <p:cTn id="32" dur="2000"/>
                                        <p:tgtEl>
                                          <p:spTgt spid="12779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77958"/>
                                        </p:tgtEl>
                                        <p:attrNameLst>
                                          <p:attrName>style.visibility</p:attrName>
                                        </p:attrNameLst>
                                      </p:cBhvr>
                                      <p:to>
                                        <p:strVal val="visible"/>
                                      </p:to>
                                    </p:set>
                                    <p:animEffect transition="in" filter="dissolve">
                                      <p:cBhvr>
                                        <p:cTn id="37" dur="500"/>
                                        <p:tgtEl>
                                          <p:spTgt spid="1277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7954" grpId="0"/>
      <p:bldP spid="1277955" grpId="0" build="p"/>
      <p:bldP spid="1277958"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8978" name="Rectangle 2"/>
          <p:cNvSpPr>
            <a:spLocks noGrp="1" noChangeArrowheads="1"/>
          </p:cNvSpPr>
          <p:nvPr>
            <p:ph type="title"/>
          </p:nvPr>
        </p:nvSpPr>
        <p:spPr/>
        <p:txBody>
          <a:bodyPr/>
          <a:lstStyle/>
          <a:p>
            <a:pPr eaLnBrk="1" hangingPunct="1"/>
            <a:r>
              <a:rPr lang="es-AR" smtClean="0">
                <a:solidFill>
                  <a:srgbClr val="FFFF00"/>
                </a:solidFill>
              </a:rPr>
              <a:t>El Primer Vigilante</a:t>
            </a:r>
            <a:endParaRPr lang="es-ES_tradnl" smtClean="0">
              <a:solidFill>
                <a:srgbClr val="FFFF00"/>
              </a:solidFill>
            </a:endParaRPr>
          </a:p>
        </p:txBody>
      </p:sp>
      <p:sp>
        <p:nvSpPr>
          <p:cNvPr id="1278979" name="Rectangle 3"/>
          <p:cNvSpPr>
            <a:spLocks noGrp="1" noChangeArrowheads="1"/>
          </p:cNvSpPr>
          <p:nvPr>
            <p:ph type="body" sz="half" idx="1"/>
          </p:nvPr>
        </p:nvSpPr>
        <p:spPr/>
        <p:txBody>
          <a:bodyPr/>
          <a:lstStyle/>
          <a:p>
            <a:pPr eaLnBrk="1" hangingPunct="1">
              <a:lnSpc>
                <a:spcPct val="80000"/>
              </a:lnSpc>
            </a:pPr>
            <a:r>
              <a:rPr lang="es-ES" sz="2000" smtClean="0"/>
              <a:t>Recibe el título de </a:t>
            </a:r>
            <a:r>
              <a:rPr lang="es-ES" sz="2000" i="1" smtClean="0"/>
              <a:t>“Gran Vigilante”.</a:t>
            </a:r>
          </a:p>
          <a:p>
            <a:pPr eaLnBrk="1" hangingPunct="1">
              <a:lnSpc>
                <a:spcPct val="80000"/>
              </a:lnSpc>
            </a:pPr>
            <a:r>
              <a:rPr lang="es-ES" sz="2000" smtClean="0"/>
              <a:t>Representa a Hiram, Rey de Tiro. </a:t>
            </a:r>
          </a:p>
          <a:p>
            <a:pPr eaLnBrk="1" hangingPunct="1">
              <a:lnSpc>
                <a:spcPct val="80000"/>
              </a:lnSpc>
            </a:pPr>
            <a:r>
              <a:rPr lang="es-ES" sz="2000" smtClean="0"/>
              <a:t>Se sienta al Oriente, a la izquierda de Salomón, con corona y cetro.</a:t>
            </a:r>
          </a:p>
          <a:p>
            <a:pPr eaLnBrk="1" hangingPunct="1">
              <a:lnSpc>
                <a:spcPct val="80000"/>
              </a:lnSpc>
            </a:pPr>
            <a:r>
              <a:rPr lang="es-ES" sz="2000" smtClean="0"/>
              <a:t>Lleva una túnica púrpura y manto amarillo. </a:t>
            </a:r>
          </a:p>
          <a:p>
            <a:pPr eaLnBrk="1" hangingPunct="1">
              <a:lnSpc>
                <a:spcPct val="80000"/>
              </a:lnSpc>
            </a:pPr>
            <a:r>
              <a:rPr lang="es-ES" sz="2000" smtClean="0"/>
              <a:t>Tiene la misma cinta y joya que Salomón.</a:t>
            </a:r>
          </a:p>
          <a:p>
            <a:pPr eaLnBrk="1" hangingPunct="1">
              <a:lnSpc>
                <a:spcPct val="80000"/>
              </a:lnSpc>
            </a:pPr>
            <a:r>
              <a:rPr lang="es-ES" sz="2000" smtClean="0"/>
              <a:t>Los antiguos Rituales indicaban que debe estar “</a:t>
            </a:r>
            <a:r>
              <a:rPr lang="es-ES" sz="2000" i="1" smtClean="0"/>
              <a:t>vestido como un extranjero</a:t>
            </a:r>
            <a:r>
              <a:rPr lang="es-ES" sz="2000" smtClean="0"/>
              <a:t>”, aunque no está claro qué significa esto. </a:t>
            </a:r>
            <a:endParaRPr lang="es-ES_tradnl" sz="2000" smtClean="0"/>
          </a:p>
        </p:txBody>
      </p:sp>
      <p:sp>
        <p:nvSpPr>
          <p:cNvPr id="107524" name="Rectangle 4"/>
          <p:cNvSpPr>
            <a:spLocks noGrp="1" noChangeArrowheads="1"/>
          </p:cNvSpPr>
          <p:nvPr>
            <p:ph sz="half" idx="2"/>
          </p:nvPr>
        </p:nvSpPr>
        <p:spPr/>
        <p:txBody>
          <a:bodyPr/>
          <a:lstStyle/>
          <a:p>
            <a:pPr eaLnBrk="1" hangingPunct="1">
              <a:lnSpc>
                <a:spcPct val="80000"/>
              </a:lnSpc>
            </a:pPr>
            <a:endParaRPr lang="es-AR" sz="1600" smtClean="0"/>
          </a:p>
        </p:txBody>
      </p:sp>
      <p:pic>
        <p:nvPicPr>
          <p:cNvPr id="1278981" name="Picture 5" descr="038th.jpg (42K)">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447800"/>
            <a:ext cx="3648075"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8982" name="Text Box 6"/>
          <p:cNvSpPr txBox="1">
            <a:spLocks noChangeArrowheads="1"/>
          </p:cNvSpPr>
          <p:nvPr/>
        </p:nvSpPr>
        <p:spPr bwMode="auto">
          <a:xfrm>
            <a:off x="4953000" y="6096000"/>
            <a:ext cx="35052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sz="1300">
                <a:solidFill>
                  <a:schemeClr val="tx1"/>
                </a:solidFill>
              </a:rPr>
              <a:t>Hiram, Rey de Tiro, envió operarios que</a:t>
            </a:r>
          </a:p>
          <a:p>
            <a:pPr algn="ctr" eaLnBrk="1" hangingPunct="1"/>
            <a:r>
              <a:rPr lang="es-AR" sz="1300">
                <a:solidFill>
                  <a:schemeClr val="tx1"/>
                </a:solidFill>
              </a:rPr>
              <a:t> se ocuparon de la tala de cedros</a:t>
            </a:r>
          </a:p>
          <a:p>
            <a:pPr algn="ctr" eaLnBrk="1" hangingPunct="1"/>
            <a:r>
              <a:rPr lang="es-AR" sz="1300">
                <a:solidFill>
                  <a:schemeClr val="tx1"/>
                </a:solidFill>
              </a:rPr>
              <a:t>en el Monte Líbano. Dibujo de Gustavo Doré.</a:t>
            </a:r>
            <a:endParaRPr lang="es-ES_tradnl" sz="1300">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78978"/>
                                        </p:tgtEl>
                                        <p:attrNameLst>
                                          <p:attrName>style.visibility</p:attrName>
                                        </p:attrNameLst>
                                      </p:cBhvr>
                                      <p:to>
                                        <p:strVal val="visible"/>
                                      </p:to>
                                    </p:set>
                                    <p:animEffect transition="in" filter="blinds(horizontal)">
                                      <p:cBhvr>
                                        <p:cTn id="7" dur="500"/>
                                        <p:tgtEl>
                                          <p:spTgt spid="12789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78979">
                                            <p:txEl>
                                              <p:pRg st="0" end="0"/>
                                            </p:txEl>
                                          </p:spTgt>
                                        </p:tgtEl>
                                        <p:attrNameLst>
                                          <p:attrName>style.visibility</p:attrName>
                                        </p:attrNameLst>
                                      </p:cBhvr>
                                      <p:to>
                                        <p:strVal val="visible"/>
                                      </p:to>
                                    </p:set>
                                    <p:animEffect transition="in" filter="blinds(horizontal)">
                                      <p:cBhvr>
                                        <p:cTn id="12" dur="500"/>
                                        <p:tgtEl>
                                          <p:spTgt spid="12789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78979">
                                            <p:txEl>
                                              <p:pRg st="1" end="1"/>
                                            </p:txEl>
                                          </p:spTgt>
                                        </p:tgtEl>
                                        <p:attrNameLst>
                                          <p:attrName>style.visibility</p:attrName>
                                        </p:attrNameLst>
                                      </p:cBhvr>
                                      <p:to>
                                        <p:strVal val="visible"/>
                                      </p:to>
                                    </p:set>
                                    <p:animEffect transition="in" filter="blinds(horizontal)">
                                      <p:cBhvr>
                                        <p:cTn id="17" dur="500"/>
                                        <p:tgtEl>
                                          <p:spTgt spid="12789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78979">
                                            <p:txEl>
                                              <p:pRg st="2" end="2"/>
                                            </p:txEl>
                                          </p:spTgt>
                                        </p:tgtEl>
                                        <p:attrNameLst>
                                          <p:attrName>style.visibility</p:attrName>
                                        </p:attrNameLst>
                                      </p:cBhvr>
                                      <p:to>
                                        <p:strVal val="visible"/>
                                      </p:to>
                                    </p:set>
                                    <p:animEffect transition="in" filter="blinds(horizontal)">
                                      <p:cBhvr>
                                        <p:cTn id="22" dur="500"/>
                                        <p:tgtEl>
                                          <p:spTgt spid="12789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78979">
                                            <p:txEl>
                                              <p:pRg st="3" end="3"/>
                                            </p:txEl>
                                          </p:spTgt>
                                        </p:tgtEl>
                                        <p:attrNameLst>
                                          <p:attrName>style.visibility</p:attrName>
                                        </p:attrNameLst>
                                      </p:cBhvr>
                                      <p:to>
                                        <p:strVal val="visible"/>
                                      </p:to>
                                    </p:set>
                                    <p:animEffect transition="in" filter="blinds(horizontal)">
                                      <p:cBhvr>
                                        <p:cTn id="27" dur="500"/>
                                        <p:tgtEl>
                                          <p:spTgt spid="127897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78979">
                                            <p:txEl>
                                              <p:pRg st="4" end="4"/>
                                            </p:txEl>
                                          </p:spTgt>
                                        </p:tgtEl>
                                        <p:attrNameLst>
                                          <p:attrName>style.visibility</p:attrName>
                                        </p:attrNameLst>
                                      </p:cBhvr>
                                      <p:to>
                                        <p:strVal val="visible"/>
                                      </p:to>
                                    </p:set>
                                    <p:animEffect transition="in" filter="blinds(horizontal)">
                                      <p:cBhvr>
                                        <p:cTn id="32" dur="500"/>
                                        <p:tgtEl>
                                          <p:spTgt spid="127897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78979">
                                            <p:txEl>
                                              <p:pRg st="5" end="5"/>
                                            </p:txEl>
                                          </p:spTgt>
                                        </p:tgtEl>
                                        <p:attrNameLst>
                                          <p:attrName>style.visibility</p:attrName>
                                        </p:attrNameLst>
                                      </p:cBhvr>
                                      <p:to>
                                        <p:strVal val="visible"/>
                                      </p:to>
                                    </p:set>
                                    <p:animEffect transition="in" filter="blinds(horizontal)">
                                      <p:cBhvr>
                                        <p:cTn id="37" dur="500"/>
                                        <p:tgtEl>
                                          <p:spTgt spid="127897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278981"/>
                                        </p:tgtEl>
                                        <p:attrNameLst>
                                          <p:attrName>style.visibility</p:attrName>
                                        </p:attrNameLst>
                                      </p:cBhvr>
                                      <p:to>
                                        <p:strVal val="visible"/>
                                      </p:to>
                                    </p:set>
                                    <p:animEffect transition="in" filter="fade">
                                      <p:cBhvr>
                                        <p:cTn id="42" dur="2000"/>
                                        <p:tgtEl>
                                          <p:spTgt spid="127898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278982"/>
                                        </p:tgtEl>
                                        <p:attrNameLst>
                                          <p:attrName>style.visibility</p:attrName>
                                        </p:attrNameLst>
                                      </p:cBhvr>
                                      <p:to>
                                        <p:strVal val="visible"/>
                                      </p:to>
                                    </p:set>
                                    <p:animEffect transition="in" filter="dissolve">
                                      <p:cBhvr>
                                        <p:cTn id="47" dur="500"/>
                                        <p:tgtEl>
                                          <p:spTgt spid="1278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8978" grpId="0"/>
      <p:bldP spid="1278979" grpId="0" build="p"/>
      <p:bldP spid="127898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02" name="Rectangle 2"/>
          <p:cNvSpPr>
            <a:spLocks noGrp="1" noChangeArrowheads="1"/>
          </p:cNvSpPr>
          <p:nvPr>
            <p:ph type="title"/>
          </p:nvPr>
        </p:nvSpPr>
        <p:spPr/>
        <p:txBody>
          <a:bodyPr/>
          <a:lstStyle/>
          <a:p>
            <a:pPr eaLnBrk="1" hangingPunct="1"/>
            <a:r>
              <a:rPr lang="es-AR" smtClean="0">
                <a:solidFill>
                  <a:srgbClr val="FFFF00"/>
                </a:solidFill>
              </a:rPr>
              <a:t>El Segundo Vigilante</a:t>
            </a:r>
            <a:endParaRPr lang="es-ES_tradnl" smtClean="0">
              <a:solidFill>
                <a:srgbClr val="FFFF00"/>
              </a:solidFill>
            </a:endParaRPr>
          </a:p>
        </p:txBody>
      </p:sp>
      <p:sp>
        <p:nvSpPr>
          <p:cNvPr id="1280003" name="Rectangle 3"/>
          <p:cNvSpPr>
            <a:spLocks noGrp="1" noChangeArrowheads="1"/>
          </p:cNvSpPr>
          <p:nvPr>
            <p:ph type="body" sz="half" idx="1"/>
          </p:nvPr>
        </p:nvSpPr>
        <p:spPr/>
        <p:txBody>
          <a:bodyPr/>
          <a:lstStyle/>
          <a:p>
            <a:pPr eaLnBrk="1" hangingPunct="1">
              <a:lnSpc>
                <a:spcPct val="80000"/>
              </a:lnSpc>
            </a:pPr>
            <a:r>
              <a:rPr lang="es-ES" sz="2400" smtClean="0"/>
              <a:t>Se lo denomina </a:t>
            </a:r>
            <a:r>
              <a:rPr lang="es-ES" sz="2400" i="1" smtClean="0"/>
              <a:t>“Gran Inspector”.</a:t>
            </a:r>
          </a:p>
          <a:p>
            <a:pPr eaLnBrk="1" hangingPunct="1">
              <a:lnSpc>
                <a:spcPct val="80000"/>
              </a:lnSpc>
            </a:pPr>
            <a:r>
              <a:rPr lang="es-ES" sz="2400" smtClean="0"/>
              <a:t>Representa a Adonhiram.</a:t>
            </a:r>
          </a:p>
          <a:p>
            <a:pPr eaLnBrk="1" hangingPunct="1">
              <a:lnSpc>
                <a:spcPct val="80000"/>
              </a:lnSpc>
            </a:pPr>
            <a:r>
              <a:rPr lang="es-ES" sz="2400" smtClean="0"/>
              <a:t>Está siempre cubierto y tiene una espada desnuda en la mano derecha. </a:t>
            </a:r>
          </a:p>
          <a:p>
            <a:pPr eaLnBrk="1" hangingPunct="1">
              <a:lnSpc>
                <a:spcPct val="80000"/>
              </a:lnSpc>
            </a:pPr>
            <a:r>
              <a:rPr lang="es-ES" sz="2400" smtClean="0"/>
              <a:t>Lleva túnica blanca, banda púrpura y la joya del grado.</a:t>
            </a:r>
          </a:p>
          <a:p>
            <a:pPr eaLnBrk="1" hangingPunct="1">
              <a:lnSpc>
                <a:spcPct val="80000"/>
              </a:lnSpc>
            </a:pPr>
            <a:r>
              <a:rPr lang="es-ES" sz="2400" smtClean="0"/>
              <a:t>En otros Rituales, representa a Zabulón o Gibulum, lo que quizás es más rico simbólicamente.</a:t>
            </a:r>
            <a:endParaRPr lang="es-ES_tradnl" sz="2400" smtClean="0"/>
          </a:p>
        </p:txBody>
      </p:sp>
      <p:sp>
        <p:nvSpPr>
          <p:cNvPr id="108548" name="Rectangle 4"/>
          <p:cNvSpPr>
            <a:spLocks noGrp="1" noChangeArrowheads="1"/>
          </p:cNvSpPr>
          <p:nvPr>
            <p:ph sz="half" idx="2"/>
          </p:nvPr>
        </p:nvSpPr>
        <p:spPr/>
        <p:txBody>
          <a:bodyPr/>
          <a:lstStyle/>
          <a:p>
            <a:pPr eaLnBrk="1" hangingPunct="1">
              <a:lnSpc>
                <a:spcPct val="80000"/>
              </a:lnSpc>
            </a:pPr>
            <a:endParaRPr lang="es-AR" sz="2400" smtClean="0"/>
          </a:p>
        </p:txBody>
      </p:sp>
      <p:pic>
        <p:nvPicPr>
          <p:cNvPr id="1280005" name="Picture 5" descr="adonhiram-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05000"/>
            <a:ext cx="4419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0002"/>
                                        </p:tgtEl>
                                        <p:attrNameLst>
                                          <p:attrName>style.visibility</p:attrName>
                                        </p:attrNameLst>
                                      </p:cBhvr>
                                      <p:to>
                                        <p:strVal val="visible"/>
                                      </p:to>
                                    </p:set>
                                    <p:animEffect transition="in" filter="blinds(horizontal)">
                                      <p:cBhvr>
                                        <p:cTn id="7" dur="500"/>
                                        <p:tgtEl>
                                          <p:spTgt spid="12800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0003">
                                            <p:txEl>
                                              <p:pRg st="0" end="0"/>
                                            </p:txEl>
                                          </p:spTgt>
                                        </p:tgtEl>
                                        <p:attrNameLst>
                                          <p:attrName>style.visibility</p:attrName>
                                        </p:attrNameLst>
                                      </p:cBhvr>
                                      <p:to>
                                        <p:strVal val="visible"/>
                                      </p:to>
                                    </p:set>
                                    <p:animEffect transition="in" filter="blinds(horizontal)">
                                      <p:cBhvr>
                                        <p:cTn id="12" dur="500"/>
                                        <p:tgtEl>
                                          <p:spTgt spid="12800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0003">
                                            <p:txEl>
                                              <p:pRg st="1" end="1"/>
                                            </p:txEl>
                                          </p:spTgt>
                                        </p:tgtEl>
                                        <p:attrNameLst>
                                          <p:attrName>style.visibility</p:attrName>
                                        </p:attrNameLst>
                                      </p:cBhvr>
                                      <p:to>
                                        <p:strVal val="visible"/>
                                      </p:to>
                                    </p:set>
                                    <p:animEffect transition="in" filter="blinds(horizontal)">
                                      <p:cBhvr>
                                        <p:cTn id="17" dur="500"/>
                                        <p:tgtEl>
                                          <p:spTgt spid="12800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0003">
                                            <p:txEl>
                                              <p:pRg st="2" end="2"/>
                                            </p:txEl>
                                          </p:spTgt>
                                        </p:tgtEl>
                                        <p:attrNameLst>
                                          <p:attrName>style.visibility</p:attrName>
                                        </p:attrNameLst>
                                      </p:cBhvr>
                                      <p:to>
                                        <p:strVal val="visible"/>
                                      </p:to>
                                    </p:set>
                                    <p:animEffect transition="in" filter="blinds(horizontal)">
                                      <p:cBhvr>
                                        <p:cTn id="22" dur="500"/>
                                        <p:tgtEl>
                                          <p:spTgt spid="12800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0003">
                                            <p:txEl>
                                              <p:pRg st="3" end="3"/>
                                            </p:txEl>
                                          </p:spTgt>
                                        </p:tgtEl>
                                        <p:attrNameLst>
                                          <p:attrName>style.visibility</p:attrName>
                                        </p:attrNameLst>
                                      </p:cBhvr>
                                      <p:to>
                                        <p:strVal val="visible"/>
                                      </p:to>
                                    </p:set>
                                    <p:animEffect transition="in" filter="blinds(horizontal)">
                                      <p:cBhvr>
                                        <p:cTn id="27" dur="500"/>
                                        <p:tgtEl>
                                          <p:spTgt spid="128000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0003">
                                            <p:txEl>
                                              <p:pRg st="4" end="4"/>
                                            </p:txEl>
                                          </p:spTgt>
                                        </p:tgtEl>
                                        <p:attrNameLst>
                                          <p:attrName>style.visibility</p:attrName>
                                        </p:attrNameLst>
                                      </p:cBhvr>
                                      <p:to>
                                        <p:strVal val="visible"/>
                                      </p:to>
                                    </p:set>
                                    <p:animEffect transition="in" filter="blinds(horizontal)">
                                      <p:cBhvr>
                                        <p:cTn id="32" dur="500"/>
                                        <p:tgtEl>
                                          <p:spTgt spid="128000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280005"/>
                                        </p:tgtEl>
                                        <p:attrNameLst>
                                          <p:attrName>style.visibility</p:attrName>
                                        </p:attrNameLst>
                                      </p:cBhvr>
                                      <p:to>
                                        <p:strVal val="visible"/>
                                      </p:to>
                                    </p:set>
                                    <p:animEffect transition="in" filter="fade">
                                      <p:cBhvr>
                                        <p:cTn id="37" dur="2000"/>
                                        <p:tgtEl>
                                          <p:spTgt spid="1280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02" grpId="0"/>
      <p:bldP spid="128000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026" name="Rectangle 2"/>
          <p:cNvSpPr>
            <a:spLocks noGrp="1" noChangeArrowheads="1"/>
          </p:cNvSpPr>
          <p:nvPr>
            <p:ph type="title"/>
          </p:nvPr>
        </p:nvSpPr>
        <p:spPr/>
        <p:txBody>
          <a:bodyPr/>
          <a:lstStyle/>
          <a:p>
            <a:pPr eaLnBrk="1" hangingPunct="1"/>
            <a:r>
              <a:rPr lang="es-AR" smtClean="0">
                <a:solidFill>
                  <a:srgbClr val="FFFF00"/>
                </a:solidFill>
              </a:rPr>
              <a:t>El Gran Tesorero</a:t>
            </a:r>
            <a:endParaRPr lang="es-ES_tradnl" smtClean="0">
              <a:solidFill>
                <a:srgbClr val="FFFF00"/>
              </a:solidFill>
            </a:endParaRPr>
          </a:p>
        </p:txBody>
      </p:sp>
      <p:sp>
        <p:nvSpPr>
          <p:cNvPr id="1281027" name="Rectangle 3"/>
          <p:cNvSpPr>
            <a:spLocks noGrp="1" noChangeArrowheads="1"/>
          </p:cNvSpPr>
          <p:nvPr>
            <p:ph type="body" sz="half" idx="1"/>
          </p:nvPr>
        </p:nvSpPr>
        <p:spPr/>
        <p:txBody>
          <a:bodyPr/>
          <a:lstStyle/>
          <a:p>
            <a:pPr eaLnBrk="1" hangingPunct="1">
              <a:lnSpc>
                <a:spcPct val="80000"/>
              </a:lnSpc>
            </a:pPr>
            <a:r>
              <a:rPr lang="es-ES" sz="2400" smtClean="0"/>
              <a:t>Representa a Johaben.</a:t>
            </a:r>
          </a:p>
          <a:p>
            <a:pPr eaLnBrk="1" hangingPunct="1">
              <a:lnSpc>
                <a:spcPct val="80000"/>
              </a:lnSpc>
            </a:pPr>
            <a:r>
              <a:rPr lang="es-ES" sz="2400" smtClean="0"/>
              <a:t>Se sienta al Norte, y permanece cubierto.</a:t>
            </a:r>
          </a:p>
          <a:p>
            <a:pPr eaLnBrk="1" hangingPunct="1">
              <a:lnSpc>
                <a:spcPct val="80000"/>
              </a:lnSpc>
            </a:pPr>
            <a:r>
              <a:rPr lang="es-ES" sz="2400" smtClean="0"/>
              <a:t>Lleva túnica blanca, con la banda y la joya del grado. </a:t>
            </a:r>
          </a:p>
          <a:p>
            <a:pPr eaLnBrk="1" hangingPunct="1">
              <a:lnSpc>
                <a:spcPct val="80000"/>
              </a:lnSpc>
            </a:pPr>
            <a:r>
              <a:rPr lang="es-ES" sz="2400" smtClean="0"/>
              <a:t>Del quinto botón de la túnica, pende una llave de oro. </a:t>
            </a:r>
          </a:p>
          <a:p>
            <a:pPr eaLnBrk="1" hangingPunct="1">
              <a:lnSpc>
                <a:spcPct val="80000"/>
              </a:lnSpc>
            </a:pPr>
            <a:r>
              <a:rPr lang="es-ES" sz="2400" smtClean="0"/>
              <a:t>Sobre la llave se ve grabada la sigla IOLVI (“</a:t>
            </a:r>
            <a:r>
              <a:rPr lang="es-ES" sz="2400" i="1" smtClean="0"/>
              <a:t>In ore leonis, verbum inveni”</a:t>
            </a:r>
            <a:r>
              <a:rPr lang="es-ES" sz="2400" smtClean="0"/>
              <a:t>) o IVIOL, con el número 525. </a:t>
            </a:r>
            <a:endParaRPr lang="es-ES_tradnl" sz="2400" smtClean="0"/>
          </a:p>
        </p:txBody>
      </p:sp>
      <p:sp>
        <p:nvSpPr>
          <p:cNvPr id="109572" name="Rectangle 4"/>
          <p:cNvSpPr>
            <a:spLocks noGrp="1" noChangeArrowheads="1" noTextEdit="1"/>
          </p:cNvSpPr>
          <p:nvPr>
            <p:ph type="clipArt" sz="half" idx="2"/>
          </p:nvPr>
        </p:nvSpPr>
        <p:spPr/>
      </p:sp>
      <p:pic>
        <p:nvPicPr>
          <p:cNvPr id="1281029" name="Picture 5" descr="tmp821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33600"/>
            <a:ext cx="43434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1026"/>
                                        </p:tgtEl>
                                        <p:attrNameLst>
                                          <p:attrName>style.visibility</p:attrName>
                                        </p:attrNameLst>
                                      </p:cBhvr>
                                      <p:to>
                                        <p:strVal val="visible"/>
                                      </p:to>
                                    </p:set>
                                    <p:animEffect transition="in" filter="blinds(horizontal)">
                                      <p:cBhvr>
                                        <p:cTn id="7" dur="500"/>
                                        <p:tgtEl>
                                          <p:spTgt spid="128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1027">
                                            <p:txEl>
                                              <p:pRg st="0" end="0"/>
                                            </p:txEl>
                                          </p:spTgt>
                                        </p:tgtEl>
                                        <p:attrNameLst>
                                          <p:attrName>style.visibility</p:attrName>
                                        </p:attrNameLst>
                                      </p:cBhvr>
                                      <p:to>
                                        <p:strVal val="visible"/>
                                      </p:to>
                                    </p:set>
                                    <p:animEffect transition="in" filter="blinds(horizontal)">
                                      <p:cBhvr>
                                        <p:cTn id="12" dur="500"/>
                                        <p:tgtEl>
                                          <p:spTgt spid="12810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1027">
                                            <p:txEl>
                                              <p:pRg st="1" end="1"/>
                                            </p:txEl>
                                          </p:spTgt>
                                        </p:tgtEl>
                                        <p:attrNameLst>
                                          <p:attrName>style.visibility</p:attrName>
                                        </p:attrNameLst>
                                      </p:cBhvr>
                                      <p:to>
                                        <p:strVal val="visible"/>
                                      </p:to>
                                    </p:set>
                                    <p:animEffect transition="in" filter="blinds(horizontal)">
                                      <p:cBhvr>
                                        <p:cTn id="17" dur="500"/>
                                        <p:tgtEl>
                                          <p:spTgt spid="12810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1027">
                                            <p:txEl>
                                              <p:pRg st="2" end="2"/>
                                            </p:txEl>
                                          </p:spTgt>
                                        </p:tgtEl>
                                        <p:attrNameLst>
                                          <p:attrName>style.visibility</p:attrName>
                                        </p:attrNameLst>
                                      </p:cBhvr>
                                      <p:to>
                                        <p:strVal val="visible"/>
                                      </p:to>
                                    </p:set>
                                    <p:animEffect transition="in" filter="blinds(horizontal)">
                                      <p:cBhvr>
                                        <p:cTn id="22" dur="500"/>
                                        <p:tgtEl>
                                          <p:spTgt spid="12810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1027">
                                            <p:txEl>
                                              <p:pRg st="3" end="3"/>
                                            </p:txEl>
                                          </p:spTgt>
                                        </p:tgtEl>
                                        <p:attrNameLst>
                                          <p:attrName>style.visibility</p:attrName>
                                        </p:attrNameLst>
                                      </p:cBhvr>
                                      <p:to>
                                        <p:strVal val="visible"/>
                                      </p:to>
                                    </p:set>
                                    <p:animEffect transition="in" filter="blinds(horizontal)">
                                      <p:cBhvr>
                                        <p:cTn id="27" dur="500"/>
                                        <p:tgtEl>
                                          <p:spTgt spid="12810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1027">
                                            <p:txEl>
                                              <p:pRg st="4" end="4"/>
                                            </p:txEl>
                                          </p:spTgt>
                                        </p:tgtEl>
                                        <p:attrNameLst>
                                          <p:attrName>style.visibility</p:attrName>
                                        </p:attrNameLst>
                                      </p:cBhvr>
                                      <p:to>
                                        <p:strVal val="visible"/>
                                      </p:to>
                                    </p:set>
                                    <p:animEffect transition="in" filter="blinds(horizontal)">
                                      <p:cBhvr>
                                        <p:cTn id="32" dur="500"/>
                                        <p:tgtEl>
                                          <p:spTgt spid="128102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281029"/>
                                        </p:tgtEl>
                                        <p:attrNameLst>
                                          <p:attrName>style.visibility</p:attrName>
                                        </p:attrNameLst>
                                      </p:cBhvr>
                                      <p:to>
                                        <p:strVal val="visible"/>
                                      </p:to>
                                    </p:set>
                                    <p:animEffect transition="in" filter="dissolve">
                                      <p:cBhvr>
                                        <p:cTn id="37" dur="500"/>
                                        <p:tgtEl>
                                          <p:spTgt spid="128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1026" grpId="0"/>
      <p:bldP spid="1281027"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2050" name="Rectangle 2"/>
          <p:cNvSpPr>
            <a:spLocks noGrp="1" noChangeArrowheads="1"/>
          </p:cNvSpPr>
          <p:nvPr>
            <p:ph type="title"/>
          </p:nvPr>
        </p:nvSpPr>
        <p:spPr/>
        <p:txBody>
          <a:bodyPr/>
          <a:lstStyle/>
          <a:p>
            <a:pPr eaLnBrk="1" hangingPunct="1"/>
            <a:r>
              <a:rPr lang="es-AR" smtClean="0">
                <a:solidFill>
                  <a:srgbClr val="FFFF00"/>
                </a:solidFill>
              </a:rPr>
              <a:t>Los símbolos de Johaben</a:t>
            </a:r>
            <a:endParaRPr lang="es-ES_tradnl" smtClean="0">
              <a:solidFill>
                <a:srgbClr val="FFFF00"/>
              </a:solidFill>
            </a:endParaRPr>
          </a:p>
        </p:txBody>
      </p:sp>
      <p:pic>
        <p:nvPicPr>
          <p:cNvPr id="1282051" name="Picture 3" descr="leon-rampant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600200"/>
            <a:ext cx="3743325" cy="489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2052" name="Picture 4" descr="goldenkey1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50" y="1828800"/>
            <a:ext cx="1200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2053" name="Text Box 5"/>
          <p:cNvSpPr txBox="1">
            <a:spLocks noChangeArrowheads="1"/>
          </p:cNvSpPr>
          <p:nvPr/>
        </p:nvSpPr>
        <p:spPr bwMode="auto">
          <a:xfrm>
            <a:off x="147638" y="2849563"/>
            <a:ext cx="29765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sz="3200">
                <a:solidFill>
                  <a:schemeClr val="tx1"/>
                </a:solidFill>
              </a:rPr>
              <a:t>I</a:t>
            </a:r>
            <a:r>
              <a:rPr lang="es-AR" sz="3200">
                <a:solidFill>
                  <a:schemeClr val="tx1"/>
                </a:solidFill>
                <a:sym typeface="Symbol" pitchFamily="18" charset="2"/>
              </a:rPr>
              <a:t></a:t>
            </a:r>
            <a:r>
              <a:rPr lang="es-AR" sz="3200">
                <a:solidFill>
                  <a:schemeClr val="tx1"/>
                </a:solidFill>
              </a:rPr>
              <a:t>O</a:t>
            </a:r>
            <a:r>
              <a:rPr lang="es-AR" sz="3200">
                <a:solidFill>
                  <a:schemeClr val="tx1"/>
                </a:solidFill>
                <a:sym typeface="Symbol" pitchFamily="18" charset="2"/>
              </a:rPr>
              <a:t></a:t>
            </a:r>
            <a:r>
              <a:rPr lang="es-AR" sz="3200">
                <a:solidFill>
                  <a:schemeClr val="tx1"/>
                </a:solidFill>
              </a:rPr>
              <a:t>L</a:t>
            </a:r>
            <a:r>
              <a:rPr lang="es-AR" sz="3200">
                <a:solidFill>
                  <a:schemeClr val="tx1"/>
                </a:solidFill>
                <a:sym typeface="Symbol" pitchFamily="18" charset="2"/>
              </a:rPr>
              <a:t></a:t>
            </a:r>
            <a:r>
              <a:rPr lang="es-AR" sz="3200">
                <a:solidFill>
                  <a:schemeClr val="tx1"/>
                </a:solidFill>
              </a:rPr>
              <a:t>V</a:t>
            </a:r>
            <a:r>
              <a:rPr lang="es-AR" sz="3200">
                <a:solidFill>
                  <a:schemeClr val="tx1"/>
                </a:solidFill>
                <a:sym typeface="Symbol" pitchFamily="18" charset="2"/>
              </a:rPr>
              <a:t></a:t>
            </a:r>
            <a:r>
              <a:rPr lang="es-AR" sz="3200">
                <a:solidFill>
                  <a:schemeClr val="tx1"/>
                </a:solidFill>
              </a:rPr>
              <a:t>I</a:t>
            </a:r>
            <a:r>
              <a:rPr lang="es-AR" sz="3200">
                <a:solidFill>
                  <a:schemeClr val="tx1"/>
                </a:solidFill>
                <a:sym typeface="Symbol" pitchFamily="18" charset="2"/>
              </a:rPr>
              <a:t></a:t>
            </a:r>
          </a:p>
        </p:txBody>
      </p:sp>
      <p:sp>
        <p:nvSpPr>
          <p:cNvPr id="1282054" name="Text Box 6"/>
          <p:cNvSpPr txBox="1">
            <a:spLocks noChangeArrowheads="1"/>
          </p:cNvSpPr>
          <p:nvPr/>
        </p:nvSpPr>
        <p:spPr bwMode="auto">
          <a:xfrm>
            <a:off x="669925" y="4997450"/>
            <a:ext cx="946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sz="3600">
                <a:solidFill>
                  <a:schemeClr val="tx1"/>
                </a:solidFill>
              </a:rPr>
              <a:t>525</a:t>
            </a:r>
            <a:endParaRPr lang="es-ES_tradnl" sz="3600">
              <a:solidFill>
                <a:schemeClr val="tx1"/>
              </a:solidFill>
            </a:endParaRPr>
          </a:p>
        </p:txBody>
      </p:sp>
      <p:sp>
        <p:nvSpPr>
          <p:cNvPr id="1282055" name="Text Box 7"/>
          <p:cNvSpPr txBox="1">
            <a:spLocks noChangeArrowheads="1"/>
          </p:cNvSpPr>
          <p:nvPr/>
        </p:nvSpPr>
        <p:spPr bwMode="auto">
          <a:xfrm>
            <a:off x="6172200" y="3822700"/>
            <a:ext cx="27749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Gran parte del </a:t>
            </a:r>
          </a:p>
          <a:p>
            <a:pPr eaLnBrk="1" hangingPunct="1"/>
            <a:r>
              <a:rPr lang="es-AR">
                <a:solidFill>
                  <a:schemeClr val="tx1"/>
                </a:solidFill>
              </a:rPr>
              <a:t>significado de todo</a:t>
            </a:r>
          </a:p>
          <a:p>
            <a:pPr eaLnBrk="1" hangingPunct="1"/>
            <a:r>
              <a:rPr lang="es-AR">
                <a:solidFill>
                  <a:schemeClr val="tx1"/>
                </a:solidFill>
              </a:rPr>
              <a:t>esto se ha perdido, pero</a:t>
            </a:r>
          </a:p>
          <a:p>
            <a:pPr eaLnBrk="1" hangingPunct="1"/>
            <a:r>
              <a:rPr lang="es-AR">
                <a:solidFill>
                  <a:schemeClr val="tx1"/>
                </a:solidFill>
              </a:rPr>
              <a:t>más adelante daremos</a:t>
            </a:r>
          </a:p>
          <a:p>
            <a:pPr eaLnBrk="1" hangingPunct="1"/>
            <a:r>
              <a:rPr lang="es-AR">
                <a:solidFill>
                  <a:schemeClr val="tx1"/>
                </a:solidFill>
              </a:rPr>
              <a:t>algunas</a:t>
            </a:r>
          </a:p>
          <a:p>
            <a:pPr eaLnBrk="1" hangingPunct="1"/>
            <a:r>
              <a:rPr lang="es-AR">
                <a:solidFill>
                  <a:schemeClr val="tx1"/>
                </a:solidFill>
              </a:rPr>
              <a:t>posibles interpretaciones.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2050"/>
                                        </p:tgtEl>
                                        <p:attrNameLst>
                                          <p:attrName>style.visibility</p:attrName>
                                        </p:attrNameLst>
                                      </p:cBhvr>
                                      <p:to>
                                        <p:strVal val="visible"/>
                                      </p:to>
                                    </p:set>
                                    <p:animEffect transition="in" filter="blinds(horizontal)">
                                      <p:cBhvr>
                                        <p:cTn id="7" dur="500"/>
                                        <p:tgtEl>
                                          <p:spTgt spid="128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82051"/>
                                        </p:tgtEl>
                                        <p:attrNameLst>
                                          <p:attrName>style.visibility</p:attrName>
                                        </p:attrNameLst>
                                      </p:cBhvr>
                                      <p:to>
                                        <p:strVal val="visible"/>
                                      </p:to>
                                    </p:set>
                                    <p:animEffect transition="in" filter="fade">
                                      <p:cBhvr>
                                        <p:cTn id="12" dur="2000"/>
                                        <p:tgtEl>
                                          <p:spTgt spid="12820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282052"/>
                                        </p:tgtEl>
                                        <p:attrNameLst>
                                          <p:attrName>style.visibility</p:attrName>
                                        </p:attrNameLst>
                                      </p:cBhvr>
                                      <p:to>
                                        <p:strVal val="visible"/>
                                      </p:to>
                                    </p:set>
                                    <p:animEffect transition="in" filter="dissolve">
                                      <p:cBhvr>
                                        <p:cTn id="17" dur="500"/>
                                        <p:tgtEl>
                                          <p:spTgt spid="12820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82053"/>
                                        </p:tgtEl>
                                        <p:attrNameLst>
                                          <p:attrName>style.visibility</p:attrName>
                                        </p:attrNameLst>
                                      </p:cBhvr>
                                      <p:to>
                                        <p:strVal val="visible"/>
                                      </p:to>
                                    </p:set>
                                    <p:animEffect transition="in" filter="dissolve">
                                      <p:cBhvr>
                                        <p:cTn id="22" dur="500"/>
                                        <p:tgtEl>
                                          <p:spTgt spid="12820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82054"/>
                                        </p:tgtEl>
                                        <p:attrNameLst>
                                          <p:attrName>style.visibility</p:attrName>
                                        </p:attrNameLst>
                                      </p:cBhvr>
                                      <p:to>
                                        <p:strVal val="visible"/>
                                      </p:to>
                                    </p:set>
                                    <p:animEffect transition="in" filter="dissolve">
                                      <p:cBhvr>
                                        <p:cTn id="27" dur="500"/>
                                        <p:tgtEl>
                                          <p:spTgt spid="12820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82055"/>
                                        </p:tgtEl>
                                        <p:attrNameLst>
                                          <p:attrName>style.visibility</p:attrName>
                                        </p:attrNameLst>
                                      </p:cBhvr>
                                      <p:to>
                                        <p:strVal val="visible"/>
                                      </p:to>
                                    </p:set>
                                    <p:animEffect transition="in" filter="dissolve">
                                      <p:cBhvr>
                                        <p:cTn id="32" dur="500"/>
                                        <p:tgtEl>
                                          <p:spTgt spid="128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2050" grpId="0"/>
      <p:bldP spid="1282053" grpId="0"/>
      <p:bldP spid="1282054" grpId="0"/>
      <p:bldP spid="128205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3074" name="Rectangle 2"/>
          <p:cNvSpPr>
            <a:spLocks noGrp="1" noChangeArrowheads="1"/>
          </p:cNvSpPr>
          <p:nvPr>
            <p:ph type="title"/>
          </p:nvPr>
        </p:nvSpPr>
        <p:spPr/>
        <p:txBody>
          <a:bodyPr/>
          <a:lstStyle/>
          <a:p>
            <a:pPr eaLnBrk="1" hangingPunct="1"/>
            <a:r>
              <a:rPr lang="es-AR" smtClean="0">
                <a:solidFill>
                  <a:srgbClr val="FFFF00"/>
                </a:solidFill>
              </a:rPr>
              <a:t>El Gran Secretario</a:t>
            </a:r>
            <a:endParaRPr lang="es-ES_tradnl" smtClean="0">
              <a:solidFill>
                <a:srgbClr val="FFFF00"/>
              </a:solidFill>
            </a:endParaRPr>
          </a:p>
        </p:txBody>
      </p:sp>
      <p:sp>
        <p:nvSpPr>
          <p:cNvPr id="1283075" name="Rectangle 3"/>
          <p:cNvSpPr>
            <a:spLocks noGrp="1" noChangeArrowheads="1"/>
          </p:cNvSpPr>
          <p:nvPr>
            <p:ph type="body" sz="half" idx="1"/>
          </p:nvPr>
        </p:nvSpPr>
        <p:spPr/>
        <p:txBody>
          <a:bodyPr/>
          <a:lstStyle/>
          <a:p>
            <a:pPr eaLnBrk="1" hangingPunct="1"/>
            <a:r>
              <a:rPr lang="es-ES" sz="2800" smtClean="0"/>
              <a:t>Representa a Stolkin.</a:t>
            </a:r>
          </a:p>
          <a:p>
            <a:pPr eaLnBrk="1" hangingPunct="1"/>
            <a:r>
              <a:rPr lang="es-ES" sz="2800" smtClean="0"/>
              <a:t>Se sienta al Sur, y permanece siempre cubierto. </a:t>
            </a:r>
          </a:p>
          <a:p>
            <a:pPr eaLnBrk="1" hangingPunct="1"/>
            <a:r>
              <a:rPr lang="es-ES" sz="2800" smtClean="0"/>
              <a:t>Lleva túnica blanca, con la banda y la joya del grado. </a:t>
            </a:r>
          </a:p>
          <a:p>
            <a:pPr eaLnBrk="1" hangingPunct="1"/>
            <a:r>
              <a:rPr lang="es-ES" sz="2800" smtClean="0"/>
              <a:t>Otros Rituales indican túnicas azules.</a:t>
            </a:r>
            <a:endParaRPr lang="es-ES_tradnl" sz="2800" smtClean="0"/>
          </a:p>
        </p:txBody>
      </p:sp>
      <p:sp>
        <p:nvSpPr>
          <p:cNvPr id="111620" name="Rectangle 4"/>
          <p:cNvSpPr>
            <a:spLocks noGrp="1" noChangeArrowheads="1"/>
          </p:cNvSpPr>
          <p:nvPr>
            <p:ph sz="half" idx="2"/>
          </p:nvPr>
        </p:nvSpPr>
        <p:spPr/>
        <p:txBody>
          <a:bodyPr/>
          <a:lstStyle/>
          <a:p>
            <a:pPr eaLnBrk="1" hangingPunct="1"/>
            <a:endParaRPr lang="es-AR" sz="2800" smtClean="0"/>
          </a:p>
        </p:txBody>
      </p:sp>
      <p:pic>
        <p:nvPicPr>
          <p:cNvPr id="1283077" name="Picture 5" descr="acacia-dealb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638300"/>
            <a:ext cx="3286125"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3078" name="Text Box 6"/>
          <p:cNvSpPr txBox="1">
            <a:spLocks noChangeArrowheads="1"/>
          </p:cNvSpPr>
          <p:nvPr/>
        </p:nvSpPr>
        <p:spPr bwMode="auto">
          <a:xfrm>
            <a:off x="3336925" y="6132513"/>
            <a:ext cx="5619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Según la Leyenda, había sido Stolkin quien clavó una</a:t>
            </a:r>
          </a:p>
          <a:p>
            <a:pPr algn="ctr" eaLnBrk="1" hangingPunct="1"/>
            <a:r>
              <a:rPr lang="es-AR">
                <a:solidFill>
                  <a:schemeClr val="tx1"/>
                </a:solidFill>
              </a:rPr>
              <a:t>rama de acacia sobre la tumba de Hiram</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3074"/>
                                        </p:tgtEl>
                                        <p:attrNameLst>
                                          <p:attrName>style.visibility</p:attrName>
                                        </p:attrNameLst>
                                      </p:cBhvr>
                                      <p:to>
                                        <p:strVal val="visible"/>
                                      </p:to>
                                    </p:set>
                                    <p:animEffect transition="in" filter="blinds(horizontal)">
                                      <p:cBhvr>
                                        <p:cTn id="7" dur="500"/>
                                        <p:tgtEl>
                                          <p:spTgt spid="128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3075">
                                            <p:txEl>
                                              <p:pRg st="0" end="0"/>
                                            </p:txEl>
                                          </p:spTgt>
                                        </p:tgtEl>
                                        <p:attrNameLst>
                                          <p:attrName>style.visibility</p:attrName>
                                        </p:attrNameLst>
                                      </p:cBhvr>
                                      <p:to>
                                        <p:strVal val="visible"/>
                                      </p:to>
                                    </p:set>
                                    <p:animEffect transition="in" filter="blinds(horizontal)">
                                      <p:cBhvr>
                                        <p:cTn id="12" dur="500"/>
                                        <p:tgtEl>
                                          <p:spTgt spid="128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3075">
                                            <p:txEl>
                                              <p:pRg st="1" end="1"/>
                                            </p:txEl>
                                          </p:spTgt>
                                        </p:tgtEl>
                                        <p:attrNameLst>
                                          <p:attrName>style.visibility</p:attrName>
                                        </p:attrNameLst>
                                      </p:cBhvr>
                                      <p:to>
                                        <p:strVal val="visible"/>
                                      </p:to>
                                    </p:set>
                                    <p:animEffect transition="in" filter="blinds(horizontal)">
                                      <p:cBhvr>
                                        <p:cTn id="17" dur="500"/>
                                        <p:tgtEl>
                                          <p:spTgt spid="128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3075">
                                            <p:txEl>
                                              <p:pRg st="2" end="2"/>
                                            </p:txEl>
                                          </p:spTgt>
                                        </p:tgtEl>
                                        <p:attrNameLst>
                                          <p:attrName>style.visibility</p:attrName>
                                        </p:attrNameLst>
                                      </p:cBhvr>
                                      <p:to>
                                        <p:strVal val="visible"/>
                                      </p:to>
                                    </p:set>
                                    <p:animEffect transition="in" filter="blinds(horizontal)">
                                      <p:cBhvr>
                                        <p:cTn id="22" dur="500"/>
                                        <p:tgtEl>
                                          <p:spTgt spid="128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3075">
                                            <p:txEl>
                                              <p:pRg st="3" end="3"/>
                                            </p:txEl>
                                          </p:spTgt>
                                        </p:tgtEl>
                                        <p:attrNameLst>
                                          <p:attrName>style.visibility</p:attrName>
                                        </p:attrNameLst>
                                      </p:cBhvr>
                                      <p:to>
                                        <p:strVal val="visible"/>
                                      </p:to>
                                    </p:set>
                                    <p:animEffect transition="in" filter="blinds(horizontal)">
                                      <p:cBhvr>
                                        <p:cTn id="27" dur="500"/>
                                        <p:tgtEl>
                                          <p:spTgt spid="12830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283077"/>
                                        </p:tgtEl>
                                        <p:attrNameLst>
                                          <p:attrName>style.visibility</p:attrName>
                                        </p:attrNameLst>
                                      </p:cBhvr>
                                      <p:to>
                                        <p:strVal val="visible"/>
                                      </p:to>
                                    </p:set>
                                    <p:animEffect transition="in" filter="fade">
                                      <p:cBhvr>
                                        <p:cTn id="32" dur="2000"/>
                                        <p:tgtEl>
                                          <p:spTgt spid="128307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83078"/>
                                        </p:tgtEl>
                                        <p:attrNameLst>
                                          <p:attrName>style.visibility</p:attrName>
                                        </p:attrNameLst>
                                      </p:cBhvr>
                                      <p:to>
                                        <p:strVal val="visible"/>
                                      </p:to>
                                    </p:set>
                                    <p:animEffect transition="in" filter="dissolve">
                                      <p:cBhvr>
                                        <p:cTn id="37" dur="500"/>
                                        <p:tgtEl>
                                          <p:spTgt spid="128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3074" grpId="0"/>
      <p:bldP spid="1283075" grpId="0" build="p"/>
      <p:bldP spid="128307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098" name="Rectangle 2"/>
          <p:cNvSpPr>
            <a:spLocks noGrp="1" noChangeArrowheads="1"/>
          </p:cNvSpPr>
          <p:nvPr>
            <p:ph type="title"/>
          </p:nvPr>
        </p:nvSpPr>
        <p:spPr/>
        <p:txBody>
          <a:bodyPr/>
          <a:lstStyle/>
          <a:p>
            <a:pPr eaLnBrk="1" hangingPunct="1"/>
            <a:r>
              <a:rPr lang="es-AR" smtClean="0">
                <a:solidFill>
                  <a:srgbClr val="FFFF00"/>
                </a:solidFill>
              </a:rPr>
              <a:t>Los restantes oficiales son…</a:t>
            </a:r>
            <a:endParaRPr lang="es-ES_tradnl" smtClean="0">
              <a:solidFill>
                <a:srgbClr val="FFFF00"/>
              </a:solidFill>
            </a:endParaRPr>
          </a:p>
        </p:txBody>
      </p:sp>
      <p:sp>
        <p:nvSpPr>
          <p:cNvPr id="1284099" name="Rectangle 3"/>
          <p:cNvSpPr>
            <a:spLocks noGrp="1" noChangeArrowheads="1"/>
          </p:cNvSpPr>
          <p:nvPr>
            <p:ph type="body" idx="1"/>
          </p:nvPr>
        </p:nvSpPr>
        <p:spPr/>
        <p:txBody>
          <a:bodyPr/>
          <a:lstStyle/>
          <a:p>
            <a:pPr eaLnBrk="1" hangingPunct="1">
              <a:lnSpc>
                <a:spcPct val="80000"/>
              </a:lnSpc>
              <a:buFontTx/>
              <a:buNone/>
            </a:pPr>
            <a:endParaRPr lang="es-ES" sz="1800" smtClean="0"/>
          </a:p>
          <a:p>
            <a:pPr eaLnBrk="1" hangingPunct="1">
              <a:lnSpc>
                <a:spcPct val="80000"/>
              </a:lnSpc>
            </a:pPr>
            <a:r>
              <a:rPr lang="es-ES" smtClean="0"/>
              <a:t>El Experto, </a:t>
            </a:r>
          </a:p>
          <a:p>
            <a:pPr eaLnBrk="1" hangingPunct="1">
              <a:lnSpc>
                <a:spcPct val="80000"/>
              </a:lnSpc>
            </a:pPr>
            <a:r>
              <a:rPr lang="es-ES" smtClean="0"/>
              <a:t>el Maestro de Ceremonias, </a:t>
            </a:r>
          </a:p>
          <a:p>
            <a:pPr eaLnBrk="1" hangingPunct="1">
              <a:lnSpc>
                <a:spcPct val="80000"/>
              </a:lnSpc>
            </a:pPr>
            <a:r>
              <a:rPr lang="es-ES" smtClean="0"/>
              <a:t>el Capitán de Guardias (colocado al pie de la escalera de caracol) </a:t>
            </a:r>
          </a:p>
          <a:p>
            <a:pPr eaLnBrk="1" hangingPunct="1">
              <a:lnSpc>
                <a:spcPct val="80000"/>
              </a:lnSpc>
            </a:pPr>
            <a:r>
              <a:rPr lang="es-ES" smtClean="0"/>
              <a:t>y todos los Oficiales que sean necesarios </a:t>
            </a:r>
            <a:r>
              <a:rPr lang="es-AR" smtClean="0"/>
              <a:t>para el funcionamiento correcto del grado.</a:t>
            </a:r>
          </a:p>
          <a:p>
            <a:pPr eaLnBrk="1" hangingPunct="1">
              <a:lnSpc>
                <a:spcPct val="80000"/>
              </a:lnSpc>
            </a:pPr>
            <a:r>
              <a:rPr lang="es-AR" smtClean="0"/>
              <a:t>Pero sólo son imprescindibles los cinco primeros: el Maestro, los dos Vigilantes, el Tesorero y el Secretario.</a:t>
            </a:r>
            <a:endParaRPr lang="es-ES_tradnl"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4098"/>
                                        </p:tgtEl>
                                        <p:attrNameLst>
                                          <p:attrName>style.visibility</p:attrName>
                                        </p:attrNameLst>
                                      </p:cBhvr>
                                      <p:to>
                                        <p:strVal val="visible"/>
                                      </p:to>
                                    </p:set>
                                    <p:animEffect transition="in" filter="blinds(horizontal)">
                                      <p:cBhvr>
                                        <p:cTn id="7" dur="500"/>
                                        <p:tgtEl>
                                          <p:spTgt spid="128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4099">
                                            <p:txEl>
                                              <p:pRg st="1" end="1"/>
                                            </p:txEl>
                                          </p:spTgt>
                                        </p:tgtEl>
                                        <p:attrNameLst>
                                          <p:attrName>style.visibility</p:attrName>
                                        </p:attrNameLst>
                                      </p:cBhvr>
                                      <p:to>
                                        <p:strVal val="visible"/>
                                      </p:to>
                                    </p:set>
                                    <p:animEffect transition="in" filter="blinds(horizontal)">
                                      <p:cBhvr>
                                        <p:cTn id="12" dur="500"/>
                                        <p:tgtEl>
                                          <p:spTgt spid="12840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4099">
                                            <p:txEl>
                                              <p:pRg st="2" end="2"/>
                                            </p:txEl>
                                          </p:spTgt>
                                        </p:tgtEl>
                                        <p:attrNameLst>
                                          <p:attrName>style.visibility</p:attrName>
                                        </p:attrNameLst>
                                      </p:cBhvr>
                                      <p:to>
                                        <p:strVal val="visible"/>
                                      </p:to>
                                    </p:set>
                                    <p:animEffect transition="in" filter="blinds(horizontal)">
                                      <p:cBhvr>
                                        <p:cTn id="17" dur="500"/>
                                        <p:tgtEl>
                                          <p:spTgt spid="12840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4099">
                                            <p:txEl>
                                              <p:pRg st="3" end="3"/>
                                            </p:txEl>
                                          </p:spTgt>
                                        </p:tgtEl>
                                        <p:attrNameLst>
                                          <p:attrName>style.visibility</p:attrName>
                                        </p:attrNameLst>
                                      </p:cBhvr>
                                      <p:to>
                                        <p:strVal val="visible"/>
                                      </p:to>
                                    </p:set>
                                    <p:animEffect transition="in" filter="blinds(horizontal)">
                                      <p:cBhvr>
                                        <p:cTn id="22" dur="500"/>
                                        <p:tgtEl>
                                          <p:spTgt spid="12840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4099">
                                            <p:txEl>
                                              <p:pRg st="4" end="4"/>
                                            </p:txEl>
                                          </p:spTgt>
                                        </p:tgtEl>
                                        <p:attrNameLst>
                                          <p:attrName>style.visibility</p:attrName>
                                        </p:attrNameLst>
                                      </p:cBhvr>
                                      <p:to>
                                        <p:strVal val="visible"/>
                                      </p:to>
                                    </p:set>
                                    <p:animEffect transition="in" filter="blinds(horizontal)">
                                      <p:cBhvr>
                                        <p:cTn id="27" dur="500"/>
                                        <p:tgtEl>
                                          <p:spTgt spid="128409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4099">
                                            <p:txEl>
                                              <p:pRg st="5" end="5"/>
                                            </p:txEl>
                                          </p:spTgt>
                                        </p:tgtEl>
                                        <p:attrNameLst>
                                          <p:attrName>style.visibility</p:attrName>
                                        </p:attrNameLst>
                                      </p:cBhvr>
                                      <p:to>
                                        <p:strVal val="visible"/>
                                      </p:to>
                                    </p:set>
                                    <p:animEffect transition="in" filter="blinds(horizontal)">
                                      <p:cBhvr>
                                        <p:cTn id="32" dur="500"/>
                                        <p:tgtEl>
                                          <p:spTgt spid="128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098" grpId="0"/>
      <p:bldP spid="1284099"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ctrTitle"/>
          </p:nvPr>
        </p:nvSpPr>
        <p:spPr/>
        <p:txBody>
          <a:bodyPr/>
          <a:lstStyle/>
          <a:p>
            <a:pPr eaLnBrk="1" hangingPunct="1"/>
            <a:r>
              <a:rPr lang="es-AR" smtClean="0">
                <a:solidFill>
                  <a:srgbClr val="FFFF00"/>
                </a:solidFill>
              </a:rPr>
              <a:t>El Mandil, el Cordón y la Joya</a:t>
            </a:r>
            <a:endParaRPr lang="es-ES_tradnl" smtClean="0">
              <a:solidFill>
                <a:srgbClr val="FFFF00"/>
              </a:solidFill>
            </a:endParaRPr>
          </a:p>
        </p:txBody>
      </p:sp>
      <p:sp>
        <p:nvSpPr>
          <p:cNvPr id="113667" name="Rectangle 3"/>
          <p:cNvSpPr>
            <a:spLocks noGrp="1" noChangeArrowheads="1"/>
          </p:cNvSpPr>
          <p:nvPr>
            <p:ph type="subTitle" idx="1"/>
          </p:nvPr>
        </p:nvSpPr>
        <p:spPr/>
        <p:txBody>
          <a:bodyPr/>
          <a:lstStyle/>
          <a:p>
            <a:pPr eaLnBrk="1" hangingPunct="1"/>
            <a:r>
              <a:rPr lang="en-US" smtClean="0">
                <a:cs typeface="Arial" charset="0"/>
              </a:rPr>
              <a:t>Ó</a:t>
            </a:r>
            <a:r>
              <a:rPr lang="es-AR" smtClean="0"/>
              <a:t>leo de Robert H. White, 32°</a:t>
            </a:r>
            <a:endParaRPr lang="es-ES_tradnl" smtClean="0"/>
          </a:p>
        </p:txBody>
      </p:sp>
    </p:spTree>
  </p:cSld>
  <p:clrMapOvr>
    <a:masterClrMapping/>
  </p:clrMapOvr>
  <p:transition spd="slow">
    <p:zoom/>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p:nvPr>
        </p:nvSpPr>
        <p:spPr/>
        <p:txBody>
          <a:bodyPr/>
          <a:lstStyle/>
          <a:p>
            <a:pPr eaLnBrk="1" hangingPunct="1"/>
            <a:endParaRPr lang="es-AR" smtClean="0"/>
          </a:p>
        </p:txBody>
      </p:sp>
      <p:pic>
        <p:nvPicPr>
          <p:cNvPr id="1286147" name="Picture 3"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86147"/>
                                        </p:tgtEl>
                                        <p:attrNameLst>
                                          <p:attrName>style.visibility</p:attrName>
                                        </p:attrNameLst>
                                      </p:cBhvr>
                                      <p:to>
                                        <p:strVal val="visible"/>
                                      </p:to>
                                    </p:set>
                                    <p:animEffect transition="in" filter="fade">
                                      <p:cBhvr>
                                        <p:cTn id="7" dur="2000"/>
                                        <p:tgtEl>
                                          <p:spTgt spid="128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7170" name="Rectangle 2"/>
          <p:cNvSpPr>
            <a:spLocks noGrp="1" noChangeArrowheads="1"/>
          </p:cNvSpPr>
          <p:nvPr>
            <p:ph type="title"/>
          </p:nvPr>
        </p:nvSpPr>
        <p:spPr/>
        <p:txBody>
          <a:bodyPr/>
          <a:lstStyle/>
          <a:p>
            <a:pPr eaLnBrk="1" hangingPunct="1"/>
            <a:r>
              <a:rPr lang="es-AR" smtClean="0">
                <a:solidFill>
                  <a:srgbClr val="FFFF00"/>
                </a:solidFill>
              </a:rPr>
              <a:t>El Mandil</a:t>
            </a:r>
            <a:endParaRPr lang="es-ES_tradnl" smtClean="0">
              <a:solidFill>
                <a:srgbClr val="FFFF00"/>
              </a:solidFill>
            </a:endParaRPr>
          </a:p>
        </p:txBody>
      </p:sp>
      <p:sp>
        <p:nvSpPr>
          <p:cNvPr id="1287171" name="Rectangle 3"/>
          <p:cNvSpPr>
            <a:spLocks noGrp="1" noChangeArrowheads="1"/>
          </p:cNvSpPr>
          <p:nvPr>
            <p:ph type="body" sz="half" idx="1"/>
          </p:nvPr>
        </p:nvSpPr>
        <p:spPr>
          <a:xfrm>
            <a:off x="0" y="1870075"/>
            <a:ext cx="4419600" cy="4530725"/>
          </a:xfrm>
        </p:spPr>
        <p:txBody>
          <a:bodyPr/>
          <a:lstStyle/>
          <a:p>
            <a:pPr eaLnBrk="1" hangingPunct="1">
              <a:lnSpc>
                <a:spcPct val="80000"/>
              </a:lnSpc>
            </a:pPr>
            <a:r>
              <a:rPr lang="es-ES" sz="2600" smtClean="0"/>
              <a:t>Es de terciopelo carmesí (algunas veces, bordado de blanco).</a:t>
            </a:r>
          </a:p>
          <a:p>
            <a:pPr eaLnBrk="1" hangingPunct="1">
              <a:lnSpc>
                <a:spcPct val="80000"/>
              </a:lnSpc>
            </a:pPr>
            <a:r>
              <a:rPr lang="es-ES" sz="2600" smtClean="0"/>
              <a:t>En el campo hay un triángulo dorado, bordado y rodeado de rayos, con caracteres hebreos o fenicios en el centro.</a:t>
            </a:r>
          </a:p>
          <a:p>
            <a:pPr eaLnBrk="1" hangingPunct="1">
              <a:lnSpc>
                <a:spcPct val="80000"/>
              </a:lnSpc>
            </a:pPr>
            <a:r>
              <a:rPr lang="es-ES" sz="2600" smtClean="0"/>
              <a:t>El que aquí se muestra es sencillo y se utiliza en el Rito Escocés de Estados Unidos.</a:t>
            </a:r>
          </a:p>
          <a:p>
            <a:pPr eaLnBrk="1" hangingPunct="1">
              <a:lnSpc>
                <a:spcPct val="80000"/>
              </a:lnSpc>
            </a:pPr>
            <a:endParaRPr lang="es-ES_tradnl" sz="2600" smtClean="0"/>
          </a:p>
        </p:txBody>
      </p:sp>
      <p:sp>
        <p:nvSpPr>
          <p:cNvPr id="115716" name="Rectangle 4"/>
          <p:cNvSpPr>
            <a:spLocks noGrp="1" noChangeArrowheads="1"/>
          </p:cNvSpPr>
          <p:nvPr>
            <p:ph sz="half" idx="2"/>
          </p:nvPr>
        </p:nvSpPr>
        <p:spPr>
          <a:xfrm>
            <a:off x="4649788" y="1600200"/>
            <a:ext cx="4037012" cy="4525963"/>
          </a:xfrm>
        </p:spPr>
        <p:txBody>
          <a:bodyPr/>
          <a:lstStyle/>
          <a:p>
            <a:pPr eaLnBrk="1" hangingPunct="1">
              <a:lnSpc>
                <a:spcPct val="80000"/>
              </a:lnSpc>
            </a:pPr>
            <a:endParaRPr lang="es-AR" sz="200" smtClean="0"/>
          </a:p>
        </p:txBody>
      </p:sp>
      <p:pic>
        <p:nvPicPr>
          <p:cNvPr id="1287173" name="Picture 5" descr="13th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00200"/>
            <a:ext cx="4114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7170"/>
                                        </p:tgtEl>
                                        <p:attrNameLst>
                                          <p:attrName>style.visibility</p:attrName>
                                        </p:attrNameLst>
                                      </p:cBhvr>
                                      <p:to>
                                        <p:strVal val="visible"/>
                                      </p:to>
                                    </p:set>
                                    <p:animEffect transition="in" filter="blinds(horizontal)">
                                      <p:cBhvr>
                                        <p:cTn id="7" dur="500"/>
                                        <p:tgtEl>
                                          <p:spTgt spid="128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87173"/>
                                        </p:tgtEl>
                                        <p:attrNameLst>
                                          <p:attrName>style.visibility</p:attrName>
                                        </p:attrNameLst>
                                      </p:cBhvr>
                                      <p:to>
                                        <p:strVal val="visible"/>
                                      </p:to>
                                    </p:set>
                                    <p:animEffect transition="in" filter="fade">
                                      <p:cBhvr>
                                        <p:cTn id="12" dur="2000"/>
                                        <p:tgtEl>
                                          <p:spTgt spid="12871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7171">
                                            <p:txEl>
                                              <p:pRg st="0" end="0"/>
                                            </p:txEl>
                                          </p:spTgt>
                                        </p:tgtEl>
                                        <p:attrNameLst>
                                          <p:attrName>style.visibility</p:attrName>
                                        </p:attrNameLst>
                                      </p:cBhvr>
                                      <p:to>
                                        <p:strVal val="visible"/>
                                      </p:to>
                                    </p:set>
                                    <p:animEffect transition="in" filter="blinds(horizontal)">
                                      <p:cBhvr>
                                        <p:cTn id="17" dur="500"/>
                                        <p:tgtEl>
                                          <p:spTgt spid="128717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7171">
                                            <p:txEl>
                                              <p:pRg st="1" end="1"/>
                                            </p:txEl>
                                          </p:spTgt>
                                        </p:tgtEl>
                                        <p:attrNameLst>
                                          <p:attrName>style.visibility</p:attrName>
                                        </p:attrNameLst>
                                      </p:cBhvr>
                                      <p:to>
                                        <p:strVal val="visible"/>
                                      </p:to>
                                    </p:set>
                                    <p:animEffect transition="in" filter="blinds(horizontal)">
                                      <p:cBhvr>
                                        <p:cTn id="22" dur="500"/>
                                        <p:tgtEl>
                                          <p:spTgt spid="128717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7171">
                                            <p:txEl>
                                              <p:pRg st="2" end="2"/>
                                            </p:txEl>
                                          </p:spTgt>
                                        </p:tgtEl>
                                        <p:attrNameLst>
                                          <p:attrName>style.visibility</p:attrName>
                                        </p:attrNameLst>
                                      </p:cBhvr>
                                      <p:to>
                                        <p:strVal val="visible"/>
                                      </p:to>
                                    </p:set>
                                    <p:animEffect transition="in" filter="blinds(horizontal)">
                                      <p:cBhvr>
                                        <p:cTn id="27" dur="500"/>
                                        <p:tgtEl>
                                          <p:spTgt spid="128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7170" grpId="0"/>
      <p:bldP spid="1287171"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REAA-TAB-1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934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REAA-TAB-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0"/>
            <a:ext cx="7904163"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5" name="Picture 5" descr="DSC07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288"/>
            <a:ext cx="80772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15715"/>
                                        </p:tgtEl>
                                        <p:attrNameLst>
                                          <p:attrName>style.visibility</p:attrName>
                                        </p:attrNameLst>
                                      </p:cBhvr>
                                      <p:to>
                                        <p:strVal val="visible"/>
                                      </p:to>
                                    </p:set>
                                    <p:animEffect transition="in" filter="wedge">
                                      <p:cBhvr>
                                        <p:cTn id="7" dur="2000"/>
                                        <p:tgtEl>
                                          <p:spTgt spid="115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SC070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2456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3794" name="Picture 2" descr="imagenn 003"/>
          <p:cNvPicPr>
            <a:picLocks noChangeAspect="1" noChangeArrowheads="1"/>
          </p:cNvPicPr>
          <p:nvPr/>
        </p:nvPicPr>
        <p:blipFill>
          <a:blip r:embed="rId2">
            <a:extLst>
              <a:ext uri="{28A0092B-C50C-407E-A947-70E740481C1C}">
                <a14:useLocalDpi xmlns:a14="http://schemas.microsoft.com/office/drawing/2010/main" val="0"/>
              </a:ext>
            </a:extLst>
          </a:blip>
          <a:srcRect l="14395" t="21629" r="5467" b="7629"/>
          <a:stretch>
            <a:fillRect/>
          </a:stretch>
        </p:blipFill>
        <p:spPr bwMode="auto">
          <a:xfrm>
            <a:off x="0" y="79375"/>
            <a:ext cx="9115425"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13794"/>
                                        </p:tgtEl>
                                        <p:attrNameLst>
                                          <p:attrName>style.visibility</p:attrName>
                                        </p:attrNameLst>
                                      </p:cBhvr>
                                      <p:to>
                                        <p:strVal val="visible"/>
                                      </p:to>
                                    </p:set>
                                    <p:animEffect transition="in" filter="box(out)">
                                      <p:cBhvr>
                                        <p:cTn id="7" dur="2000"/>
                                        <p:tgtEl>
                                          <p:spTgt spid="131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194" name="Rectangle 2"/>
          <p:cNvSpPr>
            <a:spLocks noGrp="1" noChangeArrowheads="1"/>
          </p:cNvSpPr>
          <p:nvPr>
            <p:ph type="title"/>
          </p:nvPr>
        </p:nvSpPr>
        <p:spPr/>
        <p:txBody>
          <a:bodyPr/>
          <a:lstStyle/>
          <a:p>
            <a:pPr eaLnBrk="1" hangingPunct="1"/>
            <a:r>
              <a:rPr lang="es-AR" smtClean="0">
                <a:solidFill>
                  <a:srgbClr val="FFFF00"/>
                </a:solidFill>
              </a:rPr>
              <a:t>El Cordón</a:t>
            </a:r>
            <a:endParaRPr lang="es-ES_tradnl" smtClean="0">
              <a:solidFill>
                <a:srgbClr val="FFFF00"/>
              </a:solidFill>
            </a:endParaRPr>
          </a:p>
        </p:txBody>
      </p:sp>
      <p:sp>
        <p:nvSpPr>
          <p:cNvPr id="1288195" name="Rectangle 3"/>
          <p:cNvSpPr>
            <a:spLocks noGrp="1" noChangeArrowheads="1"/>
          </p:cNvSpPr>
          <p:nvPr>
            <p:ph type="body" sz="half" idx="2"/>
          </p:nvPr>
        </p:nvSpPr>
        <p:spPr>
          <a:xfrm>
            <a:off x="4648200" y="1793875"/>
            <a:ext cx="4343400" cy="4530725"/>
          </a:xfrm>
        </p:spPr>
        <p:txBody>
          <a:bodyPr/>
          <a:lstStyle/>
          <a:p>
            <a:pPr eaLnBrk="1" hangingPunct="1">
              <a:lnSpc>
                <a:spcPct val="80000"/>
              </a:lnSpc>
            </a:pPr>
            <a:r>
              <a:rPr lang="es-ES" sz="2800" smtClean="0"/>
              <a:t>La banda es púrpura, bordada de blanco.</a:t>
            </a:r>
          </a:p>
          <a:p>
            <a:pPr eaLnBrk="1" hangingPunct="1">
              <a:lnSpc>
                <a:spcPct val="80000"/>
              </a:lnSpc>
            </a:pPr>
            <a:r>
              <a:rPr lang="es-ES" sz="2800" smtClean="0"/>
              <a:t>Los antiguos Rituales prescriben una túnica negra, pero esto hoy se ha perdido.</a:t>
            </a:r>
          </a:p>
          <a:p>
            <a:pPr eaLnBrk="1" hangingPunct="1">
              <a:lnSpc>
                <a:spcPct val="80000"/>
              </a:lnSpc>
            </a:pPr>
            <a:r>
              <a:rPr lang="es-ES" sz="2800" smtClean="0"/>
              <a:t>Dicha túnica sería muy consistente con el carácter “subterráneo” de los trabajos.</a:t>
            </a:r>
          </a:p>
          <a:p>
            <a:pPr eaLnBrk="1" hangingPunct="1">
              <a:lnSpc>
                <a:spcPct val="80000"/>
              </a:lnSpc>
            </a:pPr>
            <a:r>
              <a:rPr lang="es-ES" sz="2800" smtClean="0"/>
              <a:t>Los guantes son blancos.</a:t>
            </a:r>
            <a:endParaRPr lang="es-ES_tradnl" sz="2800" smtClean="0"/>
          </a:p>
        </p:txBody>
      </p:sp>
      <p:sp>
        <p:nvSpPr>
          <p:cNvPr id="122884" name="Rectangle 4"/>
          <p:cNvSpPr>
            <a:spLocks noGrp="1" noChangeArrowheads="1"/>
          </p:cNvSpPr>
          <p:nvPr>
            <p:ph sz="half" idx="1"/>
          </p:nvPr>
        </p:nvSpPr>
        <p:spPr>
          <a:xfrm>
            <a:off x="457200" y="1600200"/>
            <a:ext cx="4037013" cy="4525963"/>
          </a:xfrm>
        </p:spPr>
        <p:txBody>
          <a:bodyPr/>
          <a:lstStyle/>
          <a:p>
            <a:pPr eaLnBrk="1" hangingPunct="1">
              <a:lnSpc>
                <a:spcPct val="80000"/>
              </a:lnSpc>
            </a:pPr>
            <a:endParaRPr lang="es-AR" sz="300" smtClean="0"/>
          </a:p>
        </p:txBody>
      </p:sp>
      <p:pic>
        <p:nvPicPr>
          <p:cNvPr id="1288197" name="Picture 5" descr="13thCord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4038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8194"/>
                                        </p:tgtEl>
                                        <p:attrNameLst>
                                          <p:attrName>style.visibility</p:attrName>
                                        </p:attrNameLst>
                                      </p:cBhvr>
                                      <p:to>
                                        <p:strVal val="visible"/>
                                      </p:to>
                                    </p:set>
                                    <p:animEffect transition="in" filter="blinds(horizontal)">
                                      <p:cBhvr>
                                        <p:cTn id="7" dur="500"/>
                                        <p:tgtEl>
                                          <p:spTgt spid="128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88197"/>
                                        </p:tgtEl>
                                        <p:attrNameLst>
                                          <p:attrName>style.visibility</p:attrName>
                                        </p:attrNameLst>
                                      </p:cBhvr>
                                      <p:to>
                                        <p:strVal val="visible"/>
                                      </p:to>
                                    </p:set>
                                    <p:animEffect transition="in" filter="fade">
                                      <p:cBhvr>
                                        <p:cTn id="12" dur="2000"/>
                                        <p:tgtEl>
                                          <p:spTgt spid="12881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8195">
                                            <p:txEl>
                                              <p:pRg st="0" end="0"/>
                                            </p:txEl>
                                          </p:spTgt>
                                        </p:tgtEl>
                                        <p:attrNameLst>
                                          <p:attrName>style.visibility</p:attrName>
                                        </p:attrNameLst>
                                      </p:cBhvr>
                                      <p:to>
                                        <p:strVal val="visible"/>
                                      </p:to>
                                    </p:set>
                                    <p:animEffect transition="in" filter="blinds(horizontal)">
                                      <p:cBhvr>
                                        <p:cTn id="17" dur="500"/>
                                        <p:tgtEl>
                                          <p:spTgt spid="128819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8195">
                                            <p:txEl>
                                              <p:pRg st="1" end="1"/>
                                            </p:txEl>
                                          </p:spTgt>
                                        </p:tgtEl>
                                        <p:attrNameLst>
                                          <p:attrName>style.visibility</p:attrName>
                                        </p:attrNameLst>
                                      </p:cBhvr>
                                      <p:to>
                                        <p:strVal val="visible"/>
                                      </p:to>
                                    </p:set>
                                    <p:animEffect transition="in" filter="blinds(horizontal)">
                                      <p:cBhvr>
                                        <p:cTn id="22" dur="500"/>
                                        <p:tgtEl>
                                          <p:spTgt spid="128819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8195">
                                            <p:txEl>
                                              <p:pRg st="2" end="2"/>
                                            </p:txEl>
                                          </p:spTgt>
                                        </p:tgtEl>
                                        <p:attrNameLst>
                                          <p:attrName>style.visibility</p:attrName>
                                        </p:attrNameLst>
                                      </p:cBhvr>
                                      <p:to>
                                        <p:strVal val="visible"/>
                                      </p:to>
                                    </p:set>
                                    <p:animEffect transition="in" filter="blinds(horizontal)">
                                      <p:cBhvr>
                                        <p:cTn id="27" dur="500"/>
                                        <p:tgtEl>
                                          <p:spTgt spid="128819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8195">
                                            <p:txEl>
                                              <p:pRg st="3" end="3"/>
                                            </p:txEl>
                                          </p:spTgt>
                                        </p:tgtEl>
                                        <p:attrNameLst>
                                          <p:attrName>style.visibility</p:attrName>
                                        </p:attrNameLst>
                                      </p:cBhvr>
                                      <p:to>
                                        <p:strVal val="visible"/>
                                      </p:to>
                                    </p:set>
                                    <p:animEffect transition="in" filter="blinds(horizontal)">
                                      <p:cBhvr>
                                        <p:cTn id="32" dur="500"/>
                                        <p:tgtEl>
                                          <p:spTgt spid="128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8194" grpId="0"/>
      <p:bldP spid="1288195"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218" name="Rectangle 2"/>
          <p:cNvSpPr>
            <a:spLocks noGrp="1" noChangeArrowheads="1"/>
          </p:cNvSpPr>
          <p:nvPr>
            <p:ph type="title"/>
          </p:nvPr>
        </p:nvSpPr>
        <p:spPr/>
        <p:txBody>
          <a:bodyPr/>
          <a:lstStyle/>
          <a:p>
            <a:pPr eaLnBrk="1" hangingPunct="1"/>
            <a:r>
              <a:rPr lang="es-AR" smtClean="0">
                <a:solidFill>
                  <a:srgbClr val="FFFF00"/>
                </a:solidFill>
              </a:rPr>
              <a:t>Un juego de colores</a:t>
            </a:r>
            <a:endParaRPr lang="es-ES_tradnl" smtClean="0">
              <a:solidFill>
                <a:srgbClr val="FFFF00"/>
              </a:solidFill>
            </a:endParaRPr>
          </a:p>
        </p:txBody>
      </p:sp>
      <p:sp>
        <p:nvSpPr>
          <p:cNvPr id="1289219" name="Rectangle 3"/>
          <p:cNvSpPr>
            <a:spLocks noGrp="1" noChangeArrowheads="1"/>
          </p:cNvSpPr>
          <p:nvPr>
            <p:ph type="body" sz="half" idx="1"/>
          </p:nvPr>
        </p:nvSpPr>
        <p:spPr>
          <a:xfrm>
            <a:off x="0" y="1951038"/>
            <a:ext cx="4038600" cy="4525962"/>
          </a:xfrm>
        </p:spPr>
        <p:txBody>
          <a:bodyPr/>
          <a:lstStyle/>
          <a:p>
            <a:pPr eaLnBrk="1" hangingPunct="1"/>
            <a:r>
              <a:rPr lang="es-ES" sz="2400" smtClean="0"/>
              <a:t>Debemos notar que el mandil es carmesí (sinónimo de escarlata, rojo con algo de azul) y la banda es púrpura (azul con algo de rojo).</a:t>
            </a:r>
          </a:p>
          <a:p>
            <a:pPr eaLnBrk="1" hangingPunct="1"/>
            <a:r>
              <a:rPr lang="es-ES" sz="2400" smtClean="0"/>
              <a:t>Por lo tanto, los colores del mandil y de la banda conforman una dualidad de principios opuestos y complementarios.</a:t>
            </a:r>
            <a:endParaRPr lang="es-ES_tradnl" sz="2400" smtClean="0"/>
          </a:p>
        </p:txBody>
      </p:sp>
      <p:sp>
        <p:nvSpPr>
          <p:cNvPr id="123908" name="Rectangle 4"/>
          <p:cNvSpPr>
            <a:spLocks noGrp="1" noChangeArrowheads="1"/>
          </p:cNvSpPr>
          <p:nvPr>
            <p:ph sz="half" idx="2"/>
          </p:nvPr>
        </p:nvSpPr>
        <p:spPr/>
        <p:txBody>
          <a:bodyPr/>
          <a:lstStyle/>
          <a:p>
            <a:pPr eaLnBrk="1" hangingPunct="1"/>
            <a:endParaRPr lang="es-AR" sz="2000" smtClean="0"/>
          </a:p>
        </p:txBody>
      </p:sp>
      <p:pic>
        <p:nvPicPr>
          <p:cNvPr id="1289221" name="Picture 5" descr="pigmen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676400"/>
            <a:ext cx="4876800" cy="4876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9218"/>
                                        </p:tgtEl>
                                        <p:attrNameLst>
                                          <p:attrName>style.visibility</p:attrName>
                                        </p:attrNameLst>
                                      </p:cBhvr>
                                      <p:to>
                                        <p:strVal val="visible"/>
                                      </p:to>
                                    </p:set>
                                    <p:animEffect transition="in" filter="blinds(horizontal)">
                                      <p:cBhvr>
                                        <p:cTn id="7" dur="500"/>
                                        <p:tgtEl>
                                          <p:spTgt spid="128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9219">
                                            <p:txEl>
                                              <p:pRg st="0" end="0"/>
                                            </p:txEl>
                                          </p:spTgt>
                                        </p:tgtEl>
                                        <p:attrNameLst>
                                          <p:attrName>style.visibility</p:attrName>
                                        </p:attrNameLst>
                                      </p:cBhvr>
                                      <p:to>
                                        <p:strVal val="visible"/>
                                      </p:to>
                                    </p:set>
                                    <p:animEffect transition="in" filter="blinds(horizontal)">
                                      <p:cBhvr>
                                        <p:cTn id="12" dur="500"/>
                                        <p:tgtEl>
                                          <p:spTgt spid="12892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9219">
                                            <p:txEl>
                                              <p:pRg st="1" end="1"/>
                                            </p:txEl>
                                          </p:spTgt>
                                        </p:tgtEl>
                                        <p:attrNameLst>
                                          <p:attrName>style.visibility</p:attrName>
                                        </p:attrNameLst>
                                      </p:cBhvr>
                                      <p:to>
                                        <p:strVal val="visible"/>
                                      </p:to>
                                    </p:set>
                                    <p:animEffect transition="in" filter="blinds(horizontal)">
                                      <p:cBhvr>
                                        <p:cTn id="17" dur="500"/>
                                        <p:tgtEl>
                                          <p:spTgt spid="1289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89221"/>
                                        </p:tgtEl>
                                        <p:attrNameLst>
                                          <p:attrName>style.visibility</p:attrName>
                                        </p:attrNameLst>
                                      </p:cBhvr>
                                      <p:to>
                                        <p:strVal val="visible"/>
                                      </p:to>
                                    </p:set>
                                    <p:animEffect transition="in" filter="fade">
                                      <p:cBhvr>
                                        <p:cTn id="22" dur="2000"/>
                                        <p:tgtEl>
                                          <p:spTgt spid="128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9218" grpId="0"/>
      <p:bldP spid="1289219"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42" name="Rectangle 2"/>
          <p:cNvSpPr>
            <a:spLocks noGrp="1" noChangeArrowheads="1"/>
          </p:cNvSpPr>
          <p:nvPr>
            <p:ph type="title"/>
          </p:nvPr>
        </p:nvSpPr>
        <p:spPr>
          <a:xfrm>
            <a:off x="457200" y="-76200"/>
            <a:ext cx="8229600" cy="1143000"/>
          </a:xfrm>
        </p:spPr>
        <p:txBody>
          <a:bodyPr/>
          <a:lstStyle/>
          <a:p>
            <a:pPr eaLnBrk="1" hangingPunct="1"/>
            <a:r>
              <a:rPr lang="es-AR" smtClean="0">
                <a:solidFill>
                  <a:srgbClr val="FFFF00"/>
                </a:solidFill>
              </a:rPr>
              <a:t>La Joya</a:t>
            </a:r>
            <a:endParaRPr lang="es-ES_tradnl" smtClean="0">
              <a:solidFill>
                <a:srgbClr val="FFFF00"/>
              </a:solidFill>
            </a:endParaRPr>
          </a:p>
        </p:txBody>
      </p:sp>
      <p:sp>
        <p:nvSpPr>
          <p:cNvPr id="1290243" name="Text Box 3"/>
          <p:cNvSpPr txBox="1">
            <a:spLocks noChangeArrowheads="1"/>
          </p:cNvSpPr>
          <p:nvPr/>
        </p:nvSpPr>
        <p:spPr bwMode="auto">
          <a:xfrm>
            <a:off x="152400" y="5041900"/>
            <a:ext cx="87630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ES">
                <a:solidFill>
                  <a:schemeClr val="tx1"/>
                </a:solidFill>
              </a:rPr>
              <a:t>Es una medalla de oro circular, que lleva grabada alrededor la expresión RSRSTPSRIAJS Anno Enochi 2995</a:t>
            </a:r>
          </a:p>
          <a:p>
            <a:pPr algn="ctr" eaLnBrk="1" hangingPunct="1"/>
            <a:r>
              <a:rPr lang="es-ES" i="1">
                <a:solidFill>
                  <a:schemeClr val="tx1"/>
                </a:solidFill>
              </a:rPr>
              <a:t>(Regnante Salomone, Rege Sapientísimo, Thesaurum Pretiosissimun Sub Ruinis Invenierunt Adonhiram, Johaben et Stolkin</a:t>
            </a:r>
            <a:r>
              <a:rPr lang="es-ES">
                <a:solidFill>
                  <a:schemeClr val="tx1"/>
                </a:solidFill>
              </a:rPr>
              <a:t>). Es decir: </a:t>
            </a:r>
            <a:r>
              <a:rPr lang="es-ES" i="1">
                <a:solidFill>
                  <a:schemeClr val="tx1"/>
                </a:solidFill>
              </a:rPr>
              <a:t>“En el reinado de Salomón, el más sabio de todos los reyes, Adonhiram, Johaben y Stolkin encontraron debajo de las ruinas un tesoro precioso</a:t>
            </a:r>
            <a:r>
              <a:rPr lang="es-ES">
                <a:solidFill>
                  <a:schemeClr val="tx1"/>
                </a:solidFill>
              </a:rPr>
              <a:t>”, Año de Enoch 2995.</a:t>
            </a:r>
            <a:endParaRPr lang="es-ES_tradnl"/>
          </a:p>
        </p:txBody>
      </p:sp>
      <p:pic>
        <p:nvPicPr>
          <p:cNvPr id="1290244" name="Picture 4" descr="13thJew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09638"/>
            <a:ext cx="6400800"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0242"/>
                                        </p:tgtEl>
                                        <p:attrNameLst>
                                          <p:attrName>style.visibility</p:attrName>
                                        </p:attrNameLst>
                                      </p:cBhvr>
                                      <p:to>
                                        <p:strVal val="visible"/>
                                      </p:to>
                                    </p:set>
                                    <p:animEffect transition="in" filter="blinds(horizontal)">
                                      <p:cBhvr>
                                        <p:cTn id="7" dur="500"/>
                                        <p:tgtEl>
                                          <p:spTgt spid="129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90244"/>
                                        </p:tgtEl>
                                        <p:attrNameLst>
                                          <p:attrName>style.visibility</p:attrName>
                                        </p:attrNameLst>
                                      </p:cBhvr>
                                      <p:to>
                                        <p:strVal val="visible"/>
                                      </p:to>
                                    </p:set>
                                    <p:animEffect transition="in" filter="fade">
                                      <p:cBhvr>
                                        <p:cTn id="12" dur="2000"/>
                                        <p:tgtEl>
                                          <p:spTgt spid="12902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90243"/>
                                        </p:tgtEl>
                                        <p:attrNameLst>
                                          <p:attrName>style.visibility</p:attrName>
                                        </p:attrNameLst>
                                      </p:cBhvr>
                                      <p:to>
                                        <p:strVal val="visible"/>
                                      </p:to>
                                    </p:set>
                                    <p:animEffect transition="in" filter="blinds(horizontal)">
                                      <p:cBhvr>
                                        <p:cTn id="17" dur="500"/>
                                        <p:tgtEl>
                                          <p:spTgt spid="129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42" grpId="0"/>
      <p:bldP spid="129024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266" name="Rectangle 2"/>
          <p:cNvSpPr>
            <a:spLocks noGrp="1" noChangeArrowheads="1"/>
          </p:cNvSpPr>
          <p:nvPr>
            <p:ph type="title"/>
          </p:nvPr>
        </p:nvSpPr>
        <p:spPr>
          <a:xfrm>
            <a:off x="457200" y="76200"/>
            <a:ext cx="8229600" cy="1143000"/>
          </a:xfrm>
        </p:spPr>
        <p:txBody>
          <a:bodyPr/>
          <a:lstStyle/>
          <a:p>
            <a:pPr eaLnBrk="1" hangingPunct="1"/>
            <a:r>
              <a:rPr lang="es-AR" smtClean="0">
                <a:solidFill>
                  <a:srgbClr val="FFFF00"/>
                </a:solidFill>
              </a:rPr>
              <a:t>La Joya</a:t>
            </a:r>
            <a:endParaRPr lang="es-ES_tradnl" smtClean="0">
              <a:solidFill>
                <a:srgbClr val="FFFF00"/>
              </a:solidFill>
            </a:endParaRPr>
          </a:p>
        </p:txBody>
      </p:sp>
      <p:sp>
        <p:nvSpPr>
          <p:cNvPr id="1291267" name="Rectangle 3"/>
          <p:cNvSpPr>
            <a:spLocks noGrp="1" noChangeArrowheads="1"/>
          </p:cNvSpPr>
          <p:nvPr>
            <p:ph type="body" sz="half" idx="1"/>
          </p:nvPr>
        </p:nvSpPr>
        <p:spPr>
          <a:xfrm>
            <a:off x="457200" y="1219200"/>
            <a:ext cx="8229600" cy="2185988"/>
          </a:xfrm>
        </p:spPr>
        <p:txBody>
          <a:bodyPr/>
          <a:lstStyle/>
          <a:p>
            <a:pPr eaLnBrk="1" hangingPunct="1"/>
            <a:r>
              <a:rPr lang="es-ES" sz="1800" smtClean="0"/>
              <a:t>En el mismo lado, en el centro de la medalla, se ve grabada una abertura hecha en la tierra, sobre la cual hay dos personas paradas, una frente a otra, con las cabezas casi unidas, quienes ayudan a bajar a otra persona por medio de una soga. </a:t>
            </a:r>
          </a:p>
          <a:p>
            <a:pPr eaLnBrk="1" hangingPunct="1"/>
            <a:r>
              <a:rPr lang="es-ES" sz="1800" smtClean="0"/>
              <a:t>Al reverso hay un triángulo circunvalado de rayos, y en el centro una Palabra Sagrada o su inicial (en letras hebreas, fenicias o samaritanas; aquí se ve el último caso). </a:t>
            </a:r>
          </a:p>
          <a:p>
            <a:pPr eaLnBrk="1" hangingPunct="1"/>
            <a:r>
              <a:rPr lang="es-ES" sz="1800" smtClean="0"/>
              <a:t>Se lleva sobre el pecho, suspendida de una cinta blanca.</a:t>
            </a:r>
            <a:endParaRPr lang="es-ES_tradnl" sz="1800" smtClean="0"/>
          </a:p>
        </p:txBody>
      </p:sp>
      <p:sp>
        <p:nvSpPr>
          <p:cNvPr id="125956" name="Rectangle 4"/>
          <p:cNvSpPr>
            <a:spLocks noGrp="1" noChangeArrowheads="1"/>
          </p:cNvSpPr>
          <p:nvPr>
            <p:ph sz="half" idx="2"/>
          </p:nvPr>
        </p:nvSpPr>
        <p:spPr/>
        <p:txBody>
          <a:bodyPr/>
          <a:lstStyle/>
          <a:p>
            <a:pPr eaLnBrk="1" hangingPunct="1"/>
            <a:endParaRPr lang="es-AR" sz="2800" smtClean="0"/>
          </a:p>
        </p:txBody>
      </p:sp>
      <p:pic>
        <p:nvPicPr>
          <p:cNvPr id="1291269" name="Picture 5" descr="degree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581400"/>
            <a:ext cx="5453063"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1266"/>
                                        </p:tgtEl>
                                        <p:attrNameLst>
                                          <p:attrName>style.visibility</p:attrName>
                                        </p:attrNameLst>
                                      </p:cBhvr>
                                      <p:to>
                                        <p:strVal val="visible"/>
                                      </p:to>
                                    </p:set>
                                    <p:animEffect transition="in" filter="blinds(horizontal)">
                                      <p:cBhvr>
                                        <p:cTn id="7" dur="500"/>
                                        <p:tgtEl>
                                          <p:spTgt spid="129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91269"/>
                                        </p:tgtEl>
                                        <p:attrNameLst>
                                          <p:attrName>style.visibility</p:attrName>
                                        </p:attrNameLst>
                                      </p:cBhvr>
                                      <p:to>
                                        <p:strVal val="visible"/>
                                      </p:to>
                                    </p:set>
                                    <p:animEffect transition="in" filter="fade">
                                      <p:cBhvr>
                                        <p:cTn id="12" dur="2000"/>
                                        <p:tgtEl>
                                          <p:spTgt spid="12912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91267">
                                            <p:txEl>
                                              <p:pRg st="0" end="0"/>
                                            </p:txEl>
                                          </p:spTgt>
                                        </p:tgtEl>
                                        <p:attrNameLst>
                                          <p:attrName>style.visibility</p:attrName>
                                        </p:attrNameLst>
                                      </p:cBhvr>
                                      <p:to>
                                        <p:strVal val="visible"/>
                                      </p:to>
                                    </p:set>
                                    <p:animEffect transition="in" filter="blinds(horizontal)">
                                      <p:cBhvr>
                                        <p:cTn id="17" dur="500"/>
                                        <p:tgtEl>
                                          <p:spTgt spid="129126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91267">
                                            <p:txEl>
                                              <p:pRg st="1" end="1"/>
                                            </p:txEl>
                                          </p:spTgt>
                                        </p:tgtEl>
                                        <p:attrNameLst>
                                          <p:attrName>style.visibility</p:attrName>
                                        </p:attrNameLst>
                                      </p:cBhvr>
                                      <p:to>
                                        <p:strVal val="visible"/>
                                      </p:to>
                                    </p:set>
                                    <p:animEffect transition="in" filter="blinds(horizontal)">
                                      <p:cBhvr>
                                        <p:cTn id="22" dur="500"/>
                                        <p:tgtEl>
                                          <p:spTgt spid="129126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91267">
                                            <p:txEl>
                                              <p:pRg st="2" end="2"/>
                                            </p:txEl>
                                          </p:spTgt>
                                        </p:tgtEl>
                                        <p:attrNameLst>
                                          <p:attrName>style.visibility</p:attrName>
                                        </p:attrNameLst>
                                      </p:cBhvr>
                                      <p:to>
                                        <p:strVal val="visible"/>
                                      </p:to>
                                    </p:set>
                                    <p:animEffect transition="in" filter="blinds(horizontal)">
                                      <p:cBhvr>
                                        <p:cTn id="27" dur="500"/>
                                        <p:tgtEl>
                                          <p:spTgt spid="129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1266" grpId="0"/>
      <p:bldP spid="1291267"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13th degre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circle(out)">
                                      <p:cBhvr>
                                        <p:cTn id="7" dur="20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orge\Pictures\13_-_Master_of_the_Ninth_Arch_[13th_degree][1_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7056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290" name="Rectangle 2"/>
          <p:cNvSpPr>
            <a:spLocks noGrp="1" noChangeArrowheads="1"/>
          </p:cNvSpPr>
          <p:nvPr>
            <p:ph type="title"/>
          </p:nvPr>
        </p:nvSpPr>
        <p:spPr/>
        <p:txBody>
          <a:bodyPr/>
          <a:lstStyle/>
          <a:p>
            <a:pPr eaLnBrk="1" hangingPunct="1"/>
            <a:r>
              <a:rPr lang="es-AR" smtClean="0">
                <a:solidFill>
                  <a:srgbClr val="FFFF00"/>
                </a:solidFill>
              </a:rPr>
              <a:t>A veces se utiliza otra joya…</a:t>
            </a:r>
            <a:endParaRPr lang="es-ES_tradnl" smtClean="0">
              <a:solidFill>
                <a:srgbClr val="FFFF00"/>
              </a:solidFill>
            </a:endParaRPr>
          </a:p>
        </p:txBody>
      </p:sp>
      <p:sp>
        <p:nvSpPr>
          <p:cNvPr id="1292291" name="Rectangle 3"/>
          <p:cNvSpPr>
            <a:spLocks noGrp="1" noChangeArrowheads="1"/>
          </p:cNvSpPr>
          <p:nvPr>
            <p:ph type="body" idx="1"/>
          </p:nvPr>
        </p:nvSpPr>
        <p:spPr/>
        <p:txBody>
          <a:bodyPr/>
          <a:lstStyle/>
          <a:p>
            <a:pPr eaLnBrk="1" hangingPunct="1"/>
            <a:r>
              <a:rPr lang="es-ES" smtClean="0"/>
              <a:t>Un triángulo de oro con los caracteres sagrados grabados.</a:t>
            </a:r>
            <a:r>
              <a:rPr lang="es-ES_tradnl" smtClean="0"/>
              <a:t> </a:t>
            </a:r>
          </a:p>
        </p:txBody>
      </p:sp>
      <p:pic>
        <p:nvPicPr>
          <p:cNvPr id="1292292" name="Picture 4" descr="triangle-divin-arg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925" y="2836863"/>
            <a:ext cx="4943475"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2290"/>
                                        </p:tgtEl>
                                        <p:attrNameLst>
                                          <p:attrName>style.visibility</p:attrName>
                                        </p:attrNameLst>
                                      </p:cBhvr>
                                      <p:to>
                                        <p:strVal val="visible"/>
                                      </p:to>
                                    </p:set>
                                    <p:animEffect transition="in" filter="blinds(horizontal)">
                                      <p:cBhvr>
                                        <p:cTn id="7" dur="500"/>
                                        <p:tgtEl>
                                          <p:spTgt spid="129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92291">
                                            <p:txEl>
                                              <p:pRg st="0" end="0"/>
                                            </p:txEl>
                                          </p:spTgt>
                                        </p:tgtEl>
                                        <p:attrNameLst>
                                          <p:attrName>style.visibility</p:attrName>
                                        </p:attrNameLst>
                                      </p:cBhvr>
                                      <p:to>
                                        <p:strVal val="visible"/>
                                      </p:to>
                                    </p:set>
                                    <p:animEffect transition="in" filter="blinds(horizontal)">
                                      <p:cBhvr>
                                        <p:cTn id="12" dur="500"/>
                                        <p:tgtEl>
                                          <p:spTgt spid="12922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92292"/>
                                        </p:tgtEl>
                                        <p:attrNameLst>
                                          <p:attrName>style.visibility</p:attrName>
                                        </p:attrNameLst>
                                      </p:cBhvr>
                                      <p:to>
                                        <p:strVal val="visible"/>
                                      </p:to>
                                    </p:set>
                                    <p:animEffect transition="in" filter="fade">
                                      <p:cBhvr>
                                        <p:cTn id="17" dur="2000"/>
                                        <p:tgtEl>
                                          <p:spTgt spid="129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2290" grpId="0"/>
      <p:bldP spid="1292291"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4818" name="Picture 2" descr="imagenn 004"/>
          <p:cNvPicPr>
            <a:picLocks noChangeAspect="1" noChangeArrowheads="1"/>
          </p:cNvPicPr>
          <p:nvPr/>
        </p:nvPicPr>
        <p:blipFill>
          <a:blip r:embed="rId2">
            <a:extLst>
              <a:ext uri="{28A0092B-C50C-407E-A947-70E740481C1C}">
                <a14:useLocalDpi xmlns:a14="http://schemas.microsoft.com/office/drawing/2010/main" val="0"/>
              </a:ext>
            </a:extLst>
          </a:blip>
          <a:srcRect t="8871" r="17787" b="5133"/>
          <a:stretch>
            <a:fillRect/>
          </a:stretch>
        </p:blipFill>
        <p:spPr bwMode="auto">
          <a:xfrm>
            <a:off x="2132013" y="0"/>
            <a:ext cx="47259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57200" y="1752600"/>
            <a:ext cx="14795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La banda y</a:t>
            </a:r>
          </a:p>
          <a:p>
            <a:pPr eaLnBrk="1" hangingPunct="1"/>
            <a:r>
              <a:rPr lang="es-MX" b="1">
                <a:solidFill>
                  <a:schemeClr val="tx1"/>
                </a:solidFill>
              </a:rPr>
              <a:t>la joya, en </a:t>
            </a:r>
          </a:p>
          <a:p>
            <a:pPr eaLnBrk="1" hangingPunct="1"/>
            <a:r>
              <a:rPr lang="es-MX" b="1">
                <a:solidFill>
                  <a:schemeClr val="tx1"/>
                </a:solidFill>
              </a:rPr>
              <a:t>el Ritual del</a:t>
            </a:r>
          </a:p>
          <a:p>
            <a:pPr eaLnBrk="1" hangingPunct="1"/>
            <a:r>
              <a:rPr lang="es-MX" b="1">
                <a:solidFill>
                  <a:schemeClr val="tx1"/>
                </a:solidFill>
              </a:rPr>
              <a:t>Supremo</a:t>
            </a:r>
          </a:p>
          <a:p>
            <a:pPr eaLnBrk="1" hangingPunct="1"/>
            <a:r>
              <a:rPr lang="es-MX" b="1">
                <a:solidFill>
                  <a:schemeClr val="tx1"/>
                </a:solidFill>
              </a:rPr>
              <a:t>Consejo de</a:t>
            </a:r>
          </a:p>
          <a:p>
            <a:pPr eaLnBrk="1" hangingPunct="1"/>
            <a:r>
              <a:rPr lang="es-MX" b="1">
                <a:solidFill>
                  <a:schemeClr val="tx1"/>
                </a:solidFill>
              </a:rPr>
              <a:t>Italia</a:t>
            </a:r>
            <a:endParaRPr lang="es-AR"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14818"/>
                                        </p:tgtEl>
                                        <p:attrNameLst>
                                          <p:attrName>style.visibility</p:attrName>
                                        </p:attrNameLst>
                                      </p:cBhvr>
                                      <p:to>
                                        <p:strVal val="visible"/>
                                      </p:to>
                                    </p:set>
                                    <p:animEffect transition="in" filter="box(out)">
                                      <p:cBhvr>
                                        <p:cTn id="7" dur="2000"/>
                                        <p:tgtEl>
                                          <p:spTgt spid="1314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wigan+lodge+r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75199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a:spLocks noChangeArrowheads="1"/>
          </p:cNvSpPr>
          <p:nvPr/>
        </p:nvSpPr>
        <p:spPr bwMode="auto">
          <a:xfrm>
            <a:off x="384175" y="533400"/>
            <a:ext cx="1658938" cy="175418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Mandil del</a:t>
            </a:r>
          </a:p>
          <a:p>
            <a:pPr eaLnBrk="1" hangingPunct="1"/>
            <a:r>
              <a:rPr lang="es-MX" b="1">
                <a:solidFill>
                  <a:schemeClr val="tx1"/>
                </a:solidFill>
              </a:rPr>
              <a:t>Arco Real </a:t>
            </a:r>
          </a:p>
          <a:p>
            <a:pPr eaLnBrk="1" hangingPunct="1"/>
            <a:r>
              <a:rPr lang="es-MX" b="1">
                <a:solidFill>
                  <a:schemeClr val="tx1"/>
                </a:solidFill>
              </a:rPr>
              <a:t>utilizado en</a:t>
            </a:r>
          </a:p>
          <a:p>
            <a:pPr eaLnBrk="1" hangingPunct="1"/>
            <a:r>
              <a:rPr lang="es-MX" b="1">
                <a:solidFill>
                  <a:schemeClr val="tx1"/>
                </a:solidFill>
              </a:rPr>
              <a:t>la Gran Logia</a:t>
            </a:r>
          </a:p>
          <a:p>
            <a:pPr eaLnBrk="1" hangingPunct="1"/>
            <a:r>
              <a:rPr lang="es-MX" b="1">
                <a:solidFill>
                  <a:schemeClr val="tx1"/>
                </a:solidFill>
              </a:rPr>
              <a:t>de los</a:t>
            </a:r>
          </a:p>
          <a:p>
            <a:pPr eaLnBrk="1" hangingPunct="1"/>
            <a:r>
              <a:rPr lang="es-MX" b="1">
                <a:solidFill>
                  <a:schemeClr val="tx1"/>
                </a:solidFill>
              </a:rPr>
              <a:t>Antiguos.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3314" name="Picture 2" descr="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8600"/>
            <a:ext cx="7620000" cy="580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3315" name="Text Box 3"/>
          <p:cNvSpPr txBox="1">
            <a:spLocks noChangeArrowheads="1"/>
          </p:cNvSpPr>
          <p:nvPr/>
        </p:nvSpPr>
        <p:spPr bwMode="auto">
          <a:xfrm>
            <a:off x="1828800" y="6248400"/>
            <a:ext cx="5848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Mandil del Arco Real, Gran Logia de Francia, siglo XVIII</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93314"/>
                                        </p:tgtEl>
                                        <p:attrNameLst>
                                          <p:attrName>style.visibility</p:attrName>
                                        </p:attrNameLst>
                                      </p:cBhvr>
                                      <p:to>
                                        <p:strVal val="visible"/>
                                      </p:to>
                                    </p:set>
                                    <p:animEffect transition="in" filter="fade">
                                      <p:cBhvr>
                                        <p:cTn id="7" dur="2000"/>
                                        <p:tgtEl>
                                          <p:spTgt spid="129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93315"/>
                                        </p:tgtEl>
                                        <p:attrNameLst>
                                          <p:attrName>style.visibility</p:attrName>
                                        </p:attrNameLst>
                                      </p:cBhvr>
                                      <p:to>
                                        <p:strVal val="visible"/>
                                      </p:to>
                                    </p:set>
                                    <p:animEffect transition="in" filter="dissolve">
                                      <p:cBhvr>
                                        <p:cTn id="12" dur="500"/>
                                        <p:tgtEl>
                                          <p:spTgt spid="129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3315"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4338" name="Picture 2" descr="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33388"/>
            <a:ext cx="4876800" cy="599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4339" name="Text Box 3"/>
          <p:cNvSpPr txBox="1">
            <a:spLocks noChangeArrowheads="1"/>
          </p:cNvSpPr>
          <p:nvPr/>
        </p:nvSpPr>
        <p:spPr bwMode="auto">
          <a:xfrm>
            <a:off x="76200" y="2511425"/>
            <a:ext cx="17621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Mandil del</a:t>
            </a:r>
          </a:p>
          <a:p>
            <a:pPr eaLnBrk="1" hangingPunct="1"/>
            <a:r>
              <a:rPr lang="es-AR">
                <a:solidFill>
                  <a:schemeClr val="tx1"/>
                </a:solidFill>
              </a:rPr>
              <a:t>Arco Real, muy</a:t>
            </a:r>
          </a:p>
          <a:p>
            <a:pPr eaLnBrk="1" hangingPunct="1"/>
            <a:r>
              <a:rPr lang="es-AR">
                <a:solidFill>
                  <a:schemeClr val="tx1"/>
                </a:solidFill>
              </a:rPr>
              <a:t>diferente al</a:t>
            </a:r>
          </a:p>
          <a:p>
            <a:pPr eaLnBrk="1" hangingPunct="1"/>
            <a:r>
              <a:rPr lang="es-AR">
                <a:solidFill>
                  <a:schemeClr val="tx1"/>
                </a:solidFill>
              </a:rPr>
              <a:t>actual, Gran</a:t>
            </a:r>
          </a:p>
          <a:p>
            <a:pPr eaLnBrk="1" hangingPunct="1"/>
            <a:r>
              <a:rPr lang="es-AR">
                <a:solidFill>
                  <a:schemeClr val="tx1"/>
                </a:solidFill>
              </a:rPr>
              <a:t>Oriente de los</a:t>
            </a:r>
          </a:p>
          <a:p>
            <a:pPr eaLnBrk="1" hangingPunct="1"/>
            <a:r>
              <a:rPr lang="es-AR">
                <a:solidFill>
                  <a:schemeClr val="tx1"/>
                </a:solidFill>
              </a:rPr>
              <a:t>Países Bajos,</a:t>
            </a:r>
          </a:p>
          <a:p>
            <a:pPr eaLnBrk="1" hangingPunct="1"/>
            <a:r>
              <a:rPr lang="es-AR">
                <a:solidFill>
                  <a:schemeClr val="tx1"/>
                </a:solidFill>
              </a:rPr>
              <a:t>mediados del</a:t>
            </a:r>
          </a:p>
          <a:p>
            <a:pPr eaLnBrk="1" hangingPunct="1"/>
            <a:r>
              <a:rPr lang="es-AR">
                <a:solidFill>
                  <a:schemeClr val="tx1"/>
                </a:solidFill>
              </a:rPr>
              <a:t>siglo XIX, </a:t>
            </a:r>
          </a:p>
          <a:p>
            <a:pPr eaLnBrk="1" hangingPunct="1"/>
            <a:r>
              <a:rPr lang="es-AR">
                <a:solidFill>
                  <a:schemeClr val="tx1"/>
                </a:solidFill>
              </a:rPr>
              <a:t>posiblemente</a:t>
            </a:r>
          </a:p>
          <a:p>
            <a:pPr eaLnBrk="1" hangingPunct="1"/>
            <a:r>
              <a:rPr lang="es-AR">
                <a:solidFill>
                  <a:schemeClr val="tx1"/>
                </a:solidFill>
              </a:rPr>
              <a:t>Rito York.</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94338"/>
                                        </p:tgtEl>
                                        <p:attrNameLst>
                                          <p:attrName>style.visibility</p:attrName>
                                        </p:attrNameLst>
                                      </p:cBhvr>
                                      <p:to>
                                        <p:strVal val="visible"/>
                                      </p:to>
                                    </p:set>
                                    <p:animEffect transition="in" filter="fade">
                                      <p:cBhvr>
                                        <p:cTn id="7" dur="2000"/>
                                        <p:tgtEl>
                                          <p:spTgt spid="1294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94339"/>
                                        </p:tgtEl>
                                        <p:attrNameLst>
                                          <p:attrName>style.visibility</p:attrName>
                                        </p:attrNameLst>
                                      </p:cBhvr>
                                      <p:to>
                                        <p:strVal val="visible"/>
                                      </p:to>
                                    </p:set>
                                    <p:animEffect transition="in" filter="dissolve">
                                      <p:cBhvr>
                                        <p:cTn id="12" dur="500"/>
                                        <p:tgtEl>
                                          <p:spTgt spid="129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4339"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362" name="Rectangle 2"/>
          <p:cNvSpPr>
            <a:spLocks noGrp="1" noChangeArrowheads="1"/>
          </p:cNvSpPr>
          <p:nvPr>
            <p:ph type="title"/>
          </p:nvPr>
        </p:nvSpPr>
        <p:spPr>
          <a:xfrm>
            <a:off x="457200" y="461963"/>
            <a:ext cx="8077200" cy="909637"/>
          </a:xfrm>
        </p:spPr>
        <p:txBody>
          <a:bodyPr/>
          <a:lstStyle/>
          <a:p>
            <a:pPr eaLnBrk="1" hangingPunct="1"/>
            <a:r>
              <a:rPr lang="es-AR" sz="4000" smtClean="0">
                <a:solidFill>
                  <a:srgbClr val="FFFF00"/>
                </a:solidFill>
              </a:rPr>
              <a:t>Mandil, joya y cordón del Supremo Consejo de Estados Unidos, Jurisdicción Norte, siglo XIX</a:t>
            </a:r>
            <a:endParaRPr lang="es-ES_tradnl" sz="4000" smtClean="0">
              <a:solidFill>
                <a:srgbClr val="FFFF00"/>
              </a:solidFill>
            </a:endParaRPr>
          </a:p>
        </p:txBody>
      </p:sp>
      <p:sp>
        <p:nvSpPr>
          <p:cNvPr id="134147" name="Rectangle 3"/>
          <p:cNvSpPr>
            <a:spLocks noGrp="1" noChangeArrowheads="1"/>
          </p:cNvSpPr>
          <p:nvPr>
            <p:ph sz="half" idx="1"/>
          </p:nvPr>
        </p:nvSpPr>
        <p:spPr>
          <a:xfrm>
            <a:off x="457200" y="1600200"/>
            <a:ext cx="4037013" cy="4525963"/>
          </a:xfrm>
        </p:spPr>
        <p:txBody>
          <a:bodyPr/>
          <a:lstStyle/>
          <a:p>
            <a:pPr eaLnBrk="1" hangingPunct="1"/>
            <a:endParaRPr lang="es-AR" smtClean="0"/>
          </a:p>
        </p:txBody>
      </p:sp>
      <p:sp>
        <p:nvSpPr>
          <p:cNvPr id="134148" name="Rectangle 4"/>
          <p:cNvSpPr>
            <a:spLocks noGrp="1" noChangeArrowheads="1"/>
          </p:cNvSpPr>
          <p:nvPr>
            <p:ph sz="half" idx="2"/>
          </p:nvPr>
        </p:nvSpPr>
        <p:spPr>
          <a:xfrm>
            <a:off x="4649788" y="1600200"/>
            <a:ext cx="4037012" cy="4525963"/>
          </a:xfrm>
        </p:spPr>
        <p:txBody>
          <a:bodyPr/>
          <a:lstStyle/>
          <a:p>
            <a:pPr eaLnBrk="1" hangingPunct="1"/>
            <a:endParaRPr lang="es-AR" smtClean="0"/>
          </a:p>
        </p:txBody>
      </p:sp>
      <p:sp>
        <p:nvSpPr>
          <p:cNvPr id="1295365" name="Text Box 5"/>
          <p:cNvSpPr txBox="1">
            <a:spLocks noChangeArrowheads="1"/>
          </p:cNvSpPr>
          <p:nvPr/>
        </p:nvSpPr>
        <p:spPr bwMode="auto">
          <a:xfrm>
            <a:off x="1373188" y="5827713"/>
            <a:ext cx="64801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Obsérvese que son triangulares, frente a la forma rectangular</a:t>
            </a:r>
          </a:p>
          <a:p>
            <a:pPr algn="ctr" eaLnBrk="1" hangingPunct="1"/>
            <a:r>
              <a:rPr lang="es-AR">
                <a:solidFill>
                  <a:schemeClr val="tx1"/>
                </a:solidFill>
              </a:rPr>
              <a:t> o cuadrangular más habitual.</a:t>
            </a:r>
            <a:endParaRPr lang="es-ES_tradnl">
              <a:solidFill>
                <a:schemeClr val="tx1"/>
              </a:solidFill>
            </a:endParaRPr>
          </a:p>
        </p:txBody>
      </p:sp>
      <p:pic>
        <p:nvPicPr>
          <p:cNvPr id="1295366" name="Picture 6" descr="RAE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90725"/>
            <a:ext cx="8077200"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95362"/>
                                        </p:tgtEl>
                                        <p:attrNameLst>
                                          <p:attrName>style.visibility</p:attrName>
                                        </p:attrNameLst>
                                      </p:cBhvr>
                                      <p:to>
                                        <p:strVal val="visible"/>
                                      </p:to>
                                    </p:set>
                                    <p:anim calcmode="lin" valueType="num">
                                      <p:cBhvr additive="base">
                                        <p:cTn id="7" dur="2000" fill="hold"/>
                                        <p:tgtEl>
                                          <p:spTgt spid="1295362"/>
                                        </p:tgtEl>
                                        <p:attrNameLst>
                                          <p:attrName>ppt_x</p:attrName>
                                        </p:attrNameLst>
                                      </p:cBhvr>
                                      <p:tavLst>
                                        <p:tav tm="0">
                                          <p:val>
                                            <p:strVal val="#ppt_x"/>
                                          </p:val>
                                        </p:tav>
                                        <p:tav tm="100000">
                                          <p:val>
                                            <p:strVal val="#ppt_x"/>
                                          </p:val>
                                        </p:tav>
                                      </p:tavLst>
                                    </p:anim>
                                    <p:anim calcmode="lin" valueType="num">
                                      <p:cBhvr additive="base">
                                        <p:cTn id="8" dur="2000" fill="hold"/>
                                        <p:tgtEl>
                                          <p:spTgt spid="129536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1295366"/>
                                        </p:tgtEl>
                                        <p:attrNameLst>
                                          <p:attrName>style.visibility</p:attrName>
                                        </p:attrNameLst>
                                      </p:cBhvr>
                                      <p:to>
                                        <p:strVal val="visible"/>
                                      </p:to>
                                    </p:set>
                                    <p:animEffect transition="in" filter="fade">
                                      <p:cBhvr>
                                        <p:cTn id="13" dur="2000"/>
                                        <p:tgtEl>
                                          <p:spTgt spid="129536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1295365"/>
                                        </p:tgtEl>
                                        <p:attrNameLst>
                                          <p:attrName>style.visibility</p:attrName>
                                        </p:attrNameLst>
                                      </p:cBhvr>
                                      <p:to>
                                        <p:strVal val="visible"/>
                                      </p:to>
                                    </p:set>
                                    <p:anim calcmode="lin" valueType="num">
                                      <p:cBhvr>
                                        <p:cTn id="18" dur="1000" fill="hold"/>
                                        <p:tgtEl>
                                          <p:spTgt spid="1295365"/>
                                        </p:tgtEl>
                                        <p:attrNameLst>
                                          <p:attrName>ppt_w</p:attrName>
                                        </p:attrNameLst>
                                      </p:cBhvr>
                                      <p:tavLst>
                                        <p:tav tm="0">
                                          <p:val>
                                            <p:fltVal val="0"/>
                                          </p:val>
                                        </p:tav>
                                        <p:tav tm="100000">
                                          <p:val>
                                            <p:strVal val="#ppt_w"/>
                                          </p:val>
                                        </p:tav>
                                      </p:tavLst>
                                    </p:anim>
                                    <p:anim calcmode="lin" valueType="num">
                                      <p:cBhvr>
                                        <p:cTn id="19" dur="1000" fill="hold"/>
                                        <p:tgtEl>
                                          <p:spTgt spid="1295365"/>
                                        </p:tgtEl>
                                        <p:attrNameLst>
                                          <p:attrName>ppt_h</p:attrName>
                                        </p:attrNameLst>
                                      </p:cBhvr>
                                      <p:tavLst>
                                        <p:tav tm="0">
                                          <p:val>
                                            <p:fltVal val="0"/>
                                          </p:val>
                                        </p:tav>
                                        <p:tav tm="100000">
                                          <p:val>
                                            <p:strVal val="#ppt_h"/>
                                          </p:val>
                                        </p:tav>
                                      </p:tavLst>
                                    </p:anim>
                                    <p:anim calcmode="lin" valueType="num">
                                      <p:cBhvr>
                                        <p:cTn id="20" dur="1000" fill="hold"/>
                                        <p:tgtEl>
                                          <p:spTgt spid="129536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29536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5362" grpId="0"/>
      <p:bldP spid="1295365"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457200" y="1752600"/>
            <a:ext cx="197485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Regalía utilizada</a:t>
            </a:r>
          </a:p>
          <a:p>
            <a:pPr eaLnBrk="1" hangingPunct="1"/>
            <a:r>
              <a:rPr lang="es-MX" b="1">
                <a:solidFill>
                  <a:schemeClr val="tx1"/>
                </a:solidFill>
              </a:rPr>
              <a:t>actualmente en</a:t>
            </a:r>
          </a:p>
          <a:p>
            <a:pPr eaLnBrk="1" hangingPunct="1"/>
            <a:r>
              <a:rPr lang="es-MX" b="1">
                <a:solidFill>
                  <a:schemeClr val="tx1"/>
                </a:solidFill>
              </a:rPr>
              <a:t>E.U.A.,</a:t>
            </a:r>
          </a:p>
          <a:p>
            <a:pPr eaLnBrk="1" hangingPunct="1"/>
            <a:r>
              <a:rPr lang="es-MX" b="1">
                <a:solidFill>
                  <a:schemeClr val="tx1"/>
                </a:solidFill>
              </a:rPr>
              <a:t>Jurisdicción del</a:t>
            </a:r>
          </a:p>
          <a:p>
            <a:pPr eaLnBrk="1" hangingPunct="1"/>
            <a:r>
              <a:rPr lang="es-MX" b="1">
                <a:solidFill>
                  <a:schemeClr val="tx1"/>
                </a:solidFill>
              </a:rPr>
              <a:t>Norte</a:t>
            </a:r>
            <a:endParaRPr lang="es-AR" b="1">
              <a:solidFill>
                <a:schemeClr val="tx1"/>
              </a:solidFill>
            </a:endParaRPr>
          </a:p>
        </p:txBody>
      </p:sp>
      <p:pic>
        <p:nvPicPr>
          <p:cNvPr id="131076" name="Picture 4" descr="apron_13deg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25" y="0"/>
            <a:ext cx="5492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1076"/>
                                        </p:tgtEl>
                                        <p:attrNameLst>
                                          <p:attrName>style.visibility</p:attrName>
                                        </p:attrNameLst>
                                      </p:cBhvr>
                                      <p:to>
                                        <p:strVal val="visible"/>
                                      </p:to>
                                    </p:set>
                                    <p:animEffect transition="in" filter="box(out)">
                                      <p:cBhvr>
                                        <p:cTn id="7" dur="2000"/>
                                        <p:tgtEl>
                                          <p:spTgt spid="1310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6386" name="Rectangle 2"/>
          <p:cNvSpPr>
            <a:spLocks noGrp="1" noChangeArrowheads="1"/>
          </p:cNvSpPr>
          <p:nvPr>
            <p:ph type="title" sz="quarter"/>
          </p:nvPr>
        </p:nvSpPr>
        <p:spPr/>
        <p:txBody>
          <a:bodyPr/>
          <a:lstStyle/>
          <a:p>
            <a:pPr eaLnBrk="1" hangingPunct="1"/>
            <a:r>
              <a:rPr lang="es-AR" sz="3600" smtClean="0">
                <a:solidFill>
                  <a:srgbClr val="FFFF00"/>
                </a:solidFill>
              </a:rPr>
              <a:t>Mandil, banda y joya del Arco Real, Rito de Memphis, época actual</a:t>
            </a:r>
            <a:endParaRPr lang="es-ES_tradnl" sz="3600" smtClean="0">
              <a:solidFill>
                <a:srgbClr val="FFFF00"/>
              </a:solidFill>
            </a:endParaRPr>
          </a:p>
        </p:txBody>
      </p:sp>
      <p:pic>
        <p:nvPicPr>
          <p:cNvPr id="1296387" name="Picture 3" descr="mm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763" y="1524000"/>
            <a:ext cx="4160837"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6386"/>
                                        </p:tgtEl>
                                        <p:attrNameLst>
                                          <p:attrName>style.visibility</p:attrName>
                                        </p:attrNameLst>
                                      </p:cBhvr>
                                      <p:to>
                                        <p:strVal val="visible"/>
                                      </p:to>
                                    </p:set>
                                    <p:animEffect transition="in" filter="blinds(horizontal)">
                                      <p:cBhvr>
                                        <p:cTn id="7" dur="500"/>
                                        <p:tgtEl>
                                          <p:spTgt spid="129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96387"/>
                                        </p:tgtEl>
                                        <p:attrNameLst>
                                          <p:attrName>style.visibility</p:attrName>
                                        </p:attrNameLst>
                                      </p:cBhvr>
                                      <p:to>
                                        <p:strVal val="visible"/>
                                      </p:to>
                                    </p:set>
                                    <p:animEffect transition="in" filter="fade">
                                      <p:cBhvr>
                                        <p:cTn id="12" dur="2000"/>
                                        <p:tgtEl>
                                          <p:spTgt spid="129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386"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1509" name="Picture 5" descr="13th_degree_jewel_and_apron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692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1510" name="Text Box 6"/>
          <p:cNvSpPr txBox="1">
            <a:spLocks noChangeArrowheads="1"/>
          </p:cNvSpPr>
          <p:nvPr/>
        </p:nvSpPr>
        <p:spPr bwMode="auto">
          <a:xfrm>
            <a:off x="288925" y="1560513"/>
            <a:ext cx="18732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Imagen en los</a:t>
            </a:r>
          </a:p>
          <a:p>
            <a:pPr eaLnBrk="1" hangingPunct="1"/>
            <a:r>
              <a:rPr lang="es-AR" i="1">
                <a:solidFill>
                  <a:schemeClr val="tx1"/>
                </a:solidFill>
              </a:rPr>
              <a:t>“Comentarios de</a:t>
            </a:r>
          </a:p>
          <a:p>
            <a:pPr eaLnBrk="1" hangingPunct="1"/>
            <a:r>
              <a:rPr lang="es-AR" i="1">
                <a:solidFill>
                  <a:schemeClr val="tx1"/>
                </a:solidFill>
              </a:rPr>
              <a:t>Clausen”</a:t>
            </a:r>
            <a:endParaRPr lang="es-ES_tradnl"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1301509"/>
                                        </p:tgtEl>
                                        <p:attrNameLst>
                                          <p:attrName>style.visibility</p:attrName>
                                        </p:attrNameLst>
                                      </p:cBhvr>
                                      <p:to>
                                        <p:strVal val="visible"/>
                                      </p:to>
                                    </p:set>
                                    <p:animEffect transition="in" filter="plus(in)">
                                      <p:cBhvr>
                                        <p:cTn id="7" dur="2000"/>
                                        <p:tgtEl>
                                          <p:spTgt spid="13015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01510"/>
                                        </p:tgtEl>
                                        <p:attrNameLst>
                                          <p:attrName>style.visibility</p:attrName>
                                        </p:attrNameLst>
                                      </p:cBhvr>
                                      <p:to>
                                        <p:strVal val="visible"/>
                                      </p:to>
                                    </p:set>
                                    <p:animEffect transition="in" filter="fade">
                                      <p:cBhvr>
                                        <p:cTn id="12" dur="2000"/>
                                        <p:tgtEl>
                                          <p:spTgt spid="130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1510"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410" name="Rectangle 2"/>
          <p:cNvSpPr>
            <a:spLocks noGrp="1" noChangeArrowheads="1"/>
          </p:cNvSpPr>
          <p:nvPr>
            <p:ph type="title"/>
          </p:nvPr>
        </p:nvSpPr>
        <p:spPr>
          <a:xfrm>
            <a:off x="533400" y="228600"/>
            <a:ext cx="8229600" cy="1139825"/>
          </a:xfrm>
        </p:spPr>
        <p:txBody>
          <a:bodyPr/>
          <a:lstStyle/>
          <a:p>
            <a:pPr eaLnBrk="1" hangingPunct="1"/>
            <a:r>
              <a:rPr lang="es-AR" smtClean="0">
                <a:solidFill>
                  <a:srgbClr val="FFFF00"/>
                </a:solidFill>
              </a:rPr>
              <a:t>5. Simbología</a:t>
            </a:r>
            <a:endParaRPr lang="es-ES_tradnl" smtClean="0">
              <a:solidFill>
                <a:srgbClr val="FFFF00"/>
              </a:solidFill>
            </a:endParaRPr>
          </a:p>
        </p:txBody>
      </p:sp>
      <p:pic>
        <p:nvPicPr>
          <p:cNvPr id="1297411" name="Picture 3" descr="arcor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24000"/>
            <a:ext cx="5791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7412" name="Text Box 4"/>
          <p:cNvSpPr txBox="1">
            <a:spLocks noChangeArrowheads="1"/>
          </p:cNvSpPr>
          <p:nvPr/>
        </p:nvSpPr>
        <p:spPr bwMode="auto">
          <a:xfrm>
            <a:off x="288925" y="3236913"/>
            <a:ext cx="13906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Símbolo del</a:t>
            </a:r>
          </a:p>
          <a:p>
            <a:pPr eaLnBrk="1" hangingPunct="1"/>
            <a:r>
              <a:rPr lang="es-AR">
                <a:solidFill>
                  <a:schemeClr val="tx1"/>
                </a:solidFill>
              </a:rPr>
              <a:t>Arco Real</a:t>
            </a:r>
          </a:p>
          <a:p>
            <a:pPr eaLnBrk="1" hangingPunct="1"/>
            <a:r>
              <a:rPr lang="es-AR">
                <a:solidFill>
                  <a:schemeClr val="tx1"/>
                </a:solidFill>
              </a:rPr>
              <a:t>del Rito </a:t>
            </a:r>
          </a:p>
          <a:p>
            <a:pPr eaLnBrk="1" hangingPunct="1"/>
            <a:r>
              <a:rPr lang="es-AR">
                <a:solidFill>
                  <a:schemeClr val="tx1"/>
                </a:solidFill>
              </a:rPr>
              <a:t>York</a:t>
            </a:r>
            <a:endParaRPr lang="es-ES_tradnl">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7410"/>
                                        </p:tgtEl>
                                        <p:attrNameLst>
                                          <p:attrName>style.visibility</p:attrName>
                                        </p:attrNameLst>
                                      </p:cBhvr>
                                      <p:to>
                                        <p:strVal val="visible"/>
                                      </p:to>
                                    </p:set>
                                    <p:animEffect transition="in" filter="blinds(horizontal)">
                                      <p:cBhvr>
                                        <p:cTn id="7" dur="500"/>
                                        <p:tgtEl>
                                          <p:spTgt spid="1297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97411"/>
                                        </p:tgtEl>
                                        <p:attrNameLst>
                                          <p:attrName>style.visibility</p:attrName>
                                        </p:attrNameLst>
                                      </p:cBhvr>
                                      <p:to>
                                        <p:strVal val="visible"/>
                                      </p:to>
                                    </p:set>
                                    <p:animEffect transition="in" filter="fade">
                                      <p:cBhvr>
                                        <p:cTn id="12" dur="2000"/>
                                        <p:tgtEl>
                                          <p:spTgt spid="12974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97412"/>
                                        </p:tgtEl>
                                        <p:attrNameLst>
                                          <p:attrName>style.visibility</p:attrName>
                                        </p:attrNameLst>
                                      </p:cBhvr>
                                      <p:to>
                                        <p:strVal val="visible"/>
                                      </p:to>
                                    </p:set>
                                    <p:animEffect transition="in" filter="dissolve">
                                      <p:cBhvr>
                                        <p:cTn id="17" dur="500"/>
                                        <p:tgtEl>
                                          <p:spTgt spid="129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7410" grpId="0"/>
      <p:bldP spid="1297412"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8434" name="Rectangle 2"/>
          <p:cNvSpPr>
            <a:spLocks noGrp="1" noChangeArrowheads="1"/>
          </p:cNvSpPr>
          <p:nvPr>
            <p:ph type="title"/>
          </p:nvPr>
        </p:nvSpPr>
        <p:spPr>
          <a:xfrm>
            <a:off x="457200" y="612775"/>
            <a:ext cx="8229600" cy="1139825"/>
          </a:xfrm>
        </p:spPr>
        <p:txBody>
          <a:bodyPr/>
          <a:lstStyle/>
          <a:p>
            <a:pPr eaLnBrk="1" hangingPunct="1"/>
            <a:r>
              <a:rPr lang="es-AR" sz="4000" i="1" smtClean="0">
                <a:solidFill>
                  <a:srgbClr val="FFFF00"/>
                </a:solidFill>
              </a:rPr>
              <a:t>Entre los símbolos principales de este grado se encuentran…</a:t>
            </a:r>
            <a:endParaRPr lang="es-ES_tradnl" sz="4000" i="1" smtClean="0">
              <a:solidFill>
                <a:srgbClr val="FFFF00"/>
              </a:solidFill>
            </a:endParaRPr>
          </a:p>
        </p:txBody>
      </p:sp>
      <p:sp>
        <p:nvSpPr>
          <p:cNvPr id="1298435" name="Rectangle 3"/>
          <p:cNvSpPr>
            <a:spLocks noGrp="1" noChangeArrowheads="1"/>
          </p:cNvSpPr>
          <p:nvPr>
            <p:ph type="body" idx="1"/>
          </p:nvPr>
        </p:nvSpPr>
        <p:spPr>
          <a:xfrm>
            <a:off x="457200" y="2057400"/>
            <a:ext cx="8229600" cy="4530725"/>
          </a:xfrm>
        </p:spPr>
        <p:txBody>
          <a:bodyPr/>
          <a:lstStyle/>
          <a:p>
            <a:pPr eaLnBrk="1" hangingPunct="1">
              <a:lnSpc>
                <a:spcPct val="80000"/>
              </a:lnSpc>
            </a:pPr>
            <a:r>
              <a:rPr lang="es-ES" sz="1800" smtClean="0"/>
              <a:t>La pala</a:t>
            </a:r>
          </a:p>
          <a:p>
            <a:pPr eaLnBrk="1" hangingPunct="1">
              <a:lnSpc>
                <a:spcPct val="80000"/>
              </a:lnSpc>
            </a:pPr>
            <a:r>
              <a:rPr lang="es-ES" sz="1800" smtClean="0"/>
              <a:t>El pico</a:t>
            </a:r>
          </a:p>
          <a:p>
            <a:pPr eaLnBrk="1" hangingPunct="1">
              <a:lnSpc>
                <a:spcPct val="80000"/>
              </a:lnSpc>
            </a:pPr>
            <a:r>
              <a:rPr lang="es-ES" sz="1800" smtClean="0"/>
              <a:t>La palanca</a:t>
            </a:r>
          </a:p>
          <a:p>
            <a:pPr eaLnBrk="1" hangingPunct="1">
              <a:lnSpc>
                <a:spcPct val="80000"/>
              </a:lnSpc>
            </a:pPr>
            <a:r>
              <a:rPr lang="es-ES" sz="1800" smtClean="0"/>
              <a:t>La catenaria</a:t>
            </a:r>
          </a:p>
          <a:p>
            <a:pPr eaLnBrk="1" hangingPunct="1">
              <a:lnSpc>
                <a:spcPct val="80000"/>
              </a:lnSpc>
            </a:pPr>
            <a:r>
              <a:rPr lang="es-ES" sz="1800" smtClean="0"/>
              <a:t>El arco</a:t>
            </a:r>
          </a:p>
          <a:p>
            <a:pPr eaLnBrk="1" hangingPunct="1">
              <a:lnSpc>
                <a:spcPct val="80000"/>
              </a:lnSpc>
            </a:pPr>
            <a:r>
              <a:rPr lang="es-ES" sz="1800" smtClean="0"/>
              <a:t>La piedra angular</a:t>
            </a:r>
          </a:p>
          <a:p>
            <a:pPr eaLnBrk="1" hangingPunct="1">
              <a:lnSpc>
                <a:spcPct val="80000"/>
              </a:lnSpc>
            </a:pPr>
            <a:r>
              <a:rPr lang="es-ES" sz="1800" smtClean="0"/>
              <a:t>La piedra clave</a:t>
            </a:r>
          </a:p>
          <a:p>
            <a:pPr eaLnBrk="1" hangingPunct="1">
              <a:lnSpc>
                <a:spcPct val="80000"/>
              </a:lnSpc>
            </a:pPr>
            <a:r>
              <a:rPr lang="es-ES" sz="1800" smtClean="0"/>
              <a:t>La piedra fundamental</a:t>
            </a:r>
          </a:p>
          <a:p>
            <a:pPr eaLnBrk="1" hangingPunct="1">
              <a:lnSpc>
                <a:spcPct val="80000"/>
              </a:lnSpc>
            </a:pPr>
            <a:r>
              <a:rPr lang="es-ES" sz="1800" smtClean="0"/>
              <a:t>El cubo de ágata</a:t>
            </a:r>
          </a:p>
          <a:p>
            <a:pPr eaLnBrk="1" hangingPunct="1">
              <a:lnSpc>
                <a:spcPct val="80000"/>
              </a:lnSpc>
            </a:pPr>
            <a:r>
              <a:rPr lang="es-ES" sz="1800" smtClean="0"/>
              <a:t>La piedra de capitel</a:t>
            </a:r>
          </a:p>
          <a:p>
            <a:pPr eaLnBrk="1" hangingPunct="1">
              <a:lnSpc>
                <a:spcPct val="80000"/>
              </a:lnSpc>
            </a:pPr>
            <a:r>
              <a:rPr lang="es-ES" sz="1800" smtClean="0"/>
              <a:t>El arca substituta</a:t>
            </a:r>
          </a:p>
          <a:p>
            <a:pPr eaLnBrk="1" hangingPunct="1">
              <a:lnSpc>
                <a:spcPct val="80000"/>
              </a:lnSpc>
            </a:pPr>
            <a:r>
              <a:rPr lang="es-ES" sz="1800" smtClean="0"/>
              <a:t>El pergamino</a:t>
            </a:r>
          </a:p>
          <a:p>
            <a:pPr eaLnBrk="1" hangingPunct="1">
              <a:lnSpc>
                <a:spcPct val="80000"/>
              </a:lnSpc>
            </a:pPr>
            <a:r>
              <a:rPr lang="es-ES" sz="1800" smtClean="0"/>
              <a:t>La escalera de caracol</a:t>
            </a:r>
          </a:p>
          <a:p>
            <a:pPr eaLnBrk="1" hangingPunct="1">
              <a:lnSpc>
                <a:spcPct val="80000"/>
              </a:lnSpc>
            </a:pPr>
            <a:r>
              <a:rPr lang="es-ES" sz="1800" smtClean="0"/>
              <a:t>La cuerda con nudos</a:t>
            </a:r>
          </a:p>
          <a:p>
            <a:pPr eaLnBrk="1" hangingPunct="1">
              <a:lnSpc>
                <a:spcPct val="80000"/>
              </a:lnSpc>
            </a:pPr>
            <a:r>
              <a:rPr lang="es-ES" sz="1800" smtClean="0"/>
              <a:t>El tetragrama</a:t>
            </a:r>
          </a:p>
          <a:p>
            <a:pPr eaLnBrk="1" hangingPunct="1">
              <a:lnSpc>
                <a:spcPct val="80000"/>
              </a:lnSpc>
            </a:pPr>
            <a:endParaRPr lang="es-ES" sz="1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8434"/>
                                        </p:tgtEl>
                                        <p:attrNameLst>
                                          <p:attrName>style.visibility</p:attrName>
                                        </p:attrNameLst>
                                      </p:cBhvr>
                                      <p:to>
                                        <p:strVal val="visible"/>
                                      </p:to>
                                    </p:set>
                                    <p:animEffect transition="in" filter="blinds(horizontal)">
                                      <p:cBhvr>
                                        <p:cTn id="7" dur="500"/>
                                        <p:tgtEl>
                                          <p:spTgt spid="1298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98435">
                                            <p:txEl>
                                              <p:pRg st="0" end="0"/>
                                            </p:txEl>
                                          </p:spTgt>
                                        </p:tgtEl>
                                        <p:attrNameLst>
                                          <p:attrName>style.visibility</p:attrName>
                                        </p:attrNameLst>
                                      </p:cBhvr>
                                      <p:to>
                                        <p:strVal val="visible"/>
                                      </p:to>
                                    </p:set>
                                    <p:animEffect transition="in" filter="blinds(horizontal)">
                                      <p:cBhvr>
                                        <p:cTn id="12" dur="500"/>
                                        <p:tgtEl>
                                          <p:spTgt spid="1298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98435">
                                            <p:txEl>
                                              <p:pRg st="1" end="1"/>
                                            </p:txEl>
                                          </p:spTgt>
                                        </p:tgtEl>
                                        <p:attrNameLst>
                                          <p:attrName>style.visibility</p:attrName>
                                        </p:attrNameLst>
                                      </p:cBhvr>
                                      <p:to>
                                        <p:strVal val="visible"/>
                                      </p:to>
                                    </p:set>
                                    <p:animEffect transition="in" filter="blinds(horizontal)">
                                      <p:cBhvr>
                                        <p:cTn id="17" dur="500"/>
                                        <p:tgtEl>
                                          <p:spTgt spid="1298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98435">
                                            <p:txEl>
                                              <p:pRg st="2" end="2"/>
                                            </p:txEl>
                                          </p:spTgt>
                                        </p:tgtEl>
                                        <p:attrNameLst>
                                          <p:attrName>style.visibility</p:attrName>
                                        </p:attrNameLst>
                                      </p:cBhvr>
                                      <p:to>
                                        <p:strVal val="visible"/>
                                      </p:to>
                                    </p:set>
                                    <p:animEffect transition="in" filter="blinds(horizontal)">
                                      <p:cBhvr>
                                        <p:cTn id="22" dur="500"/>
                                        <p:tgtEl>
                                          <p:spTgt spid="1298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98435">
                                            <p:txEl>
                                              <p:pRg st="3" end="3"/>
                                            </p:txEl>
                                          </p:spTgt>
                                        </p:tgtEl>
                                        <p:attrNameLst>
                                          <p:attrName>style.visibility</p:attrName>
                                        </p:attrNameLst>
                                      </p:cBhvr>
                                      <p:to>
                                        <p:strVal val="visible"/>
                                      </p:to>
                                    </p:set>
                                    <p:animEffect transition="in" filter="blinds(horizontal)">
                                      <p:cBhvr>
                                        <p:cTn id="27" dur="500"/>
                                        <p:tgtEl>
                                          <p:spTgt spid="1298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98435">
                                            <p:txEl>
                                              <p:pRg st="4" end="4"/>
                                            </p:txEl>
                                          </p:spTgt>
                                        </p:tgtEl>
                                        <p:attrNameLst>
                                          <p:attrName>style.visibility</p:attrName>
                                        </p:attrNameLst>
                                      </p:cBhvr>
                                      <p:to>
                                        <p:strVal val="visible"/>
                                      </p:to>
                                    </p:set>
                                    <p:animEffect transition="in" filter="blinds(horizontal)">
                                      <p:cBhvr>
                                        <p:cTn id="32" dur="500"/>
                                        <p:tgtEl>
                                          <p:spTgt spid="12984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98435">
                                            <p:txEl>
                                              <p:pRg st="5" end="5"/>
                                            </p:txEl>
                                          </p:spTgt>
                                        </p:tgtEl>
                                        <p:attrNameLst>
                                          <p:attrName>style.visibility</p:attrName>
                                        </p:attrNameLst>
                                      </p:cBhvr>
                                      <p:to>
                                        <p:strVal val="visible"/>
                                      </p:to>
                                    </p:set>
                                    <p:animEffect transition="in" filter="blinds(horizontal)">
                                      <p:cBhvr>
                                        <p:cTn id="37" dur="500"/>
                                        <p:tgtEl>
                                          <p:spTgt spid="129843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98435">
                                            <p:txEl>
                                              <p:pRg st="6" end="6"/>
                                            </p:txEl>
                                          </p:spTgt>
                                        </p:tgtEl>
                                        <p:attrNameLst>
                                          <p:attrName>style.visibility</p:attrName>
                                        </p:attrNameLst>
                                      </p:cBhvr>
                                      <p:to>
                                        <p:strVal val="visible"/>
                                      </p:to>
                                    </p:set>
                                    <p:animEffect transition="in" filter="blinds(horizontal)">
                                      <p:cBhvr>
                                        <p:cTn id="42" dur="500"/>
                                        <p:tgtEl>
                                          <p:spTgt spid="129843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98435">
                                            <p:txEl>
                                              <p:pRg st="7" end="7"/>
                                            </p:txEl>
                                          </p:spTgt>
                                        </p:tgtEl>
                                        <p:attrNameLst>
                                          <p:attrName>style.visibility</p:attrName>
                                        </p:attrNameLst>
                                      </p:cBhvr>
                                      <p:to>
                                        <p:strVal val="visible"/>
                                      </p:to>
                                    </p:set>
                                    <p:animEffect transition="in" filter="blinds(horizontal)">
                                      <p:cBhvr>
                                        <p:cTn id="47" dur="500"/>
                                        <p:tgtEl>
                                          <p:spTgt spid="129843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298435">
                                            <p:txEl>
                                              <p:pRg st="8" end="8"/>
                                            </p:txEl>
                                          </p:spTgt>
                                        </p:tgtEl>
                                        <p:attrNameLst>
                                          <p:attrName>style.visibility</p:attrName>
                                        </p:attrNameLst>
                                      </p:cBhvr>
                                      <p:to>
                                        <p:strVal val="visible"/>
                                      </p:to>
                                    </p:set>
                                    <p:animEffect transition="in" filter="blinds(horizontal)">
                                      <p:cBhvr>
                                        <p:cTn id="52" dur="500"/>
                                        <p:tgtEl>
                                          <p:spTgt spid="1298435">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98435">
                                            <p:txEl>
                                              <p:pRg st="9" end="9"/>
                                            </p:txEl>
                                          </p:spTgt>
                                        </p:tgtEl>
                                        <p:attrNameLst>
                                          <p:attrName>style.visibility</p:attrName>
                                        </p:attrNameLst>
                                      </p:cBhvr>
                                      <p:to>
                                        <p:strVal val="visible"/>
                                      </p:to>
                                    </p:set>
                                    <p:animEffect transition="in" filter="blinds(horizontal)">
                                      <p:cBhvr>
                                        <p:cTn id="57" dur="500"/>
                                        <p:tgtEl>
                                          <p:spTgt spid="1298435">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298435">
                                            <p:txEl>
                                              <p:pRg st="10" end="10"/>
                                            </p:txEl>
                                          </p:spTgt>
                                        </p:tgtEl>
                                        <p:attrNameLst>
                                          <p:attrName>style.visibility</p:attrName>
                                        </p:attrNameLst>
                                      </p:cBhvr>
                                      <p:to>
                                        <p:strVal val="visible"/>
                                      </p:to>
                                    </p:set>
                                    <p:animEffect transition="in" filter="blinds(horizontal)">
                                      <p:cBhvr>
                                        <p:cTn id="62" dur="500"/>
                                        <p:tgtEl>
                                          <p:spTgt spid="1298435">
                                            <p:txEl>
                                              <p:pRg st="10" end="1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298435">
                                            <p:txEl>
                                              <p:pRg st="11" end="11"/>
                                            </p:txEl>
                                          </p:spTgt>
                                        </p:tgtEl>
                                        <p:attrNameLst>
                                          <p:attrName>style.visibility</p:attrName>
                                        </p:attrNameLst>
                                      </p:cBhvr>
                                      <p:to>
                                        <p:strVal val="visible"/>
                                      </p:to>
                                    </p:set>
                                    <p:animEffect transition="in" filter="blinds(horizontal)">
                                      <p:cBhvr>
                                        <p:cTn id="67" dur="500"/>
                                        <p:tgtEl>
                                          <p:spTgt spid="1298435">
                                            <p:txEl>
                                              <p:pRg st="11" end="11"/>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298435">
                                            <p:txEl>
                                              <p:pRg st="12" end="12"/>
                                            </p:txEl>
                                          </p:spTgt>
                                        </p:tgtEl>
                                        <p:attrNameLst>
                                          <p:attrName>style.visibility</p:attrName>
                                        </p:attrNameLst>
                                      </p:cBhvr>
                                      <p:to>
                                        <p:strVal val="visible"/>
                                      </p:to>
                                    </p:set>
                                    <p:animEffect transition="in" filter="blinds(horizontal)">
                                      <p:cBhvr>
                                        <p:cTn id="72" dur="500"/>
                                        <p:tgtEl>
                                          <p:spTgt spid="1298435">
                                            <p:txEl>
                                              <p:pRg st="12" end="12"/>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298435">
                                            <p:txEl>
                                              <p:pRg st="13" end="13"/>
                                            </p:txEl>
                                          </p:spTgt>
                                        </p:tgtEl>
                                        <p:attrNameLst>
                                          <p:attrName>style.visibility</p:attrName>
                                        </p:attrNameLst>
                                      </p:cBhvr>
                                      <p:to>
                                        <p:strVal val="visible"/>
                                      </p:to>
                                    </p:set>
                                    <p:animEffect transition="in" filter="blinds(horizontal)">
                                      <p:cBhvr>
                                        <p:cTn id="77" dur="500"/>
                                        <p:tgtEl>
                                          <p:spTgt spid="1298435">
                                            <p:txEl>
                                              <p:pRg st="13" end="13"/>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298435">
                                            <p:txEl>
                                              <p:pRg st="14" end="14"/>
                                            </p:txEl>
                                          </p:spTgt>
                                        </p:tgtEl>
                                        <p:attrNameLst>
                                          <p:attrName>style.visibility</p:attrName>
                                        </p:attrNameLst>
                                      </p:cBhvr>
                                      <p:to>
                                        <p:strVal val="visible"/>
                                      </p:to>
                                    </p:set>
                                    <p:animEffect transition="in" filter="blinds(horizontal)">
                                      <p:cBhvr>
                                        <p:cTn id="82" dur="500"/>
                                        <p:tgtEl>
                                          <p:spTgt spid="129843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8434" grpId="0"/>
      <p:bldP spid="1298435"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458" name="Rectangle 2"/>
          <p:cNvSpPr>
            <a:spLocks noGrp="1" noChangeArrowheads="1"/>
          </p:cNvSpPr>
          <p:nvPr>
            <p:ph type="title"/>
          </p:nvPr>
        </p:nvSpPr>
        <p:spPr>
          <a:xfrm>
            <a:off x="457200" y="152400"/>
            <a:ext cx="8229600" cy="1143000"/>
          </a:xfrm>
        </p:spPr>
        <p:txBody>
          <a:bodyPr/>
          <a:lstStyle/>
          <a:p>
            <a:pPr eaLnBrk="1" hangingPunct="1"/>
            <a:r>
              <a:rPr lang="es-AR" sz="3600" smtClean="0">
                <a:solidFill>
                  <a:srgbClr val="FFFF00"/>
                </a:solidFill>
              </a:rPr>
              <a:t>El escudo del Maestro del Arco Real</a:t>
            </a:r>
            <a:endParaRPr lang="es-ES_tradnl" sz="3600" smtClean="0">
              <a:solidFill>
                <a:srgbClr val="FFFF00"/>
              </a:solidFill>
            </a:endParaRPr>
          </a:p>
        </p:txBody>
      </p:sp>
      <p:sp>
        <p:nvSpPr>
          <p:cNvPr id="140291" name="Rectangle 3"/>
          <p:cNvSpPr>
            <a:spLocks noGrp="1" noChangeArrowheads="1"/>
          </p:cNvSpPr>
          <p:nvPr>
            <p:ph idx="1"/>
          </p:nvPr>
        </p:nvSpPr>
        <p:spPr/>
        <p:txBody>
          <a:bodyPr/>
          <a:lstStyle/>
          <a:p>
            <a:pPr eaLnBrk="1" hangingPunct="1"/>
            <a:endParaRPr lang="es-AR" smtClean="0"/>
          </a:p>
        </p:txBody>
      </p:sp>
      <p:pic>
        <p:nvPicPr>
          <p:cNvPr id="1299460" name="Picture 4" descr="Gdo%2013%20Arco%20R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219200"/>
            <a:ext cx="39243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9458"/>
                                        </p:tgtEl>
                                        <p:attrNameLst>
                                          <p:attrName>style.visibility</p:attrName>
                                        </p:attrNameLst>
                                      </p:cBhvr>
                                      <p:to>
                                        <p:strVal val="visible"/>
                                      </p:to>
                                    </p:set>
                                    <p:animEffect transition="in" filter="blinds(horizontal)">
                                      <p:cBhvr>
                                        <p:cTn id="7" dur="500"/>
                                        <p:tgtEl>
                                          <p:spTgt spid="129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99460"/>
                                        </p:tgtEl>
                                        <p:attrNameLst>
                                          <p:attrName>style.visibility</p:attrName>
                                        </p:attrNameLst>
                                      </p:cBhvr>
                                      <p:to>
                                        <p:strVal val="visible"/>
                                      </p:to>
                                    </p:set>
                                    <p:animEffect transition="in" filter="fade">
                                      <p:cBhvr>
                                        <p:cTn id="12" dur="2000"/>
                                        <p:tgtEl>
                                          <p:spTgt spid="129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9458"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9698" name="Picture 2" descr="3 0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2375" y="0"/>
            <a:ext cx="4289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09698"/>
                                        </p:tgtEl>
                                        <p:attrNameLst>
                                          <p:attrName>style.visibility</p:attrName>
                                        </p:attrNameLst>
                                      </p:cBhvr>
                                      <p:to>
                                        <p:strVal val="visible"/>
                                      </p:to>
                                    </p:set>
                                    <p:animEffect transition="in" filter="box(out)">
                                      <p:cBhvr>
                                        <p:cTn id="7" dur="2000"/>
                                        <p:tgtEl>
                                          <p:spTgt spid="130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0"/>
            <a:ext cx="5753100"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Picture 3" descr="13deg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7075" y="0"/>
            <a:ext cx="5165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0051"/>
                                        </p:tgtEl>
                                        <p:attrNameLst>
                                          <p:attrName>style.visibility</p:attrName>
                                        </p:attrNameLst>
                                      </p:cBhvr>
                                      <p:to>
                                        <p:strVal val="visible"/>
                                      </p:to>
                                    </p:set>
                                    <p:animEffect transition="in" filter="box(out)">
                                      <p:cBhvr>
                                        <p:cTn id="7" dur="2000"/>
                                        <p:tgtEl>
                                          <p:spTgt spid="130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82" name="Rectangle 2"/>
          <p:cNvSpPr>
            <a:spLocks noGrp="1" noChangeArrowheads="1"/>
          </p:cNvSpPr>
          <p:nvPr>
            <p:ph type="title"/>
          </p:nvPr>
        </p:nvSpPr>
        <p:spPr/>
        <p:txBody>
          <a:bodyPr/>
          <a:lstStyle/>
          <a:p>
            <a:pPr eaLnBrk="1" hangingPunct="1"/>
            <a:r>
              <a:rPr lang="es-AR" smtClean="0">
                <a:solidFill>
                  <a:srgbClr val="FFFF00"/>
                </a:solidFill>
              </a:rPr>
              <a:t>La pala</a:t>
            </a:r>
            <a:endParaRPr lang="es-ES_tradnl" smtClean="0">
              <a:solidFill>
                <a:srgbClr val="FFFF00"/>
              </a:solidFill>
            </a:endParaRPr>
          </a:p>
        </p:txBody>
      </p:sp>
      <p:sp>
        <p:nvSpPr>
          <p:cNvPr id="1300483" name="Text Box 3"/>
          <p:cNvSpPr txBox="1">
            <a:spLocks noChangeArrowheads="1"/>
          </p:cNvSpPr>
          <p:nvPr/>
        </p:nvSpPr>
        <p:spPr bwMode="auto">
          <a:xfrm>
            <a:off x="688975" y="5903913"/>
            <a:ext cx="838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Es un instrumento para </a:t>
            </a:r>
            <a:r>
              <a:rPr lang="es-AR" i="1">
                <a:solidFill>
                  <a:schemeClr val="tx1"/>
                </a:solidFill>
              </a:rPr>
              <a:t>excavar en la tierra</a:t>
            </a:r>
            <a:r>
              <a:rPr lang="es-AR">
                <a:solidFill>
                  <a:schemeClr val="tx1"/>
                </a:solidFill>
              </a:rPr>
              <a:t>, para profundizar,</a:t>
            </a:r>
          </a:p>
          <a:p>
            <a:pPr algn="ctr" eaLnBrk="1" hangingPunct="1"/>
            <a:r>
              <a:rPr lang="es-AR">
                <a:solidFill>
                  <a:schemeClr val="tx1"/>
                </a:solidFill>
              </a:rPr>
              <a:t>para buscar lo que está oculto, para encontrar lo que subyace, lo que está </a:t>
            </a:r>
            <a:r>
              <a:rPr lang="es-AR" i="1">
                <a:solidFill>
                  <a:schemeClr val="tx1"/>
                </a:solidFill>
              </a:rPr>
              <a:t>abajo</a:t>
            </a:r>
            <a:r>
              <a:rPr lang="es-AR">
                <a:solidFill>
                  <a:schemeClr val="tx1"/>
                </a:solidFill>
              </a:rPr>
              <a:t>.</a:t>
            </a:r>
            <a:endParaRPr lang="es-ES_tradnl">
              <a:solidFill>
                <a:schemeClr val="tx1"/>
              </a:solidFill>
            </a:endParaRPr>
          </a:p>
        </p:txBody>
      </p:sp>
      <p:pic>
        <p:nvPicPr>
          <p:cNvPr id="1300484" name="Picture 4" descr="pa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1371600"/>
            <a:ext cx="43529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0482"/>
                                        </p:tgtEl>
                                        <p:attrNameLst>
                                          <p:attrName>style.visibility</p:attrName>
                                        </p:attrNameLst>
                                      </p:cBhvr>
                                      <p:to>
                                        <p:strVal val="visible"/>
                                      </p:to>
                                    </p:set>
                                    <p:animEffect transition="in" filter="blinds(horizontal)">
                                      <p:cBhvr>
                                        <p:cTn id="7" dur="500"/>
                                        <p:tgtEl>
                                          <p:spTgt spid="130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0484"/>
                                        </p:tgtEl>
                                        <p:attrNameLst>
                                          <p:attrName>style.visibility</p:attrName>
                                        </p:attrNameLst>
                                      </p:cBhvr>
                                      <p:to>
                                        <p:strVal val="visible"/>
                                      </p:to>
                                    </p:set>
                                    <p:animEffect transition="in" filter="fade">
                                      <p:cBhvr>
                                        <p:cTn id="12" dur="2000"/>
                                        <p:tgtEl>
                                          <p:spTgt spid="13004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0483"/>
                                        </p:tgtEl>
                                        <p:attrNameLst>
                                          <p:attrName>style.visibility</p:attrName>
                                        </p:attrNameLst>
                                      </p:cBhvr>
                                      <p:to>
                                        <p:strVal val="visible"/>
                                      </p:to>
                                    </p:set>
                                    <p:animEffect transition="in" filter="dissolve">
                                      <p:cBhvr>
                                        <p:cTn id="17" dur="500"/>
                                        <p:tgtEl>
                                          <p:spTgt spid="130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482" grpId="0"/>
      <p:bldP spid="1300483"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506" name="Rectangle 2"/>
          <p:cNvSpPr>
            <a:spLocks noGrp="1" noChangeArrowheads="1"/>
          </p:cNvSpPr>
          <p:nvPr>
            <p:ph type="title"/>
          </p:nvPr>
        </p:nvSpPr>
        <p:spPr/>
        <p:txBody>
          <a:bodyPr/>
          <a:lstStyle/>
          <a:p>
            <a:pPr eaLnBrk="1" hangingPunct="1"/>
            <a:r>
              <a:rPr lang="es-AR" smtClean="0">
                <a:solidFill>
                  <a:srgbClr val="FFFF00"/>
                </a:solidFill>
              </a:rPr>
              <a:t>El pico</a:t>
            </a:r>
            <a:endParaRPr lang="es-ES_tradnl" smtClean="0">
              <a:solidFill>
                <a:srgbClr val="FFFF00"/>
              </a:solidFill>
            </a:endParaRPr>
          </a:p>
        </p:txBody>
      </p:sp>
      <p:sp>
        <p:nvSpPr>
          <p:cNvPr id="1301507" name="Text Box 3"/>
          <p:cNvSpPr txBox="1">
            <a:spLocks noChangeArrowheads="1"/>
          </p:cNvSpPr>
          <p:nvPr/>
        </p:nvSpPr>
        <p:spPr bwMode="auto">
          <a:xfrm>
            <a:off x="1041400" y="6064250"/>
            <a:ext cx="7359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Con él se pueden </a:t>
            </a:r>
            <a:r>
              <a:rPr lang="es-AR" i="1">
                <a:solidFill>
                  <a:schemeClr val="tx1"/>
                </a:solidFill>
              </a:rPr>
              <a:t>remover las piedras</a:t>
            </a:r>
            <a:r>
              <a:rPr lang="es-AR">
                <a:solidFill>
                  <a:schemeClr val="tx1"/>
                </a:solidFill>
              </a:rPr>
              <a:t>, </a:t>
            </a:r>
            <a:r>
              <a:rPr lang="es-AR" i="1">
                <a:solidFill>
                  <a:schemeClr val="tx1"/>
                </a:solidFill>
              </a:rPr>
              <a:t>separar los escombros</a:t>
            </a:r>
            <a:r>
              <a:rPr lang="es-AR">
                <a:solidFill>
                  <a:schemeClr val="tx1"/>
                </a:solidFill>
              </a:rPr>
              <a:t>, </a:t>
            </a:r>
            <a:r>
              <a:rPr lang="es-AR" i="1">
                <a:solidFill>
                  <a:schemeClr val="tx1"/>
                </a:solidFill>
              </a:rPr>
              <a:t>dejar al</a:t>
            </a:r>
          </a:p>
          <a:p>
            <a:pPr algn="ctr" eaLnBrk="1" hangingPunct="1"/>
            <a:r>
              <a:rPr lang="es-AR" i="1">
                <a:solidFill>
                  <a:schemeClr val="tx1"/>
                </a:solidFill>
              </a:rPr>
              <a:t>descubierto la entrada de lo que está debajo</a:t>
            </a:r>
            <a:r>
              <a:rPr lang="es-AR">
                <a:solidFill>
                  <a:schemeClr val="tx1"/>
                </a:solidFill>
              </a:rPr>
              <a:t>.</a:t>
            </a:r>
            <a:endParaRPr lang="es-ES_tradnl">
              <a:solidFill>
                <a:schemeClr val="tx1"/>
              </a:solidFill>
            </a:endParaRPr>
          </a:p>
        </p:txBody>
      </p:sp>
      <p:pic>
        <p:nvPicPr>
          <p:cNvPr id="1301508" name="Picture 4" descr="p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050" y="1295400"/>
            <a:ext cx="52959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1506"/>
                                        </p:tgtEl>
                                        <p:attrNameLst>
                                          <p:attrName>style.visibility</p:attrName>
                                        </p:attrNameLst>
                                      </p:cBhvr>
                                      <p:to>
                                        <p:strVal val="visible"/>
                                      </p:to>
                                    </p:set>
                                    <p:animEffect transition="in" filter="blinds(horizontal)">
                                      <p:cBhvr>
                                        <p:cTn id="7" dur="500"/>
                                        <p:tgtEl>
                                          <p:spTgt spid="1301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1508"/>
                                        </p:tgtEl>
                                        <p:attrNameLst>
                                          <p:attrName>style.visibility</p:attrName>
                                        </p:attrNameLst>
                                      </p:cBhvr>
                                      <p:to>
                                        <p:strVal val="visible"/>
                                      </p:to>
                                    </p:set>
                                    <p:animEffect transition="in" filter="fade">
                                      <p:cBhvr>
                                        <p:cTn id="12" dur="2000"/>
                                        <p:tgtEl>
                                          <p:spTgt spid="13015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1507"/>
                                        </p:tgtEl>
                                        <p:attrNameLst>
                                          <p:attrName>style.visibility</p:attrName>
                                        </p:attrNameLst>
                                      </p:cBhvr>
                                      <p:to>
                                        <p:strVal val="visible"/>
                                      </p:to>
                                    </p:set>
                                    <p:animEffect transition="in" filter="dissolve">
                                      <p:cBhvr>
                                        <p:cTn id="17" dur="500"/>
                                        <p:tgtEl>
                                          <p:spTgt spid="130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1506" grpId="0"/>
      <p:bldP spid="1301507"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2530" name="Rectangle 2"/>
          <p:cNvSpPr>
            <a:spLocks noGrp="1" noChangeArrowheads="1"/>
          </p:cNvSpPr>
          <p:nvPr>
            <p:ph type="title"/>
          </p:nvPr>
        </p:nvSpPr>
        <p:spPr/>
        <p:txBody>
          <a:bodyPr/>
          <a:lstStyle/>
          <a:p>
            <a:pPr eaLnBrk="1" hangingPunct="1"/>
            <a:r>
              <a:rPr lang="es-AR" smtClean="0">
                <a:solidFill>
                  <a:srgbClr val="FFFF00"/>
                </a:solidFill>
              </a:rPr>
              <a:t>La palanca</a:t>
            </a:r>
            <a:endParaRPr lang="es-ES_tradnl" smtClean="0">
              <a:solidFill>
                <a:srgbClr val="FFFF00"/>
              </a:solidFill>
            </a:endParaRPr>
          </a:p>
        </p:txBody>
      </p:sp>
      <p:sp>
        <p:nvSpPr>
          <p:cNvPr id="1302531" name="Text Box 3"/>
          <p:cNvSpPr txBox="1">
            <a:spLocks noChangeArrowheads="1"/>
          </p:cNvSpPr>
          <p:nvPr/>
        </p:nvSpPr>
        <p:spPr bwMode="auto">
          <a:xfrm>
            <a:off x="1066800" y="5988050"/>
            <a:ext cx="7258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Instrumento que permite </a:t>
            </a:r>
            <a:r>
              <a:rPr lang="es-AR" i="1">
                <a:solidFill>
                  <a:schemeClr val="tx1"/>
                </a:solidFill>
              </a:rPr>
              <a:t>multiplicar la fuerza</a:t>
            </a:r>
            <a:r>
              <a:rPr lang="es-AR">
                <a:solidFill>
                  <a:schemeClr val="tx1"/>
                </a:solidFill>
              </a:rPr>
              <a:t>, </a:t>
            </a:r>
            <a:r>
              <a:rPr lang="es-AR" i="1">
                <a:solidFill>
                  <a:schemeClr val="tx1"/>
                </a:solidFill>
              </a:rPr>
              <a:t>vencer las resistencias</a:t>
            </a:r>
            <a:r>
              <a:rPr lang="es-AR">
                <a:solidFill>
                  <a:schemeClr val="tx1"/>
                </a:solidFill>
              </a:rPr>
              <a:t>, </a:t>
            </a:r>
            <a:endParaRPr lang="es-AR" i="1">
              <a:solidFill>
                <a:schemeClr val="tx1"/>
              </a:solidFill>
            </a:endParaRPr>
          </a:p>
          <a:p>
            <a:pPr algn="ctr" eaLnBrk="1" hangingPunct="1"/>
            <a:r>
              <a:rPr lang="es-AR" i="1">
                <a:solidFill>
                  <a:schemeClr val="tx1"/>
                </a:solidFill>
              </a:rPr>
              <a:t>elevar los pesos</a:t>
            </a:r>
            <a:r>
              <a:rPr lang="es-AR">
                <a:solidFill>
                  <a:schemeClr val="tx1"/>
                </a:solidFill>
              </a:rPr>
              <a:t>, </a:t>
            </a:r>
            <a:r>
              <a:rPr lang="es-AR" i="1">
                <a:solidFill>
                  <a:schemeClr val="tx1"/>
                </a:solidFill>
              </a:rPr>
              <a:t>realizar lo que de otra forma sería imposible</a:t>
            </a:r>
            <a:r>
              <a:rPr lang="es-AR">
                <a:solidFill>
                  <a:schemeClr val="tx1"/>
                </a:solidFill>
              </a:rPr>
              <a:t>.</a:t>
            </a:r>
            <a:endParaRPr lang="es-ES_tradnl">
              <a:solidFill>
                <a:schemeClr val="tx1"/>
              </a:solidFill>
            </a:endParaRPr>
          </a:p>
        </p:txBody>
      </p:sp>
      <p:pic>
        <p:nvPicPr>
          <p:cNvPr id="1302532" name="Picture 4" descr="20070924klpcnafyq_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6294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2530"/>
                                        </p:tgtEl>
                                        <p:attrNameLst>
                                          <p:attrName>style.visibility</p:attrName>
                                        </p:attrNameLst>
                                      </p:cBhvr>
                                      <p:to>
                                        <p:strVal val="visible"/>
                                      </p:to>
                                    </p:set>
                                    <p:animEffect transition="in" filter="blinds(horizontal)">
                                      <p:cBhvr>
                                        <p:cTn id="7" dur="500"/>
                                        <p:tgtEl>
                                          <p:spTgt spid="1302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2532"/>
                                        </p:tgtEl>
                                        <p:attrNameLst>
                                          <p:attrName>style.visibility</p:attrName>
                                        </p:attrNameLst>
                                      </p:cBhvr>
                                      <p:to>
                                        <p:strVal val="visible"/>
                                      </p:to>
                                    </p:set>
                                    <p:animEffect transition="in" filter="fade">
                                      <p:cBhvr>
                                        <p:cTn id="12" dur="2000"/>
                                        <p:tgtEl>
                                          <p:spTgt spid="13025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2531"/>
                                        </p:tgtEl>
                                        <p:attrNameLst>
                                          <p:attrName>style.visibility</p:attrName>
                                        </p:attrNameLst>
                                      </p:cBhvr>
                                      <p:to>
                                        <p:strVal val="visible"/>
                                      </p:to>
                                    </p:set>
                                    <p:animEffect transition="in" filter="dissolve">
                                      <p:cBhvr>
                                        <p:cTn id="17" dur="500"/>
                                        <p:tgtEl>
                                          <p:spTgt spid="130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2530" grpId="0"/>
      <p:bldP spid="1302531"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3554" name="Rectangle 2"/>
          <p:cNvSpPr>
            <a:spLocks noGrp="1" noChangeArrowheads="1"/>
          </p:cNvSpPr>
          <p:nvPr>
            <p:ph type="title"/>
          </p:nvPr>
        </p:nvSpPr>
        <p:spPr/>
        <p:txBody>
          <a:bodyPr/>
          <a:lstStyle/>
          <a:p>
            <a:pPr eaLnBrk="1" hangingPunct="1"/>
            <a:r>
              <a:rPr lang="es-AR" smtClean="0">
                <a:solidFill>
                  <a:srgbClr val="FFFF00"/>
                </a:solidFill>
              </a:rPr>
              <a:t>La catenaria</a:t>
            </a:r>
            <a:endParaRPr lang="es-ES_tradnl" smtClean="0">
              <a:solidFill>
                <a:srgbClr val="FFFF00"/>
              </a:solidFill>
            </a:endParaRPr>
          </a:p>
        </p:txBody>
      </p:sp>
      <p:sp>
        <p:nvSpPr>
          <p:cNvPr id="1303555" name="Text Box 3"/>
          <p:cNvSpPr txBox="1">
            <a:spLocks noChangeArrowheads="1"/>
          </p:cNvSpPr>
          <p:nvPr/>
        </p:nvSpPr>
        <p:spPr bwMode="auto">
          <a:xfrm>
            <a:off x="209550" y="1295400"/>
            <a:ext cx="268605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 la curva que describe</a:t>
            </a:r>
          </a:p>
          <a:p>
            <a:pPr eaLnBrk="1" hangingPunct="1"/>
            <a:r>
              <a:rPr lang="es-AR">
                <a:solidFill>
                  <a:schemeClr val="tx1"/>
                </a:solidFill>
              </a:rPr>
              <a:t>una cadena sostenida</a:t>
            </a:r>
          </a:p>
          <a:p>
            <a:pPr eaLnBrk="1" hangingPunct="1"/>
            <a:r>
              <a:rPr lang="es-AR">
                <a:solidFill>
                  <a:schemeClr val="tx1"/>
                </a:solidFill>
              </a:rPr>
              <a:t>por sus extremos, </a:t>
            </a:r>
          </a:p>
          <a:p>
            <a:pPr eaLnBrk="1" hangingPunct="1"/>
            <a:r>
              <a:rPr lang="es-AR">
                <a:solidFill>
                  <a:schemeClr val="tx1"/>
                </a:solidFill>
              </a:rPr>
              <a:t>sometida a un campo</a:t>
            </a:r>
          </a:p>
          <a:p>
            <a:pPr eaLnBrk="1" hangingPunct="1"/>
            <a:r>
              <a:rPr lang="es-AR">
                <a:solidFill>
                  <a:schemeClr val="tx1"/>
                </a:solidFill>
              </a:rPr>
              <a:t>gravitatorio uniforme.</a:t>
            </a:r>
            <a:endParaRPr lang="es-ES_tradnl">
              <a:solidFill>
                <a:srgbClr val="0000FF"/>
              </a:solidFill>
            </a:endParaRPr>
          </a:p>
        </p:txBody>
      </p:sp>
      <p:sp>
        <p:nvSpPr>
          <p:cNvPr id="1303556" name="Text Box 4"/>
          <p:cNvSpPr txBox="1">
            <a:spLocks noChangeArrowheads="1"/>
          </p:cNvSpPr>
          <p:nvPr/>
        </p:nvSpPr>
        <p:spPr bwMode="auto">
          <a:xfrm>
            <a:off x="4267200" y="4876800"/>
            <a:ext cx="249555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En el Templo del Arco</a:t>
            </a:r>
          </a:p>
          <a:p>
            <a:pPr eaLnBrk="1" hangingPunct="1"/>
            <a:r>
              <a:rPr lang="es-AR">
                <a:solidFill>
                  <a:schemeClr val="tx1"/>
                </a:solidFill>
              </a:rPr>
              <a:t>Real del Rito York</a:t>
            </a:r>
          </a:p>
          <a:p>
            <a:pPr eaLnBrk="1" hangingPunct="1"/>
            <a:r>
              <a:rPr lang="es-AR">
                <a:solidFill>
                  <a:schemeClr val="tx1"/>
                </a:solidFill>
              </a:rPr>
              <a:t>el Oriente debe asumir</a:t>
            </a:r>
          </a:p>
          <a:p>
            <a:pPr eaLnBrk="1" hangingPunct="1"/>
            <a:r>
              <a:rPr lang="es-AR">
                <a:solidFill>
                  <a:schemeClr val="tx1"/>
                </a:solidFill>
              </a:rPr>
              <a:t>la forma de un arco de</a:t>
            </a:r>
          </a:p>
          <a:p>
            <a:pPr eaLnBrk="1" hangingPunct="1"/>
            <a:r>
              <a:rPr lang="es-AR">
                <a:solidFill>
                  <a:schemeClr val="tx1"/>
                </a:solidFill>
              </a:rPr>
              <a:t>catenaria.</a:t>
            </a:r>
            <a:endParaRPr lang="es-ES_tradnl">
              <a:solidFill>
                <a:schemeClr val="tx1"/>
              </a:solidFill>
            </a:endParaRPr>
          </a:p>
        </p:txBody>
      </p:sp>
      <p:sp>
        <p:nvSpPr>
          <p:cNvPr id="1303557" name="Text Box 5"/>
          <p:cNvSpPr txBox="1">
            <a:spLocks noChangeArrowheads="1"/>
          </p:cNvSpPr>
          <p:nvPr/>
        </p:nvSpPr>
        <p:spPr bwMode="auto">
          <a:xfrm>
            <a:off x="152400" y="3352800"/>
            <a:ext cx="27368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palabra “catenaria”</a:t>
            </a:r>
          </a:p>
          <a:p>
            <a:pPr eaLnBrk="1" hangingPunct="1"/>
            <a:r>
              <a:rPr lang="es-AR">
                <a:solidFill>
                  <a:schemeClr val="tx1"/>
                </a:solidFill>
              </a:rPr>
              <a:t>deriva del latín y significa</a:t>
            </a:r>
          </a:p>
          <a:p>
            <a:pPr eaLnBrk="1" hangingPunct="1"/>
            <a:r>
              <a:rPr lang="es-AR" i="1">
                <a:solidFill>
                  <a:schemeClr val="tx1"/>
                </a:solidFill>
              </a:rPr>
              <a:t>“propio de la cadena”.</a:t>
            </a:r>
            <a:endParaRPr lang="es-ES_tradnl" i="1">
              <a:solidFill>
                <a:schemeClr val="tx1"/>
              </a:solidFill>
            </a:endParaRPr>
          </a:p>
        </p:txBody>
      </p:sp>
      <p:sp>
        <p:nvSpPr>
          <p:cNvPr id="1303558" name="Text Box 6"/>
          <p:cNvSpPr txBox="1">
            <a:spLocks noChangeArrowheads="1"/>
          </p:cNvSpPr>
          <p:nvPr/>
        </p:nvSpPr>
        <p:spPr bwMode="auto">
          <a:xfrm>
            <a:off x="152400" y="4859338"/>
            <a:ext cx="28130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Una curva catenaria</a:t>
            </a:r>
          </a:p>
          <a:p>
            <a:pPr eaLnBrk="1" hangingPunct="1"/>
            <a:r>
              <a:rPr lang="es-AR">
                <a:solidFill>
                  <a:schemeClr val="tx1"/>
                </a:solidFill>
              </a:rPr>
              <a:t>invertida es útil para el</a:t>
            </a:r>
          </a:p>
          <a:p>
            <a:pPr eaLnBrk="1" hangingPunct="1"/>
            <a:r>
              <a:rPr lang="es-AR">
                <a:solidFill>
                  <a:schemeClr val="tx1"/>
                </a:solidFill>
              </a:rPr>
              <a:t>trazado de un arco, lo</a:t>
            </a:r>
          </a:p>
          <a:p>
            <a:pPr eaLnBrk="1" hangingPunct="1"/>
            <a:r>
              <a:rPr lang="es-AR">
                <a:solidFill>
                  <a:schemeClr val="tx1"/>
                </a:solidFill>
              </a:rPr>
              <a:t>que fue ampliamente</a:t>
            </a:r>
          </a:p>
          <a:p>
            <a:pPr eaLnBrk="1" hangingPunct="1"/>
            <a:r>
              <a:rPr lang="es-AR">
                <a:solidFill>
                  <a:schemeClr val="tx1"/>
                </a:solidFill>
              </a:rPr>
              <a:t>utilizado por Antoni Gaudí</a:t>
            </a:r>
            <a:endParaRPr lang="es-ES_tradnl">
              <a:solidFill>
                <a:srgbClr val="0000FF"/>
              </a:solidFill>
            </a:endParaRPr>
          </a:p>
        </p:txBody>
      </p:sp>
      <p:pic>
        <p:nvPicPr>
          <p:cNvPr id="1303559" name="Picture 7" descr="catena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676400"/>
            <a:ext cx="46196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3554"/>
                                        </p:tgtEl>
                                        <p:attrNameLst>
                                          <p:attrName>style.visibility</p:attrName>
                                        </p:attrNameLst>
                                      </p:cBhvr>
                                      <p:to>
                                        <p:strVal val="visible"/>
                                      </p:to>
                                    </p:set>
                                    <p:animEffect transition="in" filter="blinds(horizontal)">
                                      <p:cBhvr>
                                        <p:cTn id="7" dur="500"/>
                                        <p:tgtEl>
                                          <p:spTgt spid="130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3559"/>
                                        </p:tgtEl>
                                        <p:attrNameLst>
                                          <p:attrName>style.visibility</p:attrName>
                                        </p:attrNameLst>
                                      </p:cBhvr>
                                      <p:to>
                                        <p:strVal val="visible"/>
                                      </p:to>
                                    </p:set>
                                    <p:animEffect transition="in" filter="fade">
                                      <p:cBhvr>
                                        <p:cTn id="12" dur="2000"/>
                                        <p:tgtEl>
                                          <p:spTgt spid="13035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3555"/>
                                        </p:tgtEl>
                                        <p:attrNameLst>
                                          <p:attrName>style.visibility</p:attrName>
                                        </p:attrNameLst>
                                      </p:cBhvr>
                                      <p:to>
                                        <p:strVal val="visible"/>
                                      </p:to>
                                    </p:set>
                                    <p:animEffect transition="in" filter="dissolve">
                                      <p:cBhvr>
                                        <p:cTn id="17" dur="500"/>
                                        <p:tgtEl>
                                          <p:spTgt spid="130355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03557"/>
                                        </p:tgtEl>
                                        <p:attrNameLst>
                                          <p:attrName>style.visibility</p:attrName>
                                        </p:attrNameLst>
                                      </p:cBhvr>
                                      <p:to>
                                        <p:strVal val="visible"/>
                                      </p:to>
                                    </p:set>
                                    <p:animEffect transition="in" filter="dissolve">
                                      <p:cBhvr>
                                        <p:cTn id="22" dur="500"/>
                                        <p:tgtEl>
                                          <p:spTgt spid="130355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03558"/>
                                        </p:tgtEl>
                                        <p:attrNameLst>
                                          <p:attrName>style.visibility</p:attrName>
                                        </p:attrNameLst>
                                      </p:cBhvr>
                                      <p:to>
                                        <p:strVal val="visible"/>
                                      </p:to>
                                    </p:set>
                                    <p:animEffect transition="in" filter="dissolve">
                                      <p:cBhvr>
                                        <p:cTn id="27" dur="500"/>
                                        <p:tgtEl>
                                          <p:spTgt spid="130355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03556"/>
                                        </p:tgtEl>
                                        <p:attrNameLst>
                                          <p:attrName>style.visibility</p:attrName>
                                        </p:attrNameLst>
                                      </p:cBhvr>
                                      <p:to>
                                        <p:strVal val="visible"/>
                                      </p:to>
                                    </p:set>
                                    <p:animEffect transition="in" filter="dissolve">
                                      <p:cBhvr>
                                        <p:cTn id="32" dur="500"/>
                                        <p:tgtEl>
                                          <p:spTgt spid="130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3554" grpId="0"/>
      <p:bldP spid="1303555" grpId="0"/>
      <p:bldP spid="1303556" grpId="0"/>
      <p:bldP spid="1303557" grpId="0"/>
      <p:bldP spid="1303558"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4578" name="Picture 2" descr="22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7463" y="152400"/>
            <a:ext cx="461962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4579" name="Text Box 3"/>
          <p:cNvSpPr txBox="1">
            <a:spLocks noChangeArrowheads="1"/>
          </p:cNvSpPr>
          <p:nvPr/>
        </p:nvSpPr>
        <p:spPr bwMode="auto">
          <a:xfrm>
            <a:off x="0" y="2497138"/>
            <a:ext cx="25336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antigua disposición</a:t>
            </a:r>
          </a:p>
          <a:p>
            <a:pPr eaLnBrk="1" hangingPunct="1"/>
            <a:r>
              <a:rPr lang="es-AR">
                <a:solidFill>
                  <a:schemeClr val="tx1"/>
                </a:solidFill>
              </a:rPr>
              <a:t>del Templo del Arco </a:t>
            </a:r>
          </a:p>
          <a:p>
            <a:pPr eaLnBrk="1" hangingPunct="1"/>
            <a:r>
              <a:rPr lang="es-AR">
                <a:solidFill>
                  <a:schemeClr val="tx1"/>
                </a:solidFill>
              </a:rPr>
              <a:t>Real en el Rito </a:t>
            </a:r>
          </a:p>
          <a:p>
            <a:pPr eaLnBrk="1" hangingPunct="1"/>
            <a:r>
              <a:rPr lang="es-AR">
                <a:solidFill>
                  <a:schemeClr val="tx1"/>
                </a:solidFill>
              </a:rPr>
              <a:t>York, donde se aprecia</a:t>
            </a:r>
          </a:p>
          <a:p>
            <a:pPr eaLnBrk="1" hangingPunct="1"/>
            <a:r>
              <a:rPr lang="es-AR">
                <a:solidFill>
                  <a:schemeClr val="tx1"/>
                </a:solidFill>
              </a:rPr>
              <a:t>la catenaria en el </a:t>
            </a:r>
          </a:p>
          <a:p>
            <a:pPr eaLnBrk="1" hangingPunct="1"/>
            <a:r>
              <a:rPr lang="es-AR">
                <a:solidFill>
                  <a:schemeClr val="tx1"/>
                </a:solidFill>
              </a:rPr>
              <a:t>Oriente</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04578"/>
                                        </p:tgtEl>
                                        <p:attrNameLst>
                                          <p:attrName>style.visibility</p:attrName>
                                        </p:attrNameLst>
                                      </p:cBhvr>
                                      <p:to>
                                        <p:strVal val="visible"/>
                                      </p:to>
                                    </p:set>
                                    <p:animEffect transition="in" filter="fade">
                                      <p:cBhvr>
                                        <p:cTn id="7" dur="2000"/>
                                        <p:tgtEl>
                                          <p:spTgt spid="1304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04579"/>
                                        </p:tgtEl>
                                        <p:attrNameLst>
                                          <p:attrName>style.visibility</p:attrName>
                                        </p:attrNameLst>
                                      </p:cBhvr>
                                      <p:to>
                                        <p:strVal val="visible"/>
                                      </p:to>
                                    </p:set>
                                    <p:animEffect transition="in" filter="dissolve">
                                      <p:cBhvr>
                                        <p:cTn id="12" dur="500"/>
                                        <p:tgtEl>
                                          <p:spTgt spid="130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4579"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5602" name="Rectangle 2"/>
          <p:cNvSpPr>
            <a:spLocks noGrp="1" noChangeArrowheads="1"/>
          </p:cNvSpPr>
          <p:nvPr>
            <p:ph type="title"/>
          </p:nvPr>
        </p:nvSpPr>
        <p:spPr/>
        <p:txBody>
          <a:bodyPr/>
          <a:lstStyle/>
          <a:p>
            <a:pPr eaLnBrk="1" hangingPunct="1"/>
            <a:r>
              <a:rPr lang="es-AR" sz="4000" smtClean="0">
                <a:solidFill>
                  <a:srgbClr val="FFFF00"/>
                </a:solidFill>
              </a:rPr>
              <a:t>La catenaria en la obra de Gaudí</a:t>
            </a:r>
            <a:endParaRPr lang="es-ES_tradnl" sz="4000" smtClean="0">
              <a:solidFill>
                <a:srgbClr val="FFFF00"/>
              </a:solidFill>
            </a:endParaRPr>
          </a:p>
        </p:txBody>
      </p:sp>
      <p:pic>
        <p:nvPicPr>
          <p:cNvPr id="1305603" name="Picture 3" descr="catenaria_lapedr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43025"/>
            <a:ext cx="63246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5604" name="Text Box 4"/>
          <p:cNvSpPr txBox="1">
            <a:spLocks noChangeArrowheads="1"/>
          </p:cNvSpPr>
          <p:nvPr/>
        </p:nvSpPr>
        <p:spPr bwMode="auto">
          <a:xfrm>
            <a:off x="3498850" y="6034088"/>
            <a:ext cx="2520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pedrera (Casa Milá)</a:t>
            </a:r>
            <a:endParaRPr lang="es-ES_tradnl">
              <a:solidFill>
                <a:schemeClr val="tx1"/>
              </a:solidFill>
            </a:endParaRPr>
          </a:p>
        </p:txBody>
      </p:sp>
      <p:pic>
        <p:nvPicPr>
          <p:cNvPr id="1305605" name="Picture 5" descr="Archivo:Sagradafamilia-pass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235075"/>
            <a:ext cx="7086600" cy="554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5606" name="Text Box 6"/>
          <p:cNvSpPr txBox="1">
            <a:spLocks noChangeArrowheads="1"/>
          </p:cNvSpPr>
          <p:nvPr/>
        </p:nvSpPr>
        <p:spPr bwMode="auto">
          <a:xfrm>
            <a:off x="3048000" y="5599113"/>
            <a:ext cx="3575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Sagrada Familia de Barcelona</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5602"/>
                                        </p:tgtEl>
                                        <p:attrNameLst>
                                          <p:attrName>style.visibility</p:attrName>
                                        </p:attrNameLst>
                                      </p:cBhvr>
                                      <p:to>
                                        <p:strVal val="visible"/>
                                      </p:to>
                                    </p:set>
                                    <p:animEffect transition="in" filter="blinds(horizontal)">
                                      <p:cBhvr>
                                        <p:cTn id="7" dur="500"/>
                                        <p:tgtEl>
                                          <p:spTgt spid="13056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5603"/>
                                        </p:tgtEl>
                                        <p:attrNameLst>
                                          <p:attrName>style.visibility</p:attrName>
                                        </p:attrNameLst>
                                      </p:cBhvr>
                                      <p:to>
                                        <p:strVal val="visible"/>
                                      </p:to>
                                    </p:set>
                                    <p:animEffect transition="in" filter="fade">
                                      <p:cBhvr>
                                        <p:cTn id="12" dur="2000"/>
                                        <p:tgtEl>
                                          <p:spTgt spid="13056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5604"/>
                                        </p:tgtEl>
                                        <p:attrNameLst>
                                          <p:attrName>style.visibility</p:attrName>
                                        </p:attrNameLst>
                                      </p:cBhvr>
                                      <p:to>
                                        <p:strVal val="visible"/>
                                      </p:to>
                                    </p:set>
                                    <p:animEffect transition="in" filter="dissolve">
                                      <p:cBhvr>
                                        <p:cTn id="17" dur="500"/>
                                        <p:tgtEl>
                                          <p:spTgt spid="13056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05605"/>
                                        </p:tgtEl>
                                        <p:attrNameLst>
                                          <p:attrName>style.visibility</p:attrName>
                                        </p:attrNameLst>
                                      </p:cBhvr>
                                      <p:to>
                                        <p:strVal val="visible"/>
                                      </p:to>
                                    </p:set>
                                    <p:animEffect transition="in" filter="fade">
                                      <p:cBhvr>
                                        <p:cTn id="22" dur="2000"/>
                                        <p:tgtEl>
                                          <p:spTgt spid="130560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05606"/>
                                        </p:tgtEl>
                                        <p:attrNameLst>
                                          <p:attrName>style.visibility</p:attrName>
                                        </p:attrNameLst>
                                      </p:cBhvr>
                                      <p:to>
                                        <p:strVal val="visible"/>
                                      </p:to>
                                    </p:set>
                                    <p:animEffect transition="in" filter="dissolve">
                                      <p:cBhvr>
                                        <p:cTn id="27" dur="500"/>
                                        <p:tgtEl>
                                          <p:spTgt spid="130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5602" grpId="0"/>
      <p:bldP spid="1305604" grpId="0"/>
      <p:bldP spid="1305606"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26" name="Rectangle 2"/>
          <p:cNvSpPr>
            <a:spLocks noGrp="1" noChangeArrowheads="1"/>
          </p:cNvSpPr>
          <p:nvPr>
            <p:ph type="title"/>
          </p:nvPr>
        </p:nvSpPr>
        <p:spPr/>
        <p:txBody>
          <a:bodyPr/>
          <a:lstStyle/>
          <a:p>
            <a:pPr eaLnBrk="1" hangingPunct="1"/>
            <a:r>
              <a:rPr lang="es-AR" smtClean="0">
                <a:solidFill>
                  <a:srgbClr val="FFFF00"/>
                </a:solidFill>
              </a:rPr>
              <a:t>El Arco</a:t>
            </a:r>
            <a:endParaRPr lang="es-ES_tradnl" smtClean="0">
              <a:solidFill>
                <a:srgbClr val="FFFF00"/>
              </a:solidFill>
            </a:endParaRPr>
          </a:p>
        </p:txBody>
      </p:sp>
      <p:sp>
        <p:nvSpPr>
          <p:cNvPr id="1306627" name="Rectangle 3"/>
          <p:cNvSpPr>
            <a:spLocks noGrp="1" noChangeArrowheads="1"/>
          </p:cNvSpPr>
          <p:nvPr>
            <p:ph type="body" idx="1"/>
          </p:nvPr>
        </p:nvSpPr>
        <p:spPr/>
        <p:txBody>
          <a:bodyPr/>
          <a:lstStyle/>
          <a:p>
            <a:pPr eaLnBrk="1" hangingPunct="1">
              <a:lnSpc>
                <a:spcPct val="80000"/>
              </a:lnSpc>
            </a:pPr>
            <a:r>
              <a:rPr lang="es-ES_tradnl" sz="2000" b="1" smtClean="0"/>
              <a:t>Arco</a:t>
            </a:r>
            <a:r>
              <a:rPr lang="es-ES_tradnl" sz="2000" smtClean="0"/>
              <a:t>, del latín </a:t>
            </a:r>
            <a:r>
              <a:rPr lang="es-ES_tradnl" sz="2000" i="1" smtClean="0"/>
              <a:t>arcus</a:t>
            </a:r>
            <a:r>
              <a:rPr lang="es-ES_tradnl" sz="2000" smtClean="0"/>
              <a:t>, es un elemento constructivo lineal de forma curva, que salva el espacio entre dos pilares o muros. Está compuesto por piezas llamadas dovelas, y puede adoptar formas curvas diversas. Es muy útil para salvar espacios relativamente grandes con piezas pequeñas.</a:t>
            </a:r>
          </a:p>
          <a:p>
            <a:pPr eaLnBrk="1" hangingPunct="1">
              <a:lnSpc>
                <a:spcPct val="80000"/>
              </a:lnSpc>
            </a:pPr>
            <a:r>
              <a:rPr lang="es-ES_tradnl" sz="2000" smtClean="0"/>
              <a:t>Estructuralmente, un arco funciona como un conjunto que transmite las cargas, ya sean propias o provenientes de otros elementos, hasta los muros o pilares que lo soportan. </a:t>
            </a:r>
          </a:p>
          <a:p>
            <a:pPr eaLnBrk="1" hangingPunct="1">
              <a:lnSpc>
                <a:spcPct val="80000"/>
              </a:lnSpc>
            </a:pPr>
            <a:r>
              <a:rPr lang="es-ES_tradnl" sz="2000" smtClean="0"/>
              <a:t>También se llama así a las estructuras construidas actualmente con forma arqueada, aunque sean de una sola pieza, y que, en sus apoyos, funcionan del mismo modo que los construidos con dovelas.</a:t>
            </a:r>
          </a:p>
          <a:p>
            <a:pPr eaLnBrk="1" hangingPunct="1">
              <a:lnSpc>
                <a:spcPct val="80000"/>
              </a:lnSpc>
            </a:pPr>
            <a:r>
              <a:rPr lang="es-ES_tradnl" sz="2000" smtClean="0"/>
              <a:t>Una bóveda se genera mediante suma de arcos iguales, adecuadamente trabados, para obtener un elemento constructivo "superficial"; si los arcos son de medio punto la superficie será semicilíndrica.</a:t>
            </a:r>
          </a:p>
          <a:p>
            <a:pPr eaLnBrk="1" hangingPunct="1">
              <a:lnSpc>
                <a:spcPct val="80000"/>
              </a:lnSpc>
            </a:pPr>
            <a:r>
              <a:rPr lang="es-ES_tradnl" sz="2000" smtClean="0"/>
              <a:t>Una cúpula se construye mediante la conjunción de arcos iguales que se apoyan en una circunferencia.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6626"/>
                                        </p:tgtEl>
                                        <p:attrNameLst>
                                          <p:attrName>style.visibility</p:attrName>
                                        </p:attrNameLst>
                                      </p:cBhvr>
                                      <p:to>
                                        <p:strVal val="visible"/>
                                      </p:to>
                                    </p:set>
                                    <p:animEffect transition="in" filter="blinds(horizontal)">
                                      <p:cBhvr>
                                        <p:cTn id="7" dur="500"/>
                                        <p:tgtEl>
                                          <p:spTgt spid="130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06627">
                                            <p:txEl>
                                              <p:pRg st="0" end="0"/>
                                            </p:txEl>
                                          </p:spTgt>
                                        </p:tgtEl>
                                        <p:attrNameLst>
                                          <p:attrName>style.visibility</p:attrName>
                                        </p:attrNameLst>
                                      </p:cBhvr>
                                      <p:to>
                                        <p:strVal val="visible"/>
                                      </p:to>
                                    </p:set>
                                    <p:animEffect transition="in" filter="blinds(horizontal)">
                                      <p:cBhvr>
                                        <p:cTn id="12" dur="500"/>
                                        <p:tgtEl>
                                          <p:spTgt spid="13066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06627">
                                            <p:txEl>
                                              <p:pRg st="1" end="1"/>
                                            </p:txEl>
                                          </p:spTgt>
                                        </p:tgtEl>
                                        <p:attrNameLst>
                                          <p:attrName>style.visibility</p:attrName>
                                        </p:attrNameLst>
                                      </p:cBhvr>
                                      <p:to>
                                        <p:strVal val="visible"/>
                                      </p:to>
                                    </p:set>
                                    <p:animEffect transition="in" filter="blinds(horizontal)">
                                      <p:cBhvr>
                                        <p:cTn id="17" dur="500"/>
                                        <p:tgtEl>
                                          <p:spTgt spid="13066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06627">
                                            <p:txEl>
                                              <p:pRg st="2" end="2"/>
                                            </p:txEl>
                                          </p:spTgt>
                                        </p:tgtEl>
                                        <p:attrNameLst>
                                          <p:attrName>style.visibility</p:attrName>
                                        </p:attrNameLst>
                                      </p:cBhvr>
                                      <p:to>
                                        <p:strVal val="visible"/>
                                      </p:to>
                                    </p:set>
                                    <p:animEffect transition="in" filter="blinds(horizontal)">
                                      <p:cBhvr>
                                        <p:cTn id="22" dur="500"/>
                                        <p:tgtEl>
                                          <p:spTgt spid="13066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6627">
                                            <p:txEl>
                                              <p:pRg st="3" end="3"/>
                                            </p:txEl>
                                          </p:spTgt>
                                        </p:tgtEl>
                                        <p:attrNameLst>
                                          <p:attrName>style.visibility</p:attrName>
                                        </p:attrNameLst>
                                      </p:cBhvr>
                                      <p:to>
                                        <p:strVal val="visible"/>
                                      </p:to>
                                    </p:set>
                                    <p:animEffect transition="in" filter="blinds(horizontal)">
                                      <p:cBhvr>
                                        <p:cTn id="27" dur="500"/>
                                        <p:tgtEl>
                                          <p:spTgt spid="13066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06627">
                                            <p:txEl>
                                              <p:pRg st="4" end="4"/>
                                            </p:txEl>
                                          </p:spTgt>
                                        </p:tgtEl>
                                        <p:attrNameLst>
                                          <p:attrName>style.visibility</p:attrName>
                                        </p:attrNameLst>
                                      </p:cBhvr>
                                      <p:to>
                                        <p:strVal val="visible"/>
                                      </p:to>
                                    </p:set>
                                    <p:animEffect transition="in" filter="blinds(horizontal)">
                                      <p:cBhvr>
                                        <p:cTn id="32" dur="500"/>
                                        <p:tgtEl>
                                          <p:spTgt spid="130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626" grpId="0"/>
      <p:bldP spid="1306627"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7650" name="Rectangle 2"/>
          <p:cNvSpPr>
            <a:spLocks noGrp="1" noChangeArrowheads="1"/>
          </p:cNvSpPr>
          <p:nvPr>
            <p:ph type="title"/>
          </p:nvPr>
        </p:nvSpPr>
        <p:spPr/>
        <p:txBody>
          <a:bodyPr/>
          <a:lstStyle/>
          <a:p>
            <a:pPr eaLnBrk="1" hangingPunct="1"/>
            <a:r>
              <a:rPr lang="es-AR" smtClean="0">
                <a:solidFill>
                  <a:srgbClr val="FFFF00"/>
                </a:solidFill>
              </a:rPr>
              <a:t>El arco en la arquitectura</a:t>
            </a:r>
            <a:endParaRPr lang="es-ES_tradnl" smtClean="0">
              <a:solidFill>
                <a:srgbClr val="FFFF00"/>
              </a:solidFill>
            </a:endParaRPr>
          </a:p>
        </p:txBody>
      </p:sp>
      <p:pic>
        <p:nvPicPr>
          <p:cNvPr id="1307651" name="Picture 3" descr="Archivo:Arch illustration.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43000"/>
            <a:ext cx="5048250"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7652" name="Text Box 4"/>
          <p:cNvSpPr txBox="1">
            <a:spLocks noChangeArrowheads="1"/>
          </p:cNvSpPr>
          <p:nvPr/>
        </p:nvSpPr>
        <p:spPr bwMode="auto">
          <a:xfrm>
            <a:off x="6477000" y="2481263"/>
            <a:ext cx="229235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ES_tradnl">
                <a:solidFill>
                  <a:schemeClr val="tx1"/>
                </a:solidFill>
              </a:rPr>
              <a:t>Esquema de un arco</a:t>
            </a:r>
            <a:br>
              <a:rPr lang="es-ES_tradnl">
                <a:solidFill>
                  <a:schemeClr val="tx1"/>
                </a:solidFill>
              </a:rPr>
            </a:br>
            <a:r>
              <a:rPr lang="es-ES_tradnl">
                <a:solidFill>
                  <a:schemeClr val="tx1"/>
                </a:solidFill>
              </a:rPr>
              <a:t>1. Clave </a:t>
            </a:r>
          </a:p>
          <a:p>
            <a:pPr eaLnBrk="1" hangingPunct="1"/>
            <a:r>
              <a:rPr lang="es-ES_tradnl">
                <a:solidFill>
                  <a:schemeClr val="tx1"/>
                </a:solidFill>
              </a:rPr>
              <a:t>2. Dovela </a:t>
            </a:r>
          </a:p>
          <a:p>
            <a:pPr eaLnBrk="1" hangingPunct="1"/>
            <a:r>
              <a:rPr lang="es-ES_tradnl">
                <a:solidFill>
                  <a:schemeClr val="tx1"/>
                </a:solidFill>
              </a:rPr>
              <a:t>3. Trasdós </a:t>
            </a:r>
          </a:p>
          <a:p>
            <a:pPr eaLnBrk="1" hangingPunct="1"/>
            <a:r>
              <a:rPr lang="es-ES_tradnl">
                <a:solidFill>
                  <a:schemeClr val="tx1"/>
                </a:solidFill>
              </a:rPr>
              <a:t>4. Imposta </a:t>
            </a:r>
          </a:p>
          <a:p>
            <a:pPr eaLnBrk="1" hangingPunct="1"/>
            <a:r>
              <a:rPr lang="es-ES_tradnl">
                <a:solidFill>
                  <a:schemeClr val="tx1"/>
                </a:solidFill>
              </a:rPr>
              <a:t>5. Intradós </a:t>
            </a:r>
          </a:p>
          <a:p>
            <a:pPr eaLnBrk="1" hangingPunct="1"/>
            <a:r>
              <a:rPr lang="es-ES_tradnl">
                <a:solidFill>
                  <a:schemeClr val="tx1"/>
                </a:solidFill>
              </a:rPr>
              <a:t>6. Flecha </a:t>
            </a:r>
          </a:p>
          <a:p>
            <a:pPr eaLnBrk="1" hangingPunct="1"/>
            <a:r>
              <a:rPr lang="es-ES_tradnl">
                <a:solidFill>
                  <a:schemeClr val="tx1"/>
                </a:solidFill>
              </a:rPr>
              <a:t>7. Luz, Vano </a:t>
            </a:r>
          </a:p>
          <a:p>
            <a:pPr eaLnBrk="1" hangingPunct="1"/>
            <a:r>
              <a:rPr lang="es-ES_tradnl">
                <a:solidFill>
                  <a:schemeClr val="tx1"/>
                </a:solidFill>
              </a:rPr>
              <a:t>8. Contrafuerte </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7650"/>
                                        </p:tgtEl>
                                        <p:attrNameLst>
                                          <p:attrName>style.visibility</p:attrName>
                                        </p:attrNameLst>
                                      </p:cBhvr>
                                      <p:to>
                                        <p:strVal val="visible"/>
                                      </p:to>
                                    </p:set>
                                    <p:animEffect transition="in" filter="blinds(horizontal)">
                                      <p:cBhvr>
                                        <p:cTn id="7" dur="500"/>
                                        <p:tgtEl>
                                          <p:spTgt spid="130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7651"/>
                                        </p:tgtEl>
                                        <p:attrNameLst>
                                          <p:attrName>style.visibility</p:attrName>
                                        </p:attrNameLst>
                                      </p:cBhvr>
                                      <p:to>
                                        <p:strVal val="visible"/>
                                      </p:to>
                                    </p:set>
                                    <p:animEffect transition="in" filter="fade">
                                      <p:cBhvr>
                                        <p:cTn id="12" dur="2000"/>
                                        <p:tgtEl>
                                          <p:spTgt spid="1307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7652"/>
                                        </p:tgtEl>
                                        <p:attrNameLst>
                                          <p:attrName>style.visibility</p:attrName>
                                        </p:attrNameLst>
                                      </p:cBhvr>
                                      <p:to>
                                        <p:strVal val="visible"/>
                                      </p:to>
                                    </p:set>
                                    <p:animEffect transition="in" filter="dissolve">
                                      <p:cBhvr>
                                        <p:cTn id="17" dur="500"/>
                                        <p:tgtEl>
                                          <p:spTgt spid="130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7650" grpId="0"/>
      <p:bldP spid="1307652"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8674" name="Picture 2" descr="24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066800"/>
            <a:ext cx="381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8675" name="Rectangle 3"/>
          <p:cNvSpPr>
            <a:spLocks noGrp="1" noChangeArrowheads="1"/>
          </p:cNvSpPr>
          <p:nvPr>
            <p:ph type="title"/>
          </p:nvPr>
        </p:nvSpPr>
        <p:spPr>
          <a:xfrm>
            <a:off x="457200" y="0"/>
            <a:ext cx="8229600" cy="1143000"/>
          </a:xfrm>
        </p:spPr>
        <p:txBody>
          <a:bodyPr/>
          <a:lstStyle/>
          <a:p>
            <a:pPr eaLnBrk="1" hangingPunct="1"/>
            <a:r>
              <a:rPr lang="es-AR" smtClean="0">
                <a:solidFill>
                  <a:srgbClr val="FFFF00"/>
                </a:solidFill>
              </a:rPr>
              <a:t>El Arco Real</a:t>
            </a:r>
            <a:endParaRPr lang="es-ES_tradnl" smtClean="0">
              <a:solidFill>
                <a:srgbClr val="FFFF00"/>
              </a:solidFill>
            </a:endParaRPr>
          </a:p>
        </p:txBody>
      </p:sp>
      <p:sp>
        <p:nvSpPr>
          <p:cNvPr id="1308676" name="Text Box 4"/>
          <p:cNvSpPr txBox="1">
            <a:spLocks noChangeArrowheads="1"/>
          </p:cNvSpPr>
          <p:nvPr/>
        </p:nvSpPr>
        <p:spPr bwMode="auto">
          <a:xfrm>
            <a:off x="76200" y="2144713"/>
            <a:ext cx="2557463"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a:t>
            </a:r>
            <a:r>
              <a:rPr lang="es-AR" i="1">
                <a:solidFill>
                  <a:schemeClr val="tx1"/>
                </a:solidFill>
              </a:rPr>
              <a:t>“Masonería del</a:t>
            </a:r>
          </a:p>
          <a:p>
            <a:pPr eaLnBrk="1" hangingPunct="1"/>
            <a:r>
              <a:rPr lang="es-AR" i="1">
                <a:solidFill>
                  <a:schemeClr val="tx1"/>
                </a:solidFill>
              </a:rPr>
              <a:t>Arco”</a:t>
            </a:r>
            <a:r>
              <a:rPr lang="es-AR">
                <a:solidFill>
                  <a:schemeClr val="tx1"/>
                </a:solidFill>
              </a:rPr>
              <a:t> fue lentamente</a:t>
            </a:r>
          </a:p>
          <a:p>
            <a:pPr eaLnBrk="1" hangingPunct="1"/>
            <a:r>
              <a:rPr lang="es-AR">
                <a:solidFill>
                  <a:schemeClr val="tx1"/>
                </a:solidFill>
              </a:rPr>
              <a:t>separándose de la</a:t>
            </a:r>
          </a:p>
          <a:p>
            <a:pPr eaLnBrk="1" hangingPunct="1"/>
            <a:r>
              <a:rPr lang="es-AR">
                <a:solidFill>
                  <a:schemeClr val="tx1"/>
                </a:solidFill>
              </a:rPr>
              <a:t>Masonería Simbólica.</a:t>
            </a:r>
          </a:p>
          <a:p>
            <a:pPr eaLnBrk="1" hangingPunct="1"/>
            <a:r>
              <a:rPr lang="es-AR">
                <a:solidFill>
                  <a:schemeClr val="tx1"/>
                </a:solidFill>
              </a:rPr>
              <a:t>Aquí vemos un </a:t>
            </a:r>
          </a:p>
          <a:p>
            <a:pPr eaLnBrk="1" hangingPunct="1"/>
            <a:r>
              <a:rPr lang="es-AR">
                <a:solidFill>
                  <a:schemeClr val="tx1"/>
                </a:solidFill>
              </a:rPr>
              <a:t>diseño simbólico del </a:t>
            </a:r>
          </a:p>
          <a:p>
            <a:pPr eaLnBrk="1" hangingPunct="1"/>
            <a:r>
              <a:rPr lang="es-AR">
                <a:solidFill>
                  <a:schemeClr val="tx1"/>
                </a:solidFill>
              </a:rPr>
              <a:t>conjunto del Arco Real,</a:t>
            </a:r>
          </a:p>
          <a:p>
            <a:pPr eaLnBrk="1" hangingPunct="1"/>
            <a:r>
              <a:rPr lang="es-AR">
                <a:solidFill>
                  <a:schemeClr val="tx1"/>
                </a:solidFill>
              </a:rPr>
              <a:t>tal como figuraba</a:t>
            </a:r>
          </a:p>
          <a:p>
            <a:pPr eaLnBrk="1" hangingPunct="1"/>
            <a:r>
              <a:rPr lang="es-AR">
                <a:solidFill>
                  <a:schemeClr val="tx1"/>
                </a:solidFill>
              </a:rPr>
              <a:t>en los primeros</a:t>
            </a:r>
          </a:p>
          <a:p>
            <a:pPr eaLnBrk="1" hangingPunct="1"/>
            <a:r>
              <a:rPr lang="es-AR">
                <a:solidFill>
                  <a:schemeClr val="tx1"/>
                </a:solidFill>
              </a:rPr>
              <a:t>Rituales ingleses.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8675"/>
                                        </p:tgtEl>
                                        <p:attrNameLst>
                                          <p:attrName>style.visibility</p:attrName>
                                        </p:attrNameLst>
                                      </p:cBhvr>
                                      <p:to>
                                        <p:strVal val="visible"/>
                                      </p:to>
                                    </p:set>
                                    <p:animEffect transition="in" filter="blinds(horizontal)">
                                      <p:cBhvr>
                                        <p:cTn id="7" dur="500"/>
                                        <p:tgtEl>
                                          <p:spTgt spid="13086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8674"/>
                                        </p:tgtEl>
                                        <p:attrNameLst>
                                          <p:attrName>style.visibility</p:attrName>
                                        </p:attrNameLst>
                                      </p:cBhvr>
                                      <p:to>
                                        <p:strVal val="visible"/>
                                      </p:to>
                                    </p:set>
                                    <p:animEffect transition="in" filter="fade">
                                      <p:cBhvr>
                                        <p:cTn id="12" dur="2000"/>
                                        <p:tgtEl>
                                          <p:spTgt spid="13086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8676"/>
                                        </p:tgtEl>
                                        <p:attrNameLst>
                                          <p:attrName>style.visibility</p:attrName>
                                        </p:attrNameLst>
                                      </p:cBhvr>
                                      <p:to>
                                        <p:strVal val="visible"/>
                                      </p:to>
                                    </p:set>
                                    <p:animEffect transition="in" filter="dissolve">
                                      <p:cBhvr>
                                        <p:cTn id="17" dur="500"/>
                                        <p:tgtEl>
                                          <p:spTgt spid="130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8675" grpId="0"/>
      <p:bldP spid="1308676"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9698" name="Rectangle 2"/>
          <p:cNvSpPr>
            <a:spLocks noGrp="1" noChangeArrowheads="1"/>
          </p:cNvSpPr>
          <p:nvPr>
            <p:ph type="title"/>
          </p:nvPr>
        </p:nvSpPr>
        <p:spPr>
          <a:xfrm>
            <a:off x="457200" y="-76200"/>
            <a:ext cx="8229600" cy="1143000"/>
          </a:xfrm>
        </p:spPr>
        <p:txBody>
          <a:bodyPr/>
          <a:lstStyle/>
          <a:p>
            <a:pPr eaLnBrk="1" hangingPunct="1"/>
            <a:r>
              <a:rPr lang="es-AR" smtClean="0">
                <a:solidFill>
                  <a:srgbClr val="FFFF00"/>
                </a:solidFill>
              </a:rPr>
              <a:t>Las cuatro piedras</a:t>
            </a:r>
            <a:endParaRPr lang="es-ES_tradnl" smtClean="0">
              <a:solidFill>
                <a:srgbClr val="FFFF00"/>
              </a:solidFill>
            </a:endParaRPr>
          </a:p>
        </p:txBody>
      </p:sp>
      <p:pic>
        <p:nvPicPr>
          <p:cNvPr id="1309699" name="Picture 3" descr="dscn38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2438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9700" name="Text Box 4"/>
          <p:cNvSpPr txBox="1">
            <a:spLocks noChangeArrowheads="1"/>
          </p:cNvSpPr>
          <p:nvPr/>
        </p:nvSpPr>
        <p:spPr bwMode="auto">
          <a:xfrm>
            <a:off x="762000" y="3886200"/>
            <a:ext cx="1962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piedra angular</a:t>
            </a:r>
            <a:endParaRPr lang="es-ES_tradnl">
              <a:solidFill>
                <a:schemeClr val="tx1"/>
              </a:solidFill>
            </a:endParaRPr>
          </a:p>
        </p:txBody>
      </p:sp>
      <p:pic>
        <p:nvPicPr>
          <p:cNvPr id="1309701" name="Picture 5" descr="detalle_piedra_cl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838200"/>
            <a:ext cx="2438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9702" name="Text Box 6"/>
          <p:cNvSpPr txBox="1">
            <a:spLocks noChangeArrowheads="1"/>
          </p:cNvSpPr>
          <p:nvPr/>
        </p:nvSpPr>
        <p:spPr bwMode="auto">
          <a:xfrm>
            <a:off x="3524250" y="3886200"/>
            <a:ext cx="1733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piedra clave</a:t>
            </a:r>
            <a:endParaRPr lang="es-ES_tradnl">
              <a:solidFill>
                <a:schemeClr val="tx1"/>
              </a:solidFill>
            </a:endParaRPr>
          </a:p>
        </p:txBody>
      </p:sp>
      <p:pic>
        <p:nvPicPr>
          <p:cNvPr id="1309703" name="Picture 7" descr="piedra_fundament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298575"/>
            <a:ext cx="3048000"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9704" name="Text Box 8"/>
          <p:cNvSpPr txBox="1">
            <a:spLocks noChangeArrowheads="1"/>
          </p:cNvSpPr>
          <p:nvPr/>
        </p:nvSpPr>
        <p:spPr bwMode="auto">
          <a:xfrm>
            <a:off x="6153150" y="3886200"/>
            <a:ext cx="245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piedra fundamental</a:t>
            </a:r>
            <a:endParaRPr lang="es-ES_tradnl">
              <a:solidFill>
                <a:schemeClr val="tx1"/>
              </a:solidFill>
            </a:endParaRPr>
          </a:p>
        </p:txBody>
      </p:sp>
      <p:pic>
        <p:nvPicPr>
          <p:cNvPr id="1309705" name="Picture 9" descr="cupula-san-pedro-vaticano-interi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4348163"/>
            <a:ext cx="3200400" cy="240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9706" name="Text Box 10"/>
          <p:cNvSpPr txBox="1">
            <a:spLocks noChangeArrowheads="1"/>
          </p:cNvSpPr>
          <p:nvPr/>
        </p:nvSpPr>
        <p:spPr bwMode="auto">
          <a:xfrm>
            <a:off x="6229350" y="5272088"/>
            <a:ext cx="217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piedra de capitel</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9698"/>
                                        </p:tgtEl>
                                        <p:attrNameLst>
                                          <p:attrName>style.visibility</p:attrName>
                                        </p:attrNameLst>
                                      </p:cBhvr>
                                      <p:to>
                                        <p:strVal val="visible"/>
                                      </p:to>
                                    </p:set>
                                    <p:animEffect transition="in" filter="blinds(horizontal)">
                                      <p:cBhvr>
                                        <p:cTn id="7" dur="500"/>
                                        <p:tgtEl>
                                          <p:spTgt spid="1309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09699"/>
                                        </p:tgtEl>
                                        <p:attrNameLst>
                                          <p:attrName>style.visibility</p:attrName>
                                        </p:attrNameLst>
                                      </p:cBhvr>
                                      <p:to>
                                        <p:strVal val="visible"/>
                                      </p:to>
                                    </p:set>
                                    <p:animEffect transition="in" filter="fade">
                                      <p:cBhvr>
                                        <p:cTn id="12" dur="2000"/>
                                        <p:tgtEl>
                                          <p:spTgt spid="13096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09700"/>
                                        </p:tgtEl>
                                        <p:attrNameLst>
                                          <p:attrName>style.visibility</p:attrName>
                                        </p:attrNameLst>
                                      </p:cBhvr>
                                      <p:to>
                                        <p:strVal val="visible"/>
                                      </p:to>
                                    </p:set>
                                    <p:animEffect transition="in" filter="dissolve">
                                      <p:cBhvr>
                                        <p:cTn id="17" dur="500"/>
                                        <p:tgtEl>
                                          <p:spTgt spid="13097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09701"/>
                                        </p:tgtEl>
                                        <p:attrNameLst>
                                          <p:attrName>style.visibility</p:attrName>
                                        </p:attrNameLst>
                                      </p:cBhvr>
                                      <p:to>
                                        <p:strVal val="visible"/>
                                      </p:to>
                                    </p:set>
                                    <p:animEffect transition="in" filter="fade">
                                      <p:cBhvr>
                                        <p:cTn id="22" dur="2000"/>
                                        <p:tgtEl>
                                          <p:spTgt spid="130970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09702"/>
                                        </p:tgtEl>
                                        <p:attrNameLst>
                                          <p:attrName>style.visibility</p:attrName>
                                        </p:attrNameLst>
                                      </p:cBhvr>
                                      <p:to>
                                        <p:strVal val="visible"/>
                                      </p:to>
                                    </p:set>
                                    <p:animEffect transition="in" filter="dissolve">
                                      <p:cBhvr>
                                        <p:cTn id="27" dur="500"/>
                                        <p:tgtEl>
                                          <p:spTgt spid="130970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309703"/>
                                        </p:tgtEl>
                                        <p:attrNameLst>
                                          <p:attrName>style.visibility</p:attrName>
                                        </p:attrNameLst>
                                      </p:cBhvr>
                                      <p:to>
                                        <p:strVal val="visible"/>
                                      </p:to>
                                    </p:set>
                                    <p:animEffect transition="in" filter="fade">
                                      <p:cBhvr>
                                        <p:cTn id="32" dur="2000"/>
                                        <p:tgtEl>
                                          <p:spTgt spid="130970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09704"/>
                                        </p:tgtEl>
                                        <p:attrNameLst>
                                          <p:attrName>style.visibility</p:attrName>
                                        </p:attrNameLst>
                                      </p:cBhvr>
                                      <p:to>
                                        <p:strVal val="visible"/>
                                      </p:to>
                                    </p:set>
                                    <p:animEffect transition="in" filter="dissolve">
                                      <p:cBhvr>
                                        <p:cTn id="37" dur="500"/>
                                        <p:tgtEl>
                                          <p:spTgt spid="130970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309705"/>
                                        </p:tgtEl>
                                        <p:attrNameLst>
                                          <p:attrName>style.visibility</p:attrName>
                                        </p:attrNameLst>
                                      </p:cBhvr>
                                      <p:to>
                                        <p:strVal val="visible"/>
                                      </p:to>
                                    </p:set>
                                    <p:animEffect transition="in" filter="fade">
                                      <p:cBhvr>
                                        <p:cTn id="42" dur="2000"/>
                                        <p:tgtEl>
                                          <p:spTgt spid="130970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309706"/>
                                        </p:tgtEl>
                                        <p:attrNameLst>
                                          <p:attrName>style.visibility</p:attrName>
                                        </p:attrNameLst>
                                      </p:cBhvr>
                                      <p:to>
                                        <p:strVal val="visible"/>
                                      </p:to>
                                    </p:set>
                                    <p:animEffect transition="in" filter="dissolve">
                                      <p:cBhvr>
                                        <p:cTn id="47" dur="500"/>
                                        <p:tgtEl>
                                          <p:spTgt spid="1309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9698" grpId="0"/>
      <p:bldP spid="1309700" grpId="0"/>
      <p:bldP spid="1309702" grpId="0"/>
      <p:bldP spid="1309704" grpId="0"/>
      <p:bldP spid="1309706"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22" name="Rectangle 2"/>
          <p:cNvSpPr>
            <a:spLocks noGrp="1" noChangeArrowheads="1"/>
          </p:cNvSpPr>
          <p:nvPr>
            <p:ph type="title"/>
          </p:nvPr>
        </p:nvSpPr>
        <p:spPr/>
        <p:txBody>
          <a:bodyPr/>
          <a:lstStyle/>
          <a:p>
            <a:pPr eaLnBrk="1" hangingPunct="1"/>
            <a:r>
              <a:rPr lang="es-AR" smtClean="0">
                <a:solidFill>
                  <a:srgbClr val="FFFF00"/>
                </a:solidFill>
              </a:rPr>
              <a:t>La piedra angular</a:t>
            </a:r>
            <a:endParaRPr lang="es-ES_tradnl" smtClean="0">
              <a:solidFill>
                <a:srgbClr val="FFFF00"/>
              </a:solidFill>
            </a:endParaRPr>
          </a:p>
        </p:txBody>
      </p:sp>
      <p:sp>
        <p:nvSpPr>
          <p:cNvPr id="1310723" name="Rectangle 3"/>
          <p:cNvSpPr>
            <a:spLocks noGrp="1" noChangeArrowheads="1"/>
          </p:cNvSpPr>
          <p:nvPr>
            <p:ph type="body" sz="half" idx="1"/>
          </p:nvPr>
        </p:nvSpPr>
        <p:spPr/>
        <p:txBody>
          <a:bodyPr/>
          <a:lstStyle/>
          <a:p>
            <a:pPr eaLnBrk="1" hangingPunct="1">
              <a:lnSpc>
                <a:spcPct val="90000"/>
              </a:lnSpc>
            </a:pPr>
            <a:r>
              <a:rPr lang="es-AR" sz="2200" smtClean="0"/>
              <a:t>Se coloca en el ángulo N-E de un edificio que se va a edificar.</a:t>
            </a:r>
          </a:p>
          <a:p>
            <a:pPr eaLnBrk="1" hangingPunct="1">
              <a:lnSpc>
                <a:spcPct val="90000"/>
              </a:lnSpc>
            </a:pPr>
            <a:r>
              <a:rPr lang="es-AR" sz="2200" smtClean="0"/>
              <a:t>Y esa es la ubicación que toma cada Aprendiz cuando es Iniciado.</a:t>
            </a:r>
          </a:p>
          <a:p>
            <a:pPr eaLnBrk="1" hangingPunct="1">
              <a:lnSpc>
                <a:spcPct val="90000"/>
              </a:lnSpc>
            </a:pPr>
            <a:r>
              <a:rPr lang="es-AR" sz="2200" smtClean="0"/>
              <a:t>En general, es la piedra que descansa en el ángulo formado por dos paredes, lo que la transforma en la piedra más importante de la construcción.</a:t>
            </a:r>
            <a:endParaRPr lang="es-ES_tradnl" sz="2200" smtClean="0"/>
          </a:p>
        </p:txBody>
      </p:sp>
      <p:pic>
        <p:nvPicPr>
          <p:cNvPr id="1310724" name="Picture 4" descr="psjsec_oragrupos_grafico-piedra%20angular%20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810000"/>
            <a:ext cx="2667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25" name="Text Box 5"/>
          <p:cNvSpPr txBox="1">
            <a:spLocks noChangeArrowheads="1"/>
          </p:cNvSpPr>
          <p:nvPr/>
        </p:nvSpPr>
        <p:spPr bwMode="auto">
          <a:xfrm>
            <a:off x="6156325" y="3846513"/>
            <a:ext cx="28638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Según la Biblia: </a:t>
            </a:r>
            <a:r>
              <a:rPr lang="es-AR" i="1">
                <a:solidFill>
                  <a:schemeClr val="tx1"/>
                </a:solidFill>
              </a:rPr>
              <a:t>“la piedra</a:t>
            </a:r>
          </a:p>
          <a:p>
            <a:pPr eaLnBrk="1" hangingPunct="1"/>
            <a:r>
              <a:rPr lang="es-AR" i="1">
                <a:solidFill>
                  <a:schemeClr val="tx1"/>
                </a:solidFill>
              </a:rPr>
              <a:t>que rechazaron los</a:t>
            </a:r>
          </a:p>
          <a:p>
            <a:pPr eaLnBrk="1" hangingPunct="1"/>
            <a:r>
              <a:rPr lang="es-AR" i="1">
                <a:solidFill>
                  <a:schemeClr val="tx1"/>
                </a:solidFill>
              </a:rPr>
              <a:t>constructores ha llegado a</a:t>
            </a:r>
          </a:p>
          <a:p>
            <a:pPr eaLnBrk="1" hangingPunct="1"/>
            <a:r>
              <a:rPr lang="es-AR" i="1">
                <a:solidFill>
                  <a:schemeClr val="tx1"/>
                </a:solidFill>
              </a:rPr>
              <a:t>ser cabeza del ángulo”.</a:t>
            </a:r>
          </a:p>
          <a:p>
            <a:pPr eaLnBrk="1" hangingPunct="1"/>
            <a:r>
              <a:rPr lang="es-AR">
                <a:solidFill>
                  <a:schemeClr val="tx1"/>
                </a:solidFill>
              </a:rPr>
              <a:t>(Salmos, CXVIII, 22)</a:t>
            </a:r>
            <a:endParaRPr lang="es-ES_tradnl">
              <a:solidFill>
                <a:schemeClr val="tx1"/>
              </a:solidFill>
            </a:endParaRPr>
          </a:p>
        </p:txBody>
      </p:sp>
      <p:sp>
        <p:nvSpPr>
          <p:cNvPr id="1310726" name="Text Box 6"/>
          <p:cNvSpPr txBox="1">
            <a:spLocks noChangeArrowheads="1"/>
          </p:cNvSpPr>
          <p:nvPr/>
        </p:nvSpPr>
        <p:spPr bwMode="auto">
          <a:xfrm>
            <a:off x="152400" y="3883025"/>
            <a:ext cx="253365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i="1">
                <a:solidFill>
                  <a:schemeClr val="tx1"/>
                </a:solidFill>
              </a:rPr>
              <a:t>“Y ví también la piedra </a:t>
            </a:r>
          </a:p>
          <a:p>
            <a:pPr eaLnBrk="1" hangingPunct="1"/>
            <a:r>
              <a:rPr lang="es-MX" i="1">
                <a:solidFill>
                  <a:schemeClr val="tx1"/>
                </a:solidFill>
              </a:rPr>
              <a:t>angular de la tierra y </a:t>
            </a:r>
          </a:p>
          <a:p>
            <a:pPr eaLnBrk="1" hangingPunct="1"/>
            <a:r>
              <a:rPr lang="es-MX" i="1">
                <a:solidFill>
                  <a:schemeClr val="tx1"/>
                </a:solidFill>
              </a:rPr>
              <a:t>los cuatro vientos </a:t>
            </a:r>
          </a:p>
          <a:p>
            <a:pPr eaLnBrk="1" hangingPunct="1"/>
            <a:r>
              <a:rPr lang="es-MX" i="1">
                <a:solidFill>
                  <a:schemeClr val="tx1"/>
                </a:solidFill>
              </a:rPr>
              <a:t>que sostienen </a:t>
            </a:r>
          </a:p>
          <a:p>
            <a:pPr eaLnBrk="1" hangingPunct="1"/>
            <a:r>
              <a:rPr lang="es-MX" i="1">
                <a:solidFill>
                  <a:schemeClr val="tx1"/>
                </a:solidFill>
              </a:rPr>
              <a:t>la tierra </a:t>
            </a:r>
          </a:p>
          <a:p>
            <a:pPr eaLnBrk="1" hangingPunct="1"/>
            <a:r>
              <a:rPr lang="es-MX" i="1">
                <a:solidFill>
                  <a:schemeClr val="tx1"/>
                </a:solidFill>
              </a:rPr>
              <a:t>y el firmamento”.</a:t>
            </a:r>
          </a:p>
          <a:p>
            <a:pPr eaLnBrk="1" hangingPunct="1"/>
            <a:r>
              <a:rPr lang="es-MX">
                <a:solidFill>
                  <a:schemeClr val="tx1"/>
                </a:solidFill>
              </a:rPr>
              <a:t>(Libro de Enoch, 18, 2)</a:t>
            </a:r>
            <a:r>
              <a:rPr lang="es-MX" b="1"/>
              <a:t/>
            </a:r>
            <a:br>
              <a:rPr lang="es-MX" b="1"/>
            </a:br>
            <a:endParaRPr lang="es-ES_tradnl"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0722"/>
                                        </p:tgtEl>
                                        <p:attrNameLst>
                                          <p:attrName>style.visibility</p:attrName>
                                        </p:attrNameLst>
                                      </p:cBhvr>
                                      <p:to>
                                        <p:strVal val="visible"/>
                                      </p:to>
                                    </p:set>
                                    <p:animEffect transition="in" filter="blinds(horizontal)">
                                      <p:cBhvr>
                                        <p:cTn id="7" dur="500"/>
                                        <p:tgtEl>
                                          <p:spTgt spid="131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0723">
                                            <p:txEl>
                                              <p:pRg st="0" end="0"/>
                                            </p:txEl>
                                          </p:spTgt>
                                        </p:tgtEl>
                                        <p:attrNameLst>
                                          <p:attrName>style.visibility</p:attrName>
                                        </p:attrNameLst>
                                      </p:cBhvr>
                                      <p:to>
                                        <p:strVal val="visible"/>
                                      </p:to>
                                    </p:set>
                                    <p:animEffect transition="in" filter="blinds(horizontal)">
                                      <p:cBhvr>
                                        <p:cTn id="12" dur="500"/>
                                        <p:tgtEl>
                                          <p:spTgt spid="13107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0723">
                                            <p:txEl>
                                              <p:pRg st="1" end="1"/>
                                            </p:txEl>
                                          </p:spTgt>
                                        </p:tgtEl>
                                        <p:attrNameLst>
                                          <p:attrName>style.visibility</p:attrName>
                                        </p:attrNameLst>
                                      </p:cBhvr>
                                      <p:to>
                                        <p:strVal val="visible"/>
                                      </p:to>
                                    </p:set>
                                    <p:animEffect transition="in" filter="blinds(horizontal)">
                                      <p:cBhvr>
                                        <p:cTn id="17" dur="500"/>
                                        <p:tgtEl>
                                          <p:spTgt spid="13107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0723">
                                            <p:txEl>
                                              <p:pRg st="2" end="2"/>
                                            </p:txEl>
                                          </p:spTgt>
                                        </p:tgtEl>
                                        <p:attrNameLst>
                                          <p:attrName>style.visibility</p:attrName>
                                        </p:attrNameLst>
                                      </p:cBhvr>
                                      <p:to>
                                        <p:strVal val="visible"/>
                                      </p:to>
                                    </p:set>
                                    <p:animEffect transition="in" filter="blinds(horizontal)">
                                      <p:cBhvr>
                                        <p:cTn id="22" dur="500"/>
                                        <p:tgtEl>
                                          <p:spTgt spid="131072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10724"/>
                                        </p:tgtEl>
                                        <p:attrNameLst>
                                          <p:attrName>style.visibility</p:attrName>
                                        </p:attrNameLst>
                                      </p:cBhvr>
                                      <p:to>
                                        <p:strVal val="visible"/>
                                      </p:to>
                                    </p:set>
                                    <p:animEffect transition="in" filter="fade">
                                      <p:cBhvr>
                                        <p:cTn id="27" dur="2000"/>
                                        <p:tgtEl>
                                          <p:spTgt spid="13107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10725"/>
                                        </p:tgtEl>
                                        <p:attrNameLst>
                                          <p:attrName>style.visibility</p:attrName>
                                        </p:attrNameLst>
                                      </p:cBhvr>
                                      <p:to>
                                        <p:strVal val="visible"/>
                                      </p:to>
                                    </p:set>
                                    <p:animEffect transition="in" filter="dissolve">
                                      <p:cBhvr>
                                        <p:cTn id="32" dur="500"/>
                                        <p:tgtEl>
                                          <p:spTgt spid="13107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10726"/>
                                        </p:tgtEl>
                                        <p:attrNameLst>
                                          <p:attrName>style.visibility</p:attrName>
                                        </p:attrNameLst>
                                      </p:cBhvr>
                                      <p:to>
                                        <p:strVal val="visible"/>
                                      </p:to>
                                    </p:set>
                                    <p:animEffect transition="in" filter="dissolve">
                                      <p:cBhvr>
                                        <p:cTn id="37" dur="500"/>
                                        <p:tgtEl>
                                          <p:spTgt spid="131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22" grpId="0"/>
      <p:bldP spid="1310723" grpId="0" build="p"/>
      <p:bldP spid="1310725" grpId="0"/>
      <p:bldP spid="1310726"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746" name="Rectangle 2"/>
          <p:cNvSpPr>
            <a:spLocks noGrp="1" noChangeArrowheads="1"/>
          </p:cNvSpPr>
          <p:nvPr>
            <p:ph type="title"/>
          </p:nvPr>
        </p:nvSpPr>
        <p:spPr>
          <a:xfrm>
            <a:off x="457200" y="152400"/>
            <a:ext cx="8229600" cy="1143000"/>
          </a:xfrm>
        </p:spPr>
        <p:txBody>
          <a:bodyPr/>
          <a:lstStyle/>
          <a:p>
            <a:pPr eaLnBrk="1" hangingPunct="1"/>
            <a:r>
              <a:rPr lang="es-AR" smtClean="0">
                <a:solidFill>
                  <a:srgbClr val="FFFF00"/>
                </a:solidFill>
              </a:rPr>
              <a:t>La piedra angular</a:t>
            </a:r>
            <a:endParaRPr lang="es-ES_tradnl" smtClean="0">
              <a:solidFill>
                <a:srgbClr val="FFFF00"/>
              </a:solidFill>
            </a:endParaRPr>
          </a:p>
        </p:txBody>
      </p:sp>
      <p:sp>
        <p:nvSpPr>
          <p:cNvPr id="1311747" name="Rectangle 3"/>
          <p:cNvSpPr>
            <a:spLocks noGrp="1" noChangeArrowheads="1"/>
          </p:cNvSpPr>
          <p:nvPr>
            <p:ph type="body" sz="half" idx="1"/>
          </p:nvPr>
        </p:nvSpPr>
        <p:spPr>
          <a:xfrm>
            <a:off x="457200" y="1066800"/>
            <a:ext cx="8229600" cy="2185988"/>
          </a:xfrm>
        </p:spPr>
        <p:txBody>
          <a:bodyPr/>
          <a:lstStyle/>
          <a:p>
            <a:pPr eaLnBrk="1" hangingPunct="1">
              <a:lnSpc>
                <a:spcPct val="80000"/>
              </a:lnSpc>
            </a:pPr>
            <a:r>
              <a:rPr lang="es-AR" sz="1800" smtClean="0"/>
              <a:t>Debe ser una piedra perfectamente escuadrada.</a:t>
            </a:r>
          </a:p>
          <a:p>
            <a:pPr eaLnBrk="1" hangingPunct="1">
              <a:lnSpc>
                <a:spcPct val="80000"/>
              </a:lnSpc>
            </a:pPr>
            <a:r>
              <a:rPr lang="es-AR" sz="1800" smtClean="0"/>
              <a:t>El Ritual la declara: </a:t>
            </a:r>
            <a:r>
              <a:rPr lang="es-AR" sz="1800" i="1" smtClean="0"/>
              <a:t>“a nivel, firme y bien formada”</a:t>
            </a:r>
            <a:r>
              <a:rPr lang="es-AR" sz="1800" smtClean="0"/>
              <a:t>.</a:t>
            </a:r>
          </a:p>
          <a:p>
            <a:pPr eaLnBrk="1" hangingPunct="1">
              <a:lnSpc>
                <a:spcPct val="80000"/>
              </a:lnSpc>
            </a:pPr>
            <a:r>
              <a:rPr lang="es-AR" sz="1800" smtClean="0"/>
              <a:t>Representa el cumplimiento perfecto de todo Ritual, uso, costumbre y prescripción masónica.</a:t>
            </a:r>
          </a:p>
          <a:p>
            <a:pPr eaLnBrk="1" hangingPunct="1">
              <a:lnSpc>
                <a:spcPct val="80000"/>
              </a:lnSpc>
            </a:pPr>
            <a:r>
              <a:rPr lang="es-AR" sz="1800" smtClean="0"/>
              <a:t>Pero, por eso mismo, es el opuesto complementario de la piedra clave del arco.</a:t>
            </a:r>
          </a:p>
          <a:p>
            <a:pPr eaLnBrk="1" hangingPunct="1">
              <a:lnSpc>
                <a:spcPct val="80000"/>
              </a:lnSpc>
            </a:pPr>
            <a:r>
              <a:rPr lang="es-AR" sz="1800" smtClean="0"/>
              <a:t>Es el símbolo, entonces, de la Perfección sin creatividad, de la regularidad perfecta, pero sin originalidad.</a:t>
            </a:r>
            <a:endParaRPr lang="es-ES_tradnl" sz="1800" smtClean="0"/>
          </a:p>
        </p:txBody>
      </p:sp>
      <p:pic>
        <p:nvPicPr>
          <p:cNvPr id="1311748" name="Picture 4" descr="2360227294_66c527e76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00" y="3200400"/>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1746"/>
                                        </p:tgtEl>
                                        <p:attrNameLst>
                                          <p:attrName>style.visibility</p:attrName>
                                        </p:attrNameLst>
                                      </p:cBhvr>
                                      <p:to>
                                        <p:strVal val="visible"/>
                                      </p:to>
                                    </p:set>
                                    <p:animEffect transition="in" filter="blinds(horizontal)">
                                      <p:cBhvr>
                                        <p:cTn id="7" dur="500"/>
                                        <p:tgtEl>
                                          <p:spTgt spid="1311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1747">
                                            <p:txEl>
                                              <p:pRg st="0" end="0"/>
                                            </p:txEl>
                                          </p:spTgt>
                                        </p:tgtEl>
                                        <p:attrNameLst>
                                          <p:attrName>style.visibility</p:attrName>
                                        </p:attrNameLst>
                                      </p:cBhvr>
                                      <p:to>
                                        <p:strVal val="visible"/>
                                      </p:to>
                                    </p:set>
                                    <p:animEffect transition="in" filter="blinds(horizontal)">
                                      <p:cBhvr>
                                        <p:cTn id="12" dur="500"/>
                                        <p:tgtEl>
                                          <p:spTgt spid="13117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1747">
                                            <p:txEl>
                                              <p:pRg st="1" end="1"/>
                                            </p:txEl>
                                          </p:spTgt>
                                        </p:tgtEl>
                                        <p:attrNameLst>
                                          <p:attrName>style.visibility</p:attrName>
                                        </p:attrNameLst>
                                      </p:cBhvr>
                                      <p:to>
                                        <p:strVal val="visible"/>
                                      </p:to>
                                    </p:set>
                                    <p:animEffect transition="in" filter="blinds(horizontal)">
                                      <p:cBhvr>
                                        <p:cTn id="17" dur="500"/>
                                        <p:tgtEl>
                                          <p:spTgt spid="13117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1747">
                                            <p:txEl>
                                              <p:pRg st="2" end="2"/>
                                            </p:txEl>
                                          </p:spTgt>
                                        </p:tgtEl>
                                        <p:attrNameLst>
                                          <p:attrName>style.visibility</p:attrName>
                                        </p:attrNameLst>
                                      </p:cBhvr>
                                      <p:to>
                                        <p:strVal val="visible"/>
                                      </p:to>
                                    </p:set>
                                    <p:animEffect transition="in" filter="blinds(horizontal)">
                                      <p:cBhvr>
                                        <p:cTn id="22" dur="500"/>
                                        <p:tgtEl>
                                          <p:spTgt spid="13117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1747">
                                            <p:txEl>
                                              <p:pRg st="3" end="3"/>
                                            </p:txEl>
                                          </p:spTgt>
                                        </p:tgtEl>
                                        <p:attrNameLst>
                                          <p:attrName>style.visibility</p:attrName>
                                        </p:attrNameLst>
                                      </p:cBhvr>
                                      <p:to>
                                        <p:strVal val="visible"/>
                                      </p:to>
                                    </p:set>
                                    <p:animEffect transition="in" filter="blinds(horizontal)">
                                      <p:cBhvr>
                                        <p:cTn id="27" dur="500"/>
                                        <p:tgtEl>
                                          <p:spTgt spid="13117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11747">
                                            <p:txEl>
                                              <p:pRg st="4" end="4"/>
                                            </p:txEl>
                                          </p:spTgt>
                                        </p:tgtEl>
                                        <p:attrNameLst>
                                          <p:attrName>style.visibility</p:attrName>
                                        </p:attrNameLst>
                                      </p:cBhvr>
                                      <p:to>
                                        <p:strVal val="visible"/>
                                      </p:to>
                                    </p:set>
                                    <p:animEffect transition="in" filter="blinds(horizontal)">
                                      <p:cBhvr>
                                        <p:cTn id="32" dur="500"/>
                                        <p:tgtEl>
                                          <p:spTgt spid="131174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311748"/>
                                        </p:tgtEl>
                                        <p:attrNameLst>
                                          <p:attrName>style.visibility</p:attrName>
                                        </p:attrNameLst>
                                      </p:cBhvr>
                                      <p:to>
                                        <p:strVal val="visible"/>
                                      </p:to>
                                    </p:set>
                                    <p:animEffect transition="in" filter="fade">
                                      <p:cBhvr>
                                        <p:cTn id="37" dur="2000"/>
                                        <p:tgtEl>
                                          <p:spTgt spid="131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1746" grpId="0"/>
      <p:bldP spid="1311747"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2770" name="Rectangle 2"/>
          <p:cNvSpPr>
            <a:spLocks noGrp="1" noChangeArrowheads="1"/>
          </p:cNvSpPr>
          <p:nvPr>
            <p:ph type="title"/>
          </p:nvPr>
        </p:nvSpPr>
        <p:spPr/>
        <p:txBody>
          <a:bodyPr/>
          <a:lstStyle/>
          <a:p>
            <a:pPr eaLnBrk="1" hangingPunct="1"/>
            <a:r>
              <a:rPr lang="es-AR" smtClean="0">
                <a:solidFill>
                  <a:srgbClr val="FFFF00"/>
                </a:solidFill>
              </a:rPr>
              <a:t>La piedra clave</a:t>
            </a:r>
            <a:endParaRPr lang="es-ES_tradnl" smtClean="0">
              <a:solidFill>
                <a:srgbClr val="FFFF00"/>
              </a:solidFill>
            </a:endParaRPr>
          </a:p>
        </p:txBody>
      </p:sp>
      <p:sp>
        <p:nvSpPr>
          <p:cNvPr id="1312771" name="Rectangle 3"/>
          <p:cNvSpPr>
            <a:spLocks noGrp="1" noChangeArrowheads="1"/>
          </p:cNvSpPr>
          <p:nvPr>
            <p:ph type="body" sz="half" idx="1"/>
          </p:nvPr>
        </p:nvSpPr>
        <p:spPr>
          <a:xfrm>
            <a:off x="152400" y="1395413"/>
            <a:ext cx="8839200" cy="2185987"/>
          </a:xfrm>
        </p:spPr>
        <p:txBody>
          <a:bodyPr/>
          <a:lstStyle/>
          <a:p>
            <a:pPr eaLnBrk="1" hangingPunct="1">
              <a:lnSpc>
                <a:spcPct val="80000"/>
              </a:lnSpc>
            </a:pPr>
            <a:r>
              <a:rPr lang="es-ES_tradnl" sz="1500" smtClean="0"/>
              <a:t>La  piedra </a:t>
            </a:r>
            <a:r>
              <a:rPr lang="es-ES_tradnl" sz="1500" b="1" smtClean="0"/>
              <a:t>clave</a:t>
            </a:r>
            <a:r>
              <a:rPr lang="es-ES_tradnl" sz="1500" smtClean="0"/>
              <a:t> es la dovela central de un arco, o una bóveda. Suele ser de mayores dimensiones que las demás dovelas, y a menudo está decorada, pero no por razones funcionales sino estéticas.</a:t>
            </a:r>
          </a:p>
          <a:p>
            <a:pPr eaLnBrk="1" hangingPunct="1">
              <a:lnSpc>
                <a:spcPct val="80000"/>
              </a:lnSpc>
            </a:pPr>
            <a:r>
              <a:rPr lang="es-ES_tradnl" sz="1500" smtClean="0"/>
              <a:t>La clave, al igual que las dovelas, se sustenta debido a la forma de estas piezas, pues sus caras laterales, cortadas en ángulo, transmiten lateralmente parte de las tensiones, equilibrándolas, y evitando que se desplomen bajo una carga vertical. La tensión horizontal de la dovela inferior se transmite al muro o a otro arco, y la vertical se transmite al muro o a un pilar.</a:t>
            </a:r>
          </a:p>
          <a:p>
            <a:pPr eaLnBrk="1" hangingPunct="1">
              <a:lnSpc>
                <a:spcPct val="80000"/>
              </a:lnSpc>
            </a:pPr>
            <a:r>
              <a:rPr lang="es-ES_tradnl" sz="1500" smtClean="0"/>
              <a:t>La última pieza que se coloca en la construcción de un arco es la clave. Hasta que esta no se encuentra colocada en su lugar es necesario apear (sostener) las dovelas del arco, puesto que se encuentra inestable. Para ello se utiliza una cimbra, una estructura de madera, o metal, con forma de arco, que sustenta las dovelas, y sólo se retira una vez completado el arco, al colocarse la clave.</a:t>
            </a:r>
          </a:p>
        </p:txBody>
      </p:sp>
      <p:pic>
        <p:nvPicPr>
          <p:cNvPr id="1312772" name="Picture 4" descr="Crismon_Estella_SJuan_I_arquivolt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810000"/>
            <a:ext cx="5257800"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2770"/>
                                        </p:tgtEl>
                                        <p:attrNameLst>
                                          <p:attrName>style.visibility</p:attrName>
                                        </p:attrNameLst>
                                      </p:cBhvr>
                                      <p:to>
                                        <p:strVal val="visible"/>
                                      </p:to>
                                    </p:set>
                                    <p:animEffect transition="in" filter="blinds(horizontal)">
                                      <p:cBhvr>
                                        <p:cTn id="7" dur="500"/>
                                        <p:tgtEl>
                                          <p:spTgt spid="1312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2771">
                                            <p:txEl>
                                              <p:pRg st="0" end="0"/>
                                            </p:txEl>
                                          </p:spTgt>
                                        </p:tgtEl>
                                        <p:attrNameLst>
                                          <p:attrName>style.visibility</p:attrName>
                                        </p:attrNameLst>
                                      </p:cBhvr>
                                      <p:to>
                                        <p:strVal val="visible"/>
                                      </p:to>
                                    </p:set>
                                    <p:animEffect transition="in" filter="blinds(horizontal)">
                                      <p:cBhvr>
                                        <p:cTn id="12" dur="500"/>
                                        <p:tgtEl>
                                          <p:spTgt spid="13127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2771">
                                            <p:txEl>
                                              <p:pRg st="1" end="1"/>
                                            </p:txEl>
                                          </p:spTgt>
                                        </p:tgtEl>
                                        <p:attrNameLst>
                                          <p:attrName>style.visibility</p:attrName>
                                        </p:attrNameLst>
                                      </p:cBhvr>
                                      <p:to>
                                        <p:strVal val="visible"/>
                                      </p:to>
                                    </p:set>
                                    <p:animEffect transition="in" filter="blinds(horizontal)">
                                      <p:cBhvr>
                                        <p:cTn id="17" dur="500"/>
                                        <p:tgtEl>
                                          <p:spTgt spid="13127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2771">
                                            <p:txEl>
                                              <p:pRg st="2" end="2"/>
                                            </p:txEl>
                                          </p:spTgt>
                                        </p:tgtEl>
                                        <p:attrNameLst>
                                          <p:attrName>style.visibility</p:attrName>
                                        </p:attrNameLst>
                                      </p:cBhvr>
                                      <p:to>
                                        <p:strVal val="visible"/>
                                      </p:to>
                                    </p:set>
                                    <p:animEffect transition="in" filter="blinds(horizontal)">
                                      <p:cBhvr>
                                        <p:cTn id="22" dur="500"/>
                                        <p:tgtEl>
                                          <p:spTgt spid="13127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12772"/>
                                        </p:tgtEl>
                                        <p:attrNameLst>
                                          <p:attrName>style.visibility</p:attrName>
                                        </p:attrNameLst>
                                      </p:cBhvr>
                                      <p:to>
                                        <p:strVal val="visible"/>
                                      </p:to>
                                    </p:set>
                                    <p:animEffect transition="in" filter="fade">
                                      <p:cBhvr>
                                        <p:cTn id="27" dur="2000"/>
                                        <p:tgtEl>
                                          <p:spTgt spid="131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2770" grpId="0"/>
      <p:bldP spid="1312771"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3794" name="Rectangle 2"/>
          <p:cNvSpPr>
            <a:spLocks noGrp="1" noChangeArrowheads="1"/>
          </p:cNvSpPr>
          <p:nvPr>
            <p:ph type="title"/>
          </p:nvPr>
        </p:nvSpPr>
        <p:spPr/>
        <p:txBody>
          <a:bodyPr/>
          <a:lstStyle/>
          <a:p>
            <a:pPr eaLnBrk="1" hangingPunct="1"/>
            <a:r>
              <a:rPr lang="es-AR" smtClean="0">
                <a:solidFill>
                  <a:srgbClr val="FFFF00"/>
                </a:solidFill>
              </a:rPr>
              <a:t>La piedra clave</a:t>
            </a:r>
            <a:endParaRPr lang="es-ES_tradnl" smtClean="0">
              <a:solidFill>
                <a:srgbClr val="FFFF00"/>
              </a:solidFill>
            </a:endParaRPr>
          </a:p>
        </p:txBody>
      </p:sp>
      <p:sp>
        <p:nvSpPr>
          <p:cNvPr id="1313795" name="Rectangle 3"/>
          <p:cNvSpPr>
            <a:spLocks noGrp="1" noChangeArrowheads="1"/>
          </p:cNvSpPr>
          <p:nvPr>
            <p:ph type="body" sz="half" idx="1"/>
          </p:nvPr>
        </p:nvSpPr>
        <p:spPr/>
        <p:txBody>
          <a:bodyPr/>
          <a:lstStyle/>
          <a:p>
            <a:pPr eaLnBrk="1" hangingPunct="1">
              <a:lnSpc>
                <a:spcPct val="80000"/>
              </a:lnSpc>
            </a:pPr>
            <a:r>
              <a:rPr lang="es-AR" sz="1600" smtClean="0"/>
              <a:t>Es una piedra de forma especial, no es una piedra cúbica.</a:t>
            </a:r>
          </a:p>
          <a:p>
            <a:pPr eaLnBrk="1" hangingPunct="1">
              <a:lnSpc>
                <a:spcPct val="80000"/>
              </a:lnSpc>
            </a:pPr>
            <a:r>
              <a:rPr lang="es-AR" sz="1600" smtClean="0"/>
              <a:t>Por eso muchas veces simboliza lo que distingue, lo que caracteriza al Maestro, lo que lo hace diferente de un simple Compañero.</a:t>
            </a:r>
          </a:p>
          <a:p>
            <a:pPr eaLnBrk="1" hangingPunct="1">
              <a:lnSpc>
                <a:spcPct val="80000"/>
              </a:lnSpc>
            </a:pPr>
            <a:r>
              <a:rPr lang="es-AR" sz="1600" smtClean="0"/>
              <a:t>Es la marca del </a:t>
            </a:r>
            <a:r>
              <a:rPr lang="es-AR" sz="1600" i="1" smtClean="0"/>
              <a:t>genio creativo</a:t>
            </a:r>
            <a:r>
              <a:rPr lang="es-AR" sz="1600" smtClean="0"/>
              <a:t>, frente a la mera perfección en el cumplimiento de las reglas.</a:t>
            </a:r>
          </a:p>
          <a:p>
            <a:pPr eaLnBrk="1" hangingPunct="1">
              <a:lnSpc>
                <a:spcPct val="80000"/>
              </a:lnSpc>
            </a:pPr>
            <a:r>
              <a:rPr lang="es-AR" sz="1600" smtClean="0"/>
              <a:t>Por eso, en la piedra clave se inscribe una marca especial de distinción.</a:t>
            </a:r>
          </a:p>
          <a:p>
            <a:pPr eaLnBrk="1" hangingPunct="1">
              <a:lnSpc>
                <a:spcPct val="80000"/>
              </a:lnSpc>
            </a:pPr>
            <a:r>
              <a:rPr lang="es-AR" sz="1600" smtClean="0"/>
              <a:t>Y, por eso, la piedra clave puede ser, en principio, rechazada, porque su belleza y perfección son </a:t>
            </a:r>
            <a:r>
              <a:rPr lang="es-AR" sz="1600" i="1" smtClean="0"/>
              <a:t>diferentes</a:t>
            </a:r>
            <a:r>
              <a:rPr lang="es-AR" sz="1600" smtClean="0"/>
              <a:t> a las de una piedra cúbica convencional.</a:t>
            </a:r>
            <a:endParaRPr lang="es-ES_tradnl" sz="1600" smtClean="0"/>
          </a:p>
        </p:txBody>
      </p:sp>
      <p:pic>
        <p:nvPicPr>
          <p:cNvPr id="1313796" name="Picture 4" descr="logo+mm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1825" y="3581400"/>
            <a:ext cx="3000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3794"/>
                                        </p:tgtEl>
                                        <p:attrNameLst>
                                          <p:attrName>style.visibility</p:attrName>
                                        </p:attrNameLst>
                                      </p:cBhvr>
                                      <p:to>
                                        <p:strVal val="visible"/>
                                      </p:to>
                                    </p:set>
                                    <p:animEffect transition="in" filter="blinds(horizontal)">
                                      <p:cBhvr>
                                        <p:cTn id="7" dur="500"/>
                                        <p:tgtEl>
                                          <p:spTgt spid="1313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3795">
                                            <p:txEl>
                                              <p:pRg st="0" end="0"/>
                                            </p:txEl>
                                          </p:spTgt>
                                        </p:tgtEl>
                                        <p:attrNameLst>
                                          <p:attrName>style.visibility</p:attrName>
                                        </p:attrNameLst>
                                      </p:cBhvr>
                                      <p:to>
                                        <p:strVal val="visible"/>
                                      </p:to>
                                    </p:set>
                                    <p:animEffect transition="in" filter="blinds(horizontal)">
                                      <p:cBhvr>
                                        <p:cTn id="12" dur="500"/>
                                        <p:tgtEl>
                                          <p:spTgt spid="13137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3795">
                                            <p:txEl>
                                              <p:pRg st="1" end="1"/>
                                            </p:txEl>
                                          </p:spTgt>
                                        </p:tgtEl>
                                        <p:attrNameLst>
                                          <p:attrName>style.visibility</p:attrName>
                                        </p:attrNameLst>
                                      </p:cBhvr>
                                      <p:to>
                                        <p:strVal val="visible"/>
                                      </p:to>
                                    </p:set>
                                    <p:animEffect transition="in" filter="blinds(horizontal)">
                                      <p:cBhvr>
                                        <p:cTn id="17" dur="500"/>
                                        <p:tgtEl>
                                          <p:spTgt spid="13137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3795">
                                            <p:txEl>
                                              <p:pRg st="2" end="2"/>
                                            </p:txEl>
                                          </p:spTgt>
                                        </p:tgtEl>
                                        <p:attrNameLst>
                                          <p:attrName>style.visibility</p:attrName>
                                        </p:attrNameLst>
                                      </p:cBhvr>
                                      <p:to>
                                        <p:strVal val="visible"/>
                                      </p:to>
                                    </p:set>
                                    <p:animEffect transition="in" filter="blinds(horizontal)">
                                      <p:cBhvr>
                                        <p:cTn id="22" dur="500"/>
                                        <p:tgtEl>
                                          <p:spTgt spid="13137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3795">
                                            <p:txEl>
                                              <p:pRg st="3" end="3"/>
                                            </p:txEl>
                                          </p:spTgt>
                                        </p:tgtEl>
                                        <p:attrNameLst>
                                          <p:attrName>style.visibility</p:attrName>
                                        </p:attrNameLst>
                                      </p:cBhvr>
                                      <p:to>
                                        <p:strVal val="visible"/>
                                      </p:to>
                                    </p:set>
                                    <p:animEffect transition="in" filter="blinds(horizontal)">
                                      <p:cBhvr>
                                        <p:cTn id="27" dur="500"/>
                                        <p:tgtEl>
                                          <p:spTgt spid="13137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13795">
                                            <p:txEl>
                                              <p:pRg st="4" end="4"/>
                                            </p:txEl>
                                          </p:spTgt>
                                        </p:tgtEl>
                                        <p:attrNameLst>
                                          <p:attrName>style.visibility</p:attrName>
                                        </p:attrNameLst>
                                      </p:cBhvr>
                                      <p:to>
                                        <p:strVal val="visible"/>
                                      </p:to>
                                    </p:set>
                                    <p:animEffect transition="in" filter="blinds(horizontal)">
                                      <p:cBhvr>
                                        <p:cTn id="32" dur="500"/>
                                        <p:tgtEl>
                                          <p:spTgt spid="131379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313796"/>
                                        </p:tgtEl>
                                        <p:attrNameLst>
                                          <p:attrName>style.visibility</p:attrName>
                                        </p:attrNameLst>
                                      </p:cBhvr>
                                      <p:to>
                                        <p:strVal val="visible"/>
                                      </p:to>
                                    </p:set>
                                    <p:animEffect transition="in" filter="fade">
                                      <p:cBhvr>
                                        <p:cTn id="37" dur="2000"/>
                                        <p:tgtEl>
                                          <p:spTgt spid="131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794" grpId="0"/>
      <p:bldP spid="1313795" grpId="0" build="p"/>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818" name="Rectangle 2"/>
          <p:cNvSpPr>
            <a:spLocks noGrp="1" noChangeArrowheads="1"/>
          </p:cNvSpPr>
          <p:nvPr>
            <p:ph type="title"/>
          </p:nvPr>
        </p:nvSpPr>
        <p:spPr>
          <a:xfrm>
            <a:off x="457200" y="76200"/>
            <a:ext cx="8229600" cy="1143000"/>
          </a:xfrm>
        </p:spPr>
        <p:txBody>
          <a:bodyPr/>
          <a:lstStyle/>
          <a:p>
            <a:pPr eaLnBrk="1" hangingPunct="1"/>
            <a:r>
              <a:rPr lang="es-AR" sz="3200" smtClean="0">
                <a:solidFill>
                  <a:srgbClr val="FFFF00"/>
                </a:solidFill>
              </a:rPr>
              <a:t>La piedra clave: un significado esotérico</a:t>
            </a:r>
            <a:endParaRPr lang="es-ES_tradnl" sz="3200" smtClean="0">
              <a:solidFill>
                <a:srgbClr val="FFFF00"/>
              </a:solidFill>
            </a:endParaRPr>
          </a:p>
        </p:txBody>
      </p:sp>
      <p:pic>
        <p:nvPicPr>
          <p:cNvPr id="1314819" name="Picture 3" descr="50_ra_tracing_board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990600"/>
            <a:ext cx="3276600" cy="573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4820" name="Text Box 4"/>
          <p:cNvSpPr txBox="1">
            <a:spLocks noChangeArrowheads="1"/>
          </p:cNvSpPr>
          <p:nvPr/>
        </p:nvSpPr>
        <p:spPr bwMode="auto">
          <a:xfrm>
            <a:off x="212725" y="2017713"/>
            <a:ext cx="2647950"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En este Cuadro, del año</a:t>
            </a:r>
          </a:p>
          <a:p>
            <a:pPr eaLnBrk="1" hangingPunct="1"/>
            <a:r>
              <a:rPr lang="es-AR">
                <a:solidFill>
                  <a:schemeClr val="tx1"/>
                </a:solidFill>
              </a:rPr>
              <a:t>1753 (Rito York),</a:t>
            </a:r>
          </a:p>
          <a:p>
            <a:pPr eaLnBrk="1" hangingPunct="1"/>
            <a:r>
              <a:rPr lang="es-AR">
                <a:solidFill>
                  <a:schemeClr val="tx1"/>
                </a:solidFill>
              </a:rPr>
              <a:t>vemos que, a través de</a:t>
            </a:r>
          </a:p>
          <a:p>
            <a:pPr eaLnBrk="1" hangingPunct="1"/>
            <a:r>
              <a:rPr lang="es-AR">
                <a:solidFill>
                  <a:schemeClr val="tx1"/>
                </a:solidFill>
              </a:rPr>
              <a:t>la Piedra Clave, </a:t>
            </a:r>
          </a:p>
          <a:p>
            <a:pPr eaLnBrk="1" hangingPunct="1"/>
            <a:r>
              <a:rPr lang="es-AR">
                <a:solidFill>
                  <a:schemeClr val="tx1"/>
                </a:solidFill>
              </a:rPr>
              <a:t>desciende La </a:t>
            </a:r>
          </a:p>
          <a:p>
            <a:pPr eaLnBrk="1" hangingPunct="1"/>
            <a:r>
              <a:rPr lang="es-AR">
                <a:solidFill>
                  <a:schemeClr val="tx1"/>
                </a:solidFill>
              </a:rPr>
              <a:t>Iluminación.</a:t>
            </a:r>
          </a:p>
          <a:p>
            <a:pPr eaLnBrk="1" hangingPunct="1"/>
            <a:r>
              <a:rPr lang="es-AR">
                <a:solidFill>
                  <a:schemeClr val="tx1"/>
                </a:solidFill>
              </a:rPr>
              <a:t>Por ello, la piedra </a:t>
            </a:r>
          </a:p>
          <a:p>
            <a:pPr eaLnBrk="1" hangingPunct="1"/>
            <a:r>
              <a:rPr lang="es-AR">
                <a:solidFill>
                  <a:schemeClr val="tx1"/>
                </a:solidFill>
              </a:rPr>
              <a:t>clave, esotéricamente,</a:t>
            </a:r>
          </a:p>
          <a:p>
            <a:pPr eaLnBrk="1" hangingPunct="1"/>
            <a:r>
              <a:rPr lang="es-AR">
                <a:solidFill>
                  <a:schemeClr val="tx1"/>
                </a:solidFill>
              </a:rPr>
              <a:t>es el centro psíquico</a:t>
            </a:r>
          </a:p>
          <a:p>
            <a:pPr eaLnBrk="1" hangingPunct="1"/>
            <a:r>
              <a:rPr lang="es-AR">
                <a:solidFill>
                  <a:schemeClr val="tx1"/>
                </a:solidFill>
              </a:rPr>
              <a:t>más elevado del </a:t>
            </a:r>
          </a:p>
          <a:p>
            <a:pPr eaLnBrk="1" hangingPunct="1"/>
            <a:r>
              <a:rPr lang="es-AR">
                <a:solidFill>
                  <a:schemeClr val="tx1"/>
                </a:solidFill>
              </a:rPr>
              <a:t>ser humano.</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4818"/>
                                        </p:tgtEl>
                                        <p:attrNameLst>
                                          <p:attrName>style.visibility</p:attrName>
                                        </p:attrNameLst>
                                      </p:cBhvr>
                                      <p:to>
                                        <p:strVal val="visible"/>
                                      </p:to>
                                    </p:set>
                                    <p:animEffect transition="in" filter="blinds(horizontal)">
                                      <p:cBhvr>
                                        <p:cTn id="7" dur="500"/>
                                        <p:tgtEl>
                                          <p:spTgt spid="1314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14819"/>
                                        </p:tgtEl>
                                        <p:attrNameLst>
                                          <p:attrName>style.visibility</p:attrName>
                                        </p:attrNameLst>
                                      </p:cBhvr>
                                      <p:to>
                                        <p:strVal val="visible"/>
                                      </p:to>
                                    </p:set>
                                    <p:animEffect transition="in" filter="fade">
                                      <p:cBhvr>
                                        <p:cTn id="12" dur="2000"/>
                                        <p:tgtEl>
                                          <p:spTgt spid="13148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14820"/>
                                        </p:tgtEl>
                                        <p:attrNameLst>
                                          <p:attrName>style.visibility</p:attrName>
                                        </p:attrNameLst>
                                      </p:cBhvr>
                                      <p:to>
                                        <p:strVal val="visible"/>
                                      </p:to>
                                    </p:set>
                                    <p:animEffect transition="in" filter="dissolve">
                                      <p:cBhvr>
                                        <p:cTn id="17" dur="500"/>
                                        <p:tgtEl>
                                          <p:spTgt spid="131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4818" grpId="0"/>
      <p:bldP spid="1314820"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5842" name="Rectangle 2"/>
          <p:cNvSpPr>
            <a:spLocks noGrp="1" noChangeArrowheads="1"/>
          </p:cNvSpPr>
          <p:nvPr>
            <p:ph type="title"/>
          </p:nvPr>
        </p:nvSpPr>
        <p:spPr/>
        <p:txBody>
          <a:bodyPr/>
          <a:lstStyle/>
          <a:p>
            <a:pPr eaLnBrk="1" hangingPunct="1"/>
            <a:r>
              <a:rPr lang="es-AR" smtClean="0">
                <a:solidFill>
                  <a:srgbClr val="FFFF00"/>
                </a:solidFill>
              </a:rPr>
              <a:t>La piedra fundamental</a:t>
            </a:r>
            <a:endParaRPr lang="es-ES_tradnl" smtClean="0">
              <a:solidFill>
                <a:srgbClr val="FFFF00"/>
              </a:solidFill>
            </a:endParaRPr>
          </a:p>
        </p:txBody>
      </p:sp>
      <p:sp>
        <p:nvSpPr>
          <p:cNvPr id="1315843" name="Rectangle 3"/>
          <p:cNvSpPr>
            <a:spLocks noGrp="1" noChangeArrowheads="1"/>
          </p:cNvSpPr>
          <p:nvPr>
            <p:ph type="body" idx="1"/>
          </p:nvPr>
        </p:nvSpPr>
        <p:spPr/>
        <p:txBody>
          <a:bodyPr/>
          <a:lstStyle/>
          <a:p>
            <a:pPr eaLnBrk="1" hangingPunct="1">
              <a:lnSpc>
                <a:spcPct val="90000"/>
              </a:lnSpc>
            </a:pPr>
            <a:r>
              <a:rPr lang="es-AR" smtClean="0"/>
              <a:t>Se confunde muchas veces con la piedra angular, pero no son exactamente lo mismo.</a:t>
            </a:r>
          </a:p>
          <a:p>
            <a:pPr eaLnBrk="1" hangingPunct="1">
              <a:lnSpc>
                <a:spcPct val="90000"/>
              </a:lnSpc>
            </a:pPr>
            <a:r>
              <a:rPr lang="es-AR" smtClean="0"/>
              <a:t>Según las Leyendas, Salomón colocó una piedra fundamental perfectamente cúbica en los cimientos del Templo.</a:t>
            </a:r>
          </a:p>
          <a:p>
            <a:pPr eaLnBrk="1" hangingPunct="1">
              <a:lnSpc>
                <a:spcPct val="90000"/>
              </a:lnSpc>
            </a:pPr>
            <a:r>
              <a:rPr lang="es-AR" smtClean="0"/>
              <a:t>Pero, en general, el Ritual asocia la piedra fundamental con el cubo de ágata de Enoch.</a:t>
            </a:r>
            <a:endParaRPr lang="es-ES_tradnl"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5842"/>
                                        </p:tgtEl>
                                        <p:attrNameLst>
                                          <p:attrName>style.visibility</p:attrName>
                                        </p:attrNameLst>
                                      </p:cBhvr>
                                      <p:to>
                                        <p:strVal val="visible"/>
                                      </p:to>
                                    </p:set>
                                    <p:animEffect transition="in" filter="blinds(horizontal)">
                                      <p:cBhvr>
                                        <p:cTn id="7" dur="500"/>
                                        <p:tgtEl>
                                          <p:spTgt spid="1315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5843">
                                            <p:txEl>
                                              <p:pRg st="0" end="0"/>
                                            </p:txEl>
                                          </p:spTgt>
                                        </p:tgtEl>
                                        <p:attrNameLst>
                                          <p:attrName>style.visibility</p:attrName>
                                        </p:attrNameLst>
                                      </p:cBhvr>
                                      <p:to>
                                        <p:strVal val="visible"/>
                                      </p:to>
                                    </p:set>
                                    <p:animEffect transition="in" filter="blinds(horizontal)">
                                      <p:cBhvr>
                                        <p:cTn id="12" dur="500"/>
                                        <p:tgtEl>
                                          <p:spTgt spid="13158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5843">
                                            <p:txEl>
                                              <p:pRg st="1" end="1"/>
                                            </p:txEl>
                                          </p:spTgt>
                                        </p:tgtEl>
                                        <p:attrNameLst>
                                          <p:attrName>style.visibility</p:attrName>
                                        </p:attrNameLst>
                                      </p:cBhvr>
                                      <p:to>
                                        <p:strVal val="visible"/>
                                      </p:to>
                                    </p:set>
                                    <p:animEffect transition="in" filter="blinds(horizontal)">
                                      <p:cBhvr>
                                        <p:cTn id="17" dur="500"/>
                                        <p:tgtEl>
                                          <p:spTgt spid="13158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5843">
                                            <p:txEl>
                                              <p:pRg st="2" end="2"/>
                                            </p:txEl>
                                          </p:spTgt>
                                        </p:tgtEl>
                                        <p:attrNameLst>
                                          <p:attrName>style.visibility</p:attrName>
                                        </p:attrNameLst>
                                      </p:cBhvr>
                                      <p:to>
                                        <p:strVal val="visible"/>
                                      </p:to>
                                    </p:set>
                                    <p:animEffect transition="in" filter="blinds(horizontal)">
                                      <p:cBhvr>
                                        <p:cTn id="22" dur="500"/>
                                        <p:tgtEl>
                                          <p:spTgt spid="131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5842" grpId="0"/>
      <p:bldP spid="1315843" grpId="0"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6866" name="Rectangle 2"/>
          <p:cNvSpPr>
            <a:spLocks noGrp="1" noChangeArrowheads="1"/>
          </p:cNvSpPr>
          <p:nvPr>
            <p:ph type="title"/>
          </p:nvPr>
        </p:nvSpPr>
        <p:spPr/>
        <p:txBody>
          <a:bodyPr/>
          <a:lstStyle/>
          <a:p>
            <a:pPr eaLnBrk="1" hangingPunct="1"/>
            <a:r>
              <a:rPr lang="es-ES" sz="4000" i="1" smtClean="0">
                <a:solidFill>
                  <a:srgbClr val="FFFF00"/>
                </a:solidFill>
              </a:rPr>
              <a:t>“Es la piedra que soporta los ángulos de la Tierra”</a:t>
            </a:r>
            <a:endParaRPr lang="es-ES_tradnl" sz="4000" i="1" smtClean="0">
              <a:solidFill>
                <a:srgbClr val="FFFF00"/>
              </a:solidFill>
            </a:endParaRPr>
          </a:p>
        </p:txBody>
      </p:sp>
      <p:sp>
        <p:nvSpPr>
          <p:cNvPr id="1316867" name="Rectangle 3"/>
          <p:cNvSpPr>
            <a:spLocks noGrp="1" noChangeArrowheads="1"/>
          </p:cNvSpPr>
          <p:nvPr>
            <p:ph type="body" sz="half" idx="1"/>
          </p:nvPr>
        </p:nvSpPr>
        <p:spPr>
          <a:xfrm>
            <a:off x="-304800" y="1798638"/>
            <a:ext cx="4038600" cy="4525962"/>
          </a:xfrm>
        </p:spPr>
        <p:txBody>
          <a:bodyPr/>
          <a:lstStyle/>
          <a:p>
            <a:pPr eaLnBrk="1" hangingPunct="1">
              <a:lnSpc>
                <a:spcPct val="80000"/>
              </a:lnSpc>
            </a:pPr>
            <a:r>
              <a:rPr lang="es-ES_tradnl" sz="1800" smtClean="0"/>
              <a:t>El cubo se vincula con la idea del centro, al ser una síntesis  cristalina de la totalidad del espacio, </a:t>
            </a:r>
          </a:p>
          <a:p>
            <a:pPr eaLnBrk="1" hangingPunct="1">
              <a:lnSpc>
                <a:spcPct val="80000"/>
              </a:lnSpc>
            </a:pPr>
            <a:r>
              <a:rPr lang="es-ES_tradnl" sz="1800" smtClean="0"/>
              <a:t>correspondiendo cada una de sus caras  a una de las direcciones primarias, esto es, el cenit, el nadir y los cuatro puntos cardinales.</a:t>
            </a:r>
          </a:p>
          <a:p>
            <a:pPr eaLnBrk="1" hangingPunct="1">
              <a:lnSpc>
                <a:spcPct val="80000"/>
              </a:lnSpc>
            </a:pPr>
            <a:r>
              <a:rPr lang="es-ES_tradnl" sz="1800" smtClean="0"/>
              <a:t>Recordemos, aún así, que la posición de la Kaaba no se corresponde por completo con este esquema, porque son sus cuatro esquinas, y no sus lados, las que se orientan a los puntos cardinales, sin duda porque estos significan, en la concepción árabe, los cuatro ‘pilares angulares’ (</a:t>
            </a:r>
            <a:r>
              <a:rPr lang="es-ES_tradnl" sz="1800" i="1" smtClean="0"/>
              <a:t>arkân</a:t>
            </a:r>
            <a:r>
              <a:rPr lang="es-ES_tradnl" sz="1800" smtClean="0"/>
              <a:t>) del universo.</a:t>
            </a:r>
            <a:r>
              <a:rPr lang="es-ES_tradnl" sz="1800" smtClean="0">
                <a:solidFill>
                  <a:srgbClr val="FF3300"/>
                </a:solidFill>
              </a:rPr>
              <a:t> </a:t>
            </a:r>
          </a:p>
          <a:p>
            <a:pPr eaLnBrk="1" hangingPunct="1">
              <a:lnSpc>
                <a:spcPct val="80000"/>
              </a:lnSpc>
            </a:pPr>
            <a:endParaRPr lang="es-ES_tradnl" sz="1800" smtClean="0"/>
          </a:p>
        </p:txBody>
      </p:sp>
      <p:sp>
        <p:nvSpPr>
          <p:cNvPr id="160772" name="Rectangle 4"/>
          <p:cNvSpPr>
            <a:spLocks noGrp="1" noChangeArrowheads="1"/>
          </p:cNvSpPr>
          <p:nvPr>
            <p:ph sz="half" idx="2"/>
          </p:nvPr>
        </p:nvSpPr>
        <p:spPr/>
        <p:txBody>
          <a:bodyPr/>
          <a:lstStyle/>
          <a:p>
            <a:pPr eaLnBrk="1" hangingPunct="1">
              <a:lnSpc>
                <a:spcPct val="80000"/>
              </a:lnSpc>
            </a:pPr>
            <a:endParaRPr lang="es-AR" sz="1800" smtClean="0"/>
          </a:p>
        </p:txBody>
      </p:sp>
      <p:pic>
        <p:nvPicPr>
          <p:cNvPr id="1316869" name="Picture 5" descr="Kaab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828800"/>
            <a:ext cx="51054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6870" name="Text Box 6"/>
          <p:cNvSpPr txBox="1">
            <a:spLocks noChangeArrowheads="1"/>
          </p:cNvSpPr>
          <p:nvPr/>
        </p:nvSpPr>
        <p:spPr bwMode="auto">
          <a:xfrm>
            <a:off x="4175125" y="5791200"/>
            <a:ext cx="45529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La Kaaba, en su simbolismo de Centro del </a:t>
            </a:r>
          </a:p>
          <a:p>
            <a:pPr algn="ctr" eaLnBrk="1" hangingPunct="1"/>
            <a:r>
              <a:rPr lang="es-AR">
                <a:solidFill>
                  <a:schemeClr val="tx1"/>
                </a:solidFill>
              </a:rPr>
              <a:t>Universo, es un símbolo equivalente a la </a:t>
            </a:r>
          </a:p>
          <a:p>
            <a:pPr algn="ctr" eaLnBrk="1" hangingPunct="1"/>
            <a:r>
              <a:rPr lang="es-AR">
                <a:solidFill>
                  <a:schemeClr val="tx1"/>
                </a:solidFill>
              </a:rPr>
              <a:t>Piedra Fundamental</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6866"/>
                                        </p:tgtEl>
                                        <p:attrNameLst>
                                          <p:attrName>style.visibility</p:attrName>
                                        </p:attrNameLst>
                                      </p:cBhvr>
                                      <p:to>
                                        <p:strVal val="visible"/>
                                      </p:to>
                                    </p:set>
                                    <p:animEffect transition="in" filter="blinds(horizontal)">
                                      <p:cBhvr>
                                        <p:cTn id="7" dur="500"/>
                                        <p:tgtEl>
                                          <p:spTgt spid="1316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16869"/>
                                        </p:tgtEl>
                                        <p:attrNameLst>
                                          <p:attrName>style.visibility</p:attrName>
                                        </p:attrNameLst>
                                      </p:cBhvr>
                                      <p:to>
                                        <p:strVal val="visible"/>
                                      </p:to>
                                    </p:set>
                                    <p:animEffect transition="in" filter="fade">
                                      <p:cBhvr>
                                        <p:cTn id="12" dur="2000"/>
                                        <p:tgtEl>
                                          <p:spTgt spid="13168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16870"/>
                                        </p:tgtEl>
                                        <p:attrNameLst>
                                          <p:attrName>style.visibility</p:attrName>
                                        </p:attrNameLst>
                                      </p:cBhvr>
                                      <p:to>
                                        <p:strVal val="visible"/>
                                      </p:to>
                                    </p:set>
                                    <p:animEffect transition="in" filter="dissolve">
                                      <p:cBhvr>
                                        <p:cTn id="17" dur="500"/>
                                        <p:tgtEl>
                                          <p:spTgt spid="131687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6867">
                                            <p:txEl>
                                              <p:pRg st="0" end="0"/>
                                            </p:txEl>
                                          </p:spTgt>
                                        </p:tgtEl>
                                        <p:attrNameLst>
                                          <p:attrName>style.visibility</p:attrName>
                                        </p:attrNameLst>
                                      </p:cBhvr>
                                      <p:to>
                                        <p:strVal val="visible"/>
                                      </p:to>
                                    </p:set>
                                    <p:animEffect transition="in" filter="blinds(horizontal)">
                                      <p:cBhvr>
                                        <p:cTn id="22" dur="500"/>
                                        <p:tgtEl>
                                          <p:spTgt spid="1316867">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6867">
                                            <p:txEl>
                                              <p:pRg st="1" end="1"/>
                                            </p:txEl>
                                          </p:spTgt>
                                        </p:tgtEl>
                                        <p:attrNameLst>
                                          <p:attrName>style.visibility</p:attrName>
                                        </p:attrNameLst>
                                      </p:cBhvr>
                                      <p:to>
                                        <p:strVal val="visible"/>
                                      </p:to>
                                    </p:set>
                                    <p:animEffect transition="in" filter="blinds(horizontal)">
                                      <p:cBhvr>
                                        <p:cTn id="27" dur="500"/>
                                        <p:tgtEl>
                                          <p:spTgt spid="131686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16867">
                                            <p:txEl>
                                              <p:pRg st="2" end="2"/>
                                            </p:txEl>
                                          </p:spTgt>
                                        </p:tgtEl>
                                        <p:attrNameLst>
                                          <p:attrName>style.visibility</p:attrName>
                                        </p:attrNameLst>
                                      </p:cBhvr>
                                      <p:to>
                                        <p:strVal val="visible"/>
                                      </p:to>
                                    </p:set>
                                    <p:animEffect transition="in" filter="blinds(horizontal)">
                                      <p:cBhvr>
                                        <p:cTn id="32" dur="500"/>
                                        <p:tgtEl>
                                          <p:spTgt spid="13168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6866" grpId="0"/>
      <p:bldP spid="1316867" grpId="0" build="p"/>
      <p:bldP spid="1316870"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7890" name="Picture 2" descr="Alrededor_Kaab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28800"/>
            <a:ext cx="6629400" cy="48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7891" name="Text Box 3"/>
          <p:cNvSpPr txBox="1">
            <a:spLocks noChangeArrowheads="1"/>
          </p:cNvSpPr>
          <p:nvPr/>
        </p:nvSpPr>
        <p:spPr bwMode="auto">
          <a:xfrm>
            <a:off x="533400" y="336550"/>
            <a:ext cx="8077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sz="2400">
                <a:solidFill>
                  <a:srgbClr val="FFFF00"/>
                </a:solidFill>
              </a:rPr>
              <a:t>El Cubo, pensado como Centro. Las peregrinaciones litúrgicas musulmanas comienzan en la esquina</a:t>
            </a:r>
            <a:br>
              <a:rPr lang="es-AR" sz="2400">
                <a:solidFill>
                  <a:srgbClr val="FFFF00"/>
                </a:solidFill>
              </a:rPr>
            </a:br>
            <a:r>
              <a:rPr lang="es-AR" sz="2400">
                <a:solidFill>
                  <a:srgbClr val="FFFF00"/>
                </a:solidFill>
              </a:rPr>
              <a:t>Sud-Este, donde se encuentra la “Piedra Negra”.</a:t>
            </a:r>
            <a:endParaRPr lang="es-ES_tradnl" sz="2400">
              <a:solidFill>
                <a:srgbClr val="FFFF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17890"/>
                                        </p:tgtEl>
                                        <p:attrNameLst>
                                          <p:attrName>style.visibility</p:attrName>
                                        </p:attrNameLst>
                                      </p:cBhvr>
                                      <p:to>
                                        <p:strVal val="visible"/>
                                      </p:to>
                                    </p:set>
                                    <p:animEffect transition="in" filter="fade">
                                      <p:cBhvr>
                                        <p:cTn id="7" dur="2000"/>
                                        <p:tgtEl>
                                          <p:spTgt spid="1317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7891"/>
                                        </p:tgtEl>
                                        <p:attrNameLst>
                                          <p:attrName>style.visibility</p:attrName>
                                        </p:attrNameLst>
                                      </p:cBhvr>
                                      <p:to>
                                        <p:strVal val="visible"/>
                                      </p:to>
                                    </p:set>
                                    <p:animEffect transition="in" filter="blinds(horizontal)">
                                      <p:cBhvr>
                                        <p:cTn id="12" dur="500"/>
                                        <p:tgtEl>
                                          <p:spTgt spid="131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7891"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8914" name="Rectangle 2"/>
          <p:cNvSpPr>
            <a:spLocks noGrp="1" noChangeArrowheads="1"/>
          </p:cNvSpPr>
          <p:nvPr>
            <p:ph type="title"/>
          </p:nvPr>
        </p:nvSpPr>
        <p:spPr/>
        <p:txBody>
          <a:bodyPr/>
          <a:lstStyle/>
          <a:p>
            <a:pPr eaLnBrk="1" hangingPunct="1"/>
            <a:r>
              <a:rPr lang="es-AR" smtClean="0">
                <a:solidFill>
                  <a:srgbClr val="FFFF00"/>
                </a:solidFill>
              </a:rPr>
              <a:t>El cubo de ágata</a:t>
            </a:r>
            <a:endParaRPr lang="es-ES_tradnl" smtClean="0">
              <a:solidFill>
                <a:srgbClr val="FFFF00"/>
              </a:solidFill>
            </a:endParaRPr>
          </a:p>
        </p:txBody>
      </p:sp>
      <p:sp>
        <p:nvSpPr>
          <p:cNvPr id="1318915" name="Rectangle 3"/>
          <p:cNvSpPr>
            <a:spLocks noGrp="1" noChangeArrowheads="1"/>
          </p:cNvSpPr>
          <p:nvPr>
            <p:ph type="body" sz="half" idx="1"/>
          </p:nvPr>
        </p:nvSpPr>
        <p:spPr>
          <a:xfrm>
            <a:off x="0" y="1371600"/>
            <a:ext cx="4419600" cy="4525963"/>
          </a:xfrm>
        </p:spPr>
        <p:txBody>
          <a:bodyPr/>
          <a:lstStyle/>
          <a:p>
            <a:pPr eaLnBrk="1" hangingPunct="1">
              <a:lnSpc>
                <a:spcPct val="80000"/>
              </a:lnSpc>
            </a:pPr>
            <a:r>
              <a:rPr lang="es-ES_tradnl" sz="1600" smtClean="0"/>
              <a:t>El nombre ‘ágata’ proviene del río Achates, actualmente río Dirillo, al sur de Sicilia, Italia, donde se dice que se encontró la primera de estas piedras.</a:t>
            </a:r>
          </a:p>
          <a:p>
            <a:pPr eaLnBrk="1" hangingPunct="1">
              <a:lnSpc>
                <a:spcPct val="80000"/>
              </a:lnSpc>
            </a:pPr>
            <a:r>
              <a:rPr lang="es-ES_tradnl" sz="1600" smtClean="0"/>
              <a:t>El ágata fue muy venerada por los antiguos y se le consideraba como la piedra de la ciencia. Se creía que el ágata de la India era el mejor remedio para las enfermedades de los ojos, y que el ágata egipcia era muy efectiva contra las mordeduras de arañas y picaduras de escorpiones.</a:t>
            </a:r>
          </a:p>
          <a:p>
            <a:pPr eaLnBrk="1" hangingPunct="1">
              <a:lnSpc>
                <a:spcPct val="80000"/>
              </a:lnSpc>
            </a:pPr>
            <a:r>
              <a:rPr lang="es-ES_tradnl" sz="1600" smtClean="0"/>
              <a:t>Las ágatas de Aleppo (en la actual Siria), recibieron el nombre de “ágatas de ojo”, debido a que parecían pupilas rodeadas del iris. Eran muy estimadas y se usaban como ojos en las imágenes de los dioses. También se han encontrado en las cuencas oculares de las momias del viejo Egipto.</a:t>
            </a:r>
          </a:p>
          <a:p>
            <a:pPr eaLnBrk="1" hangingPunct="1">
              <a:lnSpc>
                <a:spcPct val="80000"/>
              </a:lnSpc>
            </a:pPr>
            <a:r>
              <a:rPr lang="es-ES_tradnl" sz="1600" smtClean="0"/>
              <a:t>En el Islam las ágatas también son piedras muy preciadas. Según la tradición, un anillo de ágata, por ejemplo, protege a su portador de ciertos percances y le garantiza la longevidad, entre otros beneficios.</a:t>
            </a:r>
          </a:p>
        </p:txBody>
      </p:sp>
      <p:sp>
        <p:nvSpPr>
          <p:cNvPr id="162820" name="Rectangle 4"/>
          <p:cNvSpPr>
            <a:spLocks noGrp="1" noChangeArrowheads="1"/>
          </p:cNvSpPr>
          <p:nvPr>
            <p:ph sz="half" idx="2"/>
          </p:nvPr>
        </p:nvSpPr>
        <p:spPr/>
        <p:txBody>
          <a:bodyPr/>
          <a:lstStyle/>
          <a:p>
            <a:pPr eaLnBrk="1" hangingPunct="1">
              <a:lnSpc>
                <a:spcPct val="80000"/>
              </a:lnSpc>
            </a:pPr>
            <a:endParaRPr lang="es-AR" sz="1400" smtClean="0"/>
          </a:p>
        </p:txBody>
      </p:sp>
      <p:pic>
        <p:nvPicPr>
          <p:cNvPr id="1318917" name="Picture 5" descr="agate_cub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1600200"/>
            <a:ext cx="35433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8914"/>
                                        </p:tgtEl>
                                        <p:attrNameLst>
                                          <p:attrName>style.visibility</p:attrName>
                                        </p:attrNameLst>
                                      </p:cBhvr>
                                      <p:to>
                                        <p:strVal val="visible"/>
                                      </p:to>
                                    </p:set>
                                    <p:animEffect transition="in" filter="blinds(horizontal)">
                                      <p:cBhvr>
                                        <p:cTn id="7" dur="500"/>
                                        <p:tgtEl>
                                          <p:spTgt spid="1318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8915">
                                            <p:txEl>
                                              <p:pRg st="0" end="0"/>
                                            </p:txEl>
                                          </p:spTgt>
                                        </p:tgtEl>
                                        <p:attrNameLst>
                                          <p:attrName>style.visibility</p:attrName>
                                        </p:attrNameLst>
                                      </p:cBhvr>
                                      <p:to>
                                        <p:strVal val="visible"/>
                                      </p:to>
                                    </p:set>
                                    <p:animEffect transition="in" filter="blinds(horizontal)">
                                      <p:cBhvr>
                                        <p:cTn id="12" dur="500"/>
                                        <p:tgtEl>
                                          <p:spTgt spid="13189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8915">
                                            <p:txEl>
                                              <p:pRg st="1" end="1"/>
                                            </p:txEl>
                                          </p:spTgt>
                                        </p:tgtEl>
                                        <p:attrNameLst>
                                          <p:attrName>style.visibility</p:attrName>
                                        </p:attrNameLst>
                                      </p:cBhvr>
                                      <p:to>
                                        <p:strVal val="visible"/>
                                      </p:to>
                                    </p:set>
                                    <p:animEffect transition="in" filter="blinds(horizontal)">
                                      <p:cBhvr>
                                        <p:cTn id="17" dur="500"/>
                                        <p:tgtEl>
                                          <p:spTgt spid="13189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8915">
                                            <p:txEl>
                                              <p:pRg st="2" end="2"/>
                                            </p:txEl>
                                          </p:spTgt>
                                        </p:tgtEl>
                                        <p:attrNameLst>
                                          <p:attrName>style.visibility</p:attrName>
                                        </p:attrNameLst>
                                      </p:cBhvr>
                                      <p:to>
                                        <p:strVal val="visible"/>
                                      </p:to>
                                    </p:set>
                                    <p:animEffect transition="in" filter="blinds(horizontal)">
                                      <p:cBhvr>
                                        <p:cTn id="22" dur="500"/>
                                        <p:tgtEl>
                                          <p:spTgt spid="13189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8915">
                                            <p:txEl>
                                              <p:pRg st="3" end="3"/>
                                            </p:txEl>
                                          </p:spTgt>
                                        </p:tgtEl>
                                        <p:attrNameLst>
                                          <p:attrName>style.visibility</p:attrName>
                                        </p:attrNameLst>
                                      </p:cBhvr>
                                      <p:to>
                                        <p:strVal val="visible"/>
                                      </p:to>
                                    </p:set>
                                    <p:animEffect transition="in" filter="blinds(horizontal)">
                                      <p:cBhvr>
                                        <p:cTn id="27" dur="500"/>
                                        <p:tgtEl>
                                          <p:spTgt spid="13189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318917"/>
                                        </p:tgtEl>
                                        <p:attrNameLst>
                                          <p:attrName>style.visibility</p:attrName>
                                        </p:attrNameLst>
                                      </p:cBhvr>
                                      <p:to>
                                        <p:strVal val="visible"/>
                                      </p:to>
                                    </p:set>
                                    <p:animEffect transition="in" filter="fade">
                                      <p:cBhvr>
                                        <p:cTn id="32" dur="2000"/>
                                        <p:tgtEl>
                                          <p:spTgt spid="1318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8914" grpId="0"/>
      <p:bldP spid="1318915"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9938" name="Rectangle 2"/>
          <p:cNvSpPr>
            <a:spLocks noGrp="1" noChangeArrowheads="1"/>
          </p:cNvSpPr>
          <p:nvPr>
            <p:ph type="title"/>
          </p:nvPr>
        </p:nvSpPr>
        <p:spPr/>
        <p:txBody>
          <a:bodyPr/>
          <a:lstStyle/>
          <a:p>
            <a:pPr eaLnBrk="1" hangingPunct="1"/>
            <a:r>
              <a:rPr lang="es-AR" smtClean="0">
                <a:solidFill>
                  <a:srgbClr val="FFFF00"/>
                </a:solidFill>
              </a:rPr>
              <a:t>La piedra de capitel</a:t>
            </a:r>
            <a:endParaRPr lang="es-ES_tradnl" smtClean="0">
              <a:solidFill>
                <a:srgbClr val="FFFF00"/>
              </a:solidFill>
            </a:endParaRPr>
          </a:p>
        </p:txBody>
      </p:sp>
      <p:sp>
        <p:nvSpPr>
          <p:cNvPr id="1319939" name="Rectangle 3"/>
          <p:cNvSpPr>
            <a:spLocks noGrp="1" noChangeArrowheads="1"/>
          </p:cNvSpPr>
          <p:nvPr>
            <p:ph type="body" sz="half" idx="1"/>
          </p:nvPr>
        </p:nvSpPr>
        <p:spPr>
          <a:xfrm>
            <a:off x="457200" y="1371600"/>
            <a:ext cx="8229600" cy="2185988"/>
          </a:xfrm>
        </p:spPr>
        <p:txBody>
          <a:bodyPr/>
          <a:lstStyle/>
          <a:p>
            <a:pPr eaLnBrk="1" hangingPunct="1"/>
            <a:r>
              <a:rPr lang="es-AR" sz="2800" smtClean="0"/>
              <a:t>Es la última piedra, la piedra final de la Obra, la que corona el edificio.</a:t>
            </a:r>
          </a:p>
          <a:p>
            <a:pPr eaLnBrk="1" hangingPunct="1"/>
            <a:r>
              <a:rPr lang="es-AR" sz="2800" smtClean="0"/>
              <a:t>Generalmente, es la piedra clave de una cúpula.</a:t>
            </a:r>
            <a:endParaRPr lang="es-ES_tradnl" sz="2800" smtClean="0"/>
          </a:p>
        </p:txBody>
      </p:sp>
      <p:sp>
        <p:nvSpPr>
          <p:cNvPr id="163844" name="Rectangle 4"/>
          <p:cNvSpPr>
            <a:spLocks noGrp="1" noChangeArrowheads="1"/>
          </p:cNvSpPr>
          <p:nvPr>
            <p:ph sz="half" idx="2"/>
          </p:nvPr>
        </p:nvSpPr>
        <p:spPr/>
        <p:txBody>
          <a:bodyPr/>
          <a:lstStyle/>
          <a:p>
            <a:pPr eaLnBrk="1" hangingPunct="1"/>
            <a:endParaRPr lang="es-AR" sz="2800" smtClean="0"/>
          </a:p>
        </p:txBody>
      </p:sp>
      <p:pic>
        <p:nvPicPr>
          <p:cNvPr id="1319941" name="Picture 5" descr="Cupula_Museo_Plate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925" y="2971800"/>
            <a:ext cx="52482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9938"/>
                                        </p:tgtEl>
                                        <p:attrNameLst>
                                          <p:attrName>style.visibility</p:attrName>
                                        </p:attrNameLst>
                                      </p:cBhvr>
                                      <p:to>
                                        <p:strVal val="visible"/>
                                      </p:to>
                                    </p:set>
                                    <p:animEffect transition="in" filter="blinds(horizontal)">
                                      <p:cBhvr>
                                        <p:cTn id="7" dur="500"/>
                                        <p:tgtEl>
                                          <p:spTgt spid="1319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9939">
                                            <p:txEl>
                                              <p:pRg st="0" end="0"/>
                                            </p:txEl>
                                          </p:spTgt>
                                        </p:tgtEl>
                                        <p:attrNameLst>
                                          <p:attrName>style.visibility</p:attrName>
                                        </p:attrNameLst>
                                      </p:cBhvr>
                                      <p:to>
                                        <p:strVal val="visible"/>
                                      </p:to>
                                    </p:set>
                                    <p:animEffect transition="in" filter="blinds(horizontal)">
                                      <p:cBhvr>
                                        <p:cTn id="12" dur="500"/>
                                        <p:tgtEl>
                                          <p:spTgt spid="13199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9939">
                                            <p:txEl>
                                              <p:pRg st="1" end="1"/>
                                            </p:txEl>
                                          </p:spTgt>
                                        </p:tgtEl>
                                        <p:attrNameLst>
                                          <p:attrName>style.visibility</p:attrName>
                                        </p:attrNameLst>
                                      </p:cBhvr>
                                      <p:to>
                                        <p:strVal val="visible"/>
                                      </p:to>
                                    </p:set>
                                    <p:animEffect transition="in" filter="blinds(horizontal)">
                                      <p:cBhvr>
                                        <p:cTn id="17" dur="500"/>
                                        <p:tgtEl>
                                          <p:spTgt spid="13199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19941"/>
                                        </p:tgtEl>
                                        <p:attrNameLst>
                                          <p:attrName>style.visibility</p:attrName>
                                        </p:attrNameLst>
                                      </p:cBhvr>
                                      <p:to>
                                        <p:strVal val="visible"/>
                                      </p:to>
                                    </p:set>
                                    <p:animEffect transition="in" filter="fade">
                                      <p:cBhvr>
                                        <p:cTn id="22" dur="2000"/>
                                        <p:tgtEl>
                                          <p:spTgt spid="131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9938" grpId="0"/>
      <p:bldP spid="1319939"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62" name="Picture 2" descr="chakr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066800"/>
            <a:ext cx="4660900" cy="542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0963" name="Text Box 3"/>
          <p:cNvSpPr txBox="1">
            <a:spLocks noChangeArrowheads="1"/>
          </p:cNvSpPr>
          <p:nvPr/>
        </p:nvSpPr>
        <p:spPr bwMode="auto">
          <a:xfrm>
            <a:off x="6400800" y="804863"/>
            <a:ext cx="229235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Aún más que la </a:t>
            </a:r>
          </a:p>
          <a:p>
            <a:pPr eaLnBrk="1" hangingPunct="1"/>
            <a:r>
              <a:rPr lang="es-AR">
                <a:solidFill>
                  <a:schemeClr val="tx1"/>
                </a:solidFill>
              </a:rPr>
              <a:t>clave del arco, la</a:t>
            </a:r>
          </a:p>
          <a:p>
            <a:pPr eaLnBrk="1" hangingPunct="1"/>
            <a:r>
              <a:rPr lang="es-AR">
                <a:solidFill>
                  <a:schemeClr val="tx1"/>
                </a:solidFill>
              </a:rPr>
              <a:t>piedra de capitel</a:t>
            </a:r>
          </a:p>
          <a:p>
            <a:pPr eaLnBrk="1" hangingPunct="1"/>
            <a:r>
              <a:rPr lang="es-AR">
                <a:solidFill>
                  <a:schemeClr val="tx1"/>
                </a:solidFill>
              </a:rPr>
              <a:t>puede representar</a:t>
            </a:r>
          </a:p>
          <a:p>
            <a:pPr eaLnBrk="1" hangingPunct="1"/>
            <a:r>
              <a:rPr lang="es-AR">
                <a:solidFill>
                  <a:schemeClr val="tx1"/>
                </a:solidFill>
              </a:rPr>
              <a:t>el último centro</a:t>
            </a:r>
          </a:p>
          <a:p>
            <a:pPr eaLnBrk="1" hangingPunct="1"/>
            <a:r>
              <a:rPr lang="es-AR">
                <a:solidFill>
                  <a:schemeClr val="tx1"/>
                </a:solidFill>
              </a:rPr>
              <a:t>psíquico, el </a:t>
            </a:r>
          </a:p>
          <a:p>
            <a:pPr eaLnBrk="1" hangingPunct="1"/>
            <a:r>
              <a:rPr lang="es-AR">
                <a:solidFill>
                  <a:schemeClr val="tx1"/>
                </a:solidFill>
              </a:rPr>
              <a:t>chakra de la cabeza,</a:t>
            </a:r>
          </a:p>
          <a:p>
            <a:pPr eaLnBrk="1" hangingPunct="1"/>
            <a:r>
              <a:rPr lang="es-AR">
                <a:solidFill>
                  <a:schemeClr val="tx1"/>
                </a:solidFill>
              </a:rPr>
              <a:t>la cima y corona</a:t>
            </a:r>
          </a:p>
          <a:p>
            <a:pPr eaLnBrk="1" hangingPunct="1"/>
            <a:r>
              <a:rPr lang="es-AR">
                <a:solidFill>
                  <a:schemeClr val="tx1"/>
                </a:solidFill>
              </a:rPr>
              <a:t>del ser humano.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20962"/>
                                        </p:tgtEl>
                                        <p:attrNameLst>
                                          <p:attrName>style.visibility</p:attrName>
                                        </p:attrNameLst>
                                      </p:cBhvr>
                                      <p:to>
                                        <p:strVal val="visible"/>
                                      </p:to>
                                    </p:set>
                                    <p:animEffect transition="in" filter="fade">
                                      <p:cBhvr>
                                        <p:cTn id="7" dur="2000"/>
                                        <p:tgtEl>
                                          <p:spTgt spid="13209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20963"/>
                                        </p:tgtEl>
                                        <p:attrNameLst>
                                          <p:attrName>style.visibility</p:attrName>
                                        </p:attrNameLst>
                                      </p:cBhvr>
                                      <p:to>
                                        <p:strVal val="visible"/>
                                      </p:to>
                                    </p:set>
                                    <p:animEffect transition="in" filter="dissolve">
                                      <p:cBhvr>
                                        <p:cTn id="12" dur="500"/>
                                        <p:tgtEl>
                                          <p:spTgt spid="1320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63"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986" name="Rectangle 2"/>
          <p:cNvSpPr>
            <a:spLocks noGrp="1" noChangeArrowheads="1"/>
          </p:cNvSpPr>
          <p:nvPr>
            <p:ph type="title"/>
          </p:nvPr>
        </p:nvSpPr>
        <p:spPr/>
        <p:txBody>
          <a:bodyPr/>
          <a:lstStyle/>
          <a:p>
            <a:pPr eaLnBrk="1" hangingPunct="1"/>
            <a:r>
              <a:rPr lang="es-AR" smtClean="0">
                <a:solidFill>
                  <a:srgbClr val="FFFF00"/>
                </a:solidFill>
              </a:rPr>
              <a:t>El Arca Substituta</a:t>
            </a:r>
            <a:endParaRPr lang="es-ES_tradnl" smtClean="0">
              <a:solidFill>
                <a:srgbClr val="FFFF00"/>
              </a:solidFill>
            </a:endParaRPr>
          </a:p>
        </p:txBody>
      </p:sp>
      <p:sp>
        <p:nvSpPr>
          <p:cNvPr id="1321987" name="Rectangle 3"/>
          <p:cNvSpPr>
            <a:spLocks noGrp="1" noChangeArrowheads="1"/>
          </p:cNvSpPr>
          <p:nvPr>
            <p:ph type="body" sz="half" idx="1"/>
          </p:nvPr>
        </p:nvSpPr>
        <p:spPr/>
        <p:txBody>
          <a:bodyPr/>
          <a:lstStyle/>
          <a:p>
            <a:pPr eaLnBrk="1" hangingPunct="1">
              <a:lnSpc>
                <a:spcPct val="90000"/>
              </a:lnSpc>
            </a:pPr>
            <a:r>
              <a:rPr lang="es-AR" sz="2200" smtClean="0"/>
              <a:t>Las Leyendas dicen que, en una Bóveda Secreta, debajo del Sancta Sanctórum, se depositó una réplica de todos los objetos sagrados, tales como el Arca de la Alianza.</a:t>
            </a:r>
          </a:p>
          <a:p>
            <a:pPr eaLnBrk="1" hangingPunct="1">
              <a:lnSpc>
                <a:spcPct val="90000"/>
              </a:lnSpc>
            </a:pPr>
            <a:r>
              <a:rPr lang="es-AR" sz="2200" smtClean="0"/>
              <a:t>Esotéricamente, más que una réplica, podemos pensar que era la verdadera esencia de estos objetos, perdida para la religión oficial.</a:t>
            </a:r>
            <a:endParaRPr lang="es-ES_tradnl" sz="2200" smtClean="0"/>
          </a:p>
        </p:txBody>
      </p:sp>
      <p:pic>
        <p:nvPicPr>
          <p:cNvPr id="1321988" name="Picture 4" descr="ar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657600"/>
            <a:ext cx="2640013"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1986"/>
                                        </p:tgtEl>
                                        <p:attrNameLst>
                                          <p:attrName>style.visibility</p:attrName>
                                        </p:attrNameLst>
                                      </p:cBhvr>
                                      <p:to>
                                        <p:strVal val="visible"/>
                                      </p:to>
                                    </p:set>
                                    <p:animEffect transition="in" filter="blinds(horizontal)">
                                      <p:cBhvr>
                                        <p:cTn id="7" dur="500"/>
                                        <p:tgtEl>
                                          <p:spTgt spid="1321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1987">
                                            <p:txEl>
                                              <p:pRg st="0" end="0"/>
                                            </p:txEl>
                                          </p:spTgt>
                                        </p:tgtEl>
                                        <p:attrNameLst>
                                          <p:attrName>style.visibility</p:attrName>
                                        </p:attrNameLst>
                                      </p:cBhvr>
                                      <p:to>
                                        <p:strVal val="visible"/>
                                      </p:to>
                                    </p:set>
                                    <p:animEffect transition="in" filter="blinds(horizontal)">
                                      <p:cBhvr>
                                        <p:cTn id="12" dur="500"/>
                                        <p:tgtEl>
                                          <p:spTgt spid="13219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1987">
                                            <p:txEl>
                                              <p:pRg st="1" end="1"/>
                                            </p:txEl>
                                          </p:spTgt>
                                        </p:tgtEl>
                                        <p:attrNameLst>
                                          <p:attrName>style.visibility</p:attrName>
                                        </p:attrNameLst>
                                      </p:cBhvr>
                                      <p:to>
                                        <p:strVal val="visible"/>
                                      </p:to>
                                    </p:set>
                                    <p:animEffect transition="in" filter="blinds(horizontal)">
                                      <p:cBhvr>
                                        <p:cTn id="17" dur="500"/>
                                        <p:tgtEl>
                                          <p:spTgt spid="13219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21988"/>
                                        </p:tgtEl>
                                        <p:attrNameLst>
                                          <p:attrName>style.visibility</p:attrName>
                                        </p:attrNameLst>
                                      </p:cBhvr>
                                      <p:to>
                                        <p:strVal val="visible"/>
                                      </p:to>
                                    </p:set>
                                    <p:animEffect transition="in" filter="fade">
                                      <p:cBhvr>
                                        <p:cTn id="22" dur="2000"/>
                                        <p:tgtEl>
                                          <p:spTgt spid="132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986" grpId="0"/>
      <p:bldP spid="1321987"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AR" smtClean="0">
                <a:solidFill>
                  <a:srgbClr val="FFFF00"/>
                </a:solidFill>
              </a:rPr>
              <a:t>El pergamino</a:t>
            </a:r>
            <a:endParaRPr lang="es-ES_tradnl" smtClean="0">
              <a:solidFill>
                <a:srgbClr val="FFFF00"/>
              </a:solidFill>
            </a:endParaRPr>
          </a:p>
        </p:txBody>
      </p:sp>
      <p:sp>
        <p:nvSpPr>
          <p:cNvPr id="1323011" name="Rectangle 3"/>
          <p:cNvSpPr>
            <a:spLocks noGrp="1" noChangeArrowheads="1"/>
          </p:cNvSpPr>
          <p:nvPr>
            <p:ph type="body" sz="half" idx="1"/>
          </p:nvPr>
        </p:nvSpPr>
        <p:spPr/>
        <p:txBody>
          <a:bodyPr/>
          <a:lstStyle/>
          <a:p>
            <a:pPr eaLnBrk="1" hangingPunct="1">
              <a:lnSpc>
                <a:spcPct val="90000"/>
              </a:lnSpc>
            </a:pPr>
            <a:r>
              <a:rPr lang="es-AR" sz="2200" smtClean="0"/>
              <a:t>Es un símbolo muy común en la Masonería.</a:t>
            </a:r>
          </a:p>
          <a:p>
            <a:pPr eaLnBrk="1" hangingPunct="1">
              <a:lnSpc>
                <a:spcPct val="90000"/>
              </a:lnSpc>
            </a:pPr>
            <a:r>
              <a:rPr lang="es-AR" sz="2200" smtClean="0"/>
              <a:t>Según la tradición, Salomón guardó en el Arca Substituta un pergamino que contenía una copia del Génesis.</a:t>
            </a:r>
          </a:p>
          <a:p>
            <a:pPr eaLnBrk="1" hangingPunct="1">
              <a:lnSpc>
                <a:spcPct val="90000"/>
              </a:lnSpc>
            </a:pPr>
            <a:r>
              <a:rPr lang="es-AR" sz="2200" smtClean="0"/>
              <a:t>Podemos pensar que era una versión esotérica del mismo, la forma en que los Iniciados comprendían el origen del Universo.</a:t>
            </a:r>
            <a:endParaRPr lang="es-ES_tradnl" sz="2200" smtClean="0"/>
          </a:p>
        </p:txBody>
      </p:sp>
      <p:pic>
        <p:nvPicPr>
          <p:cNvPr id="1323012" name="Picture 4"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188" y="3810000"/>
            <a:ext cx="46196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323012"/>
                                        </p:tgtEl>
                                        <p:attrNameLst>
                                          <p:attrName>style.visibility</p:attrName>
                                        </p:attrNameLst>
                                      </p:cBhvr>
                                      <p:to>
                                        <p:strVal val="visible"/>
                                      </p:to>
                                    </p:set>
                                    <p:animEffect transition="in" filter="dissolve">
                                      <p:cBhvr>
                                        <p:cTn id="27" dur="500"/>
                                        <p:tgtEl>
                                          <p:spTgt spid="132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4034" name="Rectangle 2"/>
          <p:cNvSpPr>
            <a:spLocks noGrp="1" noChangeArrowheads="1"/>
          </p:cNvSpPr>
          <p:nvPr>
            <p:ph type="title"/>
          </p:nvPr>
        </p:nvSpPr>
        <p:spPr/>
        <p:txBody>
          <a:bodyPr/>
          <a:lstStyle/>
          <a:p>
            <a:pPr eaLnBrk="1" hangingPunct="1"/>
            <a:r>
              <a:rPr lang="es-AR" smtClean="0">
                <a:solidFill>
                  <a:srgbClr val="FFFF00"/>
                </a:solidFill>
              </a:rPr>
              <a:t>La escalera de caracol y el ADN</a:t>
            </a:r>
            <a:endParaRPr lang="es-ES_tradnl" smtClean="0">
              <a:solidFill>
                <a:srgbClr val="FFFF00"/>
              </a:solidFill>
            </a:endParaRPr>
          </a:p>
        </p:txBody>
      </p:sp>
      <p:pic>
        <p:nvPicPr>
          <p:cNvPr id="1324035" name="Picture 3" descr="carac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4857750"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4036" name="Picture 4" descr="ad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0" y="1447800"/>
            <a:ext cx="37401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4034"/>
                                        </p:tgtEl>
                                        <p:attrNameLst>
                                          <p:attrName>style.visibility</p:attrName>
                                        </p:attrNameLst>
                                      </p:cBhvr>
                                      <p:to>
                                        <p:strVal val="visible"/>
                                      </p:to>
                                    </p:set>
                                    <p:animEffect transition="in" filter="blinds(horizontal)">
                                      <p:cBhvr>
                                        <p:cTn id="7" dur="500"/>
                                        <p:tgtEl>
                                          <p:spTgt spid="1324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24035"/>
                                        </p:tgtEl>
                                        <p:attrNameLst>
                                          <p:attrName>style.visibility</p:attrName>
                                        </p:attrNameLst>
                                      </p:cBhvr>
                                      <p:to>
                                        <p:strVal val="visible"/>
                                      </p:to>
                                    </p:set>
                                    <p:animEffect transition="in" filter="fade">
                                      <p:cBhvr>
                                        <p:cTn id="12" dur="2000"/>
                                        <p:tgtEl>
                                          <p:spTgt spid="13240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24036"/>
                                        </p:tgtEl>
                                        <p:attrNameLst>
                                          <p:attrName>style.visibility</p:attrName>
                                        </p:attrNameLst>
                                      </p:cBhvr>
                                      <p:to>
                                        <p:strVal val="visible"/>
                                      </p:to>
                                    </p:set>
                                    <p:animEffect transition="in" filter="fade">
                                      <p:cBhvr>
                                        <p:cTn id="17" dur="2000"/>
                                        <p:tgtEl>
                                          <p:spTgt spid="132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4034"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5058" name="Rectangle 2"/>
          <p:cNvSpPr>
            <a:spLocks noGrp="1" noChangeArrowheads="1"/>
          </p:cNvSpPr>
          <p:nvPr>
            <p:ph type="title"/>
          </p:nvPr>
        </p:nvSpPr>
        <p:spPr/>
        <p:txBody>
          <a:bodyPr/>
          <a:lstStyle/>
          <a:p>
            <a:pPr eaLnBrk="1" hangingPunct="1"/>
            <a:r>
              <a:rPr lang="es-AR" smtClean="0">
                <a:solidFill>
                  <a:srgbClr val="FFFF00"/>
                </a:solidFill>
              </a:rPr>
              <a:t>La cuerda con nudos</a:t>
            </a:r>
            <a:endParaRPr lang="es-ES_tradnl" smtClean="0">
              <a:solidFill>
                <a:srgbClr val="FFFF00"/>
              </a:solidFill>
            </a:endParaRPr>
          </a:p>
        </p:txBody>
      </p:sp>
      <p:pic>
        <p:nvPicPr>
          <p:cNvPr id="1325059" name="Picture 3" descr="2645601134_eca2bde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714500"/>
            <a:ext cx="357187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5060" name="Picture 4" descr="31030_02_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743200"/>
            <a:ext cx="18954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5061" name="Text Box 5"/>
          <p:cNvSpPr txBox="1">
            <a:spLocks noChangeArrowheads="1"/>
          </p:cNvSpPr>
          <p:nvPr/>
        </p:nvSpPr>
        <p:spPr bwMode="auto">
          <a:xfrm>
            <a:off x="212725" y="1941513"/>
            <a:ext cx="23685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 lo que permitió</a:t>
            </a:r>
          </a:p>
          <a:p>
            <a:pPr eaLnBrk="1" hangingPunct="1"/>
            <a:r>
              <a:rPr lang="es-AR">
                <a:solidFill>
                  <a:schemeClr val="tx1"/>
                </a:solidFill>
              </a:rPr>
              <a:t>que los tres Maestros</a:t>
            </a:r>
          </a:p>
          <a:p>
            <a:pPr eaLnBrk="1" hangingPunct="1"/>
            <a:r>
              <a:rPr lang="es-AR">
                <a:solidFill>
                  <a:schemeClr val="tx1"/>
                </a:solidFill>
              </a:rPr>
              <a:t>descendieran a la </a:t>
            </a:r>
          </a:p>
          <a:p>
            <a:pPr eaLnBrk="1" hangingPunct="1"/>
            <a:r>
              <a:rPr lang="es-AR">
                <a:solidFill>
                  <a:schemeClr val="tx1"/>
                </a:solidFill>
              </a:rPr>
              <a:t>caverna (el</a:t>
            </a:r>
          </a:p>
          <a:p>
            <a:pPr eaLnBrk="1" hangingPunct="1"/>
            <a:r>
              <a:rPr lang="es-AR">
                <a:solidFill>
                  <a:schemeClr val="tx1"/>
                </a:solidFill>
              </a:rPr>
              <a:t>inconsciente).</a:t>
            </a:r>
            <a:endParaRPr lang="es-ES_tradnl">
              <a:solidFill>
                <a:schemeClr val="tx1"/>
              </a:solidFill>
            </a:endParaRPr>
          </a:p>
        </p:txBody>
      </p:sp>
      <p:sp>
        <p:nvSpPr>
          <p:cNvPr id="1325062" name="Text Box 6"/>
          <p:cNvSpPr txBox="1">
            <a:spLocks noChangeArrowheads="1"/>
          </p:cNvSpPr>
          <p:nvPr/>
        </p:nvSpPr>
        <p:spPr bwMode="auto">
          <a:xfrm>
            <a:off x="212725" y="3922713"/>
            <a:ext cx="20891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Pero, al mismo </a:t>
            </a:r>
          </a:p>
          <a:p>
            <a:pPr eaLnBrk="1" hangingPunct="1"/>
            <a:r>
              <a:rPr lang="es-AR">
                <a:solidFill>
                  <a:schemeClr val="tx1"/>
                </a:solidFill>
              </a:rPr>
              <a:t>tiempo, es lo que</a:t>
            </a:r>
          </a:p>
          <a:p>
            <a:pPr eaLnBrk="1" hangingPunct="1"/>
            <a:r>
              <a:rPr lang="es-AR">
                <a:solidFill>
                  <a:schemeClr val="tx1"/>
                </a:solidFill>
              </a:rPr>
              <a:t>les permitió volver</a:t>
            </a:r>
          </a:p>
          <a:p>
            <a:pPr eaLnBrk="1" hangingPunct="1"/>
            <a:r>
              <a:rPr lang="es-AR">
                <a:solidFill>
                  <a:schemeClr val="tx1"/>
                </a:solidFill>
              </a:rPr>
              <a:t>a la superficie y no</a:t>
            </a:r>
          </a:p>
          <a:p>
            <a:pPr eaLnBrk="1" hangingPunct="1"/>
            <a:r>
              <a:rPr lang="es-AR">
                <a:solidFill>
                  <a:schemeClr val="tx1"/>
                </a:solidFill>
              </a:rPr>
              <a:t>ser atrapados por</a:t>
            </a:r>
          </a:p>
          <a:p>
            <a:pPr eaLnBrk="1" hangingPunct="1"/>
            <a:r>
              <a:rPr lang="es-AR">
                <a:solidFill>
                  <a:schemeClr val="tx1"/>
                </a:solidFill>
              </a:rPr>
              <a:t>“el abajo”.</a:t>
            </a:r>
            <a:endParaRPr lang="es-ES_tradnl">
              <a:solidFill>
                <a:schemeClr val="tx1"/>
              </a:solidFill>
            </a:endParaRP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5058"/>
                                        </p:tgtEl>
                                        <p:attrNameLst>
                                          <p:attrName>style.visibility</p:attrName>
                                        </p:attrNameLst>
                                      </p:cBhvr>
                                      <p:to>
                                        <p:strVal val="visible"/>
                                      </p:to>
                                    </p:set>
                                    <p:animEffect transition="in" filter="blinds(horizontal)">
                                      <p:cBhvr>
                                        <p:cTn id="7" dur="500"/>
                                        <p:tgtEl>
                                          <p:spTgt spid="13250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25060"/>
                                        </p:tgtEl>
                                        <p:attrNameLst>
                                          <p:attrName>style.visibility</p:attrName>
                                        </p:attrNameLst>
                                      </p:cBhvr>
                                      <p:to>
                                        <p:strVal val="visible"/>
                                      </p:to>
                                    </p:set>
                                    <p:animEffect transition="in" filter="dissolve">
                                      <p:cBhvr>
                                        <p:cTn id="12" dur="500"/>
                                        <p:tgtEl>
                                          <p:spTgt spid="13250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25059"/>
                                        </p:tgtEl>
                                        <p:attrNameLst>
                                          <p:attrName>style.visibility</p:attrName>
                                        </p:attrNameLst>
                                      </p:cBhvr>
                                      <p:to>
                                        <p:strVal val="visible"/>
                                      </p:to>
                                    </p:set>
                                    <p:animEffect transition="in" filter="fade">
                                      <p:cBhvr>
                                        <p:cTn id="17" dur="2000"/>
                                        <p:tgtEl>
                                          <p:spTgt spid="13250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25061"/>
                                        </p:tgtEl>
                                        <p:attrNameLst>
                                          <p:attrName>style.visibility</p:attrName>
                                        </p:attrNameLst>
                                      </p:cBhvr>
                                      <p:to>
                                        <p:strVal val="visible"/>
                                      </p:to>
                                    </p:set>
                                    <p:animEffect transition="in" filter="dissolve">
                                      <p:cBhvr>
                                        <p:cTn id="22" dur="500"/>
                                        <p:tgtEl>
                                          <p:spTgt spid="13250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25062"/>
                                        </p:tgtEl>
                                        <p:attrNameLst>
                                          <p:attrName>style.visibility</p:attrName>
                                        </p:attrNameLst>
                                      </p:cBhvr>
                                      <p:to>
                                        <p:strVal val="visible"/>
                                      </p:to>
                                    </p:set>
                                    <p:animEffect transition="in" filter="dissolve">
                                      <p:cBhvr>
                                        <p:cTn id="27" dur="500"/>
                                        <p:tgtEl>
                                          <p:spTgt spid="1325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5058" grpId="0"/>
      <p:bldP spid="1325061" grpId="0"/>
      <p:bldP spid="1325062"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6082" name="Rectangle 2"/>
          <p:cNvSpPr>
            <a:spLocks noGrp="1" noChangeArrowheads="1"/>
          </p:cNvSpPr>
          <p:nvPr>
            <p:ph type="title"/>
          </p:nvPr>
        </p:nvSpPr>
        <p:spPr/>
        <p:txBody>
          <a:bodyPr/>
          <a:lstStyle/>
          <a:p>
            <a:pPr eaLnBrk="1" hangingPunct="1"/>
            <a:r>
              <a:rPr lang="es-AR" smtClean="0">
                <a:solidFill>
                  <a:srgbClr val="FFFF00"/>
                </a:solidFill>
              </a:rPr>
              <a:t>El tetragrama</a:t>
            </a:r>
            <a:endParaRPr lang="es-ES_tradnl" smtClean="0">
              <a:solidFill>
                <a:srgbClr val="FFFF00"/>
              </a:solidFill>
            </a:endParaRPr>
          </a:p>
        </p:txBody>
      </p:sp>
      <p:sp>
        <p:nvSpPr>
          <p:cNvPr id="1326083" name="Rectangle 3"/>
          <p:cNvSpPr>
            <a:spLocks noGrp="1" noChangeArrowheads="1"/>
          </p:cNvSpPr>
          <p:nvPr>
            <p:ph type="body" sz="half" idx="1"/>
          </p:nvPr>
        </p:nvSpPr>
        <p:spPr>
          <a:xfrm>
            <a:off x="76200" y="1600200"/>
            <a:ext cx="4038600" cy="4525963"/>
          </a:xfrm>
        </p:spPr>
        <p:txBody>
          <a:bodyPr/>
          <a:lstStyle/>
          <a:p>
            <a:pPr eaLnBrk="1" hangingPunct="1">
              <a:lnSpc>
                <a:spcPct val="80000"/>
              </a:lnSpc>
            </a:pPr>
            <a:r>
              <a:rPr lang="es-AR" sz="2400" smtClean="0"/>
              <a:t>De este símbolo hablaremos extensamente más adelante.</a:t>
            </a:r>
          </a:p>
          <a:p>
            <a:pPr eaLnBrk="1" hangingPunct="1">
              <a:lnSpc>
                <a:spcPct val="80000"/>
              </a:lnSpc>
            </a:pPr>
            <a:r>
              <a:rPr lang="es-AR" sz="2400" smtClean="0"/>
              <a:t>Pero, por ahora, diremos que el tetragrama clásico: Yod – Hé – Vau – Hé no puede ser la Palabra Verdadera, porque ni su escritura ni su pronunciación estaban perdidas en tiempo de Salomón.</a:t>
            </a:r>
          </a:p>
          <a:p>
            <a:pPr eaLnBrk="1" hangingPunct="1">
              <a:lnSpc>
                <a:spcPct val="80000"/>
              </a:lnSpc>
            </a:pPr>
            <a:r>
              <a:rPr lang="es-AR" sz="2400" smtClean="0"/>
              <a:t>Debe haber algo más…</a:t>
            </a:r>
            <a:endParaRPr lang="es-ES_tradnl" sz="2400" smtClean="0"/>
          </a:p>
        </p:txBody>
      </p:sp>
      <p:sp>
        <p:nvSpPr>
          <p:cNvPr id="169988" name="Rectangle 4"/>
          <p:cNvSpPr>
            <a:spLocks noGrp="1" noChangeArrowheads="1"/>
          </p:cNvSpPr>
          <p:nvPr>
            <p:ph sz="half" idx="2"/>
          </p:nvPr>
        </p:nvSpPr>
        <p:spPr/>
        <p:txBody>
          <a:bodyPr/>
          <a:lstStyle/>
          <a:p>
            <a:pPr eaLnBrk="1" hangingPunct="1">
              <a:lnSpc>
                <a:spcPct val="80000"/>
              </a:lnSpc>
            </a:pPr>
            <a:endParaRPr lang="es-AR" sz="2400" smtClean="0"/>
          </a:p>
        </p:txBody>
      </p:sp>
      <p:pic>
        <p:nvPicPr>
          <p:cNvPr id="1326085" name="Picture 5" descr="c%C3%A1bala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828800"/>
            <a:ext cx="50292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6082"/>
                                        </p:tgtEl>
                                        <p:attrNameLst>
                                          <p:attrName>style.visibility</p:attrName>
                                        </p:attrNameLst>
                                      </p:cBhvr>
                                      <p:to>
                                        <p:strVal val="visible"/>
                                      </p:to>
                                    </p:set>
                                    <p:animEffect transition="in" filter="fade">
                                      <p:cBhvr>
                                        <p:cTn id="7" dur="2000"/>
                                        <p:tgtEl>
                                          <p:spTgt spid="13260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6083">
                                            <p:txEl>
                                              <p:pRg st="0" end="0"/>
                                            </p:txEl>
                                          </p:spTgt>
                                        </p:tgtEl>
                                        <p:attrNameLst>
                                          <p:attrName>style.visibility</p:attrName>
                                        </p:attrNameLst>
                                      </p:cBhvr>
                                      <p:to>
                                        <p:strVal val="visible"/>
                                      </p:to>
                                    </p:set>
                                    <p:animEffect transition="in" filter="blinds(horizontal)">
                                      <p:cBhvr>
                                        <p:cTn id="12" dur="500"/>
                                        <p:tgtEl>
                                          <p:spTgt spid="13260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6083">
                                            <p:txEl>
                                              <p:pRg st="1" end="1"/>
                                            </p:txEl>
                                          </p:spTgt>
                                        </p:tgtEl>
                                        <p:attrNameLst>
                                          <p:attrName>style.visibility</p:attrName>
                                        </p:attrNameLst>
                                      </p:cBhvr>
                                      <p:to>
                                        <p:strVal val="visible"/>
                                      </p:to>
                                    </p:set>
                                    <p:animEffect transition="in" filter="blinds(horizontal)">
                                      <p:cBhvr>
                                        <p:cTn id="17" dur="500"/>
                                        <p:tgtEl>
                                          <p:spTgt spid="13260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6083">
                                            <p:txEl>
                                              <p:pRg st="2" end="2"/>
                                            </p:txEl>
                                          </p:spTgt>
                                        </p:tgtEl>
                                        <p:attrNameLst>
                                          <p:attrName>style.visibility</p:attrName>
                                        </p:attrNameLst>
                                      </p:cBhvr>
                                      <p:to>
                                        <p:strVal val="visible"/>
                                      </p:to>
                                    </p:set>
                                    <p:animEffect transition="in" filter="blinds(horizontal)">
                                      <p:cBhvr>
                                        <p:cTn id="22" dur="500"/>
                                        <p:tgtEl>
                                          <p:spTgt spid="132608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26085"/>
                                        </p:tgtEl>
                                        <p:attrNameLst>
                                          <p:attrName>style.visibility</p:attrName>
                                        </p:attrNameLst>
                                      </p:cBhvr>
                                      <p:to>
                                        <p:strVal val="visible"/>
                                      </p:to>
                                    </p:set>
                                    <p:animEffect transition="in" filter="fade">
                                      <p:cBhvr>
                                        <p:cTn id="27" dur="2000"/>
                                        <p:tgtEl>
                                          <p:spTgt spid="1326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6082" grpId="0"/>
      <p:bldP spid="1326083"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106" name="Rectangle 2"/>
          <p:cNvSpPr>
            <a:spLocks noGrp="1" noChangeArrowheads="1"/>
          </p:cNvSpPr>
          <p:nvPr>
            <p:ph type="title"/>
          </p:nvPr>
        </p:nvSpPr>
        <p:spPr/>
        <p:txBody>
          <a:bodyPr/>
          <a:lstStyle/>
          <a:p>
            <a:pPr eaLnBrk="1" hangingPunct="1"/>
            <a:r>
              <a:rPr lang="es-AR" smtClean="0">
                <a:solidFill>
                  <a:srgbClr val="FFFF00"/>
                </a:solidFill>
              </a:rPr>
              <a:t>El número 525</a:t>
            </a:r>
            <a:endParaRPr lang="es-ES_tradnl" smtClean="0">
              <a:solidFill>
                <a:srgbClr val="FFFF00"/>
              </a:solidFill>
            </a:endParaRPr>
          </a:p>
        </p:txBody>
      </p:sp>
      <p:sp>
        <p:nvSpPr>
          <p:cNvPr id="1327107" name="Rectangle 3"/>
          <p:cNvSpPr>
            <a:spLocks noGrp="1" noChangeArrowheads="1"/>
          </p:cNvSpPr>
          <p:nvPr>
            <p:ph type="body" idx="1"/>
          </p:nvPr>
        </p:nvSpPr>
        <p:spPr/>
        <p:txBody>
          <a:bodyPr/>
          <a:lstStyle/>
          <a:p>
            <a:pPr eaLnBrk="1" hangingPunct="1">
              <a:lnSpc>
                <a:spcPct val="80000"/>
              </a:lnSpc>
            </a:pPr>
            <a:r>
              <a:rPr lang="es-AR" sz="2800" smtClean="0"/>
              <a:t>Este extraño número aparece repetidamente en los Rituales escoceses antiguos, pero nadie ha podido dar de él una interpretación precisa.</a:t>
            </a:r>
          </a:p>
          <a:p>
            <a:pPr eaLnBrk="1" hangingPunct="1">
              <a:lnSpc>
                <a:spcPct val="80000"/>
              </a:lnSpc>
            </a:pPr>
            <a:r>
              <a:rPr lang="es-AR" sz="2800" smtClean="0"/>
              <a:t>Quizás las dos últimas cifras refieran a los 25 grados del Rito de Perfección, precursor del Escocés.</a:t>
            </a:r>
          </a:p>
          <a:p>
            <a:pPr eaLnBrk="1" hangingPunct="1">
              <a:lnSpc>
                <a:spcPct val="80000"/>
              </a:lnSpc>
            </a:pPr>
            <a:r>
              <a:rPr lang="es-AR" sz="2800" smtClean="0"/>
              <a:t>Y el 5 inicial se vincule a tradiciones Templarias que afirman que la Orden Templaria reconstruida se pondrá en marcha </a:t>
            </a:r>
            <a:r>
              <a:rPr lang="es-AR" sz="2800" i="1" smtClean="0"/>
              <a:t>“a las cinco de la mañana”</a:t>
            </a:r>
            <a:r>
              <a:rPr lang="es-AR" sz="2800" smtClean="0"/>
              <a:t> y tendrá </a:t>
            </a:r>
            <a:r>
              <a:rPr lang="es-AR" sz="2800" i="1" smtClean="0"/>
              <a:t>“cinco jefes”.</a:t>
            </a:r>
          </a:p>
          <a:p>
            <a:pPr eaLnBrk="1" hangingPunct="1">
              <a:lnSpc>
                <a:spcPct val="80000"/>
              </a:lnSpc>
            </a:pPr>
            <a:r>
              <a:rPr lang="es-AR" sz="2800" smtClean="0"/>
              <a:t>Pero todo esto es bastante dudoso.</a:t>
            </a:r>
            <a:endParaRPr lang="es-ES_tradnl"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7106"/>
                                        </p:tgtEl>
                                        <p:attrNameLst>
                                          <p:attrName>style.visibility</p:attrName>
                                        </p:attrNameLst>
                                      </p:cBhvr>
                                      <p:to>
                                        <p:strVal val="visible"/>
                                      </p:to>
                                    </p:set>
                                    <p:animEffect transition="in" filter="blinds(horizontal)">
                                      <p:cBhvr>
                                        <p:cTn id="7" dur="500"/>
                                        <p:tgtEl>
                                          <p:spTgt spid="1327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7107">
                                            <p:txEl>
                                              <p:pRg st="0" end="0"/>
                                            </p:txEl>
                                          </p:spTgt>
                                        </p:tgtEl>
                                        <p:attrNameLst>
                                          <p:attrName>style.visibility</p:attrName>
                                        </p:attrNameLst>
                                      </p:cBhvr>
                                      <p:to>
                                        <p:strVal val="visible"/>
                                      </p:to>
                                    </p:set>
                                    <p:animEffect transition="in" filter="blinds(horizontal)">
                                      <p:cBhvr>
                                        <p:cTn id="12" dur="500"/>
                                        <p:tgtEl>
                                          <p:spTgt spid="13271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7107">
                                            <p:txEl>
                                              <p:pRg st="1" end="1"/>
                                            </p:txEl>
                                          </p:spTgt>
                                        </p:tgtEl>
                                        <p:attrNameLst>
                                          <p:attrName>style.visibility</p:attrName>
                                        </p:attrNameLst>
                                      </p:cBhvr>
                                      <p:to>
                                        <p:strVal val="visible"/>
                                      </p:to>
                                    </p:set>
                                    <p:animEffect transition="in" filter="blinds(horizontal)">
                                      <p:cBhvr>
                                        <p:cTn id="17" dur="500"/>
                                        <p:tgtEl>
                                          <p:spTgt spid="13271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7107">
                                            <p:txEl>
                                              <p:pRg st="2" end="2"/>
                                            </p:txEl>
                                          </p:spTgt>
                                        </p:tgtEl>
                                        <p:attrNameLst>
                                          <p:attrName>style.visibility</p:attrName>
                                        </p:attrNameLst>
                                      </p:cBhvr>
                                      <p:to>
                                        <p:strVal val="visible"/>
                                      </p:to>
                                    </p:set>
                                    <p:animEffect transition="in" filter="blinds(horizontal)">
                                      <p:cBhvr>
                                        <p:cTn id="22" dur="500"/>
                                        <p:tgtEl>
                                          <p:spTgt spid="13271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7107">
                                            <p:txEl>
                                              <p:pRg st="3" end="3"/>
                                            </p:txEl>
                                          </p:spTgt>
                                        </p:tgtEl>
                                        <p:attrNameLst>
                                          <p:attrName>style.visibility</p:attrName>
                                        </p:attrNameLst>
                                      </p:cBhvr>
                                      <p:to>
                                        <p:strVal val="visible"/>
                                      </p:to>
                                    </p:set>
                                    <p:animEffect transition="in" filter="blinds(horizontal)">
                                      <p:cBhvr>
                                        <p:cTn id="27" dur="500"/>
                                        <p:tgtEl>
                                          <p:spTgt spid="1327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7106" grpId="0"/>
      <p:bldP spid="1327107" grpId="0" bui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8130" name="Rectangle 2"/>
          <p:cNvSpPr>
            <a:spLocks noGrp="1" noChangeArrowheads="1"/>
          </p:cNvSpPr>
          <p:nvPr>
            <p:ph type="title"/>
          </p:nvPr>
        </p:nvSpPr>
        <p:spPr>
          <a:xfrm>
            <a:off x="533400" y="228600"/>
            <a:ext cx="8229600" cy="1139825"/>
          </a:xfrm>
        </p:spPr>
        <p:txBody>
          <a:bodyPr/>
          <a:lstStyle/>
          <a:p>
            <a:pPr eaLnBrk="1" hangingPunct="1"/>
            <a:r>
              <a:rPr lang="es-AR" smtClean="0">
                <a:solidFill>
                  <a:srgbClr val="FFFF00"/>
                </a:solidFill>
              </a:rPr>
              <a:t>6. Signos, toques y palabras</a:t>
            </a:r>
            <a:endParaRPr lang="es-ES_tradnl" smtClean="0">
              <a:solidFill>
                <a:srgbClr val="FFFF00"/>
              </a:solidFill>
            </a:endParaRPr>
          </a:p>
        </p:txBody>
      </p:sp>
      <p:pic>
        <p:nvPicPr>
          <p:cNvPr id="1328131" name="Picture 3" descr="abldiag-sm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550" y="1857375"/>
            <a:ext cx="4914900"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8130"/>
                                        </p:tgtEl>
                                        <p:attrNameLst>
                                          <p:attrName>style.visibility</p:attrName>
                                        </p:attrNameLst>
                                      </p:cBhvr>
                                      <p:to>
                                        <p:strVal val="visible"/>
                                      </p:to>
                                    </p:set>
                                    <p:animEffect transition="in" filter="blinds(horizontal)">
                                      <p:cBhvr>
                                        <p:cTn id="7" dur="500"/>
                                        <p:tgtEl>
                                          <p:spTgt spid="1328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28131"/>
                                        </p:tgtEl>
                                        <p:attrNameLst>
                                          <p:attrName>style.visibility</p:attrName>
                                        </p:attrNameLst>
                                      </p:cBhvr>
                                      <p:to>
                                        <p:strVal val="visible"/>
                                      </p:to>
                                    </p:set>
                                    <p:animEffect transition="in" filter="fade">
                                      <p:cBhvr>
                                        <p:cTn id="12" dur="2000"/>
                                        <p:tgtEl>
                                          <p:spTgt spid="132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8130"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154" name="Rectangle 2"/>
          <p:cNvSpPr>
            <a:spLocks noGrp="1" noChangeArrowheads="1"/>
          </p:cNvSpPr>
          <p:nvPr>
            <p:ph type="title"/>
          </p:nvPr>
        </p:nvSpPr>
        <p:spPr/>
        <p:txBody>
          <a:bodyPr/>
          <a:lstStyle/>
          <a:p>
            <a:pPr eaLnBrk="1" hangingPunct="1"/>
            <a:r>
              <a:rPr lang="es-AR" sz="4000" smtClean="0">
                <a:solidFill>
                  <a:srgbClr val="FFFF00"/>
                </a:solidFill>
              </a:rPr>
              <a:t>El Signo de Admiración</a:t>
            </a:r>
            <a:endParaRPr lang="es-ES_tradnl" sz="4000" smtClean="0">
              <a:solidFill>
                <a:srgbClr val="FFFF00"/>
              </a:solidFill>
            </a:endParaRPr>
          </a:p>
        </p:txBody>
      </p:sp>
      <p:sp>
        <p:nvSpPr>
          <p:cNvPr id="1329155" name="Rectangle 3"/>
          <p:cNvSpPr>
            <a:spLocks noGrp="1" noChangeArrowheads="1"/>
          </p:cNvSpPr>
          <p:nvPr>
            <p:ph type="body" idx="1"/>
          </p:nvPr>
        </p:nvSpPr>
        <p:spPr/>
        <p:txBody>
          <a:bodyPr/>
          <a:lstStyle/>
          <a:p>
            <a:pPr algn="just" eaLnBrk="1" hangingPunct="1">
              <a:lnSpc>
                <a:spcPct val="80000"/>
              </a:lnSpc>
            </a:pPr>
            <a:r>
              <a:rPr lang="es-ES" sz="2800" smtClean="0"/>
              <a:t>Primera parte (orden del grado): Alzar las manos hacia el cielo (con el puño cerrado y el índice extendido), inclinando la cabeza hacia el lado izquierdo.</a:t>
            </a:r>
          </a:p>
          <a:p>
            <a:pPr algn="just" eaLnBrk="1" hangingPunct="1">
              <a:lnSpc>
                <a:spcPct val="80000"/>
              </a:lnSpc>
            </a:pPr>
            <a:r>
              <a:rPr lang="es-ES" sz="2800" smtClean="0"/>
              <a:t>Segunda parte: colocar la rodilla izquierda en tierra.</a:t>
            </a:r>
          </a:p>
          <a:p>
            <a:pPr algn="just" eaLnBrk="1" hangingPunct="1">
              <a:lnSpc>
                <a:spcPct val="80000"/>
              </a:lnSpc>
            </a:pPr>
            <a:r>
              <a:rPr lang="es-ES" sz="2800" smtClean="0"/>
              <a:t>Si se hace fuera de la Logia este último movimiento es leve. </a:t>
            </a:r>
          </a:p>
          <a:p>
            <a:pPr algn="just" eaLnBrk="1" hangingPunct="1">
              <a:lnSpc>
                <a:spcPct val="80000"/>
              </a:lnSpc>
            </a:pPr>
            <a:r>
              <a:rPr lang="es-ES" sz="2800" smtClean="0"/>
              <a:t>El signo completo representa la señal de admiración que Adonhiram, Johaben y Stolkin hicieron cuando descubrieron el cubo de ágata depositado en el noveno arco por Enoch. </a:t>
            </a:r>
            <a:endParaRPr lang="es-ES_tradnl" sz="2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9154"/>
                                        </p:tgtEl>
                                        <p:attrNameLst>
                                          <p:attrName>style.visibility</p:attrName>
                                        </p:attrNameLst>
                                      </p:cBhvr>
                                      <p:to>
                                        <p:strVal val="visible"/>
                                      </p:to>
                                    </p:set>
                                    <p:animEffect transition="in" filter="blinds(horizontal)">
                                      <p:cBhvr>
                                        <p:cTn id="7" dur="500"/>
                                        <p:tgtEl>
                                          <p:spTgt spid="1329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9155">
                                            <p:txEl>
                                              <p:pRg st="0" end="0"/>
                                            </p:txEl>
                                          </p:spTgt>
                                        </p:tgtEl>
                                        <p:attrNameLst>
                                          <p:attrName>style.visibility</p:attrName>
                                        </p:attrNameLst>
                                      </p:cBhvr>
                                      <p:to>
                                        <p:strVal val="visible"/>
                                      </p:to>
                                    </p:set>
                                    <p:animEffect transition="in" filter="blinds(horizontal)">
                                      <p:cBhvr>
                                        <p:cTn id="12" dur="500"/>
                                        <p:tgtEl>
                                          <p:spTgt spid="13291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9155">
                                            <p:txEl>
                                              <p:pRg st="1" end="1"/>
                                            </p:txEl>
                                          </p:spTgt>
                                        </p:tgtEl>
                                        <p:attrNameLst>
                                          <p:attrName>style.visibility</p:attrName>
                                        </p:attrNameLst>
                                      </p:cBhvr>
                                      <p:to>
                                        <p:strVal val="visible"/>
                                      </p:to>
                                    </p:set>
                                    <p:animEffect transition="in" filter="blinds(horizontal)">
                                      <p:cBhvr>
                                        <p:cTn id="17" dur="500"/>
                                        <p:tgtEl>
                                          <p:spTgt spid="13291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9155">
                                            <p:txEl>
                                              <p:pRg st="2" end="2"/>
                                            </p:txEl>
                                          </p:spTgt>
                                        </p:tgtEl>
                                        <p:attrNameLst>
                                          <p:attrName>style.visibility</p:attrName>
                                        </p:attrNameLst>
                                      </p:cBhvr>
                                      <p:to>
                                        <p:strVal val="visible"/>
                                      </p:to>
                                    </p:set>
                                    <p:animEffect transition="in" filter="blinds(horizontal)">
                                      <p:cBhvr>
                                        <p:cTn id="22" dur="500"/>
                                        <p:tgtEl>
                                          <p:spTgt spid="13291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9155">
                                            <p:txEl>
                                              <p:pRg st="3" end="3"/>
                                            </p:txEl>
                                          </p:spTgt>
                                        </p:tgtEl>
                                        <p:attrNameLst>
                                          <p:attrName>style.visibility</p:attrName>
                                        </p:attrNameLst>
                                      </p:cBhvr>
                                      <p:to>
                                        <p:strVal val="visible"/>
                                      </p:to>
                                    </p:set>
                                    <p:animEffect transition="in" filter="blinds(horizontal)">
                                      <p:cBhvr>
                                        <p:cTn id="27" dur="500"/>
                                        <p:tgtEl>
                                          <p:spTgt spid="1329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9154" grpId="0"/>
      <p:bldP spid="1329155"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flaszkarty.home.pl/reaa/znaki/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6563" y="-1588"/>
            <a:ext cx="289083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81000" y="2667000"/>
            <a:ext cx="197961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Una versión,</a:t>
            </a:r>
          </a:p>
          <a:p>
            <a:pPr eaLnBrk="1" hangingPunct="1"/>
            <a:r>
              <a:rPr lang="es-MX" b="1">
                <a:solidFill>
                  <a:schemeClr val="tx1"/>
                </a:solidFill>
              </a:rPr>
              <a:t>excesivamente</a:t>
            </a:r>
          </a:p>
          <a:p>
            <a:pPr eaLnBrk="1" hangingPunct="1"/>
            <a:r>
              <a:rPr lang="es-MX" b="1">
                <a:solidFill>
                  <a:schemeClr val="tx1"/>
                </a:solidFill>
              </a:rPr>
              <a:t>simplificada, del</a:t>
            </a:r>
          </a:p>
          <a:p>
            <a:pPr eaLnBrk="1" hangingPunct="1"/>
            <a:r>
              <a:rPr lang="es-MX" b="1">
                <a:solidFill>
                  <a:schemeClr val="tx1"/>
                </a:solidFill>
              </a:rPr>
              <a:t>Signo de</a:t>
            </a:r>
          </a:p>
          <a:p>
            <a:pPr eaLnBrk="1" hangingPunct="1"/>
            <a:r>
              <a:rPr lang="es-MX" b="1">
                <a:solidFill>
                  <a:schemeClr val="tx1"/>
                </a:solidFill>
              </a:rPr>
              <a:t>Admiración</a:t>
            </a:r>
            <a:endParaRPr lang="es-AR"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0178" name="Rectangle 2"/>
          <p:cNvSpPr>
            <a:spLocks noGrp="1" noChangeArrowheads="1"/>
          </p:cNvSpPr>
          <p:nvPr>
            <p:ph type="title"/>
          </p:nvPr>
        </p:nvSpPr>
        <p:spPr/>
        <p:txBody>
          <a:bodyPr/>
          <a:lstStyle/>
          <a:p>
            <a:pPr eaLnBrk="1" hangingPunct="1"/>
            <a:r>
              <a:rPr lang="es-AR" sz="4000" smtClean="0">
                <a:solidFill>
                  <a:srgbClr val="FFFF00"/>
                </a:solidFill>
              </a:rPr>
              <a:t>El Signo de Adoración</a:t>
            </a:r>
            <a:endParaRPr lang="es-ES_tradnl" sz="4000" smtClean="0">
              <a:solidFill>
                <a:srgbClr val="FFFF00"/>
              </a:solidFill>
            </a:endParaRPr>
          </a:p>
        </p:txBody>
      </p:sp>
      <p:sp>
        <p:nvSpPr>
          <p:cNvPr id="1330179" name="Rectangle 3"/>
          <p:cNvSpPr>
            <a:spLocks noGrp="1" noChangeArrowheads="1"/>
          </p:cNvSpPr>
          <p:nvPr>
            <p:ph type="body" idx="1"/>
          </p:nvPr>
        </p:nvSpPr>
        <p:spPr/>
        <p:txBody>
          <a:bodyPr/>
          <a:lstStyle/>
          <a:p>
            <a:pPr eaLnBrk="1" hangingPunct="1">
              <a:lnSpc>
                <a:spcPct val="80000"/>
              </a:lnSpc>
            </a:pPr>
            <a:r>
              <a:rPr lang="es-ES" sz="2100" smtClean="0"/>
              <a:t>Ponerse de rodillas con la mano derecha en la espalda, y la izquierda sobre la cabeza, con la palma hacia arriba. </a:t>
            </a:r>
          </a:p>
          <a:p>
            <a:pPr eaLnBrk="1" hangingPunct="1">
              <a:lnSpc>
                <a:spcPct val="80000"/>
              </a:lnSpc>
            </a:pPr>
            <a:r>
              <a:rPr lang="es-ES" sz="2100" smtClean="0"/>
              <a:t>Otros indican que la mano izquierda debe colocarse sobre la cabeza, como quien está pensativo. </a:t>
            </a:r>
          </a:p>
          <a:p>
            <a:pPr eaLnBrk="1" hangingPunct="1">
              <a:lnSpc>
                <a:spcPct val="80000"/>
              </a:lnSpc>
            </a:pPr>
            <a:r>
              <a:rPr lang="es-ES" sz="2100" smtClean="0"/>
              <a:t>Representa la posición que adquirió Johaben al ser profundamente impresionado por los Misterios que contempló en el noveno arco.</a:t>
            </a:r>
          </a:p>
          <a:p>
            <a:pPr eaLnBrk="1" hangingPunct="1">
              <a:lnSpc>
                <a:spcPct val="80000"/>
              </a:lnSpc>
            </a:pPr>
            <a:r>
              <a:rPr lang="es-ES" sz="2100" smtClean="0"/>
              <a:t>Una variante: arrodillarse sobre la rodilla izquierda, la mano derecha sobre la cabeza (la palma hacia arriba), la mano izquierda sobre la frente, con la palma hacia abajo, el cuerpo ligeramente hacia adelante, como alguien que está siendo acosado por una bestia salvaje.</a:t>
            </a:r>
          </a:p>
          <a:p>
            <a:pPr eaLnBrk="1" hangingPunct="1">
              <a:lnSpc>
                <a:spcPct val="80000"/>
              </a:lnSpc>
            </a:pPr>
            <a:r>
              <a:rPr lang="es-ES" sz="2100" smtClean="0"/>
              <a:t>Representa el castigo indicado en el Juramento del grado.</a:t>
            </a:r>
          </a:p>
          <a:p>
            <a:pPr eaLnBrk="1" hangingPunct="1">
              <a:lnSpc>
                <a:spcPct val="80000"/>
              </a:lnSpc>
            </a:pPr>
            <a:r>
              <a:rPr lang="es-ES" sz="2100" smtClean="0"/>
              <a:t>En cualquiera de sus variantes, este signo se hace como respuesta al Signo de Admiración, y después los dos Hermanos pueden darse el toque</a:t>
            </a:r>
            <a:r>
              <a:rPr lang="es-ES" sz="2000" smtClean="0"/>
              <a:t>.</a:t>
            </a:r>
            <a:r>
              <a:rPr lang="es-ES_tradnl" sz="2000" smtClean="0"/>
              <a:t>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0178"/>
                                        </p:tgtEl>
                                        <p:attrNameLst>
                                          <p:attrName>style.visibility</p:attrName>
                                        </p:attrNameLst>
                                      </p:cBhvr>
                                      <p:to>
                                        <p:strVal val="visible"/>
                                      </p:to>
                                    </p:set>
                                    <p:animEffect transition="in" filter="blinds(horizontal)">
                                      <p:cBhvr>
                                        <p:cTn id="7" dur="500"/>
                                        <p:tgtEl>
                                          <p:spTgt spid="13301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0179">
                                            <p:txEl>
                                              <p:pRg st="0" end="0"/>
                                            </p:txEl>
                                          </p:spTgt>
                                        </p:tgtEl>
                                        <p:attrNameLst>
                                          <p:attrName>style.visibility</p:attrName>
                                        </p:attrNameLst>
                                      </p:cBhvr>
                                      <p:to>
                                        <p:strVal val="visible"/>
                                      </p:to>
                                    </p:set>
                                    <p:animEffect transition="in" filter="blinds(horizontal)">
                                      <p:cBhvr>
                                        <p:cTn id="12" dur="500"/>
                                        <p:tgtEl>
                                          <p:spTgt spid="13301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0179">
                                            <p:txEl>
                                              <p:pRg st="1" end="1"/>
                                            </p:txEl>
                                          </p:spTgt>
                                        </p:tgtEl>
                                        <p:attrNameLst>
                                          <p:attrName>style.visibility</p:attrName>
                                        </p:attrNameLst>
                                      </p:cBhvr>
                                      <p:to>
                                        <p:strVal val="visible"/>
                                      </p:to>
                                    </p:set>
                                    <p:animEffect transition="in" filter="blinds(horizontal)">
                                      <p:cBhvr>
                                        <p:cTn id="17" dur="500"/>
                                        <p:tgtEl>
                                          <p:spTgt spid="13301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0179">
                                            <p:txEl>
                                              <p:pRg st="2" end="2"/>
                                            </p:txEl>
                                          </p:spTgt>
                                        </p:tgtEl>
                                        <p:attrNameLst>
                                          <p:attrName>style.visibility</p:attrName>
                                        </p:attrNameLst>
                                      </p:cBhvr>
                                      <p:to>
                                        <p:strVal val="visible"/>
                                      </p:to>
                                    </p:set>
                                    <p:animEffect transition="in" filter="blinds(horizontal)">
                                      <p:cBhvr>
                                        <p:cTn id="22" dur="500"/>
                                        <p:tgtEl>
                                          <p:spTgt spid="13301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0179">
                                            <p:txEl>
                                              <p:pRg st="3" end="3"/>
                                            </p:txEl>
                                          </p:spTgt>
                                        </p:tgtEl>
                                        <p:attrNameLst>
                                          <p:attrName>style.visibility</p:attrName>
                                        </p:attrNameLst>
                                      </p:cBhvr>
                                      <p:to>
                                        <p:strVal val="visible"/>
                                      </p:to>
                                    </p:set>
                                    <p:animEffect transition="in" filter="blinds(horizontal)">
                                      <p:cBhvr>
                                        <p:cTn id="27" dur="500"/>
                                        <p:tgtEl>
                                          <p:spTgt spid="133017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30179">
                                            <p:txEl>
                                              <p:pRg st="4" end="4"/>
                                            </p:txEl>
                                          </p:spTgt>
                                        </p:tgtEl>
                                        <p:attrNameLst>
                                          <p:attrName>style.visibility</p:attrName>
                                        </p:attrNameLst>
                                      </p:cBhvr>
                                      <p:to>
                                        <p:strVal val="visible"/>
                                      </p:to>
                                    </p:set>
                                    <p:animEffect transition="in" filter="blinds(horizontal)">
                                      <p:cBhvr>
                                        <p:cTn id="32" dur="500"/>
                                        <p:tgtEl>
                                          <p:spTgt spid="133017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30179">
                                            <p:txEl>
                                              <p:pRg st="5" end="5"/>
                                            </p:txEl>
                                          </p:spTgt>
                                        </p:tgtEl>
                                        <p:attrNameLst>
                                          <p:attrName>style.visibility</p:attrName>
                                        </p:attrNameLst>
                                      </p:cBhvr>
                                      <p:to>
                                        <p:strVal val="visible"/>
                                      </p:to>
                                    </p:set>
                                    <p:animEffect transition="in" filter="blinds(horizontal)">
                                      <p:cBhvr>
                                        <p:cTn id="37" dur="500"/>
                                        <p:tgtEl>
                                          <p:spTgt spid="13301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0178" grpId="0"/>
      <p:bldP spid="1330179"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02" name="Rectangle 2"/>
          <p:cNvSpPr>
            <a:spLocks noGrp="1" noChangeArrowheads="1"/>
          </p:cNvSpPr>
          <p:nvPr>
            <p:ph type="title"/>
          </p:nvPr>
        </p:nvSpPr>
        <p:spPr/>
        <p:txBody>
          <a:bodyPr/>
          <a:lstStyle/>
          <a:p>
            <a:pPr eaLnBrk="1" hangingPunct="1"/>
            <a:r>
              <a:rPr lang="es-AR" smtClean="0">
                <a:solidFill>
                  <a:srgbClr val="FFFF00"/>
                </a:solidFill>
              </a:rPr>
              <a:t>El Toque</a:t>
            </a:r>
            <a:endParaRPr lang="es-ES_tradnl" smtClean="0">
              <a:solidFill>
                <a:srgbClr val="FFFF00"/>
              </a:solidFill>
            </a:endParaRPr>
          </a:p>
        </p:txBody>
      </p:sp>
      <p:sp>
        <p:nvSpPr>
          <p:cNvPr id="1331203" name="Rectangle 3"/>
          <p:cNvSpPr>
            <a:spLocks noGrp="1" noChangeArrowheads="1"/>
          </p:cNvSpPr>
          <p:nvPr>
            <p:ph type="body" idx="1"/>
          </p:nvPr>
        </p:nvSpPr>
        <p:spPr/>
        <p:txBody>
          <a:bodyPr/>
          <a:lstStyle/>
          <a:p>
            <a:pPr algn="just" eaLnBrk="1" hangingPunct="1">
              <a:lnSpc>
                <a:spcPct val="90000"/>
              </a:lnSpc>
            </a:pPr>
            <a:r>
              <a:rPr lang="es-ES" sz="2800" smtClean="0"/>
              <a:t>Tomar al hermano por debajo de los brazos, como para ayudarlo a ponerse de pie, diciendo: </a:t>
            </a:r>
            <a:r>
              <a:rPr lang="es-ES" sz="2800" i="1" smtClean="0"/>
              <a:t>Hamelech Ghiblem</a:t>
            </a:r>
            <a:r>
              <a:rPr lang="es-ES" sz="2800" smtClean="0"/>
              <a:t>, que significa: </a:t>
            </a:r>
            <a:r>
              <a:rPr lang="es-ES" sz="2800" i="1" smtClean="0"/>
              <a:t>“Jefe de la Hermandad Unida”.</a:t>
            </a:r>
            <a:r>
              <a:rPr lang="es-ES" sz="2800" smtClean="0"/>
              <a:t> </a:t>
            </a:r>
          </a:p>
          <a:p>
            <a:pPr algn="just" eaLnBrk="1" hangingPunct="1">
              <a:lnSpc>
                <a:spcPct val="90000"/>
              </a:lnSpc>
            </a:pPr>
            <a:r>
              <a:rPr lang="es-ES" sz="2800" smtClean="0"/>
              <a:t>Es la frase que susurró Adonhiram al ver a su íntimo amigo Johaben arrodillado después del descubrimiento del Delta de Enoch. </a:t>
            </a:r>
          </a:p>
          <a:p>
            <a:pPr algn="just" eaLnBrk="1" hangingPunct="1">
              <a:lnSpc>
                <a:spcPct val="90000"/>
              </a:lnSpc>
            </a:pPr>
            <a:r>
              <a:rPr lang="es-ES" sz="2800" smtClean="0"/>
              <a:t>El toque representa el modo en que Adonhiram y Stolkin levantaron a Johaben.</a:t>
            </a:r>
          </a:p>
          <a:p>
            <a:pPr algn="just" eaLnBrk="1" hangingPunct="1">
              <a:lnSpc>
                <a:spcPct val="90000"/>
              </a:lnSpc>
            </a:pPr>
            <a:r>
              <a:rPr lang="es-ES" sz="2800" smtClean="0"/>
              <a:t>En versiones modernas se dice: “</a:t>
            </a:r>
            <a:r>
              <a:rPr lang="es-ES" sz="2800" i="1" smtClean="0"/>
              <a:t>Tened valor</a:t>
            </a:r>
            <a:r>
              <a:rPr lang="es-ES" sz="2800" smtClean="0"/>
              <a:t>”, que se contesta </a:t>
            </a:r>
            <a:r>
              <a:rPr lang="es-ES" sz="2800" i="1" smtClean="0"/>
              <a:t>“Buen masón”.</a:t>
            </a:r>
            <a:r>
              <a:rPr lang="es-ES" sz="2800" smtClean="0"/>
              <a:t> Y se repite invirtiendo la acción.</a:t>
            </a:r>
            <a:endParaRPr lang="es-ES_tradnl" sz="2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202"/>
                                        </p:tgtEl>
                                        <p:attrNameLst>
                                          <p:attrName>style.visibility</p:attrName>
                                        </p:attrNameLst>
                                      </p:cBhvr>
                                      <p:to>
                                        <p:strVal val="visible"/>
                                      </p:to>
                                    </p:set>
                                    <p:animEffect transition="in" filter="blinds(horizontal)">
                                      <p:cBhvr>
                                        <p:cTn id="7" dur="500"/>
                                        <p:tgtEl>
                                          <p:spTgt spid="13312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203">
                                            <p:txEl>
                                              <p:pRg st="0" end="0"/>
                                            </p:txEl>
                                          </p:spTgt>
                                        </p:tgtEl>
                                        <p:attrNameLst>
                                          <p:attrName>style.visibility</p:attrName>
                                        </p:attrNameLst>
                                      </p:cBhvr>
                                      <p:to>
                                        <p:strVal val="visible"/>
                                      </p:to>
                                    </p:set>
                                    <p:animEffect transition="in" filter="blinds(horizontal)">
                                      <p:cBhvr>
                                        <p:cTn id="12" dur="500"/>
                                        <p:tgtEl>
                                          <p:spTgt spid="13312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1203">
                                            <p:txEl>
                                              <p:pRg st="1" end="1"/>
                                            </p:txEl>
                                          </p:spTgt>
                                        </p:tgtEl>
                                        <p:attrNameLst>
                                          <p:attrName>style.visibility</p:attrName>
                                        </p:attrNameLst>
                                      </p:cBhvr>
                                      <p:to>
                                        <p:strVal val="visible"/>
                                      </p:to>
                                    </p:set>
                                    <p:animEffect transition="in" filter="blinds(horizontal)">
                                      <p:cBhvr>
                                        <p:cTn id="17" dur="500"/>
                                        <p:tgtEl>
                                          <p:spTgt spid="13312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1203">
                                            <p:txEl>
                                              <p:pRg st="2" end="2"/>
                                            </p:txEl>
                                          </p:spTgt>
                                        </p:tgtEl>
                                        <p:attrNameLst>
                                          <p:attrName>style.visibility</p:attrName>
                                        </p:attrNameLst>
                                      </p:cBhvr>
                                      <p:to>
                                        <p:strVal val="visible"/>
                                      </p:to>
                                    </p:set>
                                    <p:animEffect transition="in" filter="blinds(horizontal)">
                                      <p:cBhvr>
                                        <p:cTn id="22" dur="500"/>
                                        <p:tgtEl>
                                          <p:spTgt spid="13312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1203">
                                            <p:txEl>
                                              <p:pRg st="3" end="3"/>
                                            </p:txEl>
                                          </p:spTgt>
                                        </p:tgtEl>
                                        <p:attrNameLst>
                                          <p:attrName>style.visibility</p:attrName>
                                        </p:attrNameLst>
                                      </p:cBhvr>
                                      <p:to>
                                        <p:strVal val="visible"/>
                                      </p:to>
                                    </p:set>
                                    <p:animEffect transition="in" filter="blinds(horizontal)">
                                      <p:cBhvr>
                                        <p:cTn id="27" dur="500"/>
                                        <p:tgtEl>
                                          <p:spTgt spid="13312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02" grpId="0"/>
      <p:bldP spid="1331203"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226" name="Text Box 2"/>
          <p:cNvSpPr txBox="1">
            <a:spLocks noChangeArrowheads="1"/>
          </p:cNvSpPr>
          <p:nvPr/>
        </p:nvSpPr>
        <p:spPr bwMode="auto">
          <a:xfrm>
            <a:off x="457200" y="1905000"/>
            <a:ext cx="161925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ES_tradnl">
                <a:solidFill>
                  <a:schemeClr val="tx1"/>
                </a:solidFill>
              </a:rPr>
              <a:t>Página del </a:t>
            </a:r>
          </a:p>
          <a:p>
            <a:pPr eaLnBrk="1" hangingPunct="1"/>
            <a:r>
              <a:rPr lang="es-AR">
                <a:solidFill>
                  <a:schemeClr val="tx1"/>
                </a:solidFill>
              </a:rPr>
              <a:t>texto de </a:t>
            </a:r>
          </a:p>
          <a:p>
            <a:pPr eaLnBrk="1" hangingPunct="1"/>
            <a:r>
              <a:rPr lang="es-AR">
                <a:solidFill>
                  <a:schemeClr val="tx1"/>
                </a:solidFill>
              </a:rPr>
              <a:t>Blanchard</a:t>
            </a:r>
          </a:p>
          <a:p>
            <a:pPr eaLnBrk="1" hangingPunct="1"/>
            <a:r>
              <a:rPr lang="es-AR">
                <a:solidFill>
                  <a:schemeClr val="tx1"/>
                </a:solidFill>
              </a:rPr>
              <a:t>(2002),</a:t>
            </a:r>
          </a:p>
          <a:p>
            <a:pPr eaLnBrk="1" hangingPunct="1"/>
            <a:r>
              <a:rPr lang="es-AR">
                <a:solidFill>
                  <a:schemeClr val="tx1"/>
                </a:solidFill>
              </a:rPr>
              <a:t>donde se ven</a:t>
            </a:r>
          </a:p>
          <a:p>
            <a:pPr eaLnBrk="1" hangingPunct="1"/>
            <a:r>
              <a:rPr lang="es-AR">
                <a:solidFill>
                  <a:schemeClr val="tx1"/>
                </a:solidFill>
              </a:rPr>
              <a:t>los signos y el</a:t>
            </a:r>
          </a:p>
          <a:p>
            <a:pPr eaLnBrk="1" hangingPunct="1"/>
            <a:r>
              <a:rPr lang="es-AR">
                <a:solidFill>
                  <a:schemeClr val="tx1"/>
                </a:solidFill>
              </a:rPr>
              <a:t>toque del</a:t>
            </a:r>
          </a:p>
          <a:p>
            <a:pPr eaLnBrk="1" hangingPunct="1"/>
            <a:r>
              <a:rPr lang="es-AR">
                <a:solidFill>
                  <a:schemeClr val="tx1"/>
                </a:solidFill>
              </a:rPr>
              <a:t>Arco Real,</a:t>
            </a:r>
          </a:p>
          <a:p>
            <a:pPr eaLnBrk="1" hangingPunct="1"/>
            <a:r>
              <a:rPr lang="es-AR">
                <a:solidFill>
                  <a:schemeClr val="tx1"/>
                </a:solidFill>
              </a:rPr>
              <a:t>aunque algo</a:t>
            </a:r>
          </a:p>
          <a:p>
            <a:pPr eaLnBrk="1" hangingPunct="1"/>
            <a:r>
              <a:rPr lang="es-AR">
                <a:solidFill>
                  <a:schemeClr val="tx1"/>
                </a:solidFill>
              </a:rPr>
              <a:t>simplificados.</a:t>
            </a:r>
            <a:endParaRPr lang="es-ES_tradnl">
              <a:solidFill>
                <a:schemeClr val="tx1"/>
              </a:solidFill>
            </a:endParaRPr>
          </a:p>
          <a:p>
            <a:pPr eaLnBrk="1" hangingPunct="1"/>
            <a:endParaRPr lang="es-ES_tradnl">
              <a:solidFill>
                <a:schemeClr val="tx1"/>
              </a:solidFill>
            </a:endParaRPr>
          </a:p>
        </p:txBody>
      </p:sp>
      <p:pic>
        <p:nvPicPr>
          <p:cNvPr id="1332227" name="Picture 3" descr="books?id=OXLJC5da_BAC&amp;pg=PA267&amp;img=1&amp;zoom=3&amp;hl=es&amp;sig=ACfU3U2bp6Z3t8JCmKBGWKfYKyejnq2psg&amp;w=6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788" y="152400"/>
            <a:ext cx="5053012" cy="6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28" name="Picture 4" descr="11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5763" y="5791200"/>
            <a:ext cx="334803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2228"/>
                                        </p:tgtEl>
                                        <p:attrNameLst>
                                          <p:attrName>style.visibility</p:attrName>
                                        </p:attrNameLst>
                                      </p:cBhvr>
                                      <p:to>
                                        <p:strVal val="visible"/>
                                      </p:to>
                                    </p:set>
                                    <p:animEffect transition="in" filter="fade">
                                      <p:cBhvr>
                                        <p:cTn id="7" dur="2000"/>
                                        <p:tgtEl>
                                          <p:spTgt spid="13322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2227"/>
                                        </p:tgtEl>
                                        <p:attrNameLst>
                                          <p:attrName>style.visibility</p:attrName>
                                        </p:attrNameLst>
                                      </p:cBhvr>
                                      <p:to>
                                        <p:strVal val="visible"/>
                                      </p:to>
                                    </p:set>
                                    <p:animEffect transition="in" filter="fade">
                                      <p:cBhvr>
                                        <p:cTn id="12" dur="2000"/>
                                        <p:tgtEl>
                                          <p:spTgt spid="13322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2226"/>
                                        </p:tgtEl>
                                        <p:attrNameLst>
                                          <p:attrName>style.visibility</p:attrName>
                                        </p:attrNameLst>
                                      </p:cBhvr>
                                      <p:to>
                                        <p:strVal val="visible"/>
                                      </p:to>
                                    </p:set>
                                    <p:animEffect transition="in" filter="dissolve">
                                      <p:cBhvr>
                                        <p:cTn id="17" dur="500"/>
                                        <p:tgtEl>
                                          <p:spTgt spid="133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226"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250" name="Rectangle 2"/>
          <p:cNvSpPr>
            <a:spLocks noGrp="1" noChangeArrowheads="1"/>
          </p:cNvSpPr>
          <p:nvPr>
            <p:ph type="title"/>
          </p:nvPr>
        </p:nvSpPr>
        <p:spPr/>
        <p:txBody>
          <a:bodyPr/>
          <a:lstStyle/>
          <a:p>
            <a:pPr eaLnBrk="1" hangingPunct="1"/>
            <a:r>
              <a:rPr lang="es-AR" smtClean="0">
                <a:solidFill>
                  <a:srgbClr val="FFFF00"/>
                </a:solidFill>
              </a:rPr>
              <a:t>Hamelech Ghiblem</a:t>
            </a:r>
            <a:endParaRPr lang="es-ES_tradnl" smtClean="0">
              <a:solidFill>
                <a:srgbClr val="FFFF00"/>
              </a:solidFill>
            </a:endParaRPr>
          </a:p>
        </p:txBody>
      </p:sp>
      <p:sp>
        <p:nvSpPr>
          <p:cNvPr id="1333251" name="Rectangle 3"/>
          <p:cNvSpPr>
            <a:spLocks noGrp="1" noChangeArrowheads="1"/>
          </p:cNvSpPr>
          <p:nvPr>
            <p:ph type="body" sz="half" idx="1"/>
          </p:nvPr>
        </p:nvSpPr>
        <p:spPr/>
        <p:txBody>
          <a:bodyPr/>
          <a:lstStyle/>
          <a:p>
            <a:pPr eaLnBrk="1" hangingPunct="1">
              <a:lnSpc>
                <a:spcPct val="90000"/>
              </a:lnSpc>
            </a:pPr>
            <a:r>
              <a:rPr lang="es-AR" sz="2400" smtClean="0"/>
              <a:t>Es una expresión muy variable, según los Rituales.</a:t>
            </a:r>
          </a:p>
          <a:p>
            <a:pPr eaLnBrk="1" hangingPunct="1">
              <a:lnSpc>
                <a:spcPct val="90000"/>
              </a:lnSpc>
            </a:pPr>
            <a:r>
              <a:rPr lang="es-AR" sz="2400" smtClean="0"/>
              <a:t>La mayoría la interpreta como </a:t>
            </a:r>
            <a:r>
              <a:rPr lang="es-AR" sz="2400" i="1" smtClean="0"/>
              <a:t>“Jefe de la Hermandad Unida”.</a:t>
            </a:r>
          </a:p>
          <a:p>
            <a:pPr eaLnBrk="1" hangingPunct="1">
              <a:lnSpc>
                <a:spcPct val="90000"/>
              </a:lnSpc>
            </a:pPr>
            <a:r>
              <a:rPr lang="es-AR" sz="2400" smtClean="0"/>
              <a:t>Esto parece aludir en forma velada a algún acontecimiento histórico, pero desconocemos a quién podría referirse exactamente.</a:t>
            </a:r>
            <a:endParaRPr lang="es-ES_tradnl" sz="2400" smtClean="0"/>
          </a:p>
        </p:txBody>
      </p:sp>
      <p:pic>
        <p:nvPicPr>
          <p:cNvPr id="1333252" name="Picture 4" descr="Templario48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0675" y="1752600"/>
            <a:ext cx="2524125"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253" name="Text Box 5"/>
          <p:cNvSpPr txBox="1">
            <a:spLocks noChangeArrowheads="1"/>
          </p:cNvSpPr>
          <p:nvPr/>
        </p:nvSpPr>
        <p:spPr bwMode="auto">
          <a:xfrm>
            <a:off x="4343400" y="5522913"/>
            <a:ext cx="4527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Habría que analizar si aquí no hay una</a:t>
            </a:r>
          </a:p>
          <a:p>
            <a:pPr algn="ctr" eaLnBrk="1" hangingPunct="1"/>
            <a:r>
              <a:rPr lang="es-AR">
                <a:solidFill>
                  <a:schemeClr val="tx1"/>
                </a:solidFill>
              </a:rPr>
              <a:t>alusión muy velada a algún jefe Templario.</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3250"/>
                                        </p:tgtEl>
                                        <p:attrNameLst>
                                          <p:attrName>style.visibility</p:attrName>
                                        </p:attrNameLst>
                                      </p:cBhvr>
                                      <p:to>
                                        <p:strVal val="visible"/>
                                      </p:to>
                                    </p:set>
                                    <p:animEffect transition="in" filter="blinds(horizontal)">
                                      <p:cBhvr>
                                        <p:cTn id="7" dur="500"/>
                                        <p:tgtEl>
                                          <p:spTgt spid="13332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3251">
                                            <p:txEl>
                                              <p:pRg st="0" end="0"/>
                                            </p:txEl>
                                          </p:spTgt>
                                        </p:tgtEl>
                                        <p:attrNameLst>
                                          <p:attrName>style.visibility</p:attrName>
                                        </p:attrNameLst>
                                      </p:cBhvr>
                                      <p:to>
                                        <p:strVal val="visible"/>
                                      </p:to>
                                    </p:set>
                                    <p:animEffect transition="in" filter="blinds(horizontal)">
                                      <p:cBhvr>
                                        <p:cTn id="12" dur="500"/>
                                        <p:tgtEl>
                                          <p:spTgt spid="13332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3251">
                                            <p:txEl>
                                              <p:pRg st="1" end="1"/>
                                            </p:txEl>
                                          </p:spTgt>
                                        </p:tgtEl>
                                        <p:attrNameLst>
                                          <p:attrName>style.visibility</p:attrName>
                                        </p:attrNameLst>
                                      </p:cBhvr>
                                      <p:to>
                                        <p:strVal val="visible"/>
                                      </p:to>
                                    </p:set>
                                    <p:animEffect transition="in" filter="blinds(horizontal)">
                                      <p:cBhvr>
                                        <p:cTn id="17" dur="500"/>
                                        <p:tgtEl>
                                          <p:spTgt spid="13332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3251">
                                            <p:txEl>
                                              <p:pRg st="2" end="2"/>
                                            </p:txEl>
                                          </p:spTgt>
                                        </p:tgtEl>
                                        <p:attrNameLst>
                                          <p:attrName>style.visibility</p:attrName>
                                        </p:attrNameLst>
                                      </p:cBhvr>
                                      <p:to>
                                        <p:strVal val="visible"/>
                                      </p:to>
                                    </p:set>
                                    <p:animEffect transition="in" filter="blinds(horizontal)">
                                      <p:cBhvr>
                                        <p:cTn id="22" dur="500"/>
                                        <p:tgtEl>
                                          <p:spTgt spid="13332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33252"/>
                                        </p:tgtEl>
                                        <p:attrNameLst>
                                          <p:attrName>style.visibility</p:attrName>
                                        </p:attrNameLst>
                                      </p:cBhvr>
                                      <p:to>
                                        <p:strVal val="visible"/>
                                      </p:to>
                                    </p:set>
                                    <p:animEffect transition="in" filter="fade">
                                      <p:cBhvr>
                                        <p:cTn id="27" dur="2000"/>
                                        <p:tgtEl>
                                          <p:spTgt spid="133325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33253"/>
                                        </p:tgtEl>
                                        <p:attrNameLst>
                                          <p:attrName>style.visibility</p:attrName>
                                        </p:attrNameLst>
                                      </p:cBhvr>
                                      <p:to>
                                        <p:strVal val="visible"/>
                                      </p:to>
                                    </p:set>
                                    <p:animEffect transition="in" filter="dissolve">
                                      <p:cBhvr>
                                        <p:cTn id="32" dur="500"/>
                                        <p:tgtEl>
                                          <p:spTgt spid="1333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250" grpId="0"/>
      <p:bldP spid="1333251" grpId="0" build="p"/>
      <p:bldP spid="1333253"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274" name="Rectangle 2"/>
          <p:cNvSpPr>
            <a:spLocks noGrp="1" noChangeArrowheads="1"/>
          </p:cNvSpPr>
          <p:nvPr>
            <p:ph type="title"/>
          </p:nvPr>
        </p:nvSpPr>
        <p:spPr/>
        <p:txBody>
          <a:bodyPr/>
          <a:lstStyle/>
          <a:p>
            <a:pPr eaLnBrk="1" hangingPunct="1"/>
            <a:r>
              <a:rPr lang="es-ES" sz="2800" smtClean="0">
                <a:solidFill>
                  <a:srgbClr val="FFFF00"/>
                </a:solidFill>
              </a:rPr>
              <a:t>Otros dicen: “</a:t>
            </a:r>
            <a:r>
              <a:rPr lang="es-ES" sz="2800" i="1" smtClean="0">
                <a:solidFill>
                  <a:srgbClr val="FFFF00"/>
                </a:solidFill>
              </a:rPr>
              <a:t>Toub banai hamelech ghiblem”</a:t>
            </a:r>
            <a:r>
              <a:rPr lang="es-ES" sz="2800" smtClean="0">
                <a:solidFill>
                  <a:srgbClr val="FFFF00"/>
                </a:solidFill>
              </a:rPr>
              <a:t>. Que se contesta: “</a:t>
            </a:r>
            <a:r>
              <a:rPr lang="es-ES" sz="2800" i="1" smtClean="0">
                <a:solidFill>
                  <a:srgbClr val="FFFF00"/>
                </a:solidFill>
              </a:rPr>
              <a:t>Zabulón es un buen masón”.</a:t>
            </a:r>
            <a:endParaRPr lang="es-ES_tradnl" sz="4000" smtClean="0">
              <a:solidFill>
                <a:srgbClr val="FFFF00"/>
              </a:solidFill>
            </a:endParaRPr>
          </a:p>
        </p:txBody>
      </p:sp>
      <p:sp>
        <p:nvSpPr>
          <p:cNvPr id="1334275" name="Rectangle 3"/>
          <p:cNvSpPr>
            <a:spLocks noGrp="1" noChangeArrowheads="1"/>
          </p:cNvSpPr>
          <p:nvPr>
            <p:ph type="body" sz="half" idx="1"/>
          </p:nvPr>
        </p:nvSpPr>
        <p:spPr>
          <a:xfrm>
            <a:off x="228600" y="1722438"/>
            <a:ext cx="4038600" cy="4525962"/>
          </a:xfrm>
        </p:spPr>
        <p:txBody>
          <a:bodyPr/>
          <a:lstStyle/>
          <a:p>
            <a:pPr eaLnBrk="1" hangingPunct="1">
              <a:lnSpc>
                <a:spcPct val="80000"/>
              </a:lnSpc>
            </a:pPr>
            <a:r>
              <a:rPr lang="es-ES" sz="2100" smtClean="0"/>
              <a:t>Toub = bueno, honesto, amigable, glorioso. Transmite ideas de bondad, salud, belleza, felicidad, majestad, gloria, y a veces se usa como un nombre de la Deidad. </a:t>
            </a:r>
          </a:p>
          <a:p>
            <a:pPr eaLnBrk="1" hangingPunct="1">
              <a:lnSpc>
                <a:spcPct val="80000"/>
              </a:lnSpc>
            </a:pPr>
            <a:r>
              <a:rPr lang="pt-BR" sz="2100" smtClean="0"/>
              <a:t>Banai = constructor. </a:t>
            </a:r>
          </a:p>
          <a:p>
            <a:pPr eaLnBrk="1" hangingPunct="1">
              <a:lnSpc>
                <a:spcPct val="80000"/>
              </a:lnSpc>
            </a:pPr>
            <a:r>
              <a:rPr lang="pt-BR" sz="2100" smtClean="0"/>
              <a:t>Malakh, Malech, Melech o Moloch: Rey, comandante, líder.  </a:t>
            </a:r>
          </a:p>
          <a:p>
            <a:pPr eaLnBrk="1" hangingPunct="1">
              <a:lnSpc>
                <a:spcPct val="80000"/>
              </a:lnSpc>
            </a:pPr>
            <a:r>
              <a:rPr lang="es-ES" sz="2100" smtClean="0"/>
              <a:t>Con la h como prefijo es “El Rey”. </a:t>
            </a:r>
          </a:p>
          <a:p>
            <a:pPr eaLnBrk="1" hangingPunct="1">
              <a:lnSpc>
                <a:spcPct val="80000"/>
              </a:lnSpc>
            </a:pPr>
            <a:r>
              <a:rPr lang="es-ES" sz="2100" smtClean="0"/>
              <a:t>Gebal o Gabul: ciudad de fenicia, de la que provenían los picapedreros del Templo de Salomón</a:t>
            </a:r>
            <a:r>
              <a:rPr lang="es-ES" sz="2000" smtClean="0"/>
              <a:t>.</a:t>
            </a:r>
            <a:endParaRPr lang="es-ES_tradnl" sz="2000" smtClean="0"/>
          </a:p>
        </p:txBody>
      </p:sp>
      <p:sp>
        <p:nvSpPr>
          <p:cNvPr id="179204" name="Rectangle 4"/>
          <p:cNvSpPr>
            <a:spLocks noGrp="1" noChangeArrowheads="1"/>
          </p:cNvSpPr>
          <p:nvPr>
            <p:ph sz="half" idx="2"/>
          </p:nvPr>
        </p:nvSpPr>
        <p:spPr>
          <a:xfrm>
            <a:off x="4648200" y="1798638"/>
            <a:ext cx="4038600" cy="4525962"/>
          </a:xfrm>
        </p:spPr>
        <p:txBody>
          <a:bodyPr/>
          <a:lstStyle/>
          <a:p>
            <a:pPr eaLnBrk="1" hangingPunct="1">
              <a:lnSpc>
                <a:spcPct val="80000"/>
              </a:lnSpc>
            </a:pPr>
            <a:endParaRPr lang="es-AR" sz="2000" smtClean="0"/>
          </a:p>
        </p:txBody>
      </p:sp>
      <p:pic>
        <p:nvPicPr>
          <p:cNvPr id="1334277" name="Picture 5" descr="k68545_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8288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78" name="Text Box 6"/>
          <p:cNvSpPr txBox="1">
            <a:spLocks noChangeArrowheads="1"/>
          </p:cNvSpPr>
          <p:nvPr/>
        </p:nvSpPr>
        <p:spPr bwMode="auto">
          <a:xfrm>
            <a:off x="4937125" y="5827713"/>
            <a:ext cx="3321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Imagen de Baalat Gebal, diosa</a:t>
            </a:r>
          </a:p>
          <a:p>
            <a:pPr algn="ctr" eaLnBrk="1" hangingPunct="1"/>
            <a:r>
              <a:rPr lang="es-AR">
                <a:solidFill>
                  <a:schemeClr val="tx1"/>
                </a:solidFill>
              </a:rPr>
              <a:t>adorada en Biblos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4274"/>
                                        </p:tgtEl>
                                        <p:attrNameLst>
                                          <p:attrName>style.visibility</p:attrName>
                                        </p:attrNameLst>
                                      </p:cBhvr>
                                      <p:to>
                                        <p:strVal val="visible"/>
                                      </p:to>
                                    </p:set>
                                    <p:animEffect transition="in" filter="blinds(horizontal)">
                                      <p:cBhvr>
                                        <p:cTn id="7" dur="500"/>
                                        <p:tgtEl>
                                          <p:spTgt spid="1334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4275">
                                            <p:txEl>
                                              <p:pRg st="0" end="0"/>
                                            </p:txEl>
                                          </p:spTgt>
                                        </p:tgtEl>
                                        <p:attrNameLst>
                                          <p:attrName>style.visibility</p:attrName>
                                        </p:attrNameLst>
                                      </p:cBhvr>
                                      <p:to>
                                        <p:strVal val="visible"/>
                                      </p:to>
                                    </p:set>
                                    <p:animEffect transition="in" filter="blinds(horizontal)">
                                      <p:cBhvr>
                                        <p:cTn id="12" dur="500"/>
                                        <p:tgtEl>
                                          <p:spTgt spid="13342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4275">
                                            <p:txEl>
                                              <p:pRg st="1" end="1"/>
                                            </p:txEl>
                                          </p:spTgt>
                                        </p:tgtEl>
                                        <p:attrNameLst>
                                          <p:attrName>style.visibility</p:attrName>
                                        </p:attrNameLst>
                                      </p:cBhvr>
                                      <p:to>
                                        <p:strVal val="visible"/>
                                      </p:to>
                                    </p:set>
                                    <p:animEffect transition="in" filter="blinds(horizontal)">
                                      <p:cBhvr>
                                        <p:cTn id="17" dur="500"/>
                                        <p:tgtEl>
                                          <p:spTgt spid="13342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4275">
                                            <p:txEl>
                                              <p:pRg st="2" end="2"/>
                                            </p:txEl>
                                          </p:spTgt>
                                        </p:tgtEl>
                                        <p:attrNameLst>
                                          <p:attrName>style.visibility</p:attrName>
                                        </p:attrNameLst>
                                      </p:cBhvr>
                                      <p:to>
                                        <p:strVal val="visible"/>
                                      </p:to>
                                    </p:set>
                                    <p:animEffect transition="in" filter="blinds(horizontal)">
                                      <p:cBhvr>
                                        <p:cTn id="22" dur="500"/>
                                        <p:tgtEl>
                                          <p:spTgt spid="13342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4275">
                                            <p:txEl>
                                              <p:pRg st="3" end="3"/>
                                            </p:txEl>
                                          </p:spTgt>
                                        </p:tgtEl>
                                        <p:attrNameLst>
                                          <p:attrName>style.visibility</p:attrName>
                                        </p:attrNameLst>
                                      </p:cBhvr>
                                      <p:to>
                                        <p:strVal val="visible"/>
                                      </p:to>
                                    </p:set>
                                    <p:animEffect transition="in" filter="blinds(horizontal)">
                                      <p:cBhvr>
                                        <p:cTn id="27" dur="500"/>
                                        <p:tgtEl>
                                          <p:spTgt spid="13342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34275">
                                            <p:txEl>
                                              <p:pRg st="4" end="4"/>
                                            </p:txEl>
                                          </p:spTgt>
                                        </p:tgtEl>
                                        <p:attrNameLst>
                                          <p:attrName>style.visibility</p:attrName>
                                        </p:attrNameLst>
                                      </p:cBhvr>
                                      <p:to>
                                        <p:strVal val="visible"/>
                                      </p:to>
                                    </p:set>
                                    <p:animEffect transition="in" filter="blinds(horizontal)">
                                      <p:cBhvr>
                                        <p:cTn id="32" dur="500"/>
                                        <p:tgtEl>
                                          <p:spTgt spid="133427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334277"/>
                                        </p:tgtEl>
                                        <p:attrNameLst>
                                          <p:attrName>style.visibility</p:attrName>
                                        </p:attrNameLst>
                                      </p:cBhvr>
                                      <p:to>
                                        <p:strVal val="visible"/>
                                      </p:to>
                                    </p:set>
                                    <p:animEffect transition="in" filter="fade">
                                      <p:cBhvr>
                                        <p:cTn id="37" dur="2000"/>
                                        <p:tgtEl>
                                          <p:spTgt spid="133427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334278"/>
                                        </p:tgtEl>
                                        <p:attrNameLst>
                                          <p:attrName>style.visibility</p:attrName>
                                        </p:attrNameLst>
                                      </p:cBhvr>
                                      <p:to>
                                        <p:strVal val="visible"/>
                                      </p:to>
                                    </p:set>
                                    <p:animEffect transition="in" filter="dissolve">
                                      <p:cBhvr>
                                        <p:cTn id="42" dur="500"/>
                                        <p:tgtEl>
                                          <p:spTgt spid="1334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274" grpId="0"/>
      <p:bldP spid="1334275" grpId="0" build="p"/>
      <p:bldP spid="1334278"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298" name="Rectangle 2"/>
          <p:cNvSpPr>
            <a:spLocks noGrp="1" noChangeArrowheads="1"/>
          </p:cNvSpPr>
          <p:nvPr>
            <p:ph type="title"/>
          </p:nvPr>
        </p:nvSpPr>
        <p:spPr/>
        <p:txBody>
          <a:bodyPr/>
          <a:lstStyle/>
          <a:p>
            <a:pPr eaLnBrk="1" hangingPunct="1"/>
            <a:r>
              <a:rPr lang="es-AR" smtClean="0">
                <a:solidFill>
                  <a:srgbClr val="FFFF00"/>
                </a:solidFill>
              </a:rPr>
              <a:t>Gebal</a:t>
            </a:r>
            <a:endParaRPr lang="es-ES_tradnl" smtClean="0">
              <a:solidFill>
                <a:srgbClr val="FFFF00"/>
              </a:solidFill>
            </a:endParaRPr>
          </a:p>
        </p:txBody>
      </p:sp>
      <p:sp>
        <p:nvSpPr>
          <p:cNvPr id="1335299" name="Rectangle 3"/>
          <p:cNvSpPr>
            <a:spLocks noGrp="1" noChangeArrowheads="1"/>
          </p:cNvSpPr>
          <p:nvPr>
            <p:ph type="body" sz="half" idx="1"/>
          </p:nvPr>
        </p:nvSpPr>
        <p:spPr>
          <a:xfrm>
            <a:off x="152400" y="1600200"/>
            <a:ext cx="4038600" cy="4525963"/>
          </a:xfrm>
        </p:spPr>
        <p:txBody>
          <a:bodyPr/>
          <a:lstStyle/>
          <a:p>
            <a:pPr eaLnBrk="1" hangingPunct="1">
              <a:lnSpc>
                <a:spcPct val="80000"/>
              </a:lnSpc>
            </a:pPr>
            <a:r>
              <a:rPr lang="es-ES" sz="2000" smtClean="0"/>
              <a:t>Era el nombre que los hebreos daban a Biblos en los tiempos bíblicos.</a:t>
            </a:r>
          </a:p>
          <a:p>
            <a:pPr eaLnBrk="1" hangingPunct="1">
              <a:lnSpc>
                <a:spcPct val="80000"/>
              </a:lnSpc>
            </a:pPr>
            <a:r>
              <a:rPr lang="es-ES" sz="2000" smtClean="0"/>
              <a:t>Gebal quedaba cerca del río Adonis, y sus habitantes practicaban los Misterios de ese Dios.</a:t>
            </a:r>
          </a:p>
          <a:p>
            <a:pPr eaLnBrk="1" hangingPunct="1">
              <a:lnSpc>
                <a:spcPct val="80000"/>
              </a:lnSpc>
            </a:pPr>
            <a:r>
              <a:rPr lang="es-ES" sz="2000" smtClean="0"/>
              <a:t>Las aguas del Adonis poseen una tonalidad roja que recuerda la sangre. </a:t>
            </a:r>
          </a:p>
          <a:p>
            <a:pPr eaLnBrk="1" hangingPunct="1">
              <a:lnSpc>
                <a:spcPct val="80000"/>
              </a:lnSpc>
            </a:pPr>
            <a:r>
              <a:rPr lang="es-ES" sz="2000" smtClean="0"/>
              <a:t>Los hebreos tomaron el nombre Adonai a partir de Adonis. </a:t>
            </a:r>
          </a:p>
          <a:p>
            <a:pPr eaLnBrk="1" hangingPunct="1">
              <a:lnSpc>
                <a:spcPct val="80000"/>
              </a:lnSpc>
            </a:pPr>
            <a:r>
              <a:rPr lang="es-ES" sz="2000" smtClean="0"/>
              <a:t>Gebal también significa un límite o una elevación del terreno, natural o artificial.</a:t>
            </a:r>
          </a:p>
          <a:p>
            <a:pPr eaLnBrk="1" hangingPunct="1">
              <a:lnSpc>
                <a:spcPct val="80000"/>
              </a:lnSpc>
            </a:pPr>
            <a:r>
              <a:rPr lang="es-AR" sz="2000" smtClean="0"/>
              <a:t>De Gebal provenían los Giblim o Ghiblem, </a:t>
            </a:r>
            <a:r>
              <a:rPr lang="es-AR" sz="2000" i="1" smtClean="0"/>
              <a:t>“constructores”.</a:t>
            </a:r>
            <a:endParaRPr lang="es-ES_tradnl" sz="2000" i="1" smtClean="0"/>
          </a:p>
        </p:txBody>
      </p:sp>
      <p:pic>
        <p:nvPicPr>
          <p:cNvPr id="1335300" name="Picture 4" descr="paul-peter-rubens-venus-and-adonis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828800"/>
            <a:ext cx="4762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5301" name="Text Box 5"/>
          <p:cNvSpPr txBox="1">
            <a:spLocks noChangeArrowheads="1"/>
          </p:cNvSpPr>
          <p:nvPr/>
        </p:nvSpPr>
        <p:spPr bwMode="auto">
          <a:xfrm>
            <a:off x="4565650" y="5943600"/>
            <a:ext cx="4044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“Venus y Adonis”, de Peter P. Rubens</a:t>
            </a:r>
          </a:p>
          <a:p>
            <a:pPr algn="ctr" eaLnBrk="1" hangingPunct="1"/>
            <a:r>
              <a:rPr lang="es-AR">
                <a:solidFill>
                  <a:schemeClr val="tx1"/>
                </a:solidFill>
              </a:rPr>
              <a:t>(1635)</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5298"/>
                                        </p:tgtEl>
                                        <p:attrNameLst>
                                          <p:attrName>style.visibility</p:attrName>
                                        </p:attrNameLst>
                                      </p:cBhvr>
                                      <p:to>
                                        <p:strVal val="visible"/>
                                      </p:to>
                                    </p:set>
                                    <p:animEffect transition="in" filter="blinds(horizontal)">
                                      <p:cBhvr>
                                        <p:cTn id="7" dur="500"/>
                                        <p:tgtEl>
                                          <p:spTgt spid="133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5299">
                                            <p:txEl>
                                              <p:pRg st="0" end="0"/>
                                            </p:txEl>
                                          </p:spTgt>
                                        </p:tgtEl>
                                        <p:attrNameLst>
                                          <p:attrName>style.visibility</p:attrName>
                                        </p:attrNameLst>
                                      </p:cBhvr>
                                      <p:to>
                                        <p:strVal val="visible"/>
                                      </p:to>
                                    </p:set>
                                    <p:animEffect transition="in" filter="blinds(horizontal)">
                                      <p:cBhvr>
                                        <p:cTn id="12" dur="500"/>
                                        <p:tgtEl>
                                          <p:spTgt spid="13352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5299">
                                            <p:txEl>
                                              <p:pRg st="1" end="1"/>
                                            </p:txEl>
                                          </p:spTgt>
                                        </p:tgtEl>
                                        <p:attrNameLst>
                                          <p:attrName>style.visibility</p:attrName>
                                        </p:attrNameLst>
                                      </p:cBhvr>
                                      <p:to>
                                        <p:strVal val="visible"/>
                                      </p:to>
                                    </p:set>
                                    <p:animEffect transition="in" filter="blinds(horizontal)">
                                      <p:cBhvr>
                                        <p:cTn id="17" dur="500"/>
                                        <p:tgtEl>
                                          <p:spTgt spid="13352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5299">
                                            <p:txEl>
                                              <p:pRg st="2" end="2"/>
                                            </p:txEl>
                                          </p:spTgt>
                                        </p:tgtEl>
                                        <p:attrNameLst>
                                          <p:attrName>style.visibility</p:attrName>
                                        </p:attrNameLst>
                                      </p:cBhvr>
                                      <p:to>
                                        <p:strVal val="visible"/>
                                      </p:to>
                                    </p:set>
                                    <p:animEffect transition="in" filter="blinds(horizontal)">
                                      <p:cBhvr>
                                        <p:cTn id="22" dur="500"/>
                                        <p:tgtEl>
                                          <p:spTgt spid="13352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5299">
                                            <p:txEl>
                                              <p:pRg st="3" end="3"/>
                                            </p:txEl>
                                          </p:spTgt>
                                        </p:tgtEl>
                                        <p:attrNameLst>
                                          <p:attrName>style.visibility</p:attrName>
                                        </p:attrNameLst>
                                      </p:cBhvr>
                                      <p:to>
                                        <p:strVal val="visible"/>
                                      </p:to>
                                    </p:set>
                                    <p:animEffect transition="in" filter="blinds(horizontal)">
                                      <p:cBhvr>
                                        <p:cTn id="27" dur="500"/>
                                        <p:tgtEl>
                                          <p:spTgt spid="13352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35299">
                                            <p:txEl>
                                              <p:pRg st="4" end="4"/>
                                            </p:txEl>
                                          </p:spTgt>
                                        </p:tgtEl>
                                        <p:attrNameLst>
                                          <p:attrName>style.visibility</p:attrName>
                                        </p:attrNameLst>
                                      </p:cBhvr>
                                      <p:to>
                                        <p:strVal val="visible"/>
                                      </p:to>
                                    </p:set>
                                    <p:animEffect transition="in" filter="blinds(horizontal)">
                                      <p:cBhvr>
                                        <p:cTn id="32" dur="500"/>
                                        <p:tgtEl>
                                          <p:spTgt spid="133529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35299">
                                            <p:txEl>
                                              <p:pRg st="5" end="5"/>
                                            </p:txEl>
                                          </p:spTgt>
                                        </p:tgtEl>
                                        <p:attrNameLst>
                                          <p:attrName>style.visibility</p:attrName>
                                        </p:attrNameLst>
                                      </p:cBhvr>
                                      <p:to>
                                        <p:strVal val="visible"/>
                                      </p:to>
                                    </p:set>
                                    <p:animEffect transition="in" filter="blinds(horizontal)">
                                      <p:cBhvr>
                                        <p:cTn id="37" dur="500"/>
                                        <p:tgtEl>
                                          <p:spTgt spid="133529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335300"/>
                                        </p:tgtEl>
                                        <p:attrNameLst>
                                          <p:attrName>style.visibility</p:attrName>
                                        </p:attrNameLst>
                                      </p:cBhvr>
                                      <p:to>
                                        <p:strVal val="visible"/>
                                      </p:to>
                                    </p:set>
                                    <p:animEffect transition="in" filter="fade">
                                      <p:cBhvr>
                                        <p:cTn id="42" dur="2000"/>
                                        <p:tgtEl>
                                          <p:spTgt spid="133530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335301"/>
                                        </p:tgtEl>
                                        <p:attrNameLst>
                                          <p:attrName>style.visibility</p:attrName>
                                        </p:attrNameLst>
                                      </p:cBhvr>
                                      <p:to>
                                        <p:strVal val="visible"/>
                                      </p:to>
                                    </p:set>
                                    <p:animEffect transition="in" filter="dissolve">
                                      <p:cBhvr>
                                        <p:cTn id="47" dur="500"/>
                                        <p:tgtEl>
                                          <p:spTgt spid="1335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5298" grpId="0"/>
      <p:bldP spid="1335299" grpId="0" build="p"/>
      <p:bldP spid="1335301"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6322" name="Rectangle 2"/>
          <p:cNvSpPr>
            <a:spLocks noGrp="1" noChangeArrowheads="1"/>
          </p:cNvSpPr>
          <p:nvPr>
            <p:ph type="title"/>
          </p:nvPr>
        </p:nvSpPr>
        <p:spPr/>
        <p:txBody>
          <a:bodyPr/>
          <a:lstStyle/>
          <a:p>
            <a:pPr eaLnBrk="1" hangingPunct="1"/>
            <a:r>
              <a:rPr lang="es-ES" sz="2400" smtClean="0">
                <a:solidFill>
                  <a:srgbClr val="FFFF00"/>
                </a:solidFill>
              </a:rPr>
              <a:t>Según Pike, la frase correcta es </a:t>
            </a:r>
            <a:r>
              <a:rPr lang="es-ES" sz="2400" i="1" smtClean="0">
                <a:solidFill>
                  <a:srgbClr val="FFFF00"/>
                </a:solidFill>
              </a:rPr>
              <a:t>“Toub banai h’Melekh Gebulim”,</a:t>
            </a:r>
            <a:r>
              <a:rPr lang="es-ES" sz="2400" smtClean="0">
                <a:solidFill>
                  <a:srgbClr val="FFFF00"/>
                </a:solidFill>
              </a:rPr>
              <a:t> y significa </a:t>
            </a:r>
            <a:r>
              <a:rPr lang="es-ES" sz="2400" i="1" smtClean="0">
                <a:solidFill>
                  <a:srgbClr val="FFFF00"/>
                </a:solidFill>
              </a:rPr>
              <a:t>“El Jefe de los hombres de Gebal, la Gloria de los Constructores”.</a:t>
            </a:r>
            <a:r>
              <a:rPr lang="es-ES" sz="2400" smtClean="0">
                <a:solidFill>
                  <a:srgbClr val="FFFF00"/>
                </a:solidFill>
              </a:rPr>
              <a:t> </a:t>
            </a:r>
            <a:endParaRPr lang="es-ES_tradnl" sz="2400" smtClean="0">
              <a:solidFill>
                <a:srgbClr val="FFFF00"/>
              </a:solidFill>
            </a:endParaRPr>
          </a:p>
        </p:txBody>
      </p:sp>
      <p:pic>
        <p:nvPicPr>
          <p:cNvPr id="1336323" name="Picture 3" descr="Phoenician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8001000" cy="5508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6324" name="Text Box 4"/>
          <p:cNvSpPr txBox="1">
            <a:spLocks noChangeArrowheads="1"/>
          </p:cNvSpPr>
          <p:nvPr/>
        </p:nvSpPr>
        <p:spPr bwMode="auto">
          <a:xfrm>
            <a:off x="1660525" y="2779713"/>
            <a:ext cx="5924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frase referida, en caracteres samaritanos, según Pike</a:t>
            </a:r>
            <a:endParaRPr lang="es-ES_tradnl">
              <a:solidFill>
                <a:schemeClr val="tx1"/>
              </a:solidFill>
            </a:endParaRPr>
          </a:p>
        </p:txBody>
      </p:sp>
      <p:pic>
        <p:nvPicPr>
          <p:cNvPr id="1336325" name="Picture 5" descr="byblo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425767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6326" name="Text Box 6"/>
          <p:cNvSpPr txBox="1">
            <a:spLocks noChangeArrowheads="1"/>
          </p:cNvSpPr>
          <p:nvPr/>
        </p:nvSpPr>
        <p:spPr bwMode="auto">
          <a:xfrm>
            <a:off x="6477000" y="4295775"/>
            <a:ext cx="23685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En caracteres</a:t>
            </a:r>
          </a:p>
          <a:p>
            <a:pPr eaLnBrk="1" hangingPunct="1"/>
            <a:r>
              <a:rPr lang="es-AR">
                <a:solidFill>
                  <a:schemeClr val="tx1"/>
                </a:solidFill>
              </a:rPr>
              <a:t>fenicios, aquí</a:t>
            </a:r>
          </a:p>
          <a:p>
            <a:pPr eaLnBrk="1" hangingPunct="1"/>
            <a:r>
              <a:rPr lang="es-AR">
                <a:solidFill>
                  <a:schemeClr val="tx1"/>
                </a:solidFill>
              </a:rPr>
              <a:t>se lee</a:t>
            </a:r>
          </a:p>
          <a:p>
            <a:pPr eaLnBrk="1" hangingPunct="1"/>
            <a:r>
              <a:rPr lang="es-AR">
                <a:solidFill>
                  <a:schemeClr val="tx1"/>
                </a:solidFill>
              </a:rPr>
              <a:t>“Ainel, Rey de Gebal”</a:t>
            </a:r>
            <a:endParaRPr lang="es-ES_tradnl">
              <a:solidFill>
                <a:schemeClr val="tx1"/>
              </a:solidFill>
            </a:endParaRPr>
          </a:p>
        </p:txBody>
      </p:sp>
      <p:sp>
        <p:nvSpPr>
          <p:cNvPr id="7" name="6 CuadroTexto"/>
          <p:cNvSpPr txBox="1">
            <a:spLocks noChangeArrowheads="1"/>
          </p:cNvSpPr>
          <p:nvPr/>
        </p:nvSpPr>
        <p:spPr bwMode="auto">
          <a:xfrm>
            <a:off x="1457325" y="6096000"/>
            <a:ext cx="5934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MX">
                <a:solidFill>
                  <a:schemeClr val="tx1"/>
                </a:solidFill>
              </a:rPr>
              <a:t>Otros dicen: </a:t>
            </a:r>
            <a:r>
              <a:rPr lang="es-MX" i="1">
                <a:solidFill>
                  <a:schemeClr val="tx1"/>
                </a:solidFill>
              </a:rPr>
              <a:t>«Toub Bagani Gamal Abel»</a:t>
            </a:r>
            <a:r>
              <a:rPr lang="es-MX">
                <a:solidFill>
                  <a:schemeClr val="tx1"/>
                </a:solidFill>
              </a:rPr>
              <a:t>, y lo traducen</a:t>
            </a:r>
          </a:p>
          <a:p>
            <a:pPr algn="ctr" eaLnBrk="1" hangingPunct="1"/>
            <a:r>
              <a:rPr lang="es-MX">
                <a:solidFill>
                  <a:schemeClr val="tx1"/>
                </a:solidFill>
              </a:rPr>
              <a:t>por: </a:t>
            </a:r>
            <a:r>
              <a:rPr lang="es-MX" i="1">
                <a:solidFill>
                  <a:schemeClr val="tx1"/>
                </a:solidFill>
              </a:rPr>
              <a:t>«tened valor y buen corazón»</a:t>
            </a:r>
            <a:endParaRPr lang="es-AR">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6322"/>
                                        </p:tgtEl>
                                        <p:attrNameLst>
                                          <p:attrName>style.visibility</p:attrName>
                                        </p:attrNameLst>
                                      </p:cBhvr>
                                      <p:to>
                                        <p:strVal val="visible"/>
                                      </p:to>
                                    </p:set>
                                    <p:animEffect transition="in" filter="blinds(horizontal)">
                                      <p:cBhvr>
                                        <p:cTn id="7" dur="500"/>
                                        <p:tgtEl>
                                          <p:spTgt spid="1336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6323"/>
                                        </p:tgtEl>
                                        <p:attrNameLst>
                                          <p:attrName>style.visibility</p:attrName>
                                        </p:attrNameLst>
                                      </p:cBhvr>
                                      <p:to>
                                        <p:strVal val="visible"/>
                                      </p:to>
                                    </p:set>
                                    <p:animEffect transition="in" filter="fade">
                                      <p:cBhvr>
                                        <p:cTn id="12" dur="2000"/>
                                        <p:tgtEl>
                                          <p:spTgt spid="13363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6324"/>
                                        </p:tgtEl>
                                        <p:attrNameLst>
                                          <p:attrName>style.visibility</p:attrName>
                                        </p:attrNameLst>
                                      </p:cBhvr>
                                      <p:to>
                                        <p:strVal val="visible"/>
                                      </p:to>
                                    </p:set>
                                    <p:animEffect transition="in" filter="dissolve">
                                      <p:cBhvr>
                                        <p:cTn id="17" dur="500"/>
                                        <p:tgtEl>
                                          <p:spTgt spid="13363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36325"/>
                                        </p:tgtEl>
                                        <p:attrNameLst>
                                          <p:attrName>style.visibility</p:attrName>
                                        </p:attrNameLst>
                                      </p:cBhvr>
                                      <p:to>
                                        <p:strVal val="visible"/>
                                      </p:to>
                                    </p:set>
                                    <p:animEffect transition="in" filter="fade">
                                      <p:cBhvr>
                                        <p:cTn id="22" dur="2000"/>
                                        <p:tgtEl>
                                          <p:spTgt spid="13363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36326"/>
                                        </p:tgtEl>
                                        <p:attrNameLst>
                                          <p:attrName>style.visibility</p:attrName>
                                        </p:attrNameLst>
                                      </p:cBhvr>
                                      <p:to>
                                        <p:strVal val="visible"/>
                                      </p:to>
                                    </p:set>
                                    <p:animEffect transition="in" filter="dissolve">
                                      <p:cBhvr>
                                        <p:cTn id="27" dur="500"/>
                                        <p:tgtEl>
                                          <p:spTgt spid="13363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6322" grpId="0"/>
      <p:bldP spid="1336324" grpId="0"/>
      <p:bldP spid="1336326" grpId="0"/>
      <p:bldP spid="7"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2"/>
          <p:cNvSpPr>
            <a:spLocks noGrp="1" noChangeArrowheads="1"/>
          </p:cNvSpPr>
          <p:nvPr>
            <p:ph type="title"/>
          </p:nvPr>
        </p:nvSpPr>
        <p:spPr/>
        <p:txBody>
          <a:bodyPr/>
          <a:lstStyle/>
          <a:p>
            <a:pPr eaLnBrk="1" hangingPunct="1"/>
            <a:r>
              <a:rPr lang="es-AR" sz="4000" smtClean="0">
                <a:solidFill>
                  <a:srgbClr val="FFFF00"/>
                </a:solidFill>
              </a:rPr>
              <a:t>Pero puede haber un significado más esotérico…</a:t>
            </a:r>
            <a:endParaRPr lang="es-ES_tradnl" sz="4000" smtClean="0">
              <a:solidFill>
                <a:srgbClr val="FFFF00"/>
              </a:solidFill>
            </a:endParaRPr>
          </a:p>
        </p:txBody>
      </p:sp>
      <p:sp>
        <p:nvSpPr>
          <p:cNvPr id="1337347" name="Rectangle 3"/>
          <p:cNvSpPr>
            <a:spLocks noGrp="1" noChangeArrowheads="1"/>
          </p:cNvSpPr>
          <p:nvPr>
            <p:ph type="body" sz="half" idx="1"/>
          </p:nvPr>
        </p:nvSpPr>
        <p:spPr>
          <a:xfrm>
            <a:off x="457200" y="1722438"/>
            <a:ext cx="4038600" cy="4525962"/>
          </a:xfrm>
        </p:spPr>
        <p:txBody>
          <a:bodyPr/>
          <a:lstStyle/>
          <a:p>
            <a:pPr eaLnBrk="1" hangingPunct="1"/>
            <a:r>
              <a:rPr lang="es-ES" sz="2400" smtClean="0"/>
              <a:t>Porque Guibulum, Gibulum, Jehabulum o Jabulum (Zabulón) vienen de Guibul: </a:t>
            </a:r>
            <a:r>
              <a:rPr lang="es-ES" sz="2400" i="1" smtClean="0"/>
              <a:t>“Límite, frontera, el espacio cerrado por límites”.</a:t>
            </a:r>
            <a:r>
              <a:rPr lang="es-ES" sz="2400" smtClean="0"/>
              <a:t> </a:t>
            </a:r>
          </a:p>
          <a:p>
            <a:pPr eaLnBrk="1" hangingPunct="1"/>
            <a:r>
              <a:rPr lang="es-ES" sz="2400" smtClean="0"/>
              <a:t>Así, Guibul-Om (Zabulón) es: </a:t>
            </a:r>
            <a:r>
              <a:rPr lang="es-ES" sz="2400" i="1" smtClean="0"/>
              <a:t>“Om (la deidad), limitada y manifestada”.</a:t>
            </a:r>
            <a:r>
              <a:rPr lang="es-ES" sz="2400" smtClean="0"/>
              <a:t> </a:t>
            </a:r>
          </a:p>
          <a:p>
            <a:pPr eaLnBrk="1" hangingPunct="1"/>
            <a:r>
              <a:rPr lang="es-ES" sz="2400" smtClean="0"/>
              <a:t>Y Hamelech (Rey) es un superlativo.</a:t>
            </a:r>
            <a:endParaRPr lang="es-ES_tradnl" sz="2400" smtClean="0"/>
          </a:p>
        </p:txBody>
      </p:sp>
      <p:sp>
        <p:nvSpPr>
          <p:cNvPr id="182276" name="Rectangle 4"/>
          <p:cNvSpPr>
            <a:spLocks noGrp="1" noChangeArrowheads="1"/>
          </p:cNvSpPr>
          <p:nvPr>
            <p:ph sz="half" idx="2"/>
          </p:nvPr>
        </p:nvSpPr>
        <p:spPr/>
        <p:txBody>
          <a:bodyPr/>
          <a:lstStyle/>
          <a:p>
            <a:pPr eaLnBrk="1" hangingPunct="1"/>
            <a:endParaRPr lang="es-AR" sz="2400" smtClean="0"/>
          </a:p>
        </p:txBody>
      </p:sp>
      <p:pic>
        <p:nvPicPr>
          <p:cNvPr id="1337349" name="Picture 5" descr="om13nm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3241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7350" name="Text Box 6"/>
          <p:cNvSpPr txBox="1">
            <a:spLocks noChangeArrowheads="1"/>
          </p:cNvSpPr>
          <p:nvPr/>
        </p:nvSpPr>
        <p:spPr bwMode="auto">
          <a:xfrm>
            <a:off x="6248400" y="5546725"/>
            <a:ext cx="1003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sz="4000" b="1">
                <a:solidFill>
                  <a:schemeClr val="tx1"/>
                </a:solidFill>
              </a:rPr>
              <a:t>OM</a:t>
            </a:r>
            <a:endParaRPr lang="es-ES_tradnl" sz="4000"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7346"/>
                                        </p:tgtEl>
                                        <p:attrNameLst>
                                          <p:attrName>style.visibility</p:attrName>
                                        </p:attrNameLst>
                                      </p:cBhvr>
                                      <p:to>
                                        <p:strVal val="visible"/>
                                      </p:to>
                                    </p:set>
                                    <p:animEffect transition="in" filter="blinds(horizontal)">
                                      <p:cBhvr>
                                        <p:cTn id="7" dur="500"/>
                                        <p:tgtEl>
                                          <p:spTgt spid="1337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7347">
                                            <p:txEl>
                                              <p:pRg st="0" end="0"/>
                                            </p:txEl>
                                          </p:spTgt>
                                        </p:tgtEl>
                                        <p:attrNameLst>
                                          <p:attrName>style.visibility</p:attrName>
                                        </p:attrNameLst>
                                      </p:cBhvr>
                                      <p:to>
                                        <p:strVal val="visible"/>
                                      </p:to>
                                    </p:set>
                                    <p:animEffect transition="in" filter="blinds(horizontal)">
                                      <p:cBhvr>
                                        <p:cTn id="12" dur="500"/>
                                        <p:tgtEl>
                                          <p:spTgt spid="1337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7347">
                                            <p:txEl>
                                              <p:pRg st="1" end="1"/>
                                            </p:txEl>
                                          </p:spTgt>
                                        </p:tgtEl>
                                        <p:attrNameLst>
                                          <p:attrName>style.visibility</p:attrName>
                                        </p:attrNameLst>
                                      </p:cBhvr>
                                      <p:to>
                                        <p:strVal val="visible"/>
                                      </p:to>
                                    </p:set>
                                    <p:animEffect transition="in" filter="blinds(horizontal)">
                                      <p:cBhvr>
                                        <p:cTn id="17" dur="500"/>
                                        <p:tgtEl>
                                          <p:spTgt spid="13373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7347">
                                            <p:txEl>
                                              <p:pRg st="2" end="2"/>
                                            </p:txEl>
                                          </p:spTgt>
                                        </p:tgtEl>
                                        <p:attrNameLst>
                                          <p:attrName>style.visibility</p:attrName>
                                        </p:attrNameLst>
                                      </p:cBhvr>
                                      <p:to>
                                        <p:strVal val="visible"/>
                                      </p:to>
                                    </p:set>
                                    <p:animEffect transition="in" filter="blinds(horizontal)">
                                      <p:cBhvr>
                                        <p:cTn id="22" dur="500"/>
                                        <p:tgtEl>
                                          <p:spTgt spid="13373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37349"/>
                                        </p:tgtEl>
                                        <p:attrNameLst>
                                          <p:attrName>style.visibility</p:attrName>
                                        </p:attrNameLst>
                                      </p:cBhvr>
                                      <p:to>
                                        <p:strVal val="visible"/>
                                      </p:to>
                                    </p:set>
                                    <p:animEffect transition="in" filter="fade">
                                      <p:cBhvr>
                                        <p:cTn id="27" dur="2000"/>
                                        <p:tgtEl>
                                          <p:spTgt spid="13373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37350"/>
                                        </p:tgtEl>
                                        <p:attrNameLst>
                                          <p:attrName>style.visibility</p:attrName>
                                        </p:attrNameLst>
                                      </p:cBhvr>
                                      <p:to>
                                        <p:strVal val="visible"/>
                                      </p:to>
                                    </p:set>
                                    <p:animEffect transition="in" filter="dissolve">
                                      <p:cBhvr>
                                        <p:cTn id="32" dur="500"/>
                                        <p:tgtEl>
                                          <p:spTgt spid="133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7346" grpId="0"/>
      <p:bldP spid="1337347" grpId="0" build="p"/>
      <p:bldP spid="1337350"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8370" name="Rectangle 2"/>
          <p:cNvSpPr>
            <a:spLocks noGrp="1" noChangeArrowheads="1"/>
          </p:cNvSpPr>
          <p:nvPr>
            <p:ph type="title"/>
          </p:nvPr>
        </p:nvSpPr>
        <p:spPr/>
        <p:txBody>
          <a:bodyPr/>
          <a:lstStyle/>
          <a:p>
            <a:pPr eaLnBrk="1" hangingPunct="1"/>
            <a:r>
              <a:rPr lang="es-ES" sz="2800" smtClean="0">
                <a:solidFill>
                  <a:srgbClr val="FFFF00"/>
                </a:solidFill>
              </a:rPr>
              <a:t>Según esto, Hamelech Ghiblem o H’Malekah Guibulum es: </a:t>
            </a:r>
            <a:r>
              <a:rPr lang="es-ES" sz="2800" i="1" smtClean="0">
                <a:solidFill>
                  <a:srgbClr val="FFFF00"/>
                </a:solidFill>
              </a:rPr>
              <a:t>“El Logos o Agente Creativo, la manifestación, o emanación, de Om”.</a:t>
            </a:r>
            <a:endParaRPr lang="es-ES_tradnl" sz="2800" i="1" smtClean="0">
              <a:solidFill>
                <a:srgbClr val="FFFF00"/>
              </a:solidFill>
            </a:endParaRPr>
          </a:p>
        </p:txBody>
      </p:sp>
      <p:pic>
        <p:nvPicPr>
          <p:cNvPr id="1338371" name="Picture 3" descr="Phoenician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828800"/>
            <a:ext cx="5410200" cy="1416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8372" name="Text Box 4"/>
          <p:cNvSpPr txBox="1">
            <a:spLocks noChangeArrowheads="1"/>
          </p:cNvSpPr>
          <p:nvPr/>
        </p:nvSpPr>
        <p:spPr bwMode="auto">
          <a:xfrm>
            <a:off x="228600" y="3581400"/>
            <a:ext cx="8902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ES_tradnl" i="1">
                <a:solidFill>
                  <a:schemeClr val="tx1"/>
                </a:solidFill>
              </a:rPr>
              <a:t>H'Malekah Guibulum </a:t>
            </a:r>
            <a:r>
              <a:rPr lang="es-ES_tradnl">
                <a:solidFill>
                  <a:schemeClr val="tx1"/>
                </a:solidFill>
              </a:rPr>
              <a:t> o </a:t>
            </a:r>
            <a:r>
              <a:rPr lang="es-ES_tradnl" i="1">
                <a:solidFill>
                  <a:schemeClr val="tx1"/>
                </a:solidFill>
              </a:rPr>
              <a:t>H'Malekahik Guibulum, </a:t>
            </a:r>
          </a:p>
          <a:p>
            <a:pPr algn="ctr" eaLnBrk="1" hangingPunct="1"/>
            <a:r>
              <a:rPr lang="es-ES_tradnl">
                <a:solidFill>
                  <a:schemeClr val="tx1"/>
                </a:solidFill>
              </a:rPr>
              <a:t>en caracteres samaritanos, según Pike</a:t>
            </a:r>
            <a:r>
              <a:rPr lang="es-ES_tradnl"/>
              <a:t> </a:t>
            </a:r>
          </a:p>
        </p:txBody>
      </p:sp>
      <p:pic>
        <p:nvPicPr>
          <p:cNvPr id="1338373" name="Picture 5" descr="om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3434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8370"/>
                                        </p:tgtEl>
                                        <p:attrNameLst>
                                          <p:attrName>style.visibility</p:attrName>
                                        </p:attrNameLst>
                                      </p:cBhvr>
                                      <p:to>
                                        <p:strVal val="visible"/>
                                      </p:to>
                                    </p:set>
                                    <p:animEffect transition="in" filter="blinds(horizontal)">
                                      <p:cBhvr>
                                        <p:cTn id="7" dur="500"/>
                                        <p:tgtEl>
                                          <p:spTgt spid="1338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8371"/>
                                        </p:tgtEl>
                                        <p:attrNameLst>
                                          <p:attrName>style.visibility</p:attrName>
                                        </p:attrNameLst>
                                      </p:cBhvr>
                                      <p:to>
                                        <p:strVal val="visible"/>
                                      </p:to>
                                    </p:set>
                                    <p:animEffect transition="in" filter="fade">
                                      <p:cBhvr>
                                        <p:cTn id="12" dur="2000"/>
                                        <p:tgtEl>
                                          <p:spTgt spid="1338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8372"/>
                                        </p:tgtEl>
                                        <p:attrNameLst>
                                          <p:attrName>style.visibility</p:attrName>
                                        </p:attrNameLst>
                                      </p:cBhvr>
                                      <p:to>
                                        <p:strVal val="visible"/>
                                      </p:to>
                                    </p:set>
                                    <p:animEffect transition="in" filter="dissolve">
                                      <p:cBhvr>
                                        <p:cTn id="17" dur="500"/>
                                        <p:tgtEl>
                                          <p:spTgt spid="133837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1338373"/>
                                        </p:tgtEl>
                                        <p:attrNameLst>
                                          <p:attrName>style.visibility</p:attrName>
                                        </p:attrNameLst>
                                      </p:cBhvr>
                                      <p:to>
                                        <p:strVal val="visible"/>
                                      </p:to>
                                    </p:set>
                                    <p:animEffect transition="in" filter="wedge">
                                      <p:cBhvr>
                                        <p:cTn id="22" dur="2000"/>
                                        <p:tgtEl>
                                          <p:spTgt spid="1338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8370" grpId="0"/>
      <p:bldP spid="1338372"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9394" name="Picture 2" descr="a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534400" cy="598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9395" name="Text Box 3"/>
          <p:cNvSpPr txBox="1">
            <a:spLocks noChangeArrowheads="1"/>
          </p:cNvSpPr>
          <p:nvPr/>
        </p:nvSpPr>
        <p:spPr bwMode="auto">
          <a:xfrm>
            <a:off x="2514600" y="6284913"/>
            <a:ext cx="409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OM, o AUM, como fuente del Universo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339394"/>
                                        </p:tgtEl>
                                        <p:attrNameLst>
                                          <p:attrName>style.visibility</p:attrName>
                                        </p:attrNameLst>
                                      </p:cBhvr>
                                      <p:to>
                                        <p:strVal val="visible"/>
                                      </p:to>
                                    </p:set>
                                    <p:animEffect transition="in" filter="diamond(in)">
                                      <p:cBhvr>
                                        <p:cTn id="7" dur="2000"/>
                                        <p:tgtEl>
                                          <p:spTgt spid="1339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9395"/>
                                        </p:tgtEl>
                                        <p:attrNameLst>
                                          <p:attrName>style.visibility</p:attrName>
                                        </p:attrNameLst>
                                      </p:cBhvr>
                                      <p:to>
                                        <p:strVal val="visible"/>
                                      </p:to>
                                    </p:set>
                                    <p:animEffect transition="in" filter="dissolve">
                                      <p:cBhvr>
                                        <p:cTn id="12" dur="500"/>
                                        <p:tgtEl>
                                          <p:spTgt spid="133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9395"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0418" name="Text Box 2"/>
          <p:cNvSpPr txBox="1">
            <a:spLocks noChangeArrowheads="1"/>
          </p:cNvSpPr>
          <p:nvPr/>
        </p:nvSpPr>
        <p:spPr bwMode="auto">
          <a:xfrm>
            <a:off x="247650" y="2133600"/>
            <a:ext cx="25717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Una frase apropiada</a:t>
            </a:r>
          </a:p>
          <a:p>
            <a:pPr eaLnBrk="1" hangingPunct="1"/>
            <a:r>
              <a:rPr lang="es-AR">
                <a:solidFill>
                  <a:schemeClr val="tx1"/>
                </a:solidFill>
              </a:rPr>
              <a:t>en una corporación de</a:t>
            </a:r>
          </a:p>
          <a:p>
            <a:pPr eaLnBrk="1" hangingPunct="1"/>
            <a:r>
              <a:rPr lang="es-AR">
                <a:solidFill>
                  <a:schemeClr val="tx1"/>
                </a:solidFill>
              </a:rPr>
              <a:t>constructores, pero</a:t>
            </a:r>
          </a:p>
          <a:p>
            <a:pPr eaLnBrk="1" hangingPunct="1"/>
            <a:r>
              <a:rPr lang="es-AR">
                <a:solidFill>
                  <a:schemeClr val="tx1"/>
                </a:solidFill>
              </a:rPr>
              <a:t>menos esotérica</a:t>
            </a:r>
          </a:p>
          <a:p>
            <a:pPr eaLnBrk="1" hangingPunct="1"/>
            <a:r>
              <a:rPr lang="es-AR">
                <a:solidFill>
                  <a:schemeClr val="tx1"/>
                </a:solidFill>
              </a:rPr>
              <a:t>que la interpretación de</a:t>
            </a:r>
          </a:p>
          <a:p>
            <a:pPr eaLnBrk="1" hangingPunct="1"/>
            <a:r>
              <a:rPr lang="es-AR">
                <a:solidFill>
                  <a:schemeClr val="tx1"/>
                </a:solidFill>
              </a:rPr>
              <a:t>Pike.</a:t>
            </a:r>
            <a:endParaRPr lang="es-ES_tradnl">
              <a:solidFill>
                <a:schemeClr val="tx1"/>
              </a:solidFill>
            </a:endParaRPr>
          </a:p>
        </p:txBody>
      </p:sp>
      <p:pic>
        <p:nvPicPr>
          <p:cNvPr id="1340419" name="Picture 3" descr="d21f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066800"/>
            <a:ext cx="344328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0420" name="Text Box 4"/>
          <p:cNvSpPr txBox="1">
            <a:spLocks noChangeArrowheads="1"/>
          </p:cNvSpPr>
          <p:nvPr/>
        </p:nvSpPr>
        <p:spPr bwMode="auto">
          <a:xfrm>
            <a:off x="404813" y="0"/>
            <a:ext cx="83915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ES" sz="2000" b="1">
                <a:solidFill>
                  <a:srgbClr val="FFFF00"/>
                </a:solidFill>
              </a:rPr>
              <a:t>La mayoría de los Rituales franceses traducen </a:t>
            </a:r>
            <a:r>
              <a:rPr lang="es-ES" sz="2000" b="1" i="1">
                <a:solidFill>
                  <a:srgbClr val="FFFF00"/>
                </a:solidFill>
              </a:rPr>
              <a:t>“Hamelech Ghiblem”</a:t>
            </a:r>
          </a:p>
          <a:p>
            <a:pPr algn="ctr" eaLnBrk="1" hangingPunct="1"/>
            <a:r>
              <a:rPr lang="es-ES" sz="2000" b="1">
                <a:solidFill>
                  <a:srgbClr val="FFFF00"/>
                </a:solidFill>
              </a:rPr>
              <a:t>por </a:t>
            </a:r>
            <a:r>
              <a:rPr lang="es-ES" sz="2000" b="1" i="1">
                <a:solidFill>
                  <a:srgbClr val="FFFF00"/>
                </a:solidFill>
              </a:rPr>
              <a:t>“Lugentis labor in afictione bonum”, que significa</a:t>
            </a:r>
          </a:p>
          <a:p>
            <a:pPr algn="ctr" eaLnBrk="1" hangingPunct="1"/>
            <a:r>
              <a:rPr lang="es-ES" sz="2000" b="1">
                <a:solidFill>
                  <a:srgbClr val="FFFF00"/>
                </a:solidFill>
              </a:rPr>
              <a:t> </a:t>
            </a:r>
            <a:r>
              <a:rPr lang="es-ES" sz="2000" b="1" i="1">
                <a:solidFill>
                  <a:srgbClr val="FFFF00"/>
                </a:solidFill>
              </a:rPr>
              <a:t>“</a:t>
            </a:r>
            <a:r>
              <a:rPr lang="en-US" sz="2000" b="1" i="1">
                <a:solidFill>
                  <a:srgbClr val="FFFF00"/>
                </a:solidFill>
                <a:cs typeface="Arial" charset="0"/>
              </a:rPr>
              <a:t>Á</a:t>
            </a:r>
            <a:r>
              <a:rPr lang="es-ES" sz="2000" b="1" i="1">
                <a:solidFill>
                  <a:srgbClr val="FFFF00"/>
                </a:solidFill>
              </a:rPr>
              <a:t>nimo y valor, bueno es recompensar el trabajo”.</a:t>
            </a:r>
            <a:r>
              <a:rPr lang="es-ES_tradnl" sz="2000" b="1">
                <a:solidFill>
                  <a:srgbClr val="FFFF00"/>
                </a:solidFill>
              </a:rPr>
              <a:t> </a:t>
            </a:r>
          </a:p>
        </p:txBody>
      </p:sp>
      <p:sp>
        <p:nvSpPr>
          <p:cNvPr id="1340421" name="Text Box 5"/>
          <p:cNvSpPr txBox="1">
            <a:spLocks noChangeArrowheads="1"/>
          </p:cNvSpPr>
          <p:nvPr/>
        </p:nvSpPr>
        <p:spPr bwMode="auto">
          <a:xfrm>
            <a:off x="6623050" y="2133600"/>
            <a:ext cx="191135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solidFill>
                  <a:schemeClr val="tx1"/>
                </a:solidFill>
              </a:rPr>
              <a:t>El libro de Enoch</a:t>
            </a:r>
          </a:p>
          <a:p>
            <a:pPr eaLnBrk="1" hangingPunct="1"/>
            <a:r>
              <a:rPr lang="es-MX">
                <a:solidFill>
                  <a:schemeClr val="tx1"/>
                </a:solidFill>
              </a:rPr>
              <a:t>habla de un</a:t>
            </a:r>
          </a:p>
          <a:p>
            <a:pPr eaLnBrk="1" hangingPunct="1"/>
            <a:r>
              <a:rPr lang="es-MX">
                <a:solidFill>
                  <a:schemeClr val="tx1"/>
                </a:solidFill>
              </a:rPr>
              <a:t>guía celeste</a:t>
            </a:r>
          </a:p>
          <a:p>
            <a:pPr eaLnBrk="1" hangingPunct="1"/>
            <a:r>
              <a:rPr lang="es-MX">
                <a:solidFill>
                  <a:schemeClr val="tx1"/>
                </a:solidFill>
              </a:rPr>
              <a:t>llamado</a:t>
            </a:r>
          </a:p>
          <a:p>
            <a:pPr eaLnBrk="1" hangingPunct="1"/>
            <a:r>
              <a:rPr lang="es-MX">
                <a:solidFill>
                  <a:schemeClr val="tx1"/>
                </a:solidFill>
              </a:rPr>
              <a:t>Helimmel'ek</a:t>
            </a:r>
          </a:p>
          <a:p>
            <a:pPr eaLnBrk="1" hangingPunct="1"/>
            <a:r>
              <a:rPr lang="es-MX">
                <a:solidFill>
                  <a:schemeClr val="tx1"/>
                </a:solidFill>
              </a:rPr>
              <a:t>(que es muy</a:t>
            </a:r>
          </a:p>
          <a:p>
            <a:pPr eaLnBrk="1" hangingPunct="1"/>
            <a:r>
              <a:rPr lang="es-MX">
                <a:solidFill>
                  <a:schemeClr val="tx1"/>
                </a:solidFill>
              </a:rPr>
              <a:t>parecido a </a:t>
            </a:r>
          </a:p>
          <a:p>
            <a:pPr eaLnBrk="1" hangingPunct="1"/>
            <a:r>
              <a:rPr lang="es-MX">
                <a:solidFill>
                  <a:schemeClr val="tx1"/>
                </a:solidFill>
              </a:rPr>
              <a:t>Hamelech), </a:t>
            </a:r>
          </a:p>
          <a:p>
            <a:pPr eaLnBrk="1" hangingPunct="1"/>
            <a:r>
              <a:rPr lang="es-MX">
                <a:solidFill>
                  <a:schemeClr val="tx1"/>
                </a:solidFill>
              </a:rPr>
              <a:t>que significa </a:t>
            </a:r>
          </a:p>
          <a:p>
            <a:pPr eaLnBrk="1" hangingPunct="1"/>
            <a:r>
              <a:rPr lang="es-MX" i="1">
                <a:solidFill>
                  <a:schemeClr val="tx1"/>
                </a:solidFill>
              </a:rPr>
              <a:t>“Sol brillante“.</a:t>
            </a:r>
            <a:r>
              <a:rPr lang="es-MX">
                <a:solidFill>
                  <a:schemeClr val="tx1"/>
                </a:solidFill>
              </a:rPr>
              <a:t> </a:t>
            </a:r>
          </a:p>
          <a:p>
            <a:pPr eaLnBrk="1" hangingPunct="1"/>
            <a:r>
              <a:rPr lang="es-MX"/>
              <a:t/>
            </a:r>
            <a:br>
              <a:rPr lang="es-MX"/>
            </a:br>
            <a:r>
              <a:rPr lang="es-MX" b="1"/>
              <a:t/>
            </a:r>
            <a:br>
              <a:rPr lang="es-MX" b="1"/>
            </a:br>
            <a:endParaRPr lang="es-ES_tradnl" b="1"/>
          </a:p>
        </p:txBody>
      </p:sp>
      <p:pic>
        <p:nvPicPr>
          <p:cNvPr id="134042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5562600"/>
            <a:ext cx="5715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66700" y="4351338"/>
            <a:ext cx="2552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sz="1600">
                <a:solidFill>
                  <a:schemeClr val="tx1"/>
                </a:solidFill>
              </a:rPr>
              <a:t>La expresión hebrea</a:t>
            </a:r>
          </a:p>
          <a:p>
            <a:pPr eaLnBrk="1" hangingPunct="1"/>
            <a:r>
              <a:rPr lang="es-MX" sz="1600">
                <a:solidFill>
                  <a:schemeClr val="tx1"/>
                </a:solidFill>
              </a:rPr>
              <a:t>por sobre la latina es</a:t>
            </a:r>
          </a:p>
          <a:p>
            <a:pPr eaLnBrk="1" hangingPunct="1"/>
            <a:r>
              <a:rPr lang="es-MX" sz="1600">
                <a:solidFill>
                  <a:schemeClr val="tx1"/>
                </a:solidFill>
              </a:rPr>
              <a:t>«Toub Banai Gamal Abel»</a:t>
            </a:r>
            <a:endParaRPr lang="es-AR" sz="1600">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0420"/>
                                        </p:tgtEl>
                                        <p:attrNameLst>
                                          <p:attrName>style.visibility</p:attrName>
                                        </p:attrNameLst>
                                      </p:cBhvr>
                                      <p:to>
                                        <p:strVal val="visible"/>
                                      </p:to>
                                    </p:set>
                                    <p:animEffect transition="in" filter="blinds(horizontal)">
                                      <p:cBhvr>
                                        <p:cTn id="7" dur="500"/>
                                        <p:tgtEl>
                                          <p:spTgt spid="13404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1340419"/>
                                        </p:tgtEl>
                                        <p:attrNameLst>
                                          <p:attrName>style.visibility</p:attrName>
                                        </p:attrNameLst>
                                      </p:cBhvr>
                                      <p:to>
                                        <p:strVal val="visible"/>
                                      </p:to>
                                    </p:set>
                                    <p:animEffect transition="in" filter="plus(in)">
                                      <p:cBhvr>
                                        <p:cTn id="12" dur="2000"/>
                                        <p:tgtEl>
                                          <p:spTgt spid="13404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40418"/>
                                        </p:tgtEl>
                                        <p:attrNameLst>
                                          <p:attrName>style.visibility</p:attrName>
                                        </p:attrNameLst>
                                      </p:cBhvr>
                                      <p:to>
                                        <p:strVal val="visible"/>
                                      </p:to>
                                    </p:set>
                                    <p:animEffect transition="in" filter="dissolve">
                                      <p:cBhvr>
                                        <p:cTn id="17" dur="500"/>
                                        <p:tgtEl>
                                          <p:spTgt spid="13404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40422"/>
                                        </p:tgtEl>
                                        <p:attrNameLst>
                                          <p:attrName>style.visibility</p:attrName>
                                        </p:attrNameLst>
                                      </p:cBhvr>
                                      <p:to>
                                        <p:strVal val="visible"/>
                                      </p:to>
                                    </p:set>
                                    <p:animEffect transition="in" filter="fade">
                                      <p:cBhvr>
                                        <p:cTn id="22" dur="2000"/>
                                        <p:tgtEl>
                                          <p:spTgt spid="13404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40421"/>
                                        </p:tgtEl>
                                        <p:attrNameLst>
                                          <p:attrName>style.visibility</p:attrName>
                                        </p:attrNameLst>
                                      </p:cBhvr>
                                      <p:to>
                                        <p:strVal val="visible"/>
                                      </p:to>
                                    </p:set>
                                    <p:animEffect transition="in" filter="dissolve">
                                      <p:cBhvr>
                                        <p:cTn id="32" dur="500"/>
                                        <p:tgtEl>
                                          <p:spTgt spid="1340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0418" grpId="0"/>
      <p:bldP spid="1340420" grpId="0"/>
      <p:bldP spid="1340421" grpId="0"/>
      <p:bldP spid="2"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42" name="Rectangle 2"/>
          <p:cNvSpPr>
            <a:spLocks noGrp="1" noChangeArrowheads="1"/>
          </p:cNvSpPr>
          <p:nvPr>
            <p:ph type="title"/>
          </p:nvPr>
        </p:nvSpPr>
        <p:spPr/>
        <p:txBody>
          <a:bodyPr/>
          <a:lstStyle/>
          <a:p>
            <a:pPr eaLnBrk="1" hangingPunct="1"/>
            <a:r>
              <a:rPr lang="es-AR" smtClean="0">
                <a:solidFill>
                  <a:srgbClr val="FFFF00"/>
                </a:solidFill>
              </a:rPr>
              <a:t>¿Una referencia teúrgica?</a:t>
            </a:r>
            <a:endParaRPr lang="es-ES_tradnl" smtClean="0">
              <a:solidFill>
                <a:srgbClr val="FFFF00"/>
              </a:solidFill>
            </a:endParaRPr>
          </a:p>
        </p:txBody>
      </p:sp>
      <p:sp>
        <p:nvSpPr>
          <p:cNvPr id="1341443" name="Rectangle 3"/>
          <p:cNvSpPr>
            <a:spLocks noGrp="1" noChangeArrowheads="1"/>
          </p:cNvSpPr>
          <p:nvPr>
            <p:ph type="body" sz="half" idx="1"/>
          </p:nvPr>
        </p:nvSpPr>
        <p:spPr/>
        <p:txBody>
          <a:bodyPr/>
          <a:lstStyle/>
          <a:p>
            <a:pPr eaLnBrk="1" hangingPunct="1">
              <a:lnSpc>
                <a:spcPct val="90000"/>
              </a:lnSpc>
            </a:pPr>
            <a:r>
              <a:rPr lang="es-AR" sz="2400" smtClean="0"/>
              <a:t>El Ritual de Dalchó (1801) dice </a:t>
            </a:r>
            <a:r>
              <a:rPr lang="es-AR" sz="2400" i="1" smtClean="0"/>
              <a:t>Hamalach Gibulum</a:t>
            </a:r>
            <a:r>
              <a:rPr lang="es-AR" sz="2400" smtClean="0"/>
              <a:t>, y agrega que esto significa </a:t>
            </a:r>
            <a:r>
              <a:rPr lang="es-AR" sz="2400" i="1" smtClean="0"/>
              <a:t>“Gibulum es un buen hombre, o, más propiamente </a:t>
            </a:r>
            <a:r>
              <a:rPr lang="es-AR" sz="2400" b="1" i="1" smtClean="0"/>
              <a:t>Gibulum es un ángel</a:t>
            </a:r>
            <a:r>
              <a:rPr lang="es-AR" sz="2400" i="1" smtClean="0"/>
              <a:t>”.</a:t>
            </a:r>
          </a:p>
          <a:p>
            <a:pPr eaLnBrk="1" hangingPunct="1">
              <a:lnSpc>
                <a:spcPct val="90000"/>
              </a:lnSpc>
            </a:pPr>
            <a:r>
              <a:rPr lang="es-AR" sz="2400" smtClean="0"/>
              <a:t>¿No será esta frase, entonces, una invocación teúrgica a uno de esos “ángeles” tan populares en la magia ceremonial del siglo XVIII? </a:t>
            </a:r>
            <a:endParaRPr lang="es-ES_tradnl" sz="2400" smtClean="0"/>
          </a:p>
        </p:txBody>
      </p:sp>
      <p:sp>
        <p:nvSpPr>
          <p:cNvPr id="186372"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341445" name="Picture 5" descr="magic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4438" y="1295400"/>
            <a:ext cx="3124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1442"/>
                                        </p:tgtEl>
                                        <p:attrNameLst>
                                          <p:attrName>style.visibility</p:attrName>
                                        </p:attrNameLst>
                                      </p:cBhvr>
                                      <p:to>
                                        <p:strVal val="visible"/>
                                      </p:to>
                                    </p:set>
                                    <p:animEffect transition="in" filter="blinds(horizontal)">
                                      <p:cBhvr>
                                        <p:cTn id="7" dur="500"/>
                                        <p:tgtEl>
                                          <p:spTgt spid="1341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41443">
                                            <p:txEl>
                                              <p:pRg st="0" end="0"/>
                                            </p:txEl>
                                          </p:spTgt>
                                        </p:tgtEl>
                                        <p:attrNameLst>
                                          <p:attrName>style.visibility</p:attrName>
                                        </p:attrNameLst>
                                      </p:cBhvr>
                                      <p:to>
                                        <p:strVal val="visible"/>
                                      </p:to>
                                    </p:set>
                                    <p:animEffect transition="in" filter="blinds(horizontal)">
                                      <p:cBhvr>
                                        <p:cTn id="12" dur="500"/>
                                        <p:tgtEl>
                                          <p:spTgt spid="13414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1443">
                                            <p:txEl>
                                              <p:pRg st="1" end="1"/>
                                            </p:txEl>
                                          </p:spTgt>
                                        </p:tgtEl>
                                        <p:attrNameLst>
                                          <p:attrName>style.visibility</p:attrName>
                                        </p:attrNameLst>
                                      </p:cBhvr>
                                      <p:to>
                                        <p:strVal val="visible"/>
                                      </p:to>
                                    </p:set>
                                    <p:animEffect transition="in" filter="blinds(horizontal)">
                                      <p:cBhvr>
                                        <p:cTn id="17" dur="500"/>
                                        <p:tgtEl>
                                          <p:spTgt spid="13414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41445"/>
                                        </p:tgtEl>
                                        <p:attrNameLst>
                                          <p:attrName>style.visibility</p:attrName>
                                        </p:attrNameLst>
                                      </p:cBhvr>
                                      <p:to>
                                        <p:strVal val="visible"/>
                                      </p:to>
                                    </p:set>
                                    <p:animEffect transition="in" filter="fade">
                                      <p:cBhvr>
                                        <p:cTn id="22" dur="2000"/>
                                        <p:tgtEl>
                                          <p:spTgt spid="1341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42" grpId="0"/>
      <p:bldP spid="1341443"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2466" name="Rectangle 2"/>
          <p:cNvSpPr>
            <a:spLocks noGrp="1" noChangeArrowheads="1"/>
          </p:cNvSpPr>
          <p:nvPr>
            <p:ph type="title"/>
          </p:nvPr>
        </p:nvSpPr>
        <p:spPr>
          <a:xfrm>
            <a:off x="457200" y="-76200"/>
            <a:ext cx="8229600" cy="1143000"/>
          </a:xfrm>
        </p:spPr>
        <p:txBody>
          <a:bodyPr/>
          <a:lstStyle/>
          <a:p>
            <a:pPr eaLnBrk="1" hangingPunct="1"/>
            <a:r>
              <a:rPr lang="es-AR" sz="2800" smtClean="0">
                <a:solidFill>
                  <a:srgbClr val="FFFF00"/>
                </a:solidFill>
              </a:rPr>
              <a:t>Según otros, </a:t>
            </a:r>
            <a:r>
              <a:rPr lang="es-ES" sz="2800" smtClean="0">
                <a:solidFill>
                  <a:srgbClr val="FFFF00"/>
                </a:solidFill>
              </a:rPr>
              <a:t>Zabulón es: </a:t>
            </a:r>
            <a:r>
              <a:rPr lang="es-ES" sz="2800" i="1" smtClean="0">
                <a:solidFill>
                  <a:srgbClr val="FFFF00"/>
                </a:solidFill>
              </a:rPr>
              <a:t>“habitación sagrada”.</a:t>
            </a:r>
            <a:r>
              <a:rPr lang="es-ES_tradnl" sz="4000" smtClean="0">
                <a:solidFill>
                  <a:srgbClr val="FFFF00"/>
                </a:solidFill>
              </a:rPr>
              <a:t> </a:t>
            </a:r>
          </a:p>
        </p:txBody>
      </p:sp>
      <p:pic>
        <p:nvPicPr>
          <p:cNvPr id="1342467" name="Picture 3" descr="Royal_Arch_Room_Ark_replica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5" y="990600"/>
            <a:ext cx="40957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2468" name="Text Box 4"/>
          <p:cNvSpPr txBox="1">
            <a:spLocks noChangeArrowheads="1"/>
          </p:cNvSpPr>
          <p:nvPr/>
        </p:nvSpPr>
        <p:spPr bwMode="auto">
          <a:xfrm>
            <a:off x="152400" y="2551113"/>
            <a:ext cx="229235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En el sentido de</a:t>
            </a:r>
          </a:p>
          <a:p>
            <a:pPr eaLnBrk="1" hangingPunct="1"/>
            <a:r>
              <a:rPr lang="es-AR">
                <a:solidFill>
                  <a:schemeClr val="tx1"/>
                </a:solidFill>
              </a:rPr>
              <a:t>“Bóveda Secreta”,</a:t>
            </a:r>
          </a:p>
          <a:p>
            <a:pPr eaLnBrk="1" hangingPunct="1"/>
            <a:r>
              <a:rPr lang="es-AR">
                <a:solidFill>
                  <a:schemeClr val="tx1"/>
                </a:solidFill>
              </a:rPr>
              <a:t>donde se custodiaba</a:t>
            </a:r>
          </a:p>
          <a:p>
            <a:pPr eaLnBrk="1" hangingPunct="1"/>
            <a:r>
              <a:rPr lang="es-AR">
                <a:solidFill>
                  <a:schemeClr val="tx1"/>
                </a:solidFill>
              </a:rPr>
              <a:t>el “Arca Substituta”,</a:t>
            </a:r>
          </a:p>
          <a:p>
            <a:pPr eaLnBrk="1" hangingPunct="1"/>
            <a:r>
              <a:rPr lang="es-AR">
                <a:solidFill>
                  <a:schemeClr val="tx1"/>
                </a:solidFill>
              </a:rPr>
              <a:t>la que quizás</a:t>
            </a:r>
          </a:p>
          <a:p>
            <a:pPr eaLnBrk="1" hangingPunct="1"/>
            <a:r>
              <a:rPr lang="es-AR">
                <a:solidFill>
                  <a:schemeClr val="tx1"/>
                </a:solidFill>
              </a:rPr>
              <a:t>fuese el Arca </a:t>
            </a:r>
          </a:p>
          <a:p>
            <a:pPr eaLnBrk="1" hangingPunct="1"/>
            <a:r>
              <a:rPr lang="es-AR">
                <a:solidFill>
                  <a:schemeClr val="tx1"/>
                </a:solidFill>
              </a:rPr>
              <a:t>Verdadera.</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2466"/>
                                        </p:tgtEl>
                                        <p:attrNameLst>
                                          <p:attrName>style.visibility</p:attrName>
                                        </p:attrNameLst>
                                      </p:cBhvr>
                                      <p:to>
                                        <p:strVal val="visible"/>
                                      </p:to>
                                    </p:set>
                                    <p:animEffect transition="in" filter="blinds(horizontal)">
                                      <p:cBhvr>
                                        <p:cTn id="7" dur="500"/>
                                        <p:tgtEl>
                                          <p:spTgt spid="13424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342467"/>
                                        </p:tgtEl>
                                        <p:attrNameLst>
                                          <p:attrName>style.visibility</p:attrName>
                                        </p:attrNameLst>
                                      </p:cBhvr>
                                      <p:to>
                                        <p:strVal val="visible"/>
                                      </p:to>
                                    </p:set>
                                    <p:animEffect transition="in" filter="wedge">
                                      <p:cBhvr>
                                        <p:cTn id="12" dur="2000"/>
                                        <p:tgtEl>
                                          <p:spTgt spid="13424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42468"/>
                                        </p:tgtEl>
                                        <p:attrNameLst>
                                          <p:attrName>style.visibility</p:attrName>
                                        </p:attrNameLst>
                                      </p:cBhvr>
                                      <p:to>
                                        <p:strVal val="visible"/>
                                      </p:to>
                                    </p:set>
                                    <p:animEffect transition="in" filter="dissolve">
                                      <p:cBhvr>
                                        <p:cTn id="17" dur="500"/>
                                        <p:tgtEl>
                                          <p:spTgt spid="1342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2466" grpId="0"/>
      <p:bldP spid="1342468"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490" name="Rectangle 2"/>
          <p:cNvSpPr>
            <a:spLocks noGrp="1" noChangeArrowheads="1"/>
          </p:cNvSpPr>
          <p:nvPr>
            <p:ph type="title"/>
          </p:nvPr>
        </p:nvSpPr>
        <p:spPr/>
        <p:txBody>
          <a:bodyPr/>
          <a:lstStyle/>
          <a:p>
            <a:pPr eaLnBrk="1" hangingPunct="1"/>
            <a:r>
              <a:rPr lang="es-AR" sz="4000" smtClean="0">
                <a:solidFill>
                  <a:srgbClr val="FFFF00"/>
                </a:solidFill>
              </a:rPr>
              <a:t>En el Rito York </a:t>
            </a:r>
            <a:br>
              <a:rPr lang="es-AR" sz="4000" smtClean="0">
                <a:solidFill>
                  <a:srgbClr val="FFFF00"/>
                </a:solidFill>
              </a:rPr>
            </a:br>
            <a:r>
              <a:rPr lang="es-AR" sz="4000" smtClean="0">
                <a:solidFill>
                  <a:srgbClr val="FFFF00"/>
                </a:solidFill>
              </a:rPr>
              <a:t>se escribe Jahbulon…</a:t>
            </a:r>
            <a:endParaRPr lang="es-ES_tradnl" sz="4000" smtClean="0">
              <a:solidFill>
                <a:srgbClr val="FFFF00"/>
              </a:solidFill>
            </a:endParaRPr>
          </a:p>
        </p:txBody>
      </p:sp>
      <p:sp>
        <p:nvSpPr>
          <p:cNvPr id="1343491" name="Rectangle 3"/>
          <p:cNvSpPr>
            <a:spLocks noGrp="1" noChangeArrowheads="1"/>
          </p:cNvSpPr>
          <p:nvPr>
            <p:ph type="body" idx="1"/>
          </p:nvPr>
        </p:nvSpPr>
        <p:spPr>
          <a:xfrm>
            <a:off x="457200" y="1798638"/>
            <a:ext cx="8229600" cy="4525962"/>
          </a:xfrm>
        </p:spPr>
        <p:txBody>
          <a:bodyPr/>
          <a:lstStyle/>
          <a:p>
            <a:pPr eaLnBrk="1" hangingPunct="1">
              <a:lnSpc>
                <a:spcPct val="90000"/>
              </a:lnSpc>
            </a:pPr>
            <a:r>
              <a:rPr lang="es-AR" sz="2800" smtClean="0"/>
              <a:t>Y se la denomina la “Palabra Compuesta” formada por tres sílabas: Jah-Bul-On.</a:t>
            </a:r>
          </a:p>
          <a:p>
            <a:pPr eaLnBrk="1" hangingPunct="1">
              <a:lnSpc>
                <a:spcPct val="90000"/>
              </a:lnSpc>
            </a:pPr>
            <a:r>
              <a:rPr lang="es-AR" sz="2800" smtClean="0"/>
              <a:t>Esta palabra ha sido escrita de muchísimas formas distintas, de manera tal que es casi imposible descifrar su escritura correcta.</a:t>
            </a:r>
          </a:p>
          <a:p>
            <a:pPr eaLnBrk="1" hangingPunct="1">
              <a:lnSpc>
                <a:spcPct val="90000"/>
              </a:lnSpc>
            </a:pPr>
            <a:r>
              <a:rPr lang="es-AR" sz="2800" smtClean="0"/>
              <a:t>¡La verdadera Palabra está </a:t>
            </a:r>
            <a:r>
              <a:rPr lang="es-AR" sz="2800" i="1" smtClean="0"/>
              <a:t>perdida</a:t>
            </a:r>
            <a:r>
              <a:rPr lang="es-AR" sz="2800" smtClean="0"/>
              <a:t>!</a:t>
            </a:r>
          </a:p>
          <a:p>
            <a:pPr eaLnBrk="1" hangingPunct="1">
              <a:lnSpc>
                <a:spcPct val="90000"/>
              </a:lnSpc>
            </a:pPr>
            <a:r>
              <a:rPr lang="es-AR" sz="2800" smtClean="0"/>
              <a:t>Y algo extraño: Jabulum era también una denominación para los </a:t>
            </a:r>
            <a:r>
              <a:rPr lang="es-AR" sz="2800" i="1" smtClean="0"/>
              <a:t>“Tres Asesinos”.</a:t>
            </a:r>
          </a:p>
          <a:p>
            <a:pPr eaLnBrk="1" hangingPunct="1">
              <a:lnSpc>
                <a:spcPct val="90000"/>
              </a:lnSpc>
            </a:pPr>
            <a:r>
              <a:rPr lang="es-AR" sz="2800" smtClean="0"/>
              <a:t>¿Serían estos sólo el reflejo obscuro del Ternario superior?</a:t>
            </a:r>
            <a:endParaRPr lang="es-ES_tradnl"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3490"/>
                                        </p:tgtEl>
                                        <p:attrNameLst>
                                          <p:attrName>style.visibility</p:attrName>
                                        </p:attrNameLst>
                                      </p:cBhvr>
                                      <p:to>
                                        <p:strVal val="visible"/>
                                      </p:to>
                                    </p:set>
                                    <p:animEffect transition="in" filter="blinds(horizontal)">
                                      <p:cBhvr>
                                        <p:cTn id="7" dur="500"/>
                                        <p:tgtEl>
                                          <p:spTgt spid="1343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43491">
                                            <p:txEl>
                                              <p:pRg st="0" end="0"/>
                                            </p:txEl>
                                          </p:spTgt>
                                        </p:tgtEl>
                                        <p:attrNameLst>
                                          <p:attrName>style.visibility</p:attrName>
                                        </p:attrNameLst>
                                      </p:cBhvr>
                                      <p:to>
                                        <p:strVal val="visible"/>
                                      </p:to>
                                    </p:set>
                                    <p:animEffect transition="in" filter="blinds(horizontal)">
                                      <p:cBhvr>
                                        <p:cTn id="12" dur="500"/>
                                        <p:tgtEl>
                                          <p:spTgt spid="13434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3491">
                                            <p:txEl>
                                              <p:pRg st="1" end="1"/>
                                            </p:txEl>
                                          </p:spTgt>
                                        </p:tgtEl>
                                        <p:attrNameLst>
                                          <p:attrName>style.visibility</p:attrName>
                                        </p:attrNameLst>
                                      </p:cBhvr>
                                      <p:to>
                                        <p:strVal val="visible"/>
                                      </p:to>
                                    </p:set>
                                    <p:animEffect transition="in" filter="blinds(horizontal)">
                                      <p:cBhvr>
                                        <p:cTn id="17" dur="500"/>
                                        <p:tgtEl>
                                          <p:spTgt spid="13434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43491">
                                            <p:txEl>
                                              <p:pRg st="2" end="2"/>
                                            </p:txEl>
                                          </p:spTgt>
                                        </p:tgtEl>
                                        <p:attrNameLst>
                                          <p:attrName>style.visibility</p:attrName>
                                        </p:attrNameLst>
                                      </p:cBhvr>
                                      <p:to>
                                        <p:strVal val="visible"/>
                                      </p:to>
                                    </p:set>
                                    <p:animEffect transition="in" filter="blinds(horizontal)">
                                      <p:cBhvr>
                                        <p:cTn id="22" dur="500"/>
                                        <p:tgtEl>
                                          <p:spTgt spid="13434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43491">
                                            <p:txEl>
                                              <p:pRg st="3" end="3"/>
                                            </p:txEl>
                                          </p:spTgt>
                                        </p:tgtEl>
                                        <p:attrNameLst>
                                          <p:attrName>style.visibility</p:attrName>
                                        </p:attrNameLst>
                                      </p:cBhvr>
                                      <p:to>
                                        <p:strVal val="visible"/>
                                      </p:to>
                                    </p:set>
                                    <p:animEffect transition="in" filter="blinds(horizontal)">
                                      <p:cBhvr>
                                        <p:cTn id="27" dur="500"/>
                                        <p:tgtEl>
                                          <p:spTgt spid="13434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43491">
                                            <p:txEl>
                                              <p:pRg st="4" end="4"/>
                                            </p:txEl>
                                          </p:spTgt>
                                        </p:tgtEl>
                                        <p:attrNameLst>
                                          <p:attrName>style.visibility</p:attrName>
                                        </p:attrNameLst>
                                      </p:cBhvr>
                                      <p:to>
                                        <p:strVal val="visible"/>
                                      </p:to>
                                    </p:set>
                                    <p:animEffect transition="in" filter="blinds(horizontal)">
                                      <p:cBhvr>
                                        <p:cTn id="32" dur="500"/>
                                        <p:tgtEl>
                                          <p:spTgt spid="13434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3490" grpId="0"/>
      <p:bldP spid="1343491" grpId="0" build="p"/>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4514" name="Rectangle 2"/>
          <p:cNvSpPr>
            <a:spLocks noGrp="1" noChangeArrowheads="1"/>
          </p:cNvSpPr>
          <p:nvPr>
            <p:ph type="title"/>
          </p:nvPr>
        </p:nvSpPr>
        <p:spPr/>
        <p:txBody>
          <a:bodyPr/>
          <a:lstStyle/>
          <a:p>
            <a:pPr eaLnBrk="1" hangingPunct="1"/>
            <a:r>
              <a:rPr lang="es-AR" smtClean="0">
                <a:solidFill>
                  <a:srgbClr val="FFFF00"/>
                </a:solidFill>
              </a:rPr>
              <a:t>Jah-Bul-On</a:t>
            </a:r>
            <a:endParaRPr lang="es-ES_tradnl" smtClean="0">
              <a:solidFill>
                <a:srgbClr val="FFFF00"/>
              </a:solidFill>
            </a:endParaRPr>
          </a:p>
        </p:txBody>
      </p:sp>
      <p:sp>
        <p:nvSpPr>
          <p:cNvPr id="1344515" name="Rectangle 3"/>
          <p:cNvSpPr>
            <a:spLocks noGrp="1" noChangeArrowheads="1"/>
          </p:cNvSpPr>
          <p:nvPr>
            <p:ph type="body" sz="half" idx="1"/>
          </p:nvPr>
        </p:nvSpPr>
        <p:spPr/>
        <p:txBody>
          <a:bodyPr/>
          <a:lstStyle/>
          <a:p>
            <a:pPr eaLnBrk="1" hangingPunct="1">
              <a:lnSpc>
                <a:spcPct val="80000"/>
              </a:lnSpc>
            </a:pPr>
            <a:r>
              <a:rPr lang="es-AR" sz="1700" smtClean="0"/>
              <a:t>En escritos antimasónicos se planteó que esta palabra significaba Jah (Jehovah) – Bul (Baal) – On (Osiris).</a:t>
            </a:r>
          </a:p>
          <a:p>
            <a:pPr eaLnBrk="1" hangingPunct="1">
              <a:lnSpc>
                <a:spcPct val="80000"/>
              </a:lnSpc>
            </a:pPr>
            <a:r>
              <a:rPr lang="es-AR" sz="1700" smtClean="0"/>
              <a:t>Y que la referencia a dioses de diferentes culturas era algo impío!!!!!!</a:t>
            </a:r>
          </a:p>
          <a:p>
            <a:pPr eaLnBrk="1" hangingPunct="1">
              <a:lnSpc>
                <a:spcPct val="80000"/>
              </a:lnSpc>
            </a:pPr>
            <a:r>
              <a:rPr lang="es-AR" sz="1700" smtClean="0"/>
              <a:t>En esa interpretación hay un error, porque On no es un nombre de Osiris, sino de la ciudad de Heliópolis.</a:t>
            </a:r>
          </a:p>
          <a:p>
            <a:pPr eaLnBrk="1" hangingPunct="1">
              <a:lnSpc>
                <a:spcPct val="80000"/>
              </a:lnSpc>
            </a:pPr>
            <a:r>
              <a:rPr lang="es-AR" sz="1700" smtClean="0"/>
              <a:t>De todas formas, es una interpretación excelente para este grado fusionar las concepciones divinas de distintas culturas. Y escribir una Palabra masónica como un compuesto de varios lenguajes: hebreo-caldeo, siríaco y egipcio.</a:t>
            </a:r>
          </a:p>
          <a:p>
            <a:pPr eaLnBrk="1" hangingPunct="1">
              <a:lnSpc>
                <a:spcPct val="80000"/>
              </a:lnSpc>
            </a:pPr>
            <a:r>
              <a:rPr lang="es-AR" sz="1700" smtClean="0"/>
              <a:t>¡Debemos agradecer esta idea a Walton Hannah, un conocido escritor antimasónico!</a:t>
            </a:r>
            <a:endParaRPr lang="es-ES_tradnl" sz="1700" smtClean="0"/>
          </a:p>
        </p:txBody>
      </p:sp>
      <p:sp>
        <p:nvSpPr>
          <p:cNvPr id="189444" name="Rectangle 4"/>
          <p:cNvSpPr>
            <a:spLocks noGrp="1" noChangeArrowheads="1"/>
          </p:cNvSpPr>
          <p:nvPr>
            <p:ph sz="half" idx="2"/>
          </p:nvPr>
        </p:nvSpPr>
        <p:spPr/>
        <p:txBody>
          <a:bodyPr/>
          <a:lstStyle/>
          <a:p>
            <a:pPr eaLnBrk="1" hangingPunct="1">
              <a:lnSpc>
                <a:spcPct val="80000"/>
              </a:lnSpc>
            </a:pPr>
            <a:endParaRPr lang="es-AR" sz="1000" smtClean="0"/>
          </a:p>
        </p:txBody>
      </p:sp>
      <p:pic>
        <p:nvPicPr>
          <p:cNvPr id="1344517" name="Picture 5" descr="gom-yod-he-quad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0250" y="1600200"/>
            <a:ext cx="180975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4518" name="Picture 6" descr="Baal%20Hamm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9988" y="3657600"/>
            <a:ext cx="1420812"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4519" name="Picture 7" descr="osiri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657600"/>
            <a:ext cx="163671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4514"/>
                                        </p:tgtEl>
                                        <p:attrNameLst>
                                          <p:attrName>style.visibility</p:attrName>
                                        </p:attrNameLst>
                                      </p:cBhvr>
                                      <p:to>
                                        <p:strVal val="visible"/>
                                      </p:to>
                                    </p:set>
                                    <p:animEffect transition="in" filter="blinds(horizontal)">
                                      <p:cBhvr>
                                        <p:cTn id="7" dur="500"/>
                                        <p:tgtEl>
                                          <p:spTgt spid="13445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44515">
                                            <p:txEl>
                                              <p:pRg st="0" end="0"/>
                                            </p:txEl>
                                          </p:spTgt>
                                        </p:tgtEl>
                                        <p:attrNameLst>
                                          <p:attrName>style.visibility</p:attrName>
                                        </p:attrNameLst>
                                      </p:cBhvr>
                                      <p:to>
                                        <p:strVal val="visible"/>
                                      </p:to>
                                    </p:set>
                                    <p:animEffect transition="in" filter="blinds(horizontal)">
                                      <p:cBhvr>
                                        <p:cTn id="12" dur="500"/>
                                        <p:tgtEl>
                                          <p:spTgt spid="13445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4515">
                                            <p:txEl>
                                              <p:pRg st="1" end="1"/>
                                            </p:txEl>
                                          </p:spTgt>
                                        </p:tgtEl>
                                        <p:attrNameLst>
                                          <p:attrName>style.visibility</p:attrName>
                                        </p:attrNameLst>
                                      </p:cBhvr>
                                      <p:to>
                                        <p:strVal val="visible"/>
                                      </p:to>
                                    </p:set>
                                    <p:animEffect transition="in" filter="blinds(horizontal)">
                                      <p:cBhvr>
                                        <p:cTn id="17" dur="500"/>
                                        <p:tgtEl>
                                          <p:spTgt spid="13445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44515">
                                            <p:txEl>
                                              <p:pRg st="2" end="2"/>
                                            </p:txEl>
                                          </p:spTgt>
                                        </p:tgtEl>
                                        <p:attrNameLst>
                                          <p:attrName>style.visibility</p:attrName>
                                        </p:attrNameLst>
                                      </p:cBhvr>
                                      <p:to>
                                        <p:strVal val="visible"/>
                                      </p:to>
                                    </p:set>
                                    <p:animEffect transition="in" filter="blinds(horizontal)">
                                      <p:cBhvr>
                                        <p:cTn id="22" dur="500"/>
                                        <p:tgtEl>
                                          <p:spTgt spid="13445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44515">
                                            <p:txEl>
                                              <p:pRg st="3" end="3"/>
                                            </p:txEl>
                                          </p:spTgt>
                                        </p:tgtEl>
                                        <p:attrNameLst>
                                          <p:attrName>style.visibility</p:attrName>
                                        </p:attrNameLst>
                                      </p:cBhvr>
                                      <p:to>
                                        <p:strVal val="visible"/>
                                      </p:to>
                                    </p:set>
                                    <p:animEffect transition="in" filter="blinds(horizontal)">
                                      <p:cBhvr>
                                        <p:cTn id="27" dur="500"/>
                                        <p:tgtEl>
                                          <p:spTgt spid="13445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44515">
                                            <p:txEl>
                                              <p:pRg st="4" end="4"/>
                                            </p:txEl>
                                          </p:spTgt>
                                        </p:tgtEl>
                                        <p:attrNameLst>
                                          <p:attrName>style.visibility</p:attrName>
                                        </p:attrNameLst>
                                      </p:cBhvr>
                                      <p:to>
                                        <p:strVal val="visible"/>
                                      </p:to>
                                    </p:set>
                                    <p:animEffect transition="in" filter="blinds(horizontal)">
                                      <p:cBhvr>
                                        <p:cTn id="32" dur="500"/>
                                        <p:tgtEl>
                                          <p:spTgt spid="134451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344517"/>
                                        </p:tgtEl>
                                        <p:attrNameLst>
                                          <p:attrName>style.visibility</p:attrName>
                                        </p:attrNameLst>
                                      </p:cBhvr>
                                      <p:to>
                                        <p:strVal val="visible"/>
                                      </p:to>
                                    </p:set>
                                    <p:animEffect transition="in" filter="dissolve">
                                      <p:cBhvr>
                                        <p:cTn id="37" dur="500"/>
                                        <p:tgtEl>
                                          <p:spTgt spid="13445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344518"/>
                                        </p:tgtEl>
                                        <p:attrNameLst>
                                          <p:attrName>style.visibility</p:attrName>
                                        </p:attrNameLst>
                                      </p:cBhvr>
                                      <p:to>
                                        <p:strVal val="visible"/>
                                      </p:to>
                                    </p:set>
                                    <p:animEffect transition="in" filter="dissolve">
                                      <p:cBhvr>
                                        <p:cTn id="42" dur="500"/>
                                        <p:tgtEl>
                                          <p:spTgt spid="13445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1344519"/>
                                        </p:tgtEl>
                                        <p:attrNameLst>
                                          <p:attrName>style.visibility</p:attrName>
                                        </p:attrNameLst>
                                      </p:cBhvr>
                                      <p:to>
                                        <p:strVal val="visible"/>
                                      </p:to>
                                    </p:set>
                                    <p:animEffect transition="in" filter="dissolve">
                                      <p:cBhvr>
                                        <p:cTn id="47" dur="500"/>
                                        <p:tgtEl>
                                          <p:spTgt spid="13445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4514" grpId="0"/>
      <p:bldP spid="1344515"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5538" name="Rectangle 2"/>
          <p:cNvSpPr>
            <a:spLocks noGrp="1" noChangeArrowheads="1"/>
          </p:cNvSpPr>
          <p:nvPr>
            <p:ph type="title"/>
          </p:nvPr>
        </p:nvSpPr>
        <p:spPr/>
        <p:txBody>
          <a:bodyPr/>
          <a:lstStyle/>
          <a:p>
            <a:pPr eaLnBrk="1" hangingPunct="1"/>
            <a:r>
              <a:rPr lang="es-AR" sz="4000" smtClean="0">
                <a:solidFill>
                  <a:srgbClr val="FFFF00"/>
                </a:solidFill>
              </a:rPr>
              <a:t>En este grado hay </a:t>
            </a:r>
            <a:br>
              <a:rPr lang="es-AR" sz="4000" smtClean="0">
                <a:solidFill>
                  <a:srgbClr val="FFFF00"/>
                </a:solidFill>
              </a:rPr>
            </a:br>
            <a:r>
              <a:rPr lang="es-AR" sz="4000" smtClean="0">
                <a:solidFill>
                  <a:srgbClr val="FFFF00"/>
                </a:solidFill>
              </a:rPr>
              <a:t>una multitud de palabras</a:t>
            </a:r>
            <a:endParaRPr lang="es-ES_tradnl" sz="4000" smtClean="0">
              <a:solidFill>
                <a:srgbClr val="FFFF00"/>
              </a:solidFill>
            </a:endParaRPr>
          </a:p>
        </p:txBody>
      </p:sp>
      <p:sp>
        <p:nvSpPr>
          <p:cNvPr id="1345539" name="Rectangle 3"/>
          <p:cNvSpPr>
            <a:spLocks noGrp="1" noChangeArrowheads="1"/>
          </p:cNvSpPr>
          <p:nvPr>
            <p:ph type="body" sz="half" idx="1"/>
          </p:nvPr>
        </p:nvSpPr>
        <p:spPr>
          <a:xfrm>
            <a:off x="457200" y="1798638"/>
            <a:ext cx="4038600" cy="4525962"/>
          </a:xfrm>
        </p:spPr>
        <p:txBody>
          <a:bodyPr/>
          <a:lstStyle/>
          <a:p>
            <a:pPr eaLnBrk="1" hangingPunct="1">
              <a:lnSpc>
                <a:spcPct val="90000"/>
              </a:lnSpc>
            </a:pPr>
            <a:r>
              <a:rPr lang="it-IT" sz="2400" smtClean="0"/>
              <a:t>Por ejemplo, el Secretario lleva una llave con la sigla I</a:t>
            </a:r>
            <a:r>
              <a:rPr lang="it-IT" sz="2400" smtClean="0">
                <a:sym typeface="Symbol" pitchFamily="18" charset="2"/>
              </a:rPr>
              <a:t></a:t>
            </a:r>
            <a:r>
              <a:rPr lang="it-IT" sz="2400" smtClean="0"/>
              <a:t>V</a:t>
            </a:r>
            <a:r>
              <a:rPr lang="it-IT" sz="2400" smtClean="0">
                <a:sym typeface="Symbol" pitchFamily="18" charset="2"/>
              </a:rPr>
              <a:t></a:t>
            </a:r>
            <a:r>
              <a:rPr lang="it-IT" sz="2400" smtClean="0"/>
              <a:t>I</a:t>
            </a:r>
            <a:r>
              <a:rPr lang="it-IT" sz="2400" smtClean="0">
                <a:sym typeface="Symbol" pitchFamily="18" charset="2"/>
              </a:rPr>
              <a:t></a:t>
            </a:r>
            <a:r>
              <a:rPr lang="it-IT" sz="2400" smtClean="0"/>
              <a:t>O</a:t>
            </a:r>
            <a:r>
              <a:rPr lang="it-IT" sz="2400" smtClean="0">
                <a:sym typeface="Symbol" pitchFamily="18" charset="2"/>
              </a:rPr>
              <a:t></a:t>
            </a:r>
            <a:r>
              <a:rPr lang="it-IT" sz="2400" smtClean="0"/>
              <a:t>L</a:t>
            </a:r>
            <a:r>
              <a:rPr lang="it-IT" sz="2400" smtClean="0">
                <a:sym typeface="Symbol" pitchFamily="18" charset="2"/>
              </a:rPr>
              <a:t></a:t>
            </a:r>
            <a:r>
              <a:rPr lang="it-IT" sz="2400" smtClean="0"/>
              <a:t> (“</a:t>
            </a:r>
            <a:r>
              <a:rPr lang="it-IT" sz="2400" i="1" smtClean="0"/>
              <a:t>Inveni verbum in ore leonis”</a:t>
            </a:r>
            <a:r>
              <a:rPr lang="it-IT" sz="2400" smtClean="0"/>
              <a:t>) o I</a:t>
            </a:r>
            <a:r>
              <a:rPr lang="it-IT" sz="2400" smtClean="0">
                <a:sym typeface="Symbol" pitchFamily="18" charset="2"/>
              </a:rPr>
              <a:t></a:t>
            </a:r>
            <a:r>
              <a:rPr lang="it-IT" sz="2400" smtClean="0"/>
              <a:t>O</a:t>
            </a:r>
            <a:r>
              <a:rPr lang="it-IT" sz="2400" smtClean="0">
                <a:sym typeface="Symbol" pitchFamily="18" charset="2"/>
              </a:rPr>
              <a:t></a:t>
            </a:r>
            <a:r>
              <a:rPr lang="it-IT" sz="2400" smtClean="0"/>
              <a:t>L</a:t>
            </a:r>
            <a:r>
              <a:rPr lang="it-IT" sz="2400" smtClean="0">
                <a:sym typeface="Symbol" pitchFamily="18" charset="2"/>
              </a:rPr>
              <a:t></a:t>
            </a:r>
            <a:r>
              <a:rPr lang="it-IT" sz="2400" smtClean="0"/>
              <a:t>V</a:t>
            </a:r>
            <a:r>
              <a:rPr lang="it-IT" sz="2400" smtClean="0">
                <a:sym typeface="Symbol" pitchFamily="18" charset="2"/>
              </a:rPr>
              <a:t></a:t>
            </a:r>
            <a:r>
              <a:rPr lang="it-IT" sz="2400" smtClean="0"/>
              <a:t>I</a:t>
            </a:r>
            <a:r>
              <a:rPr lang="it-IT" sz="2400" smtClean="0">
                <a:sym typeface="Symbol" pitchFamily="18" charset="2"/>
              </a:rPr>
              <a:t></a:t>
            </a:r>
          </a:p>
          <a:p>
            <a:pPr eaLnBrk="1" hangingPunct="1">
              <a:lnSpc>
                <a:spcPct val="90000"/>
              </a:lnSpc>
            </a:pPr>
            <a:r>
              <a:rPr lang="it-IT" sz="2400" smtClean="0"/>
              <a:t>Supuestamente, esta era la llave del Arca de la Alianza.</a:t>
            </a:r>
          </a:p>
          <a:p>
            <a:pPr eaLnBrk="1" hangingPunct="1">
              <a:lnSpc>
                <a:spcPct val="90000"/>
              </a:lnSpc>
            </a:pPr>
            <a:r>
              <a:rPr lang="es-ES" sz="2400" smtClean="0"/>
              <a:t>Los Rituales dicen que, en tiempo de los Jueces, dicha llave fue encontrada en la boca de un león.</a:t>
            </a:r>
            <a:endParaRPr lang="es-ES_tradnl" sz="2400" smtClean="0"/>
          </a:p>
        </p:txBody>
      </p:sp>
      <p:sp>
        <p:nvSpPr>
          <p:cNvPr id="190468"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345541" name="Picture 5" descr="Le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9488" y="1524000"/>
            <a:ext cx="3897312"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5542" name="Picture 6" descr="goldenkey1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450" y="4572000"/>
            <a:ext cx="1200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5538"/>
                                        </p:tgtEl>
                                        <p:attrNameLst>
                                          <p:attrName>style.visibility</p:attrName>
                                        </p:attrNameLst>
                                      </p:cBhvr>
                                      <p:to>
                                        <p:strVal val="visible"/>
                                      </p:to>
                                    </p:set>
                                    <p:animEffect transition="in" filter="blinds(horizontal)">
                                      <p:cBhvr>
                                        <p:cTn id="7" dur="500"/>
                                        <p:tgtEl>
                                          <p:spTgt spid="13455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45539">
                                            <p:txEl>
                                              <p:pRg st="0" end="0"/>
                                            </p:txEl>
                                          </p:spTgt>
                                        </p:tgtEl>
                                        <p:attrNameLst>
                                          <p:attrName>style.visibility</p:attrName>
                                        </p:attrNameLst>
                                      </p:cBhvr>
                                      <p:to>
                                        <p:strVal val="visible"/>
                                      </p:to>
                                    </p:set>
                                    <p:animEffect transition="in" filter="blinds(horizontal)">
                                      <p:cBhvr>
                                        <p:cTn id="12" dur="500"/>
                                        <p:tgtEl>
                                          <p:spTgt spid="13455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5539">
                                            <p:txEl>
                                              <p:pRg st="1" end="1"/>
                                            </p:txEl>
                                          </p:spTgt>
                                        </p:tgtEl>
                                        <p:attrNameLst>
                                          <p:attrName>style.visibility</p:attrName>
                                        </p:attrNameLst>
                                      </p:cBhvr>
                                      <p:to>
                                        <p:strVal val="visible"/>
                                      </p:to>
                                    </p:set>
                                    <p:animEffect transition="in" filter="blinds(horizontal)">
                                      <p:cBhvr>
                                        <p:cTn id="17" dur="500"/>
                                        <p:tgtEl>
                                          <p:spTgt spid="13455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45539">
                                            <p:txEl>
                                              <p:pRg st="2" end="2"/>
                                            </p:txEl>
                                          </p:spTgt>
                                        </p:tgtEl>
                                        <p:attrNameLst>
                                          <p:attrName>style.visibility</p:attrName>
                                        </p:attrNameLst>
                                      </p:cBhvr>
                                      <p:to>
                                        <p:strVal val="visible"/>
                                      </p:to>
                                    </p:set>
                                    <p:animEffect transition="in" filter="blinds(horizontal)">
                                      <p:cBhvr>
                                        <p:cTn id="22" dur="500"/>
                                        <p:tgtEl>
                                          <p:spTgt spid="13455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45541"/>
                                        </p:tgtEl>
                                        <p:attrNameLst>
                                          <p:attrName>style.visibility</p:attrName>
                                        </p:attrNameLst>
                                      </p:cBhvr>
                                      <p:to>
                                        <p:strVal val="visible"/>
                                      </p:to>
                                    </p:set>
                                    <p:animEffect transition="in" filter="fade">
                                      <p:cBhvr>
                                        <p:cTn id="27" dur="2000"/>
                                        <p:tgtEl>
                                          <p:spTgt spid="134554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345542"/>
                                        </p:tgtEl>
                                        <p:attrNameLst>
                                          <p:attrName>style.visibility</p:attrName>
                                        </p:attrNameLst>
                                      </p:cBhvr>
                                      <p:to>
                                        <p:strVal val="visible"/>
                                      </p:to>
                                    </p:set>
                                    <p:animEffect transition="in" filter="dissolve">
                                      <p:cBhvr>
                                        <p:cTn id="32" dur="500"/>
                                        <p:tgtEl>
                                          <p:spTgt spid="1345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5538" grpId="0"/>
      <p:bldP spid="1345539" grpId="0" build="p"/>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6562" name="Rectangle 2"/>
          <p:cNvSpPr>
            <a:spLocks noGrp="1" noChangeArrowheads="1"/>
          </p:cNvSpPr>
          <p:nvPr>
            <p:ph type="title"/>
          </p:nvPr>
        </p:nvSpPr>
        <p:spPr/>
        <p:txBody>
          <a:bodyPr/>
          <a:lstStyle/>
          <a:p>
            <a:pPr eaLnBrk="1" hangingPunct="1"/>
            <a:r>
              <a:rPr lang="es-ES" sz="2500" b="1" smtClean="0">
                <a:solidFill>
                  <a:srgbClr val="FFFF00"/>
                </a:solidFill>
              </a:rPr>
              <a:t>Pero, según Pike, I</a:t>
            </a:r>
            <a:r>
              <a:rPr lang="es-ES" sz="2500" b="1" smtClean="0">
                <a:solidFill>
                  <a:srgbClr val="FFFF00"/>
                </a:solidFill>
                <a:sym typeface="Symbol" pitchFamily="18" charset="2"/>
              </a:rPr>
              <a:t></a:t>
            </a:r>
            <a:r>
              <a:rPr lang="es-ES" sz="2500" b="1" smtClean="0">
                <a:solidFill>
                  <a:srgbClr val="FFFF00"/>
                </a:solidFill>
              </a:rPr>
              <a:t>O</a:t>
            </a:r>
            <a:r>
              <a:rPr lang="es-ES" sz="2500" b="1" smtClean="0">
                <a:solidFill>
                  <a:srgbClr val="FFFF00"/>
                </a:solidFill>
                <a:sym typeface="Symbol" pitchFamily="18" charset="2"/>
              </a:rPr>
              <a:t></a:t>
            </a:r>
            <a:r>
              <a:rPr lang="es-ES" sz="2500" b="1" smtClean="0">
                <a:solidFill>
                  <a:srgbClr val="FFFF00"/>
                </a:solidFill>
              </a:rPr>
              <a:t>L</a:t>
            </a:r>
            <a:r>
              <a:rPr lang="es-ES" sz="2500" b="1" smtClean="0">
                <a:solidFill>
                  <a:srgbClr val="FFFF00"/>
                </a:solidFill>
                <a:sym typeface="Symbol" pitchFamily="18" charset="2"/>
              </a:rPr>
              <a:t></a:t>
            </a:r>
            <a:r>
              <a:rPr lang="es-ES" sz="2500" b="1" smtClean="0">
                <a:solidFill>
                  <a:srgbClr val="FFFF00"/>
                </a:solidFill>
              </a:rPr>
              <a:t>V</a:t>
            </a:r>
            <a:r>
              <a:rPr lang="es-ES" sz="2500" b="1" smtClean="0">
                <a:solidFill>
                  <a:srgbClr val="FFFF00"/>
                </a:solidFill>
                <a:sym typeface="Symbol" pitchFamily="18" charset="2"/>
              </a:rPr>
              <a:t></a:t>
            </a:r>
            <a:r>
              <a:rPr lang="es-ES" sz="2500" b="1" smtClean="0">
                <a:solidFill>
                  <a:srgbClr val="FFFF00"/>
                </a:solidFill>
              </a:rPr>
              <a:t>I</a:t>
            </a:r>
            <a:r>
              <a:rPr lang="es-ES" sz="2500" b="1" smtClean="0">
                <a:solidFill>
                  <a:srgbClr val="FFFF00"/>
                </a:solidFill>
                <a:sym typeface="Symbol" pitchFamily="18" charset="2"/>
              </a:rPr>
              <a:t></a:t>
            </a:r>
            <a:r>
              <a:rPr lang="es-ES" sz="2500" b="1" smtClean="0">
                <a:solidFill>
                  <a:srgbClr val="FFFF00"/>
                </a:solidFill>
              </a:rPr>
              <a:t> (o I</a:t>
            </a:r>
            <a:r>
              <a:rPr lang="es-ES" sz="2500" b="1" smtClean="0">
                <a:solidFill>
                  <a:srgbClr val="FFFF00"/>
                </a:solidFill>
                <a:sym typeface="Symbol" pitchFamily="18" charset="2"/>
              </a:rPr>
              <a:t></a:t>
            </a:r>
            <a:r>
              <a:rPr lang="es-ES" sz="2500" b="1" smtClean="0">
                <a:solidFill>
                  <a:srgbClr val="FFFF00"/>
                </a:solidFill>
              </a:rPr>
              <a:t>V</a:t>
            </a:r>
            <a:r>
              <a:rPr lang="es-ES" sz="2500" b="1" smtClean="0">
                <a:solidFill>
                  <a:srgbClr val="FFFF00"/>
                </a:solidFill>
                <a:sym typeface="Symbol" pitchFamily="18" charset="2"/>
              </a:rPr>
              <a:t></a:t>
            </a:r>
            <a:r>
              <a:rPr lang="es-ES" sz="2500" b="1" smtClean="0">
                <a:solidFill>
                  <a:srgbClr val="FFFF00"/>
                </a:solidFill>
              </a:rPr>
              <a:t>I</a:t>
            </a:r>
            <a:r>
              <a:rPr lang="es-ES" sz="2500" b="1" smtClean="0">
                <a:solidFill>
                  <a:srgbClr val="FFFF00"/>
                </a:solidFill>
                <a:sym typeface="Symbol" pitchFamily="18" charset="2"/>
              </a:rPr>
              <a:t></a:t>
            </a:r>
            <a:r>
              <a:rPr lang="es-ES" sz="2500" b="1" smtClean="0">
                <a:solidFill>
                  <a:srgbClr val="FFFF00"/>
                </a:solidFill>
              </a:rPr>
              <a:t>O</a:t>
            </a:r>
            <a:r>
              <a:rPr lang="es-ES" sz="2500" b="1" smtClean="0">
                <a:solidFill>
                  <a:srgbClr val="FFFF00"/>
                </a:solidFill>
                <a:sym typeface="Symbol" pitchFamily="18" charset="2"/>
              </a:rPr>
              <a:t></a:t>
            </a:r>
            <a:r>
              <a:rPr lang="es-ES" sz="2500" b="1" smtClean="0">
                <a:solidFill>
                  <a:srgbClr val="FFFF00"/>
                </a:solidFill>
              </a:rPr>
              <a:t>L</a:t>
            </a:r>
            <a:r>
              <a:rPr lang="es-ES" sz="2500" b="1" smtClean="0">
                <a:solidFill>
                  <a:srgbClr val="FFFF00"/>
                </a:solidFill>
                <a:sym typeface="Symbol" pitchFamily="18" charset="2"/>
              </a:rPr>
              <a:t>)</a:t>
            </a:r>
            <a:r>
              <a:rPr lang="es-ES" sz="2500" b="1" smtClean="0">
                <a:solidFill>
                  <a:srgbClr val="FFFF00"/>
                </a:solidFill>
              </a:rPr>
              <a:t> sólo es una forma de cubrir V</a:t>
            </a:r>
            <a:r>
              <a:rPr lang="es-ES" sz="2500" b="1" smtClean="0">
                <a:solidFill>
                  <a:srgbClr val="FFFF00"/>
                </a:solidFill>
                <a:sym typeface="Symbol" pitchFamily="18" charset="2"/>
              </a:rPr>
              <a:t></a:t>
            </a:r>
            <a:r>
              <a:rPr lang="es-ES" sz="2500" b="1" smtClean="0">
                <a:solidFill>
                  <a:srgbClr val="FFFF00"/>
                </a:solidFill>
              </a:rPr>
              <a:t>I</a:t>
            </a:r>
            <a:r>
              <a:rPr lang="es-ES" sz="2500" b="1" smtClean="0">
                <a:solidFill>
                  <a:srgbClr val="FFFF00"/>
                </a:solidFill>
                <a:sym typeface="Symbol" pitchFamily="18" charset="2"/>
              </a:rPr>
              <a:t></a:t>
            </a:r>
            <a:r>
              <a:rPr lang="es-ES" sz="2500" b="1" smtClean="0">
                <a:solidFill>
                  <a:srgbClr val="FFFF00"/>
                </a:solidFill>
              </a:rPr>
              <a:t>T</a:t>
            </a:r>
            <a:r>
              <a:rPr lang="es-ES" sz="2500" b="1" smtClean="0">
                <a:solidFill>
                  <a:srgbClr val="FFFF00"/>
                </a:solidFill>
                <a:sym typeface="Symbol" pitchFamily="18" charset="2"/>
              </a:rPr>
              <a:t></a:t>
            </a:r>
            <a:r>
              <a:rPr lang="es-ES" sz="2500" b="1" smtClean="0">
                <a:solidFill>
                  <a:srgbClr val="FFFF00"/>
                </a:solidFill>
              </a:rPr>
              <a:t>R</a:t>
            </a:r>
            <a:r>
              <a:rPr lang="es-ES" sz="2500" b="1" smtClean="0">
                <a:solidFill>
                  <a:srgbClr val="FFFF00"/>
                </a:solidFill>
                <a:sym typeface="Symbol" pitchFamily="18" charset="2"/>
              </a:rPr>
              <a:t></a:t>
            </a:r>
            <a:r>
              <a:rPr lang="es-ES" sz="2500" b="1" smtClean="0">
                <a:solidFill>
                  <a:srgbClr val="FFFF00"/>
                </a:solidFill>
              </a:rPr>
              <a:t>I</a:t>
            </a:r>
            <a:r>
              <a:rPr lang="es-ES" sz="2500" b="1" smtClean="0">
                <a:solidFill>
                  <a:srgbClr val="FFFF00"/>
                </a:solidFill>
                <a:sym typeface="Symbol" pitchFamily="18" charset="2"/>
              </a:rPr>
              <a:t></a:t>
            </a:r>
            <a:r>
              <a:rPr lang="es-ES" sz="2500" b="1" smtClean="0">
                <a:solidFill>
                  <a:srgbClr val="FFFF00"/>
                </a:solidFill>
              </a:rPr>
              <a:t>O</a:t>
            </a:r>
            <a:r>
              <a:rPr lang="es-ES" sz="2500" b="1" smtClean="0">
                <a:solidFill>
                  <a:srgbClr val="FFFF00"/>
                </a:solidFill>
                <a:sym typeface="Symbol" pitchFamily="18" charset="2"/>
              </a:rPr>
              <a:t></a:t>
            </a:r>
            <a:r>
              <a:rPr lang="es-ES" sz="2500" b="1" smtClean="0">
                <a:solidFill>
                  <a:srgbClr val="FFFF00"/>
                </a:solidFill>
              </a:rPr>
              <a:t>L</a:t>
            </a:r>
            <a:r>
              <a:rPr lang="es-ES" sz="2500" b="1" smtClean="0">
                <a:solidFill>
                  <a:srgbClr val="FFFF00"/>
                </a:solidFill>
                <a:sym typeface="Symbol" pitchFamily="18" charset="2"/>
              </a:rPr>
              <a:t></a:t>
            </a:r>
          </a:p>
        </p:txBody>
      </p:sp>
      <p:pic>
        <p:nvPicPr>
          <p:cNvPr id="1346563" name="Picture 3" descr="vitri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38288"/>
            <a:ext cx="5105400" cy="509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6562"/>
                                        </p:tgtEl>
                                        <p:attrNameLst>
                                          <p:attrName>style.visibility</p:attrName>
                                        </p:attrNameLst>
                                      </p:cBhvr>
                                      <p:to>
                                        <p:strVal val="visible"/>
                                      </p:to>
                                    </p:set>
                                    <p:animEffect transition="in" filter="blinds(horizontal)">
                                      <p:cBhvr>
                                        <p:cTn id="7" dur="500"/>
                                        <p:tgtEl>
                                          <p:spTgt spid="13465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46563"/>
                                        </p:tgtEl>
                                        <p:attrNameLst>
                                          <p:attrName>style.visibility</p:attrName>
                                        </p:attrNameLst>
                                      </p:cBhvr>
                                      <p:to>
                                        <p:strVal val="visible"/>
                                      </p:to>
                                    </p:set>
                                    <p:animEffect transition="in" filter="fade">
                                      <p:cBhvr>
                                        <p:cTn id="12" dur="2000"/>
                                        <p:tgtEl>
                                          <p:spTgt spid="134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6562"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586" name="Rectangle 2"/>
          <p:cNvSpPr>
            <a:spLocks noGrp="1" noChangeArrowheads="1"/>
          </p:cNvSpPr>
          <p:nvPr>
            <p:ph type="title"/>
          </p:nvPr>
        </p:nvSpPr>
        <p:spPr/>
        <p:txBody>
          <a:bodyPr/>
          <a:lstStyle/>
          <a:p>
            <a:pPr eaLnBrk="1" hangingPunct="1"/>
            <a:r>
              <a:rPr lang="es-AR" smtClean="0">
                <a:solidFill>
                  <a:srgbClr val="FFFF00"/>
                </a:solidFill>
              </a:rPr>
              <a:t>V</a:t>
            </a:r>
            <a:r>
              <a:rPr lang="es-AR" smtClean="0">
                <a:solidFill>
                  <a:srgbClr val="FFFF00"/>
                </a:solidFill>
                <a:sym typeface="Symbol" pitchFamily="18" charset="2"/>
              </a:rPr>
              <a:t></a:t>
            </a:r>
            <a:r>
              <a:rPr lang="es-AR" smtClean="0">
                <a:solidFill>
                  <a:srgbClr val="FFFF00"/>
                </a:solidFill>
              </a:rPr>
              <a:t>I</a:t>
            </a:r>
            <a:r>
              <a:rPr lang="es-AR" smtClean="0">
                <a:solidFill>
                  <a:srgbClr val="FFFF00"/>
                </a:solidFill>
                <a:sym typeface="Symbol" pitchFamily="18" charset="2"/>
              </a:rPr>
              <a:t></a:t>
            </a:r>
            <a:r>
              <a:rPr lang="es-AR" smtClean="0">
                <a:solidFill>
                  <a:srgbClr val="FFFF00"/>
                </a:solidFill>
              </a:rPr>
              <a:t>T</a:t>
            </a:r>
            <a:r>
              <a:rPr lang="es-AR" smtClean="0">
                <a:solidFill>
                  <a:srgbClr val="FFFF00"/>
                </a:solidFill>
                <a:sym typeface="Symbol" pitchFamily="18" charset="2"/>
              </a:rPr>
              <a:t></a:t>
            </a:r>
            <a:r>
              <a:rPr lang="es-AR" smtClean="0">
                <a:solidFill>
                  <a:srgbClr val="FFFF00"/>
                </a:solidFill>
              </a:rPr>
              <a:t>R</a:t>
            </a:r>
            <a:r>
              <a:rPr lang="es-AR" smtClean="0">
                <a:solidFill>
                  <a:srgbClr val="FFFF00"/>
                </a:solidFill>
                <a:sym typeface="Symbol" pitchFamily="18" charset="2"/>
              </a:rPr>
              <a:t></a:t>
            </a:r>
            <a:r>
              <a:rPr lang="es-AR" smtClean="0">
                <a:solidFill>
                  <a:srgbClr val="FFFF00"/>
                </a:solidFill>
              </a:rPr>
              <a:t>I</a:t>
            </a:r>
            <a:r>
              <a:rPr lang="es-AR" smtClean="0">
                <a:solidFill>
                  <a:srgbClr val="FFFF00"/>
                </a:solidFill>
                <a:sym typeface="Symbol" pitchFamily="18" charset="2"/>
              </a:rPr>
              <a:t></a:t>
            </a:r>
            <a:r>
              <a:rPr lang="es-AR" smtClean="0">
                <a:solidFill>
                  <a:srgbClr val="FFFF00"/>
                </a:solidFill>
              </a:rPr>
              <a:t>O</a:t>
            </a:r>
            <a:r>
              <a:rPr lang="es-AR" smtClean="0">
                <a:solidFill>
                  <a:srgbClr val="FFFF00"/>
                </a:solidFill>
                <a:sym typeface="Symbol" pitchFamily="18" charset="2"/>
              </a:rPr>
              <a:t></a:t>
            </a:r>
            <a:r>
              <a:rPr lang="es-AR" smtClean="0">
                <a:solidFill>
                  <a:srgbClr val="FFFF00"/>
                </a:solidFill>
              </a:rPr>
              <a:t>L</a:t>
            </a:r>
            <a:r>
              <a:rPr lang="es-AR" smtClean="0">
                <a:solidFill>
                  <a:srgbClr val="FFFF00"/>
                </a:solidFill>
                <a:sym typeface="Symbol" pitchFamily="18" charset="2"/>
              </a:rPr>
              <a:t></a:t>
            </a:r>
          </a:p>
        </p:txBody>
      </p:sp>
      <p:sp>
        <p:nvSpPr>
          <p:cNvPr id="1347587" name="Rectangle 3"/>
          <p:cNvSpPr>
            <a:spLocks noGrp="1" noChangeArrowheads="1"/>
          </p:cNvSpPr>
          <p:nvPr>
            <p:ph type="body" sz="half" idx="1"/>
          </p:nvPr>
        </p:nvSpPr>
        <p:spPr/>
        <p:txBody>
          <a:bodyPr/>
          <a:lstStyle/>
          <a:p>
            <a:pPr eaLnBrk="1" hangingPunct="1">
              <a:lnSpc>
                <a:spcPct val="90000"/>
              </a:lnSpc>
            </a:pPr>
            <a:r>
              <a:rPr lang="es-AR" sz="2400" i="1" smtClean="0"/>
              <a:t>Visita Interiora Terrae, Rectificando Invenies Occultum Lapidem</a:t>
            </a:r>
            <a:r>
              <a:rPr lang="es-AR" sz="2400" smtClean="0"/>
              <a:t>.</a:t>
            </a:r>
            <a:endParaRPr lang="es-AR" sz="2400" i="1" smtClean="0"/>
          </a:p>
          <a:p>
            <a:pPr eaLnBrk="1" hangingPunct="1">
              <a:lnSpc>
                <a:spcPct val="90000"/>
              </a:lnSpc>
            </a:pPr>
            <a:r>
              <a:rPr lang="es-AR" sz="2400" smtClean="0"/>
              <a:t>Y esto es muy apropiado para este grado, porque lo que hacen los tres Maestros es, justamente, visitar el interior de la Tierra (los nueve arcos) y encontrar la piedra escondida (el cubo de ágata).</a:t>
            </a:r>
            <a:endParaRPr lang="es-ES_tradnl" sz="2400" smtClean="0"/>
          </a:p>
        </p:txBody>
      </p:sp>
      <p:sp>
        <p:nvSpPr>
          <p:cNvPr id="192516"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347589" name="Picture 5" descr="GreenL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3975" y="1933575"/>
            <a:ext cx="3095625"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7590" name="Text Box 6"/>
          <p:cNvSpPr txBox="1">
            <a:spLocks noChangeArrowheads="1"/>
          </p:cNvSpPr>
          <p:nvPr/>
        </p:nvSpPr>
        <p:spPr bwMode="auto">
          <a:xfrm>
            <a:off x="4800600" y="5218113"/>
            <a:ext cx="38290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Notar que el “vitriolo” fue llamado </a:t>
            </a:r>
          </a:p>
          <a:p>
            <a:pPr algn="ctr" eaLnBrk="1" hangingPunct="1"/>
            <a:r>
              <a:rPr lang="es-AR">
                <a:solidFill>
                  <a:schemeClr val="tx1"/>
                </a:solidFill>
              </a:rPr>
              <a:t>en alquimia el “León Verde”. Quizás</a:t>
            </a:r>
          </a:p>
          <a:p>
            <a:pPr algn="ctr" eaLnBrk="1" hangingPunct="1"/>
            <a:r>
              <a:rPr lang="es-AR">
                <a:solidFill>
                  <a:schemeClr val="tx1"/>
                </a:solidFill>
              </a:rPr>
              <a:t>esa sea la razón de asociar el león</a:t>
            </a:r>
          </a:p>
          <a:p>
            <a:pPr algn="ctr" eaLnBrk="1" hangingPunct="1"/>
            <a:r>
              <a:rPr lang="es-AR">
                <a:solidFill>
                  <a:schemeClr val="tx1"/>
                </a:solidFill>
              </a:rPr>
              <a:t>con I</a:t>
            </a:r>
            <a:r>
              <a:rPr lang="es-AR">
                <a:solidFill>
                  <a:schemeClr val="tx1"/>
                </a:solidFill>
                <a:sym typeface="Symbol" pitchFamily="18" charset="2"/>
              </a:rPr>
              <a:t></a:t>
            </a:r>
            <a:r>
              <a:rPr lang="es-AR">
                <a:solidFill>
                  <a:schemeClr val="tx1"/>
                </a:solidFill>
              </a:rPr>
              <a:t>O</a:t>
            </a:r>
            <a:r>
              <a:rPr lang="es-AR">
                <a:solidFill>
                  <a:schemeClr val="tx1"/>
                </a:solidFill>
                <a:sym typeface="Symbol" pitchFamily="18" charset="2"/>
              </a:rPr>
              <a:t></a:t>
            </a:r>
            <a:r>
              <a:rPr lang="es-AR">
                <a:solidFill>
                  <a:schemeClr val="tx1"/>
                </a:solidFill>
              </a:rPr>
              <a:t>L</a:t>
            </a:r>
            <a:r>
              <a:rPr lang="es-AR">
                <a:solidFill>
                  <a:schemeClr val="tx1"/>
                </a:solidFill>
                <a:sym typeface="Symbol" pitchFamily="18" charset="2"/>
              </a:rPr>
              <a:t></a:t>
            </a:r>
            <a:r>
              <a:rPr lang="es-AR">
                <a:solidFill>
                  <a:schemeClr val="tx1"/>
                </a:solidFill>
              </a:rPr>
              <a:t>V</a:t>
            </a:r>
            <a:r>
              <a:rPr lang="es-AR">
                <a:solidFill>
                  <a:schemeClr val="tx1"/>
                </a:solidFill>
                <a:sym typeface="Symbol" pitchFamily="18" charset="2"/>
              </a:rPr>
              <a:t></a:t>
            </a:r>
            <a:r>
              <a:rPr lang="es-AR">
                <a:solidFill>
                  <a:schemeClr val="tx1"/>
                </a:solidFill>
              </a:rPr>
              <a:t>I</a:t>
            </a:r>
            <a:r>
              <a:rPr lang="es-AR">
                <a:solidFill>
                  <a:schemeClr val="tx1"/>
                </a:solidFill>
                <a:sym typeface="Symbol" pitchFamily="18" charset="2"/>
              </a:rPr>
              <a:t></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7586"/>
                                        </p:tgtEl>
                                        <p:attrNameLst>
                                          <p:attrName>style.visibility</p:attrName>
                                        </p:attrNameLst>
                                      </p:cBhvr>
                                      <p:to>
                                        <p:strVal val="visible"/>
                                      </p:to>
                                    </p:set>
                                    <p:animEffect transition="in" filter="blinds(horizontal)">
                                      <p:cBhvr>
                                        <p:cTn id="7" dur="500"/>
                                        <p:tgtEl>
                                          <p:spTgt spid="1347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47587">
                                            <p:txEl>
                                              <p:pRg st="0" end="0"/>
                                            </p:txEl>
                                          </p:spTgt>
                                        </p:tgtEl>
                                        <p:attrNameLst>
                                          <p:attrName>style.visibility</p:attrName>
                                        </p:attrNameLst>
                                      </p:cBhvr>
                                      <p:to>
                                        <p:strVal val="visible"/>
                                      </p:to>
                                    </p:set>
                                    <p:animEffect transition="in" filter="blinds(horizontal)">
                                      <p:cBhvr>
                                        <p:cTn id="12" dur="500"/>
                                        <p:tgtEl>
                                          <p:spTgt spid="13475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7587">
                                            <p:txEl>
                                              <p:pRg st="1" end="1"/>
                                            </p:txEl>
                                          </p:spTgt>
                                        </p:tgtEl>
                                        <p:attrNameLst>
                                          <p:attrName>style.visibility</p:attrName>
                                        </p:attrNameLst>
                                      </p:cBhvr>
                                      <p:to>
                                        <p:strVal val="visible"/>
                                      </p:to>
                                    </p:set>
                                    <p:animEffect transition="in" filter="blinds(horizontal)">
                                      <p:cBhvr>
                                        <p:cTn id="17" dur="500"/>
                                        <p:tgtEl>
                                          <p:spTgt spid="13475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47589"/>
                                        </p:tgtEl>
                                        <p:attrNameLst>
                                          <p:attrName>style.visibility</p:attrName>
                                        </p:attrNameLst>
                                      </p:cBhvr>
                                      <p:to>
                                        <p:strVal val="visible"/>
                                      </p:to>
                                    </p:set>
                                    <p:animEffect transition="in" filter="fade">
                                      <p:cBhvr>
                                        <p:cTn id="22" dur="2000"/>
                                        <p:tgtEl>
                                          <p:spTgt spid="13475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47590"/>
                                        </p:tgtEl>
                                        <p:attrNameLst>
                                          <p:attrName>style.visibility</p:attrName>
                                        </p:attrNameLst>
                                      </p:cBhvr>
                                      <p:to>
                                        <p:strVal val="visible"/>
                                      </p:to>
                                    </p:set>
                                    <p:animEffect transition="in" filter="dissolve">
                                      <p:cBhvr>
                                        <p:cTn id="27" dur="500"/>
                                        <p:tgtEl>
                                          <p:spTgt spid="1347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7586" grpId="0"/>
      <p:bldP spid="1347587" grpId="0" build="p"/>
      <p:bldP spid="1347590"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610" name="Rectangle 2"/>
          <p:cNvSpPr>
            <a:spLocks noGrp="1" noChangeArrowheads="1"/>
          </p:cNvSpPr>
          <p:nvPr>
            <p:ph type="title"/>
          </p:nvPr>
        </p:nvSpPr>
        <p:spPr/>
        <p:txBody>
          <a:bodyPr/>
          <a:lstStyle/>
          <a:p>
            <a:pPr eaLnBrk="1" hangingPunct="1"/>
            <a:r>
              <a:rPr lang="es-AR" sz="4000" smtClean="0">
                <a:solidFill>
                  <a:srgbClr val="FFFF00"/>
                </a:solidFill>
              </a:rPr>
              <a:t>Las Palabras de los Nueve Arcos</a:t>
            </a:r>
            <a:endParaRPr lang="es-ES_tradnl" sz="4000" smtClean="0">
              <a:solidFill>
                <a:srgbClr val="FFFF00"/>
              </a:solidFill>
            </a:endParaRPr>
          </a:p>
        </p:txBody>
      </p:sp>
      <p:sp>
        <p:nvSpPr>
          <p:cNvPr id="1348611" name="Rectangle 3"/>
          <p:cNvSpPr>
            <a:spLocks noGrp="1" noChangeArrowheads="1"/>
          </p:cNvSpPr>
          <p:nvPr>
            <p:ph type="body" idx="1"/>
          </p:nvPr>
        </p:nvSpPr>
        <p:spPr/>
        <p:txBody>
          <a:bodyPr/>
          <a:lstStyle/>
          <a:p>
            <a:pPr eaLnBrk="1" hangingPunct="1">
              <a:lnSpc>
                <a:spcPct val="90000"/>
              </a:lnSpc>
            </a:pPr>
            <a:r>
              <a:rPr lang="es-ES" sz="2800" smtClean="0"/>
              <a:t>Yod </a:t>
            </a:r>
          </a:p>
          <a:p>
            <a:pPr eaLnBrk="1" hangingPunct="1">
              <a:lnSpc>
                <a:spcPct val="90000"/>
              </a:lnSpc>
            </a:pPr>
            <a:r>
              <a:rPr lang="es-ES" sz="2800" smtClean="0"/>
              <a:t>Yahu </a:t>
            </a:r>
          </a:p>
          <a:p>
            <a:pPr eaLnBrk="1" hangingPunct="1">
              <a:lnSpc>
                <a:spcPct val="90000"/>
              </a:lnSpc>
            </a:pPr>
            <a:r>
              <a:rPr lang="es-ES" sz="2800" smtClean="0"/>
              <a:t>Yah </a:t>
            </a:r>
          </a:p>
          <a:p>
            <a:pPr eaLnBrk="1" hangingPunct="1">
              <a:lnSpc>
                <a:spcPct val="90000"/>
              </a:lnSpc>
            </a:pPr>
            <a:r>
              <a:rPr lang="es-ES" sz="2800" smtClean="0"/>
              <a:t>Ahaia</a:t>
            </a:r>
          </a:p>
          <a:p>
            <a:pPr eaLnBrk="1" hangingPunct="1">
              <a:lnSpc>
                <a:spcPct val="90000"/>
              </a:lnSpc>
            </a:pPr>
            <a:r>
              <a:rPr lang="es-ES" sz="2800" smtClean="0"/>
              <a:t>Alohi</a:t>
            </a:r>
          </a:p>
          <a:p>
            <a:pPr eaLnBrk="1" hangingPunct="1">
              <a:lnSpc>
                <a:spcPct val="90000"/>
              </a:lnSpc>
            </a:pPr>
            <a:r>
              <a:rPr lang="es-ES" sz="2800" smtClean="0"/>
              <a:t>Aliun</a:t>
            </a:r>
          </a:p>
          <a:p>
            <a:pPr eaLnBrk="1" hangingPunct="1">
              <a:lnSpc>
                <a:spcPct val="90000"/>
              </a:lnSpc>
            </a:pPr>
            <a:r>
              <a:rPr lang="es-ES" sz="2800" smtClean="0"/>
              <a:t>Adonai</a:t>
            </a:r>
          </a:p>
          <a:p>
            <a:pPr eaLnBrk="1" hangingPunct="1">
              <a:lnSpc>
                <a:spcPct val="90000"/>
              </a:lnSpc>
            </a:pPr>
            <a:r>
              <a:rPr lang="es-ES" sz="2800" smtClean="0"/>
              <a:t>Al-Khanan</a:t>
            </a:r>
          </a:p>
          <a:p>
            <a:pPr eaLnBrk="1" hangingPunct="1">
              <a:lnSpc>
                <a:spcPct val="90000"/>
              </a:lnSpc>
            </a:pPr>
            <a:r>
              <a:rPr lang="es-ES" sz="2800" smtClean="0"/>
              <a:t>Yabul-Om</a:t>
            </a:r>
            <a:endParaRPr lang="es-ES_tradnl" sz="2800" smtClean="0"/>
          </a:p>
        </p:txBody>
      </p:sp>
      <p:pic>
        <p:nvPicPr>
          <p:cNvPr id="1348612" name="Picture 4" descr="seferyetzirah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5325" y="1600200"/>
            <a:ext cx="2960688"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8613" name="Text Box 5"/>
          <p:cNvSpPr txBox="1">
            <a:spLocks noChangeArrowheads="1"/>
          </p:cNvSpPr>
          <p:nvPr/>
        </p:nvSpPr>
        <p:spPr bwMode="auto">
          <a:xfrm>
            <a:off x="4476750" y="6110288"/>
            <a:ext cx="2990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Portada del Sepher Yezirah</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8610"/>
                                        </p:tgtEl>
                                        <p:attrNameLst>
                                          <p:attrName>style.visibility</p:attrName>
                                        </p:attrNameLst>
                                      </p:cBhvr>
                                      <p:to>
                                        <p:strVal val="visible"/>
                                      </p:to>
                                    </p:set>
                                    <p:animEffect transition="in" filter="blinds(horizontal)">
                                      <p:cBhvr>
                                        <p:cTn id="7" dur="500"/>
                                        <p:tgtEl>
                                          <p:spTgt spid="134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48611">
                                            <p:txEl>
                                              <p:pRg st="0" end="0"/>
                                            </p:txEl>
                                          </p:spTgt>
                                        </p:tgtEl>
                                        <p:attrNameLst>
                                          <p:attrName>style.visibility</p:attrName>
                                        </p:attrNameLst>
                                      </p:cBhvr>
                                      <p:to>
                                        <p:strVal val="visible"/>
                                      </p:to>
                                    </p:set>
                                    <p:animEffect transition="in" filter="blinds(horizontal)">
                                      <p:cBhvr>
                                        <p:cTn id="12" dur="500"/>
                                        <p:tgtEl>
                                          <p:spTgt spid="1348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8611">
                                            <p:txEl>
                                              <p:pRg st="1" end="1"/>
                                            </p:txEl>
                                          </p:spTgt>
                                        </p:tgtEl>
                                        <p:attrNameLst>
                                          <p:attrName>style.visibility</p:attrName>
                                        </p:attrNameLst>
                                      </p:cBhvr>
                                      <p:to>
                                        <p:strVal val="visible"/>
                                      </p:to>
                                    </p:set>
                                    <p:animEffect transition="in" filter="blinds(horizontal)">
                                      <p:cBhvr>
                                        <p:cTn id="17" dur="500"/>
                                        <p:tgtEl>
                                          <p:spTgt spid="1348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48611">
                                            <p:txEl>
                                              <p:pRg st="2" end="2"/>
                                            </p:txEl>
                                          </p:spTgt>
                                        </p:tgtEl>
                                        <p:attrNameLst>
                                          <p:attrName>style.visibility</p:attrName>
                                        </p:attrNameLst>
                                      </p:cBhvr>
                                      <p:to>
                                        <p:strVal val="visible"/>
                                      </p:to>
                                    </p:set>
                                    <p:animEffect transition="in" filter="blinds(horizontal)">
                                      <p:cBhvr>
                                        <p:cTn id="22" dur="500"/>
                                        <p:tgtEl>
                                          <p:spTgt spid="1348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48611">
                                            <p:txEl>
                                              <p:pRg st="3" end="3"/>
                                            </p:txEl>
                                          </p:spTgt>
                                        </p:tgtEl>
                                        <p:attrNameLst>
                                          <p:attrName>style.visibility</p:attrName>
                                        </p:attrNameLst>
                                      </p:cBhvr>
                                      <p:to>
                                        <p:strVal val="visible"/>
                                      </p:to>
                                    </p:set>
                                    <p:animEffect transition="in" filter="blinds(horizontal)">
                                      <p:cBhvr>
                                        <p:cTn id="27" dur="500"/>
                                        <p:tgtEl>
                                          <p:spTgt spid="13486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48611">
                                            <p:txEl>
                                              <p:pRg st="4" end="4"/>
                                            </p:txEl>
                                          </p:spTgt>
                                        </p:tgtEl>
                                        <p:attrNameLst>
                                          <p:attrName>style.visibility</p:attrName>
                                        </p:attrNameLst>
                                      </p:cBhvr>
                                      <p:to>
                                        <p:strVal val="visible"/>
                                      </p:to>
                                    </p:set>
                                    <p:animEffect transition="in" filter="blinds(horizontal)">
                                      <p:cBhvr>
                                        <p:cTn id="32" dur="500"/>
                                        <p:tgtEl>
                                          <p:spTgt spid="134861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48611">
                                            <p:txEl>
                                              <p:pRg st="5" end="5"/>
                                            </p:txEl>
                                          </p:spTgt>
                                        </p:tgtEl>
                                        <p:attrNameLst>
                                          <p:attrName>style.visibility</p:attrName>
                                        </p:attrNameLst>
                                      </p:cBhvr>
                                      <p:to>
                                        <p:strVal val="visible"/>
                                      </p:to>
                                    </p:set>
                                    <p:animEffect transition="in" filter="blinds(horizontal)">
                                      <p:cBhvr>
                                        <p:cTn id="37" dur="500"/>
                                        <p:tgtEl>
                                          <p:spTgt spid="134861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48611">
                                            <p:txEl>
                                              <p:pRg st="6" end="6"/>
                                            </p:txEl>
                                          </p:spTgt>
                                        </p:tgtEl>
                                        <p:attrNameLst>
                                          <p:attrName>style.visibility</p:attrName>
                                        </p:attrNameLst>
                                      </p:cBhvr>
                                      <p:to>
                                        <p:strVal val="visible"/>
                                      </p:to>
                                    </p:set>
                                    <p:animEffect transition="in" filter="blinds(horizontal)">
                                      <p:cBhvr>
                                        <p:cTn id="42" dur="500"/>
                                        <p:tgtEl>
                                          <p:spTgt spid="1348611">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48611">
                                            <p:txEl>
                                              <p:pRg st="7" end="7"/>
                                            </p:txEl>
                                          </p:spTgt>
                                        </p:tgtEl>
                                        <p:attrNameLst>
                                          <p:attrName>style.visibility</p:attrName>
                                        </p:attrNameLst>
                                      </p:cBhvr>
                                      <p:to>
                                        <p:strVal val="visible"/>
                                      </p:to>
                                    </p:set>
                                    <p:animEffect transition="in" filter="blinds(horizontal)">
                                      <p:cBhvr>
                                        <p:cTn id="47" dur="500"/>
                                        <p:tgtEl>
                                          <p:spTgt spid="1348611">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48611">
                                            <p:txEl>
                                              <p:pRg st="8" end="8"/>
                                            </p:txEl>
                                          </p:spTgt>
                                        </p:tgtEl>
                                        <p:attrNameLst>
                                          <p:attrName>style.visibility</p:attrName>
                                        </p:attrNameLst>
                                      </p:cBhvr>
                                      <p:to>
                                        <p:strVal val="visible"/>
                                      </p:to>
                                    </p:set>
                                    <p:animEffect transition="in" filter="blinds(horizontal)">
                                      <p:cBhvr>
                                        <p:cTn id="52" dur="500"/>
                                        <p:tgtEl>
                                          <p:spTgt spid="1348611">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3" presetClass="entr" presetSubtype="16" fill="hold" nodeType="clickEffect">
                                  <p:stCondLst>
                                    <p:cond delay="0"/>
                                  </p:stCondLst>
                                  <p:childTnLst>
                                    <p:set>
                                      <p:cBhvr>
                                        <p:cTn id="56" dur="1" fill="hold">
                                          <p:stCondLst>
                                            <p:cond delay="0"/>
                                          </p:stCondLst>
                                        </p:cTn>
                                        <p:tgtEl>
                                          <p:spTgt spid="1348612"/>
                                        </p:tgtEl>
                                        <p:attrNameLst>
                                          <p:attrName>style.visibility</p:attrName>
                                        </p:attrNameLst>
                                      </p:cBhvr>
                                      <p:to>
                                        <p:strVal val="visible"/>
                                      </p:to>
                                    </p:set>
                                    <p:animEffect transition="in" filter="plus(in)">
                                      <p:cBhvr>
                                        <p:cTn id="57" dur="2000"/>
                                        <p:tgtEl>
                                          <p:spTgt spid="134861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348613"/>
                                        </p:tgtEl>
                                        <p:attrNameLst>
                                          <p:attrName>style.visibility</p:attrName>
                                        </p:attrNameLst>
                                      </p:cBhvr>
                                      <p:to>
                                        <p:strVal val="visible"/>
                                      </p:to>
                                    </p:set>
                                    <p:animEffect transition="in" filter="dissolve">
                                      <p:cBhvr>
                                        <p:cTn id="62" dur="500"/>
                                        <p:tgtEl>
                                          <p:spTgt spid="1348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8610" grpId="0"/>
      <p:bldP spid="1348611" grpId="0" build="p"/>
      <p:bldP spid="1348613"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9634" name="Rectangle 2"/>
          <p:cNvSpPr>
            <a:spLocks noGrp="1" noChangeArrowheads="1"/>
          </p:cNvSpPr>
          <p:nvPr>
            <p:ph type="title"/>
          </p:nvPr>
        </p:nvSpPr>
        <p:spPr/>
        <p:txBody>
          <a:bodyPr/>
          <a:lstStyle/>
          <a:p>
            <a:pPr eaLnBrk="1" hangingPunct="1"/>
            <a:r>
              <a:rPr lang="es-AR" sz="4000" smtClean="0">
                <a:solidFill>
                  <a:srgbClr val="FFFF00"/>
                </a:solidFill>
              </a:rPr>
              <a:t>Las Palabras de los Nueve Arcos </a:t>
            </a:r>
            <a:endParaRPr lang="es-ES_tradnl" sz="4000" smtClean="0">
              <a:solidFill>
                <a:srgbClr val="FFFF00"/>
              </a:solidFill>
            </a:endParaRPr>
          </a:p>
        </p:txBody>
      </p:sp>
      <p:sp>
        <p:nvSpPr>
          <p:cNvPr id="1349635" name="Rectangle 3"/>
          <p:cNvSpPr>
            <a:spLocks noGrp="1" noChangeArrowheads="1"/>
          </p:cNvSpPr>
          <p:nvPr>
            <p:ph type="body" idx="1"/>
          </p:nvPr>
        </p:nvSpPr>
        <p:spPr/>
        <p:txBody>
          <a:bodyPr/>
          <a:lstStyle/>
          <a:p>
            <a:pPr eaLnBrk="1" hangingPunct="1"/>
            <a:r>
              <a:rPr lang="es-ES" sz="3000" smtClean="0"/>
              <a:t>Yod, Yahu, Yah son partes del tetragrámaton. </a:t>
            </a:r>
          </a:p>
          <a:p>
            <a:pPr eaLnBrk="1" hangingPunct="1"/>
            <a:r>
              <a:rPr lang="es-ES" sz="3000" smtClean="0"/>
              <a:t>Ahaiah: </a:t>
            </a:r>
            <a:r>
              <a:rPr lang="es-ES" sz="3000" i="1" smtClean="0"/>
              <a:t>Yo soy</a:t>
            </a:r>
            <a:r>
              <a:rPr lang="es-ES" sz="3000" smtClean="0"/>
              <a:t>, simboliza lo autoexistente. </a:t>
            </a:r>
          </a:p>
          <a:p>
            <a:pPr eaLnBrk="1" hangingPunct="1"/>
            <a:r>
              <a:rPr lang="es-ES" sz="3000" smtClean="0"/>
              <a:t>Alohi, Aliun, Adonai: son diversos nombres cabalísticos. </a:t>
            </a:r>
          </a:p>
          <a:p>
            <a:pPr eaLnBrk="1" hangingPunct="1"/>
            <a:r>
              <a:rPr lang="es-ES" sz="3000" smtClean="0"/>
              <a:t>Al-Khanan: el misericordioso, en el sentido de “</a:t>
            </a:r>
            <a:r>
              <a:rPr lang="es-ES" sz="3000" i="1" smtClean="0"/>
              <a:t>el que da su ser para que exista la Creación</a:t>
            </a:r>
            <a:r>
              <a:rPr lang="es-ES" sz="3000" smtClean="0"/>
              <a:t>”.</a:t>
            </a:r>
          </a:p>
          <a:p>
            <a:pPr eaLnBrk="1" hangingPunct="1"/>
            <a:r>
              <a:rPr lang="es-ES" sz="3000" smtClean="0"/>
              <a:t>Yabul-om: el flujo que emana de Om.</a:t>
            </a:r>
            <a:endParaRPr lang="es-ES_tradnl" sz="30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9634"/>
                                        </p:tgtEl>
                                        <p:attrNameLst>
                                          <p:attrName>style.visibility</p:attrName>
                                        </p:attrNameLst>
                                      </p:cBhvr>
                                      <p:to>
                                        <p:strVal val="visible"/>
                                      </p:to>
                                    </p:set>
                                    <p:animEffect transition="in" filter="blinds(horizontal)">
                                      <p:cBhvr>
                                        <p:cTn id="7" dur="500"/>
                                        <p:tgtEl>
                                          <p:spTgt spid="13496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49635">
                                            <p:txEl>
                                              <p:pRg st="0" end="0"/>
                                            </p:txEl>
                                          </p:spTgt>
                                        </p:tgtEl>
                                        <p:attrNameLst>
                                          <p:attrName>style.visibility</p:attrName>
                                        </p:attrNameLst>
                                      </p:cBhvr>
                                      <p:to>
                                        <p:strVal val="visible"/>
                                      </p:to>
                                    </p:set>
                                    <p:animEffect transition="in" filter="blinds(horizontal)">
                                      <p:cBhvr>
                                        <p:cTn id="12" dur="500"/>
                                        <p:tgtEl>
                                          <p:spTgt spid="13496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9635">
                                            <p:txEl>
                                              <p:pRg st="1" end="1"/>
                                            </p:txEl>
                                          </p:spTgt>
                                        </p:tgtEl>
                                        <p:attrNameLst>
                                          <p:attrName>style.visibility</p:attrName>
                                        </p:attrNameLst>
                                      </p:cBhvr>
                                      <p:to>
                                        <p:strVal val="visible"/>
                                      </p:to>
                                    </p:set>
                                    <p:animEffect transition="in" filter="blinds(horizontal)">
                                      <p:cBhvr>
                                        <p:cTn id="17" dur="500"/>
                                        <p:tgtEl>
                                          <p:spTgt spid="13496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49635">
                                            <p:txEl>
                                              <p:pRg st="2" end="2"/>
                                            </p:txEl>
                                          </p:spTgt>
                                        </p:tgtEl>
                                        <p:attrNameLst>
                                          <p:attrName>style.visibility</p:attrName>
                                        </p:attrNameLst>
                                      </p:cBhvr>
                                      <p:to>
                                        <p:strVal val="visible"/>
                                      </p:to>
                                    </p:set>
                                    <p:animEffect transition="in" filter="blinds(horizontal)">
                                      <p:cBhvr>
                                        <p:cTn id="22" dur="500"/>
                                        <p:tgtEl>
                                          <p:spTgt spid="13496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49635">
                                            <p:txEl>
                                              <p:pRg st="3" end="3"/>
                                            </p:txEl>
                                          </p:spTgt>
                                        </p:tgtEl>
                                        <p:attrNameLst>
                                          <p:attrName>style.visibility</p:attrName>
                                        </p:attrNameLst>
                                      </p:cBhvr>
                                      <p:to>
                                        <p:strVal val="visible"/>
                                      </p:to>
                                    </p:set>
                                    <p:animEffect transition="in" filter="blinds(horizontal)">
                                      <p:cBhvr>
                                        <p:cTn id="27" dur="500"/>
                                        <p:tgtEl>
                                          <p:spTgt spid="13496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49635">
                                            <p:txEl>
                                              <p:pRg st="4" end="4"/>
                                            </p:txEl>
                                          </p:spTgt>
                                        </p:tgtEl>
                                        <p:attrNameLst>
                                          <p:attrName>style.visibility</p:attrName>
                                        </p:attrNameLst>
                                      </p:cBhvr>
                                      <p:to>
                                        <p:strVal val="visible"/>
                                      </p:to>
                                    </p:set>
                                    <p:animEffect transition="in" filter="blinds(horizontal)">
                                      <p:cBhvr>
                                        <p:cTn id="32" dur="500"/>
                                        <p:tgtEl>
                                          <p:spTgt spid="13496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9634" grpId="0"/>
      <p:bldP spid="1349635" grpId="0" build="p"/>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0658" name="Rectangle 2"/>
          <p:cNvSpPr>
            <a:spLocks noGrp="1" noChangeArrowheads="1"/>
          </p:cNvSpPr>
          <p:nvPr>
            <p:ph type="title"/>
          </p:nvPr>
        </p:nvSpPr>
        <p:spPr/>
        <p:txBody>
          <a:bodyPr/>
          <a:lstStyle/>
          <a:p>
            <a:pPr eaLnBrk="1" hangingPunct="1"/>
            <a:r>
              <a:rPr lang="es-AR" smtClean="0">
                <a:solidFill>
                  <a:srgbClr val="FFFF00"/>
                </a:solidFill>
              </a:rPr>
              <a:t>Las Palabras antiguas eran…</a:t>
            </a:r>
            <a:endParaRPr lang="es-ES_tradnl" smtClean="0">
              <a:solidFill>
                <a:srgbClr val="FFFF00"/>
              </a:solidFill>
            </a:endParaRPr>
          </a:p>
        </p:txBody>
      </p:sp>
      <p:sp>
        <p:nvSpPr>
          <p:cNvPr id="1350659" name="Rectangle 3"/>
          <p:cNvSpPr>
            <a:spLocks noGrp="1" noChangeArrowheads="1"/>
          </p:cNvSpPr>
          <p:nvPr>
            <p:ph type="body" idx="1"/>
          </p:nvPr>
        </p:nvSpPr>
        <p:spPr/>
        <p:txBody>
          <a:bodyPr/>
          <a:lstStyle/>
          <a:p>
            <a:pPr eaLnBrk="1" hangingPunct="1">
              <a:lnSpc>
                <a:spcPct val="90000"/>
              </a:lnSpc>
            </a:pPr>
            <a:r>
              <a:rPr lang="es-ES" sz="2400" smtClean="0"/>
              <a:t>Jub: es una corrupción de la palabra correcta. </a:t>
            </a:r>
          </a:p>
          <a:p>
            <a:pPr eaLnBrk="1" hangingPunct="1">
              <a:lnSpc>
                <a:spcPct val="90000"/>
              </a:lnSpc>
            </a:pPr>
            <a:r>
              <a:rPr lang="es-ES" sz="2400" smtClean="0"/>
              <a:t>Jeo: ídem.</a:t>
            </a:r>
          </a:p>
          <a:p>
            <a:pPr eaLnBrk="1" hangingPunct="1">
              <a:lnSpc>
                <a:spcPct val="90000"/>
              </a:lnSpc>
            </a:pPr>
            <a:r>
              <a:rPr lang="es-ES" sz="2400" smtClean="0"/>
              <a:t>Jua: es la Divinidad, en su aspecto masculino.</a:t>
            </a:r>
          </a:p>
          <a:p>
            <a:pPr eaLnBrk="1" hangingPunct="1">
              <a:lnSpc>
                <a:spcPct val="90000"/>
              </a:lnSpc>
            </a:pPr>
            <a:r>
              <a:rPr lang="es-ES" sz="2400" smtClean="0"/>
              <a:t>Hayah: lo auto-existente, la existencia sin atributos diferenciados.</a:t>
            </a:r>
          </a:p>
          <a:p>
            <a:pPr eaLnBrk="1" hangingPunct="1">
              <a:lnSpc>
                <a:spcPct val="90000"/>
              </a:lnSpc>
            </a:pPr>
            <a:r>
              <a:rPr lang="es-AR" sz="2400" smtClean="0"/>
              <a:t>Adonai: Señor.</a:t>
            </a:r>
            <a:endParaRPr lang="es-ES" sz="2400" smtClean="0"/>
          </a:p>
          <a:p>
            <a:pPr eaLnBrk="1" hangingPunct="1">
              <a:lnSpc>
                <a:spcPct val="90000"/>
              </a:lnSpc>
            </a:pPr>
            <a:r>
              <a:rPr lang="es-ES" sz="2400" smtClean="0"/>
              <a:t>Gotha: una palabra totalmente corrompida, no existe ni en hebreo ni en fenicio.</a:t>
            </a:r>
          </a:p>
          <a:p>
            <a:pPr eaLnBrk="1" hangingPunct="1">
              <a:lnSpc>
                <a:spcPct val="90000"/>
              </a:lnSpc>
            </a:pPr>
            <a:r>
              <a:rPr lang="es-ES" sz="2400" smtClean="0"/>
              <a:t>Jachinai: corrupción, en idioma francés, de Shekinah.</a:t>
            </a:r>
          </a:p>
          <a:p>
            <a:pPr eaLnBrk="1" hangingPunct="1">
              <a:lnSpc>
                <a:spcPct val="90000"/>
              </a:lnSpc>
            </a:pPr>
            <a:r>
              <a:rPr lang="es-AR" sz="2400" smtClean="0"/>
              <a:t>Halehinam: una palabra muy corrompida.</a:t>
            </a:r>
          </a:p>
          <a:p>
            <a:pPr eaLnBrk="1" hangingPunct="1">
              <a:lnSpc>
                <a:spcPct val="90000"/>
              </a:lnSpc>
            </a:pPr>
            <a:r>
              <a:rPr lang="es-AR" sz="2400" smtClean="0"/>
              <a:t>Jehabulum: equivalente a Yabul-om.</a:t>
            </a:r>
            <a:endParaRPr lang="es-ES_tradnl" sz="240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0658"/>
                                        </p:tgtEl>
                                        <p:attrNameLst>
                                          <p:attrName>style.visibility</p:attrName>
                                        </p:attrNameLst>
                                      </p:cBhvr>
                                      <p:to>
                                        <p:strVal val="visible"/>
                                      </p:to>
                                    </p:set>
                                    <p:animEffect transition="in" filter="blinds(horizontal)">
                                      <p:cBhvr>
                                        <p:cTn id="7" dur="500"/>
                                        <p:tgtEl>
                                          <p:spTgt spid="13506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0659">
                                            <p:txEl>
                                              <p:pRg st="0" end="0"/>
                                            </p:txEl>
                                          </p:spTgt>
                                        </p:tgtEl>
                                        <p:attrNameLst>
                                          <p:attrName>style.visibility</p:attrName>
                                        </p:attrNameLst>
                                      </p:cBhvr>
                                      <p:to>
                                        <p:strVal val="visible"/>
                                      </p:to>
                                    </p:set>
                                    <p:animEffect transition="in" filter="blinds(horizontal)">
                                      <p:cBhvr>
                                        <p:cTn id="12" dur="500"/>
                                        <p:tgtEl>
                                          <p:spTgt spid="13506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0659">
                                            <p:txEl>
                                              <p:pRg st="1" end="1"/>
                                            </p:txEl>
                                          </p:spTgt>
                                        </p:tgtEl>
                                        <p:attrNameLst>
                                          <p:attrName>style.visibility</p:attrName>
                                        </p:attrNameLst>
                                      </p:cBhvr>
                                      <p:to>
                                        <p:strVal val="visible"/>
                                      </p:to>
                                    </p:set>
                                    <p:animEffect transition="in" filter="blinds(horizontal)">
                                      <p:cBhvr>
                                        <p:cTn id="17" dur="500"/>
                                        <p:tgtEl>
                                          <p:spTgt spid="13506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0659">
                                            <p:txEl>
                                              <p:pRg st="2" end="2"/>
                                            </p:txEl>
                                          </p:spTgt>
                                        </p:tgtEl>
                                        <p:attrNameLst>
                                          <p:attrName>style.visibility</p:attrName>
                                        </p:attrNameLst>
                                      </p:cBhvr>
                                      <p:to>
                                        <p:strVal val="visible"/>
                                      </p:to>
                                    </p:set>
                                    <p:animEffect transition="in" filter="blinds(horizontal)">
                                      <p:cBhvr>
                                        <p:cTn id="22" dur="500"/>
                                        <p:tgtEl>
                                          <p:spTgt spid="13506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50659">
                                            <p:txEl>
                                              <p:pRg st="3" end="3"/>
                                            </p:txEl>
                                          </p:spTgt>
                                        </p:tgtEl>
                                        <p:attrNameLst>
                                          <p:attrName>style.visibility</p:attrName>
                                        </p:attrNameLst>
                                      </p:cBhvr>
                                      <p:to>
                                        <p:strVal val="visible"/>
                                      </p:to>
                                    </p:set>
                                    <p:animEffect transition="in" filter="blinds(horizontal)">
                                      <p:cBhvr>
                                        <p:cTn id="27" dur="500"/>
                                        <p:tgtEl>
                                          <p:spTgt spid="135065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50659">
                                            <p:txEl>
                                              <p:pRg st="4" end="4"/>
                                            </p:txEl>
                                          </p:spTgt>
                                        </p:tgtEl>
                                        <p:attrNameLst>
                                          <p:attrName>style.visibility</p:attrName>
                                        </p:attrNameLst>
                                      </p:cBhvr>
                                      <p:to>
                                        <p:strVal val="visible"/>
                                      </p:to>
                                    </p:set>
                                    <p:animEffect transition="in" filter="blinds(horizontal)">
                                      <p:cBhvr>
                                        <p:cTn id="32" dur="500"/>
                                        <p:tgtEl>
                                          <p:spTgt spid="135065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50659">
                                            <p:txEl>
                                              <p:pRg st="5" end="5"/>
                                            </p:txEl>
                                          </p:spTgt>
                                        </p:tgtEl>
                                        <p:attrNameLst>
                                          <p:attrName>style.visibility</p:attrName>
                                        </p:attrNameLst>
                                      </p:cBhvr>
                                      <p:to>
                                        <p:strVal val="visible"/>
                                      </p:to>
                                    </p:set>
                                    <p:animEffect transition="in" filter="blinds(horizontal)">
                                      <p:cBhvr>
                                        <p:cTn id="37" dur="500"/>
                                        <p:tgtEl>
                                          <p:spTgt spid="135065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50659">
                                            <p:txEl>
                                              <p:pRg st="6" end="6"/>
                                            </p:txEl>
                                          </p:spTgt>
                                        </p:tgtEl>
                                        <p:attrNameLst>
                                          <p:attrName>style.visibility</p:attrName>
                                        </p:attrNameLst>
                                      </p:cBhvr>
                                      <p:to>
                                        <p:strVal val="visible"/>
                                      </p:to>
                                    </p:set>
                                    <p:animEffect transition="in" filter="blinds(horizontal)">
                                      <p:cBhvr>
                                        <p:cTn id="42" dur="500"/>
                                        <p:tgtEl>
                                          <p:spTgt spid="135065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50659">
                                            <p:txEl>
                                              <p:pRg st="7" end="7"/>
                                            </p:txEl>
                                          </p:spTgt>
                                        </p:tgtEl>
                                        <p:attrNameLst>
                                          <p:attrName>style.visibility</p:attrName>
                                        </p:attrNameLst>
                                      </p:cBhvr>
                                      <p:to>
                                        <p:strVal val="visible"/>
                                      </p:to>
                                    </p:set>
                                    <p:animEffect transition="in" filter="blinds(horizontal)">
                                      <p:cBhvr>
                                        <p:cTn id="47" dur="500"/>
                                        <p:tgtEl>
                                          <p:spTgt spid="1350659">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50659">
                                            <p:txEl>
                                              <p:pRg st="8" end="8"/>
                                            </p:txEl>
                                          </p:spTgt>
                                        </p:tgtEl>
                                        <p:attrNameLst>
                                          <p:attrName>style.visibility</p:attrName>
                                        </p:attrNameLst>
                                      </p:cBhvr>
                                      <p:to>
                                        <p:strVal val="visible"/>
                                      </p:to>
                                    </p:set>
                                    <p:animEffect transition="in" filter="blinds(horizontal)">
                                      <p:cBhvr>
                                        <p:cTn id="52" dur="500"/>
                                        <p:tgtEl>
                                          <p:spTgt spid="13506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0658" grpId="0"/>
      <p:bldP spid="1350659" grpId="0" build="p"/>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82" name="Rectangle 2"/>
          <p:cNvSpPr>
            <a:spLocks noGrp="1" noChangeArrowheads="1"/>
          </p:cNvSpPr>
          <p:nvPr>
            <p:ph type="title"/>
          </p:nvPr>
        </p:nvSpPr>
        <p:spPr/>
        <p:txBody>
          <a:bodyPr/>
          <a:lstStyle/>
          <a:p>
            <a:pPr eaLnBrk="1" hangingPunct="1"/>
            <a:r>
              <a:rPr lang="es-AR" sz="3000" smtClean="0">
                <a:solidFill>
                  <a:srgbClr val="FFFF00"/>
                </a:solidFill>
              </a:rPr>
              <a:t>Según el Manuscrito Francken (siglo XVIII, original en inglés, aquí en traducción al italiano)</a:t>
            </a:r>
            <a:endParaRPr lang="es-ES_tradnl" sz="3000" smtClean="0">
              <a:solidFill>
                <a:srgbClr val="FFFF00"/>
              </a:solidFill>
            </a:endParaRPr>
          </a:p>
        </p:txBody>
      </p:sp>
      <p:graphicFrame>
        <p:nvGraphicFramePr>
          <p:cNvPr id="1351683" name="Group 3"/>
          <p:cNvGraphicFramePr>
            <a:graphicFrameLocks noGrp="1"/>
          </p:cNvGraphicFramePr>
          <p:nvPr>
            <p:ph idx="1"/>
          </p:nvPr>
        </p:nvGraphicFramePr>
        <p:xfrm>
          <a:off x="457200" y="1744663"/>
          <a:ext cx="8229600" cy="4711700"/>
        </p:xfrm>
        <a:graphic>
          <a:graphicData uri="http://schemas.openxmlformats.org/drawingml/2006/table">
            <a:tbl>
              <a:tblPr/>
              <a:tblGrid>
                <a:gridCol w="879475"/>
                <a:gridCol w="788988"/>
                <a:gridCol w="6561137"/>
              </a:tblGrid>
              <a:tr h="3254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Palatino Linotype" pitchFamily="18" charset="0"/>
                          <a:cs typeface="Times New Roman" pitchFamily="18" charset="0"/>
                        </a:rPr>
                        <a:t>NOME</a:t>
                      </a:r>
                      <a:endParaRPr kumimoji="0" lang="es-ES_tradnl"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chemeClr val="tx1"/>
                          </a:solidFill>
                          <a:effectLst/>
                          <a:latin typeface="Palatino Linotype" pitchFamily="18" charset="0"/>
                          <a:cs typeface="Times New Roman" pitchFamily="18" charset="0"/>
                        </a:rPr>
                        <a:t>LETTEE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smtClean="0">
                          <a:ln>
                            <a:noFill/>
                          </a:ln>
                          <a:solidFill>
                            <a:schemeClr val="tx1"/>
                          </a:solidFill>
                          <a:effectLst/>
                          <a:latin typeface="Palatino Linotype" pitchFamily="18" charset="0"/>
                          <a:cs typeface="Times New Roman" pitchFamily="18" charset="0"/>
                        </a:rPr>
                        <a:t>SIGNIFICATO</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70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Jub</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Tre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Onnipotente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54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Jeo</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Tre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Luce Divina</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54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Ina</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Tre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Luce acechante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810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Hayah</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cinque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Quello che è, sarà</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54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Gotha</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cinque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Solo Dio, Medesimo</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54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Jeeva</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cinque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Dio Eterno</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70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Adonaii</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sette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smtClean="0">
                          <a:ln>
                            <a:noFill/>
                          </a:ln>
                          <a:solidFill>
                            <a:schemeClr val="tx1"/>
                          </a:solidFill>
                          <a:effectLst/>
                          <a:latin typeface="Palatino Linotype" pitchFamily="18" charset="0"/>
                          <a:cs typeface="Times New Roman" pitchFamily="18" charset="0"/>
                        </a:rPr>
                        <a:t>O, Voi che siete l’Eterno</a:t>
                      </a:r>
                      <a:endParaRPr kumimoji="0" lang="it-IT"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4572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Jakinai</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sette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smtClean="0">
                          <a:ln>
                            <a:noFill/>
                          </a:ln>
                          <a:solidFill>
                            <a:schemeClr val="tx1"/>
                          </a:solidFill>
                          <a:effectLst/>
                          <a:latin typeface="Palatino Linotype" pitchFamily="18" charset="0"/>
                          <a:cs typeface="Times New Roman" pitchFamily="18" charset="0"/>
                        </a:rPr>
                        <a:t>Sostienici, o Dio! Che attraverso la Tua Grande Forza noi possiamo sempre assisterci gli uni con gli altri.</a:t>
                      </a:r>
                      <a:endParaRPr kumimoji="0" lang="it-IT"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54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Jéhovah</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sette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Dio che brilla</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70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000" b="0" i="0" u="none" strike="noStrike" cap="none" normalizeH="0" baseline="0" dirty="0" err="1" smtClean="0">
                          <a:ln>
                            <a:noFill/>
                          </a:ln>
                          <a:solidFill>
                            <a:schemeClr val="tx1"/>
                          </a:solidFill>
                          <a:effectLst/>
                          <a:latin typeface="Palatino Linotype" pitchFamily="18" charset="0"/>
                          <a:cs typeface="Times New Roman" pitchFamily="18" charset="0"/>
                        </a:rPr>
                        <a:t>Heleneham</a:t>
                      </a:r>
                      <a:endParaRPr kumimoji="0" lang="es-ES_tradnl"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nove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Misericordia di Dio</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3254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000" b="0" i="0" u="none" strike="noStrike" cap="none" normalizeH="0" baseline="0" dirty="0" err="1" smtClean="0">
                          <a:ln>
                            <a:noFill/>
                          </a:ln>
                          <a:solidFill>
                            <a:schemeClr val="tx1"/>
                          </a:solidFill>
                          <a:effectLst/>
                          <a:latin typeface="Palatino Linotype" pitchFamily="18" charset="0"/>
                          <a:cs typeface="Times New Roman" pitchFamily="18" charset="0"/>
                        </a:rPr>
                        <a:t>Ichabulum</a:t>
                      </a:r>
                      <a:endParaRPr kumimoji="0" lang="es-ES_tradnl"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nove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smtClean="0">
                          <a:ln>
                            <a:noFill/>
                          </a:ln>
                          <a:solidFill>
                            <a:schemeClr val="tx1"/>
                          </a:solidFill>
                          <a:effectLst/>
                          <a:latin typeface="Palatino Linotype" pitchFamily="18" charset="0"/>
                          <a:cs typeface="Times New Roman" pitchFamily="18" charset="0"/>
                        </a:rPr>
                        <a:t>In Dio é la mia fede</a:t>
                      </a:r>
                      <a:endParaRPr kumimoji="0" lang="it-IT"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r h="6143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AR" sz="2800" b="0" i="0" u="none" strike="noStrike" cap="none" normalizeH="0" baseline="0" smtClean="0">
                          <a:ln>
                            <a:noFill/>
                          </a:ln>
                          <a:solidFill>
                            <a:schemeClr val="tx1"/>
                          </a:solidFill>
                          <a:effectLst/>
                          <a:latin typeface="Arial" charset="0"/>
                        </a:rPr>
                        <a:t>?</a:t>
                      </a:r>
                      <a:endParaRPr kumimoji="0" lang="es-ES_tradnl"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Palatino Linotype" pitchFamily="18" charset="0"/>
                          <a:cs typeface="Times New Roman" pitchFamily="18" charset="0"/>
                        </a:rPr>
                        <a:t>nove</a:t>
                      </a:r>
                      <a:endParaRPr kumimoji="0" lang="es-ES_tradnl"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chemeClr val="tx1"/>
                          </a:solidFill>
                          <a:effectLst/>
                          <a:latin typeface="Palatino Linotype" pitchFamily="18" charset="0"/>
                          <a:cs typeface="Times New Roman" pitchFamily="18" charset="0"/>
                        </a:rPr>
                        <a:t>Il Signore Onnipotente, Io sono colui che sono.</a:t>
                      </a:r>
                      <a:endParaRPr kumimoji="0" lang="it-IT"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r>
            </a:tbl>
          </a:graphicData>
        </a:graphic>
      </p:graphicFrame>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1682"/>
                                        </p:tgtEl>
                                        <p:attrNameLst>
                                          <p:attrName>style.visibility</p:attrName>
                                        </p:attrNameLst>
                                      </p:cBhvr>
                                      <p:to>
                                        <p:strVal val="visible"/>
                                      </p:to>
                                    </p:set>
                                    <p:animEffect transition="in" filter="blinds(horizontal)">
                                      <p:cBhvr>
                                        <p:cTn id="7" dur="500"/>
                                        <p:tgtEl>
                                          <p:spTgt spid="13516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1351683"/>
                                        </p:tgtEl>
                                        <p:attrNameLst>
                                          <p:attrName>style.visibility</p:attrName>
                                        </p:attrNameLst>
                                      </p:cBhvr>
                                      <p:to>
                                        <p:strVal val="visible"/>
                                      </p:to>
                                    </p:set>
                                    <p:animEffect transition="in" filter="plus(in)">
                                      <p:cBhvr>
                                        <p:cTn id="12" dur="2000"/>
                                        <p:tgtEl>
                                          <p:spTgt spid="1351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682"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706" name="Rectangle 2"/>
          <p:cNvSpPr>
            <a:spLocks noGrp="1" noChangeArrowheads="1"/>
          </p:cNvSpPr>
          <p:nvPr>
            <p:ph type="title"/>
          </p:nvPr>
        </p:nvSpPr>
        <p:spPr/>
        <p:txBody>
          <a:bodyPr/>
          <a:lstStyle/>
          <a:p>
            <a:pPr eaLnBrk="1" hangingPunct="1"/>
            <a:r>
              <a:rPr lang="es-AR" smtClean="0">
                <a:solidFill>
                  <a:srgbClr val="FFFF00"/>
                </a:solidFill>
              </a:rPr>
              <a:t>Notar que…</a:t>
            </a:r>
            <a:endParaRPr lang="es-ES_tradnl" smtClean="0">
              <a:solidFill>
                <a:srgbClr val="FFFF00"/>
              </a:solidFill>
            </a:endParaRPr>
          </a:p>
        </p:txBody>
      </p:sp>
      <p:sp>
        <p:nvSpPr>
          <p:cNvPr id="1352707" name="Rectangle 3"/>
          <p:cNvSpPr>
            <a:spLocks noGrp="1" noChangeArrowheads="1"/>
          </p:cNvSpPr>
          <p:nvPr>
            <p:ph type="body" idx="1"/>
          </p:nvPr>
        </p:nvSpPr>
        <p:spPr>
          <a:xfrm>
            <a:off x="152400" y="1341438"/>
            <a:ext cx="8763000" cy="4525962"/>
          </a:xfrm>
        </p:spPr>
        <p:txBody>
          <a:bodyPr/>
          <a:lstStyle/>
          <a:p>
            <a:pPr eaLnBrk="1" hangingPunct="1"/>
            <a:r>
              <a:rPr lang="es-MX" sz="2700" smtClean="0"/>
              <a:t>Estas Palabras son doce, y no nueve. Más adelante, cuando el Ritual da la lista de nueve palabras, Jeeva, Jehová y ? no son incluidas.</a:t>
            </a:r>
            <a:endParaRPr lang="es-AR" sz="2700" smtClean="0"/>
          </a:p>
          <a:p>
            <a:pPr eaLnBrk="1" hangingPunct="1"/>
            <a:r>
              <a:rPr lang="es-AR" sz="2700" smtClean="0"/>
              <a:t>La interpretación de los nombres es de tipo religioso, aunque un análisis más profundo podría hallar una significación esotérica.</a:t>
            </a:r>
          </a:p>
          <a:p>
            <a:pPr eaLnBrk="1" hangingPunct="1"/>
            <a:r>
              <a:rPr lang="es-AR" sz="2700" smtClean="0"/>
              <a:t>A cada Palabra se le asigna alguno de los números de la Masonería Simbólica: 3-5-7-9.</a:t>
            </a:r>
          </a:p>
          <a:p>
            <a:pPr eaLnBrk="1" hangingPunct="1"/>
            <a:r>
              <a:rPr lang="es-AR" sz="2700" smtClean="0"/>
              <a:t>Hay una décima Palabra (que es, en realidad, la duodécima), que sería el Nombre Verdadero, desconocido e impronunciable en este grado, y sólo descubierto en el grado 14°.</a:t>
            </a:r>
            <a:endParaRPr lang="es-ES_tradnl" sz="27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52706"/>
                                        </p:tgtEl>
                                        <p:attrNameLst>
                                          <p:attrName>style.visibility</p:attrName>
                                        </p:attrNameLst>
                                      </p:cBhvr>
                                      <p:to>
                                        <p:strVal val="visible"/>
                                      </p:to>
                                    </p:set>
                                    <p:animEffect transition="in" filter="fade">
                                      <p:cBhvr>
                                        <p:cTn id="7" dur="2000"/>
                                        <p:tgtEl>
                                          <p:spTgt spid="1352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2707">
                                            <p:txEl>
                                              <p:pRg st="0" end="0"/>
                                            </p:txEl>
                                          </p:spTgt>
                                        </p:tgtEl>
                                        <p:attrNameLst>
                                          <p:attrName>style.visibility</p:attrName>
                                        </p:attrNameLst>
                                      </p:cBhvr>
                                      <p:to>
                                        <p:strVal val="visible"/>
                                      </p:to>
                                    </p:set>
                                    <p:animEffect transition="in" filter="blinds(horizontal)">
                                      <p:cBhvr>
                                        <p:cTn id="12" dur="500"/>
                                        <p:tgtEl>
                                          <p:spTgt spid="13527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2707">
                                            <p:txEl>
                                              <p:pRg st="1" end="1"/>
                                            </p:txEl>
                                          </p:spTgt>
                                        </p:tgtEl>
                                        <p:attrNameLst>
                                          <p:attrName>style.visibility</p:attrName>
                                        </p:attrNameLst>
                                      </p:cBhvr>
                                      <p:to>
                                        <p:strVal val="visible"/>
                                      </p:to>
                                    </p:set>
                                    <p:animEffect transition="in" filter="blinds(horizontal)">
                                      <p:cBhvr>
                                        <p:cTn id="17" dur="500"/>
                                        <p:tgtEl>
                                          <p:spTgt spid="13527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2707">
                                            <p:txEl>
                                              <p:pRg st="2" end="2"/>
                                            </p:txEl>
                                          </p:spTgt>
                                        </p:tgtEl>
                                        <p:attrNameLst>
                                          <p:attrName>style.visibility</p:attrName>
                                        </p:attrNameLst>
                                      </p:cBhvr>
                                      <p:to>
                                        <p:strVal val="visible"/>
                                      </p:to>
                                    </p:set>
                                    <p:animEffect transition="in" filter="blinds(horizontal)">
                                      <p:cBhvr>
                                        <p:cTn id="22" dur="500"/>
                                        <p:tgtEl>
                                          <p:spTgt spid="13527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52707">
                                            <p:txEl>
                                              <p:pRg st="3" end="3"/>
                                            </p:txEl>
                                          </p:spTgt>
                                        </p:tgtEl>
                                        <p:attrNameLst>
                                          <p:attrName>style.visibility</p:attrName>
                                        </p:attrNameLst>
                                      </p:cBhvr>
                                      <p:to>
                                        <p:strVal val="visible"/>
                                      </p:to>
                                    </p:set>
                                    <p:animEffect transition="in" filter="blinds(horizontal)">
                                      <p:cBhvr>
                                        <p:cTn id="27" dur="500"/>
                                        <p:tgtEl>
                                          <p:spTgt spid="1352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706" grpId="0"/>
      <p:bldP spid="1352707" grpId="0" build="p"/>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730" name="Rectangle 2"/>
          <p:cNvSpPr>
            <a:spLocks noGrp="1" noChangeArrowheads="1"/>
          </p:cNvSpPr>
          <p:nvPr>
            <p:ph type="title"/>
          </p:nvPr>
        </p:nvSpPr>
        <p:spPr>
          <a:xfrm>
            <a:off x="457200" y="152400"/>
            <a:ext cx="8229600" cy="1143000"/>
          </a:xfrm>
        </p:spPr>
        <p:txBody>
          <a:bodyPr/>
          <a:lstStyle/>
          <a:p>
            <a:pPr eaLnBrk="1" hangingPunct="1"/>
            <a:r>
              <a:rPr lang="es-ES" sz="2000" smtClean="0">
                <a:solidFill>
                  <a:srgbClr val="FFFF00"/>
                </a:solidFill>
              </a:rPr>
              <a:t>Algunos, como Palabras de los Nueve Arcos, escriben los 9 primeros Sephiroth (el Candidato sería el 10°: Malkuth).Estas Palabras funcionan como Palabras de Pase.</a:t>
            </a:r>
            <a:endParaRPr lang="es-ES_tradnl" sz="2000" smtClean="0">
              <a:solidFill>
                <a:srgbClr val="FFFF00"/>
              </a:solidFill>
            </a:endParaRPr>
          </a:p>
        </p:txBody>
      </p:sp>
      <p:pic>
        <p:nvPicPr>
          <p:cNvPr id="1353731" name="Picture 3" descr="arbolcabal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2113" y="1295400"/>
            <a:ext cx="3163887"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3732" name="Text Box 4"/>
          <p:cNvSpPr txBox="1">
            <a:spLocks noChangeArrowheads="1"/>
          </p:cNvSpPr>
          <p:nvPr/>
        </p:nvSpPr>
        <p:spPr bwMode="auto">
          <a:xfrm>
            <a:off x="365125" y="2017713"/>
            <a:ext cx="235585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Y otros, directamente</a:t>
            </a:r>
          </a:p>
          <a:p>
            <a:pPr eaLnBrk="1" hangingPunct="1"/>
            <a:r>
              <a:rPr lang="es-AR">
                <a:solidFill>
                  <a:schemeClr val="tx1"/>
                </a:solidFill>
              </a:rPr>
              <a:t>escriben nueve </a:t>
            </a:r>
          </a:p>
          <a:p>
            <a:pPr eaLnBrk="1" hangingPunct="1"/>
            <a:r>
              <a:rPr lang="es-AR">
                <a:solidFill>
                  <a:schemeClr val="tx1"/>
                </a:solidFill>
              </a:rPr>
              <a:t>Palabras latinas:</a:t>
            </a:r>
          </a:p>
          <a:p>
            <a:pPr eaLnBrk="1" hangingPunct="1"/>
            <a:r>
              <a:rPr lang="es-AR" i="1">
                <a:solidFill>
                  <a:schemeClr val="tx1"/>
                </a:solidFill>
              </a:rPr>
              <a:t>Principium,</a:t>
            </a:r>
          </a:p>
          <a:p>
            <a:pPr eaLnBrk="1" hangingPunct="1"/>
            <a:r>
              <a:rPr lang="es-AR" i="1">
                <a:solidFill>
                  <a:schemeClr val="tx1"/>
                </a:solidFill>
              </a:rPr>
              <a:t>Existens,</a:t>
            </a:r>
          </a:p>
          <a:p>
            <a:pPr eaLnBrk="1" hangingPunct="1"/>
            <a:r>
              <a:rPr lang="es-AR" i="1">
                <a:solidFill>
                  <a:schemeClr val="tx1"/>
                </a:solidFill>
              </a:rPr>
              <a:t>Potens,</a:t>
            </a:r>
          </a:p>
          <a:p>
            <a:pPr eaLnBrk="1" hangingPunct="1"/>
            <a:r>
              <a:rPr lang="es-AR" i="1">
                <a:solidFill>
                  <a:schemeClr val="tx1"/>
                </a:solidFill>
              </a:rPr>
              <a:t>Eternitas,</a:t>
            </a:r>
          </a:p>
          <a:p>
            <a:pPr eaLnBrk="1" hangingPunct="1"/>
            <a:r>
              <a:rPr lang="es-AR" i="1">
                <a:solidFill>
                  <a:schemeClr val="tx1"/>
                </a:solidFill>
              </a:rPr>
              <a:t>Infinitum,</a:t>
            </a:r>
          </a:p>
          <a:p>
            <a:pPr eaLnBrk="1" hangingPunct="1"/>
            <a:r>
              <a:rPr lang="es-AR" i="1">
                <a:solidFill>
                  <a:schemeClr val="tx1"/>
                </a:solidFill>
              </a:rPr>
              <a:t>Solus,</a:t>
            </a:r>
          </a:p>
          <a:p>
            <a:pPr eaLnBrk="1" hangingPunct="1"/>
            <a:r>
              <a:rPr lang="es-AR" i="1">
                <a:solidFill>
                  <a:schemeClr val="tx1"/>
                </a:solidFill>
              </a:rPr>
              <a:t>Misericords,</a:t>
            </a:r>
          </a:p>
          <a:p>
            <a:pPr eaLnBrk="1" hangingPunct="1"/>
            <a:r>
              <a:rPr lang="es-AR" i="1">
                <a:solidFill>
                  <a:schemeClr val="tx1"/>
                </a:solidFill>
              </a:rPr>
              <a:t>Sapientia,</a:t>
            </a:r>
          </a:p>
          <a:p>
            <a:pPr eaLnBrk="1" hangingPunct="1"/>
            <a:r>
              <a:rPr lang="es-AR" i="1">
                <a:solidFill>
                  <a:schemeClr val="tx1"/>
                </a:solidFill>
              </a:rPr>
              <a:t>Justus</a:t>
            </a:r>
            <a:endParaRPr lang="es-ES_tradnl"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3730"/>
                                        </p:tgtEl>
                                        <p:attrNameLst>
                                          <p:attrName>style.visibility</p:attrName>
                                        </p:attrNameLst>
                                      </p:cBhvr>
                                      <p:to>
                                        <p:strVal val="visible"/>
                                      </p:to>
                                    </p:set>
                                    <p:animEffect transition="in" filter="blinds(horizontal)">
                                      <p:cBhvr>
                                        <p:cTn id="7" dur="500"/>
                                        <p:tgtEl>
                                          <p:spTgt spid="1353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53731"/>
                                        </p:tgtEl>
                                        <p:attrNameLst>
                                          <p:attrName>style.visibility</p:attrName>
                                        </p:attrNameLst>
                                      </p:cBhvr>
                                      <p:to>
                                        <p:strVal val="visible"/>
                                      </p:to>
                                    </p:set>
                                    <p:animEffect transition="in" filter="fade">
                                      <p:cBhvr>
                                        <p:cTn id="12" dur="2000"/>
                                        <p:tgtEl>
                                          <p:spTgt spid="13537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53732"/>
                                        </p:tgtEl>
                                        <p:attrNameLst>
                                          <p:attrName>style.visibility</p:attrName>
                                        </p:attrNameLst>
                                      </p:cBhvr>
                                      <p:to>
                                        <p:strVal val="visible"/>
                                      </p:to>
                                    </p:set>
                                    <p:animEffect transition="in" filter="dissolve">
                                      <p:cBhvr>
                                        <p:cTn id="17" dur="500"/>
                                        <p:tgtEl>
                                          <p:spTgt spid="1353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3730" grpId="0"/>
      <p:bldP spid="1353732"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4754" name="Rectangle 2"/>
          <p:cNvSpPr>
            <a:spLocks noGrp="1" noChangeArrowheads="1"/>
          </p:cNvSpPr>
          <p:nvPr>
            <p:ph type="title"/>
          </p:nvPr>
        </p:nvSpPr>
        <p:spPr/>
        <p:txBody>
          <a:bodyPr/>
          <a:lstStyle/>
          <a:p>
            <a:pPr eaLnBrk="1" hangingPunct="1"/>
            <a:r>
              <a:rPr lang="es-AR" smtClean="0">
                <a:solidFill>
                  <a:srgbClr val="FFFF00"/>
                </a:solidFill>
              </a:rPr>
              <a:t>La propuesta de Pike</a:t>
            </a:r>
            <a:endParaRPr lang="es-ES_tradnl" smtClean="0">
              <a:solidFill>
                <a:srgbClr val="FFFF00"/>
              </a:solidFill>
            </a:endParaRPr>
          </a:p>
        </p:txBody>
      </p:sp>
      <p:sp>
        <p:nvSpPr>
          <p:cNvPr id="1354755" name="Rectangle 3"/>
          <p:cNvSpPr>
            <a:spLocks noGrp="1" noChangeArrowheads="1"/>
          </p:cNvSpPr>
          <p:nvPr>
            <p:ph type="body" idx="1"/>
          </p:nvPr>
        </p:nvSpPr>
        <p:spPr/>
        <p:txBody>
          <a:bodyPr/>
          <a:lstStyle/>
          <a:p>
            <a:pPr eaLnBrk="1" hangingPunct="1">
              <a:lnSpc>
                <a:spcPct val="90000"/>
              </a:lnSpc>
            </a:pPr>
            <a:r>
              <a:rPr lang="es-AR" sz="2800" smtClean="0"/>
              <a:t>Athum (egipcia)</a:t>
            </a:r>
          </a:p>
          <a:p>
            <a:pPr eaLnBrk="1" hangingPunct="1">
              <a:lnSpc>
                <a:spcPct val="90000"/>
              </a:lnSpc>
            </a:pPr>
            <a:r>
              <a:rPr lang="es-AR" sz="2800" smtClean="0"/>
              <a:t>Amun (egipcia)</a:t>
            </a:r>
          </a:p>
          <a:p>
            <a:pPr eaLnBrk="1" hangingPunct="1">
              <a:lnSpc>
                <a:spcPct val="90000"/>
              </a:lnSpc>
            </a:pPr>
            <a:r>
              <a:rPr lang="es-AR" sz="2800" smtClean="0"/>
              <a:t>Baal (fenicia)</a:t>
            </a:r>
          </a:p>
          <a:p>
            <a:pPr eaLnBrk="1" hangingPunct="1">
              <a:lnSpc>
                <a:spcPct val="90000"/>
              </a:lnSpc>
            </a:pPr>
            <a:r>
              <a:rPr lang="es-AR" sz="2800" smtClean="0"/>
              <a:t>Elohim (hebrea)</a:t>
            </a:r>
          </a:p>
          <a:p>
            <a:pPr eaLnBrk="1" hangingPunct="1">
              <a:lnSpc>
                <a:spcPct val="90000"/>
              </a:lnSpc>
            </a:pPr>
            <a:r>
              <a:rPr lang="es-AR" sz="2800" smtClean="0"/>
              <a:t>Adonai (hebrea)</a:t>
            </a:r>
          </a:p>
          <a:p>
            <a:pPr eaLnBrk="1" hangingPunct="1">
              <a:lnSpc>
                <a:spcPct val="90000"/>
              </a:lnSpc>
            </a:pPr>
            <a:r>
              <a:rPr lang="es-AR" sz="2800" smtClean="0"/>
              <a:t>Aum (india)</a:t>
            </a:r>
          </a:p>
          <a:p>
            <a:pPr eaLnBrk="1" hangingPunct="1">
              <a:lnSpc>
                <a:spcPct val="90000"/>
              </a:lnSpc>
            </a:pPr>
            <a:r>
              <a:rPr lang="es-AR" sz="2800" smtClean="0"/>
              <a:t>Assur (asiria)</a:t>
            </a:r>
          </a:p>
          <a:p>
            <a:pPr eaLnBrk="1" hangingPunct="1">
              <a:lnSpc>
                <a:spcPct val="90000"/>
              </a:lnSpc>
            </a:pPr>
            <a:r>
              <a:rPr lang="es-AR" sz="2800" smtClean="0"/>
              <a:t>San (asiria)</a:t>
            </a:r>
          </a:p>
          <a:p>
            <a:pPr eaLnBrk="1" hangingPunct="1">
              <a:lnSpc>
                <a:spcPct val="90000"/>
              </a:lnSpc>
            </a:pPr>
            <a:r>
              <a:rPr lang="es-AR" sz="2800" smtClean="0"/>
              <a:t>Yar (asiria)</a:t>
            </a:r>
            <a:endParaRPr lang="es-ES_tradnl" sz="2800" smtClean="0"/>
          </a:p>
        </p:txBody>
      </p:sp>
      <p:sp>
        <p:nvSpPr>
          <p:cNvPr id="1354756" name="Text Box 4"/>
          <p:cNvSpPr txBox="1">
            <a:spLocks noChangeArrowheads="1"/>
          </p:cNvSpPr>
          <p:nvPr/>
        </p:nvSpPr>
        <p:spPr bwMode="auto">
          <a:xfrm>
            <a:off x="4343400" y="2098675"/>
            <a:ext cx="266065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Pike hace una </a:t>
            </a:r>
          </a:p>
          <a:p>
            <a:pPr eaLnBrk="1" hangingPunct="1"/>
            <a:r>
              <a:rPr lang="es-AR">
                <a:solidFill>
                  <a:schemeClr val="tx1"/>
                </a:solidFill>
              </a:rPr>
              <a:t>propuesta muy </a:t>
            </a:r>
          </a:p>
          <a:p>
            <a:pPr eaLnBrk="1" hangingPunct="1"/>
            <a:r>
              <a:rPr lang="es-AR">
                <a:solidFill>
                  <a:schemeClr val="tx1"/>
                </a:solidFill>
              </a:rPr>
              <a:t>interesante: tomar</a:t>
            </a:r>
          </a:p>
          <a:p>
            <a:pPr eaLnBrk="1" hangingPunct="1"/>
            <a:r>
              <a:rPr lang="es-AR">
                <a:solidFill>
                  <a:schemeClr val="tx1"/>
                </a:solidFill>
              </a:rPr>
              <a:t>Nueve Palabras </a:t>
            </a:r>
          </a:p>
          <a:p>
            <a:pPr eaLnBrk="1" hangingPunct="1"/>
            <a:r>
              <a:rPr lang="es-AR">
                <a:solidFill>
                  <a:schemeClr val="tx1"/>
                </a:solidFill>
              </a:rPr>
              <a:t>de distintos idiomas,</a:t>
            </a:r>
          </a:p>
          <a:p>
            <a:pPr eaLnBrk="1" hangingPunct="1"/>
            <a:r>
              <a:rPr lang="es-AR">
                <a:solidFill>
                  <a:schemeClr val="tx1"/>
                </a:solidFill>
              </a:rPr>
              <a:t>correspondientes a </a:t>
            </a:r>
          </a:p>
          <a:p>
            <a:pPr eaLnBrk="1" hangingPunct="1"/>
            <a:r>
              <a:rPr lang="es-AR">
                <a:solidFill>
                  <a:schemeClr val="tx1"/>
                </a:solidFill>
              </a:rPr>
              <a:t>diferentes tradiciones</a:t>
            </a:r>
          </a:p>
          <a:p>
            <a:pPr eaLnBrk="1" hangingPunct="1"/>
            <a:r>
              <a:rPr lang="es-AR">
                <a:solidFill>
                  <a:schemeClr val="tx1"/>
                </a:solidFill>
              </a:rPr>
              <a:t>y formas de </a:t>
            </a:r>
          </a:p>
          <a:p>
            <a:pPr eaLnBrk="1" hangingPunct="1"/>
            <a:r>
              <a:rPr lang="es-AR">
                <a:solidFill>
                  <a:schemeClr val="tx1"/>
                </a:solidFill>
              </a:rPr>
              <a:t>comprender el Absoluto.</a:t>
            </a:r>
          </a:p>
          <a:p>
            <a:pPr eaLnBrk="1" hangingPunct="1"/>
            <a:r>
              <a:rPr lang="es-AR">
                <a:solidFill>
                  <a:schemeClr val="tx1"/>
                </a:solidFill>
              </a:rPr>
              <a:t>En esta propuesta,</a:t>
            </a:r>
          </a:p>
          <a:p>
            <a:pPr eaLnBrk="1" hangingPunct="1"/>
            <a:r>
              <a:rPr lang="es-AR">
                <a:solidFill>
                  <a:schemeClr val="tx1"/>
                </a:solidFill>
              </a:rPr>
              <a:t>las Nueve Palabras </a:t>
            </a:r>
          </a:p>
          <a:p>
            <a:pPr eaLnBrk="1" hangingPunct="1"/>
            <a:r>
              <a:rPr lang="es-AR">
                <a:solidFill>
                  <a:schemeClr val="tx1"/>
                </a:solidFill>
              </a:rPr>
              <a:t>serían.:</a:t>
            </a:r>
            <a:endParaRPr lang="es-ES_tradnl">
              <a:solidFill>
                <a:schemeClr val="tx1"/>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4754"/>
                                        </p:tgtEl>
                                        <p:attrNameLst>
                                          <p:attrName>style.visibility</p:attrName>
                                        </p:attrNameLst>
                                      </p:cBhvr>
                                      <p:to>
                                        <p:strVal val="visible"/>
                                      </p:to>
                                    </p:set>
                                    <p:animEffect transition="in" filter="blinds(horizontal)">
                                      <p:cBhvr>
                                        <p:cTn id="7" dur="500"/>
                                        <p:tgtEl>
                                          <p:spTgt spid="13547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54756"/>
                                        </p:tgtEl>
                                        <p:attrNameLst>
                                          <p:attrName>style.visibility</p:attrName>
                                        </p:attrNameLst>
                                      </p:cBhvr>
                                      <p:to>
                                        <p:strVal val="visible"/>
                                      </p:to>
                                    </p:set>
                                    <p:animEffect transition="in" filter="dissolve">
                                      <p:cBhvr>
                                        <p:cTn id="12" dur="500"/>
                                        <p:tgtEl>
                                          <p:spTgt spid="13547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4755">
                                            <p:txEl>
                                              <p:pRg st="0" end="0"/>
                                            </p:txEl>
                                          </p:spTgt>
                                        </p:tgtEl>
                                        <p:attrNameLst>
                                          <p:attrName>style.visibility</p:attrName>
                                        </p:attrNameLst>
                                      </p:cBhvr>
                                      <p:to>
                                        <p:strVal val="visible"/>
                                      </p:to>
                                    </p:set>
                                    <p:animEffect transition="in" filter="blinds(horizontal)">
                                      <p:cBhvr>
                                        <p:cTn id="17" dur="500"/>
                                        <p:tgtEl>
                                          <p:spTgt spid="135475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4755">
                                            <p:txEl>
                                              <p:pRg st="1" end="1"/>
                                            </p:txEl>
                                          </p:spTgt>
                                        </p:tgtEl>
                                        <p:attrNameLst>
                                          <p:attrName>style.visibility</p:attrName>
                                        </p:attrNameLst>
                                      </p:cBhvr>
                                      <p:to>
                                        <p:strVal val="visible"/>
                                      </p:to>
                                    </p:set>
                                    <p:animEffect transition="in" filter="blinds(horizontal)">
                                      <p:cBhvr>
                                        <p:cTn id="22" dur="500"/>
                                        <p:tgtEl>
                                          <p:spTgt spid="135475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54755">
                                            <p:txEl>
                                              <p:pRg st="2" end="2"/>
                                            </p:txEl>
                                          </p:spTgt>
                                        </p:tgtEl>
                                        <p:attrNameLst>
                                          <p:attrName>style.visibility</p:attrName>
                                        </p:attrNameLst>
                                      </p:cBhvr>
                                      <p:to>
                                        <p:strVal val="visible"/>
                                      </p:to>
                                    </p:set>
                                    <p:animEffect transition="in" filter="blinds(horizontal)">
                                      <p:cBhvr>
                                        <p:cTn id="27" dur="500"/>
                                        <p:tgtEl>
                                          <p:spTgt spid="135475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54755">
                                            <p:txEl>
                                              <p:pRg st="3" end="3"/>
                                            </p:txEl>
                                          </p:spTgt>
                                        </p:tgtEl>
                                        <p:attrNameLst>
                                          <p:attrName>style.visibility</p:attrName>
                                        </p:attrNameLst>
                                      </p:cBhvr>
                                      <p:to>
                                        <p:strVal val="visible"/>
                                      </p:to>
                                    </p:set>
                                    <p:animEffect transition="in" filter="blinds(horizontal)">
                                      <p:cBhvr>
                                        <p:cTn id="32" dur="500"/>
                                        <p:tgtEl>
                                          <p:spTgt spid="1354755">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54755">
                                            <p:txEl>
                                              <p:pRg st="4" end="4"/>
                                            </p:txEl>
                                          </p:spTgt>
                                        </p:tgtEl>
                                        <p:attrNameLst>
                                          <p:attrName>style.visibility</p:attrName>
                                        </p:attrNameLst>
                                      </p:cBhvr>
                                      <p:to>
                                        <p:strVal val="visible"/>
                                      </p:to>
                                    </p:set>
                                    <p:animEffect transition="in" filter="blinds(horizontal)">
                                      <p:cBhvr>
                                        <p:cTn id="37" dur="500"/>
                                        <p:tgtEl>
                                          <p:spTgt spid="1354755">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54755">
                                            <p:txEl>
                                              <p:pRg st="5" end="5"/>
                                            </p:txEl>
                                          </p:spTgt>
                                        </p:tgtEl>
                                        <p:attrNameLst>
                                          <p:attrName>style.visibility</p:attrName>
                                        </p:attrNameLst>
                                      </p:cBhvr>
                                      <p:to>
                                        <p:strVal val="visible"/>
                                      </p:to>
                                    </p:set>
                                    <p:animEffect transition="in" filter="blinds(horizontal)">
                                      <p:cBhvr>
                                        <p:cTn id="42" dur="500"/>
                                        <p:tgtEl>
                                          <p:spTgt spid="1354755">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54755">
                                            <p:txEl>
                                              <p:pRg st="6" end="6"/>
                                            </p:txEl>
                                          </p:spTgt>
                                        </p:tgtEl>
                                        <p:attrNameLst>
                                          <p:attrName>style.visibility</p:attrName>
                                        </p:attrNameLst>
                                      </p:cBhvr>
                                      <p:to>
                                        <p:strVal val="visible"/>
                                      </p:to>
                                    </p:set>
                                    <p:animEffect transition="in" filter="blinds(horizontal)">
                                      <p:cBhvr>
                                        <p:cTn id="47" dur="500"/>
                                        <p:tgtEl>
                                          <p:spTgt spid="1354755">
                                            <p:txEl>
                                              <p:pRg st="6" end="6"/>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54755">
                                            <p:txEl>
                                              <p:pRg st="7" end="7"/>
                                            </p:txEl>
                                          </p:spTgt>
                                        </p:tgtEl>
                                        <p:attrNameLst>
                                          <p:attrName>style.visibility</p:attrName>
                                        </p:attrNameLst>
                                      </p:cBhvr>
                                      <p:to>
                                        <p:strVal val="visible"/>
                                      </p:to>
                                    </p:set>
                                    <p:animEffect transition="in" filter="blinds(horizontal)">
                                      <p:cBhvr>
                                        <p:cTn id="52" dur="500"/>
                                        <p:tgtEl>
                                          <p:spTgt spid="1354755">
                                            <p:txEl>
                                              <p:pRg st="7" end="7"/>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354755">
                                            <p:txEl>
                                              <p:pRg st="8" end="8"/>
                                            </p:txEl>
                                          </p:spTgt>
                                        </p:tgtEl>
                                        <p:attrNameLst>
                                          <p:attrName>style.visibility</p:attrName>
                                        </p:attrNameLst>
                                      </p:cBhvr>
                                      <p:to>
                                        <p:strVal val="visible"/>
                                      </p:to>
                                    </p:set>
                                    <p:animEffect transition="in" filter="blinds(horizontal)">
                                      <p:cBhvr>
                                        <p:cTn id="57" dur="500"/>
                                        <p:tgtEl>
                                          <p:spTgt spid="135475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4754" grpId="0"/>
      <p:bldP spid="1354755" grpId="0" build="p"/>
      <p:bldP spid="1354756"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778" name="Rectangle 2"/>
          <p:cNvSpPr>
            <a:spLocks noGrp="1" noChangeArrowheads="1"/>
          </p:cNvSpPr>
          <p:nvPr>
            <p:ph type="title"/>
          </p:nvPr>
        </p:nvSpPr>
        <p:spPr/>
        <p:txBody>
          <a:bodyPr/>
          <a:lstStyle/>
          <a:p>
            <a:pPr eaLnBrk="1" hangingPunct="1"/>
            <a:r>
              <a:rPr lang="es-AR" smtClean="0">
                <a:solidFill>
                  <a:srgbClr val="FFFF00"/>
                </a:solidFill>
              </a:rPr>
              <a:t>La Palabra Sagrada</a:t>
            </a:r>
            <a:endParaRPr lang="es-ES_tradnl" smtClean="0">
              <a:solidFill>
                <a:srgbClr val="FFFF00"/>
              </a:solidFill>
            </a:endParaRPr>
          </a:p>
        </p:txBody>
      </p:sp>
      <p:sp>
        <p:nvSpPr>
          <p:cNvPr id="1355779" name="Rectangle 3"/>
          <p:cNvSpPr>
            <a:spLocks noGrp="1" noChangeArrowheads="1"/>
          </p:cNvSpPr>
          <p:nvPr>
            <p:ph type="body" sz="half" idx="1"/>
          </p:nvPr>
        </p:nvSpPr>
        <p:spPr>
          <a:xfrm>
            <a:off x="457200" y="1646238"/>
            <a:ext cx="4038600" cy="4525962"/>
          </a:xfrm>
        </p:spPr>
        <p:txBody>
          <a:bodyPr/>
          <a:lstStyle/>
          <a:p>
            <a:pPr eaLnBrk="1" hangingPunct="1">
              <a:lnSpc>
                <a:spcPct val="90000"/>
              </a:lnSpc>
            </a:pPr>
            <a:r>
              <a:rPr lang="es-AR" sz="2800" smtClean="0"/>
              <a:t>Los Rituales del Rito Escocés dan siempre el tetragrama: Yod-He-Vau-He.</a:t>
            </a:r>
          </a:p>
          <a:p>
            <a:pPr eaLnBrk="1" hangingPunct="1">
              <a:lnSpc>
                <a:spcPct val="90000"/>
              </a:lnSpc>
            </a:pPr>
            <a:r>
              <a:rPr lang="es-AR" sz="2800" smtClean="0"/>
              <a:t>Pero, como ya vimos, esto es incompleto.</a:t>
            </a:r>
          </a:p>
          <a:p>
            <a:pPr eaLnBrk="1" hangingPunct="1">
              <a:lnSpc>
                <a:spcPct val="90000"/>
              </a:lnSpc>
            </a:pPr>
            <a:r>
              <a:rPr lang="es-AR" sz="2800" smtClean="0"/>
              <a:t>Por eso, veremos una palabra más completa, en el Rito York.</a:t>
            </a:r>
            <a:endParaRPr lang="es-ES_tradnl" sz="2800" smtClean="0"/>
          </a:p>
        </p:txBody>
      </p:sp>
      <p:sp>
        <p:nvSpPr>
          <p:cNvPr id="200708" name="Rectangle 4"/>
          <p:cNvSpPr>
            <a:spLocks noGrp="1" noChangeArrowheads="1"/>
          </p:cNvSpPr>
          <p:nvPr>
            <p:ph sz="half" idx="2"/>
          </p:nvPr>
        </p:nvSpPr>
        <p:spPr/>
        <p:txBody>
          <a:bodyPr/>
          <a:lstStyle/>
          <a:p>
            <a:pPr eaLnBrk="1" hangingPunct="1">
              <a:lnSpc>
                <a:spcPct val="90000"/>
              </a:lnSpc>
            </a:pPr>
            <a:endParaRPr lang="es-AR" sz="2800" smtClean="0"/>
          </a:p>
        </p:txBody>
      </p:sp>
      <p:pic>
        <p:nvPicPr>
          <p:cNvPr id="1355781" name="Picture 5" descr="cir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81200"/>
            <a:ext cx="4114800" cy="34988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5778"/>
                                        </p:tgtEl>
                                        <p:attrNameLst>
                                          <p:attrName>style.visibility</p:attrName>
                                        </p:attrNameLst>
                                      </p:cBhvr>
                                      <p:to>
                                        <p:strVal val="visible"/>
                                      </p:to>
                                    </p:set>
                                    <p:animEffect transition="in" filter="blinds(horizontal)">
                                      <p:cBhvr>
                                        <p:cTn id="7" dur="500"/>
                                        <p:tgtEl>
                                          <p:spTgt spid="13557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5779">
                                            <p:txEl>
                                              <p:pRg st="0" end="0"/>
                                            </p:txEl>
                                          </p:spTgt>
                                        </p:tgtEl>
                                        <p:attrNameLst>
                                          <p:attrName>style.visibility</p:attrName>
                                        </p:attrNameLst>
                                      </p:cBhvr>
                                      <p:to>
                                        <p:strVal val="visible"/>
                                      </p:to>
                                    </p:set>
                                    <p:animEffect transition="in" filter="blinds(horizontal)">
                                      <p:cBhvr>
                                        <p:cTn id="12" dur="500"/>
                                        <p:tgtEl>
                                          <p:spTgt spid="13557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55781"/>
                                        </p:tgtEl>
                                        <p:attrNameLst>
                                          <p:attrName>style.visibility</p:attrName>
                                        </p:attrNameLst>
                                      </p:cBhvr>
                                      <p:to>
                                        <p:strVal val="visible"/>
                                      </p:to>
                                    </p:set>
                                    <p:animEffect transition="in" filter="fade">
                                      <p:cBhvr>
                                        <p:cTn id="17" dur="2000"/>
                                        <p:tgtEl>
                                          <p:spTgt spid="135578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5779">
                                            <p:txEl>
                                              <p:pRg st="1" end="1"/>
                                            </p:txEl>
                                          </p:spTgt>
                                        </p:tgtEl>
                                        <p:attrNameLst>
                                          <p:attrName>style.visibility</p:attrName>
                                        </p:attrNameLst>
                                      </p:cBhvr>
                                      <p:to>
                                        <p:strVal val="visible"/>
                                      </p:to>
                                    </p:set>
                                    <p:animEffect transition="in" filter="blinds(horizontal)">
                                      <p:cBhvr>
                                        <p:cTn id="22" dur="500"/>
                                        <p:tgtEl>
                                          <p:spTgt spid="1355779">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55779">
                                            <p:txEl>
                                              <p:pRg st="2" end="2"/>
                                            </p:txEl>
                                          </p:spTgt>
                                        </p:tgtEl>
                                        <p:attrNameLst>
                                          <p:attrName>style.visibility</p:attrName>
                                        </p:attrNameLst>
                                      </p:cBhvr>
                                      <p:to>
                                        <p:strVal val="visible"/>
                                      </p:to>
                                    </p:set>
                                    <p:animEffect transition="in" filter="blinds(horizontal)">
                                      <p:cBhvr>
                                        <p:cTn id="27" dur="500"/>
                                        <p:tgtEl>
                                          <p:spTgt spid="13557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5778" grpId="0"/>
      <p:bldP spid="1355779" grpId="0" build="p"/>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6802" name="Rectangle 2"/>
          <p:cNvSpPr>
            <a:spLocks noGrp="1" noChangeArrowheads="1"/>
          </p:cNvSpPr>
          <p:nvPr>
            <p:ph type="title"/>
          </p:nvPr>
        </p:nvSpPr>
        <p:spPr/>
        <p:txBody>
          <a:bodyPr/>
          <a:lstStyle/>
          <a:p>
            <a:pPr eaLnBrk="1" hangingPunct="1"/>
            <a:r>
              <a:rPr lang="es-AR" smtClean="0">
                <a:solidFill>
                  <a:srgbClr val="FFFF00"/>
                </a:solidFill>
              </a:rPr>
              <a:t>Jehovah-Jahbulon</a:t>
            </a:r>
            <a:endParaRPr lang="es-ES_tradnl" smtClean="0">
              <a:solidFill>
                <a:srgbClr val="FFFF00"/>
              </a:solidFill>
            </a:endParaRPr>
          </a:p>
        </p:txBody>
      </p:sp>
      <p:sp>
        <p:nvSpPr>
          <p:cNvPr id="1356803" name="Rectangle 3"/>
          <p:cNvSpPr>
            <a:spLocks noGrp="1" noChangeArrowheads="1"/>
          </p:cNvSpPr>
          <p:nvPr>
            <p:ph type="body" idx="1"/>
          </p:nvPr>
        </p:nvSpPr>
        <p:spPr/>
        <p:txBody>
          <a:bodyPr/>
          <a:lstStyle/>
          <a:p>
            <a:pPr eaLnBrk="1" hangingPunct="1">
              <a:lnSpc>
                <a:spcPct val="80000"/>
              </a:lnSpc>
            </a:pPr>
            <a:r>
              <a:rPr lang="es-AR" sz="2800" smtClean="0"/>
              <a:t>Esta combinación es mucho más completa como Palabra Sagrada.</a:t>
            </a:r>
          </a:p>
          <a:p>
            <a:pPr eaLnBrk="1" hangingPunct="1">
              <a:lnSpc>
                <a:spcPct val="80000"/>
              </a:lnSpc>
            </a:pPr>
            <a:r>
              <a:rPr lang="es-AR" sz="2800" smtClean="0"/>
              <a:t>Porque reúne el tetragrama hebreo clásico con la ya mencionada Jahbulon.</a:t>
            </a:r>
          </a:p>
          <a:p>
            <a:pPr eaLnBrk="1" hangingPunct="1">
              <a:lnSpc>
                <a:spcPct val="80000"/>
              </a:lnSpc>
            </a:pPr>
            <a:r>
              <a:rPr lang="es-AR" sz="2800" smtClean="0"/>
              <a:t>Por eso, no queda limitada a un solo idioma o una sola religión.</a:t>
            </a:r>
          </a:p>
          <a:p>
            <a:pPr eaLnBrk="1" hangingPunct="1">
              <a:lnSpc>
                <a:spcPct val="80000"/>
              </a:lnSpc>
            </a:pPr>
            <a:r>
              <a:rPr lang="es-AR" sz="2800" smtClean="0"/>
              <a:t>Y es coherente con la tolerancia religiosa y la libertad de cultos que se proclama en este grado.</a:t>
            </a:r>
          </a:p>
          <a:p>
            <a:pPr eaLnBrk="1" hangingPunct="1">
              <a:lnSpc>
                <a:spcPct val="80000"/>
              </a:lnSpc>
            </a:pPr>
            <a:r>
              <a:rPr lang="es-AR" sz="2800" smtClean="0"/>
              <a:t>Para investigar: ¿existirá alguna relación entre las palabras Jahbulon y Johaben?</a:t>
            </a:r>
            <a:endParaRPr lang="es-ES_tradnl" sz="2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6802"/>
                                        </p:tgtEl>
                                        <p:attrNameLst>
                                          <p:attrName>style.visibility</p:attrName>
                                        </p:attrNameLst>
                                      </p:cBhvr>
                                      <p:to>
                                        <p:strVal val="visible"/>
                                      </p:to>
                                    </p:set>
                                    <p:animEffect transition="in" filter="blinds(horizontal)">
                                      <p:cBhvr>
                                        <p:cTn id="7" dur="500"/>
                                        <p:tgtEl>
                                          <p:spTgt spid="13568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6803">
                                            <p:txEl>
                                              <p:pRg st="0" end="0"/>
                                            </p:txEl>
                                          </p:spTgt>
                                        </p:tgtEl>
                                        <p:attrNameLst>
                                          <p:attrName>style.visibility</p:attrName>
                                        </p:attrNameLst>
                                      </p:cBhvr>
                                      <p:to>
                                        <p:strVal val="visible"/>
                                      </p:to>
                                    </p:set>
                                    <p:animEffect transition="in" filter="blinds(horizontal)">
                                      <p:cBhvr>
                                        <p:cTn id="12" dur="500"/>
                                        <p:tgtEl>
                                          <p:spTgt spid="13568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6803">
                                            <p:txEl>
                                              <p:pRg st="1" end="1"/>
                                            </p:txEl>
                                          </p:spTgt>
                                        </p:tgtEl>
                                        <p:attrNameLst>
                                          <p:attrName>style.visibility</p:attrName>
                                        </p:attrNameLst>
                                      </p:cBhvr>
                                      <p:to>
                                        <p:strVal val="visible"/>
                                      </p:to>
                                    </p:set>
                                    <p:animEffect transition="in" filter="blinds(horizontal)">
                                      <p:cBhvr>
                                        <p:cTn id="17" dur="500"/>
                                        <p:tgtEl>
                                          <p:spTgt spid="13568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6803">
                                            <p:txEl>
                                              <p:pRg st="2" end="2"/>
                                            </p:txEl>
                                          </p:spTgt>
                                        </p:tgtEl>
                                        <p:attrNameLst>
                                          <p:attrName>style.visibility</p:attrName>
                                        </p:attrNameLst>
                                      </p:cBhvr>
                                      <p:to>
                                        <p:strVal val="visible"/>
                                      </p:to>
                                    </p:set>
                                    <p:animEffect transition="in" filter="blinds(horizontal)">
                                      <p:cBhvr>
                                        <p:cTn id="22" dur="500"/>
                                        <p:tgtEl>
                                          <p:spTgt spid="13568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56803">
                                            <p:txEl>
                                              <p:pRg st="3" end="3"/>
                                            </p:txEl>
                                          </p:spTgt>
                                        </p:tgtEl>
                                        <p:attrNameLst>
                                          <p:attrName>style.visibility</p:attrName>
                                        </p:attrNameLst>
                                      </p:cBhvr>
                                      <p:to>
                                        <p:strVal val="visible"/>
                                      </p:to>
                                    </p:set>
                                    <p:animEffect transition="in" filter="blinds(horizontal)">
                                      <p:cBhvr>
                                        <p:cTn id="27" dur="500"/>
                                        <p:tgtEl>
                                          <p:spTgt spid="135680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56803">
                                            <p:txEl>
                                              <p:pRg st="4" end="4"/>
                                            </p:txEl>
                                          </p:spTgt>
                                        </p:tgtEl>
                                        <p:attrNameLst>
                                          <p:attrName>style.visibility</p:attrName>
                                        </p:attrNameLst>
                                      </p:cBhvr>
                                      <p:to>
                                        <p:strVal val="visible"/>
                                      </p:to>
                                    </p:set>
                                    <p:animEffect transition="in" filter="blinds(horizontal)">
                                      <p:cBhvr>
                                        <p:cTn id="32" dur="500"/>
                                        <p:tgtEl>
                                          <p:spTgt spid="13568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6802" grpId="0"/>
      <p:bldP spid="1356803" grpId="0" build="p"/>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826" name="Rectangle 2"/>
          <p:cNvSpPr>
            <a:spLocks noGrp="1" noChangeArrowheads="1"/>
          </p:cNvSpPr>
          <p:nvPr>
            <p:ph type="title"/>
          </p:nvPr>
        </p:nvSpPr>
        <p:spPr/>
        <p:txBody>
          <a:bodyPr/>
          <a:lstStyle/>
          <a:p>
            <a:pPr eaLnBrk="1" hangingPunct="1"/>
            <a:r>
              <a:rPr lang="es-AR" smtClean="0">
                <a:solidFill>
                  <a:srgbClr val="FFFF00"/>
                </a:solidFill>
              </a:rPr>
              <a:t>La Batería</a:t>
            </a:r>
            <a:endParaRPr lang="es-ES_tradnl" smtClean="0">
              <a:solidFill>
                <a:srgbClr val="FFFF00"/>
              </a:solidFill>
            </a:endParaRPr>
          </a:p>
        </p:txBody>
      </p:sp>
      <p:sp>
        <p:nvSpPr>
          <p:cNvPr id="1357827" name="Rectangle 3"/>
          <p:cNvSpPr>
            <a:spLocks noGrp="1" noChangeArrowheads="1"/>
          </p:cNvSpPr>
          <p:nvPr>
            <p:ph type="body" sz="half" idx="1"/>
          </p:nvPr>
        </p:nvSpPr>
        <p:spPr>
          <a:xfrm>
            <a:off x="304800" y="2027238"/>
            <a:ext cx="4114800" cy="4525962"/>
          </a:xfrm>
        </p:spPr>
        <p:txBody>
          <a:bodyPr/>
          <a:lstStyle/>
          <a:p>
            <a:pPr eaLnBrk="1" hangingPunct="1">
              <a:lnSpc>
                <a:spcPct val="80000"/>
              </a:lnSpc>
            </a:pPr>
            <a:r>
              <a:rPr lang="es-ES" sz="2800" i="1" smtClean="0"/>
              <a:t>Son nueve golpes por 3, 3 y 3. </a:t>
            </a:r>
          </a:p>
          <a:p>
            <a:pPr eaLnBrk="1" hangingPunct="1">
              <a:lnSpc>
                <a:spcPct val="80000"/>
              </a:lnSpc>
            </a:pPr>
            <a:r>
              <a:rPr lang="es-ES" sz="2800" i="1" smtClean="0"/>
              <a:t>Otros dan 2 y 3;  2 por Enoch y Moisés (los dos que conocieron la pronunciación del Nombre) y 3 por Adonhiram, Johaben y Stolkin.</a:t>
            </a:r>
            <a:endParaRPr lang="es-ES_tradnl" sz="2800" i="1" smtClean="0"/>
          </a:p>
        </p:txBody>
      </p:sp>
      <p:sp>
        <p:nvSpPr>
          <p:cNvPr id="202756" name="Rectangle 4"/>
          <p:cNvSpPr>
            <a:spLocks noGrp="1" noChangeArrowheads="1" noTextEdit="1"/>
          </p:cNvSpPr>
          <p:nvPr>
            <p:ph type="clipArt" sz="half" idx="2"/>
          </p:nvPr>
        </p:nvSpPr>
        <p:spPr/>
      </p:sp>
      <p:pic>
        <p:nvPicPr>
          <p:cNvPr id="1357829" name="Picture 5" descr="godtookeno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0650" y="1371600"/>
            <a:ext cx="31051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7830" name="Text Box 6"/>
          <p:cNvSpPr txBox="1">
            <a:spLocks noChangeArrowheads="1"/>
          </p:cNvSpPr>
          <p:nvPr/>
        </p:nvSpPr>
        <p:spPr bwMode="auto">
          <a:xfrm>
            <a:off x="5562600" y="6262688"/>
            <a:ext cx="2330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ascenso de Enoch</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7826"/>
                                        </p:tgtEl>
                                        <p:attrNameLst>
                                          <p:attrName>style.visibility</p:attrName>
                                        </p:attrNameLst>
                                      </p:cBhvr>
                                      <p:to>
                                        <p:strVal val="visible"/>
                                      </p:to>
                                    </p:set>
                                    <p:animEffect transition="in" filter="blinds(horizontal)">
                                      <p:cBhvr>
                                        <p:cTn id="7" dur="500"/>
                                        <p:tgtEl>
                                          <p:spTgt spid="13578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7827">
                                            <p:txEl>
                                              <p:pRg st="0" end="0"/>
                                            </p:txEl>
                                          </p:spTgt>
                                        </p:tgtEl>
                                        <p:attrNameLst>
                                          <p:attrName>style.visibility</p:attrName>
                                        </p:attrNameLst>
                                      </p:cBhvr>
                                      <p:to>
                                        <p:strVal val="visible"/>
                                      </p:to>
                                    </p:set>
                                    <p:animEffect transition="in" filter="blinds(horizontal)">
                                      <p:cBhvr>
                                        <p:cTn id="12" dur="500"/>
                                        <p:tgtEl>
                                          <p:spTgt spid="13578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7827">
                                            <p:txEl>
                                              <p:pRg st="1" end="1"/>
                                            </p:txEl>
                                          </p:spTgt>
                                        </p:tgtEl>
                                        <p:attrNameLst>
                                          <p:attrName>style.visibility</p:attrName>
                                        </p:attrNameLst>
                                      </p:cBhvr>
                                      <p:to>
                                        <p:strVal val="visible"/>
                                      </p:to>
                                    </p:set>
                                    <p:animEffect transition="in" filter="blinds(horizontal)">
                                      <p:cBhvr>
                                        <p:cTn id="17" dur="500"/>
                                        <p:tgtEl>
                                          <p:spTgt spid="13578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1357829"/>
                                        </p:tgtEl>
                                        <p:attrNameLst>
                                          <p:attrName>style.visibility</p:attrName>
                                        </p:attrNameLst>
                                      </p:cBhvr>
                                      <p:to>
                                        <p:strVal val="visible"/>
                                      </p:to>
                                    </p:set>
                                    <p:animEffect transition="in" filter="wedge">
                                      <p:cBhvr>
                                        <p:cTn id="22" dur="2000"/>
                                        <p:tgtEl>
                                          <p:spTgt spid="135782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57830"/>
                                        </p:tgtEl>
                                        <p:attrNameLst>
                                          <p:attrName>style.visibility</p:attrName>
                                        </p:attrNameLst>
                                      </p:cBhvr>
                                      <p:to>
                                        <p:strVal val="visible"/>
                                      </p:to>
                                    </p:set>
                                    <p:animEffect transition="in" filter="dissolve">
                                      <p:cBhvr>
                                        <p:cTn id="27" dur="500"/>
                                        <p:tgtEl>
                                          <p:spTgt spid="1357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7826" grpId="0"/>
      <p:bldP spid="1357827" grpId="0" build="p"/>
      <p:bldP spid="1357830"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8850" name="Rectangle 2"/>
          <p:cNvSpPr>
            <a:spLocks noGrp="1" noChangeArrowheads="1"/>
          </p:cNvSpPr>
          <p:nvPr>
            <p:ph type="title"/>
          </p:nvPr>
        </p:nvSpPr>
        <p:spPr/>
        <p:txBody>
          <a:bodyPr/>
          <a:lstStyle/>
          <a:p>
            <a:pPr eaLnBrk="1" hangingPunct="1"/>
            <a:r>
              <a:rPr lang="es-AR" smtClean="0">
                <a:solidFill>
                  <a:srgbClr val="FFFF00"/>
                </a:solidFill>
              </a:rPr>
              <a:t>La edad</a:t>
            </a:r>
            <a:endParaRPr lang="es-ES_tradnl" smtClean="0">
              <a:solidFill>
                <a:srgbClr val="FFFF00"/>
              </a:solidFill>
            </a:endParaRPr>
          </a:p>
        </p:txBody>
      </p:sp>
      <p:sp>
        <p:nvSpPr>
          <p:cNvPr id="1358851" name="Rectangle 3"/>
          <p:cNvSpPr>
            <a:spLocks noGrp="1" noChangeArrowheads="1"/>
          </p:cNvSpPr>
          <p:nvPr>
            <p:ph type="body" sz="half" idx="1"/>
          </p:nvPr>
        </p:nvSpPr>
        <p:spPr>
          <a:xfrm>
            <a:off x="228600" y="1600200"/>
            <a:ext cx="4191000" cy="4525963"/>
          </a:xfrm>
        </p:spPr>
        <p:txBody>
          <a:bodyPr/>
          <a:lstStyle/>
          <a:p>
            <a:pPr eaLnBrk="1" hangingPunct="1">
              <a:lnSpc>
                <a:spcPct val="80000"/>
              </a:lnSpc>
            </a:pPr>
            <a:r>
              <a:rPr lang="es-ES" sz="2400" smtClean="0"/>
              <a:t>63 años cumplidos, 7 veces el cuadrado de 3</a:t>
            </a:r>
            <a:r>
              <a:rPr lang="es-ES_tradnl" sz="2400" smtClean="0"/>
              <a:t>.</a:t>
            </a:r>
          </a:p>
          <a:p>
            <a:pPr eaLnBrk="1" hangingPunct="1">
              <a:lnSpc>
                <a:spcPct val="80000"/>
              </a:lnSpc>
            </a:pPr>
            <a:r>
              <a:rPr lang="es-ES_tradnl" sz="2400" smtClean="0"/>
              <a:t>63 = 7 x 9 (el producto de los dos números más importantes del grado de Maestro).</a:t>
            </a:r>
          </a:p>
          <a:p>
            <a:pPr eaLnBrk="1" hangingPunct="1">
              <a:lnSpc>
                <a:spcPct val="80000"/>
              </a:lnSpc>
            </a:pPr>
            <a:r>
              <a:rPr lang="es-AR" sz="2400" smtClean="0"/>
              <a:t>Pero también podrían ser 365 años, la edad simbólica de Enoch.</a:t>
            </a:r>
          </a:p>
          <a:p>
            <a:pPr eaLnBrk="1" hangingPunct="1">
              <a:lnSpc>
                <a:spcPct val="80000"/>
              </a:lnSpc>
            </a:pPr>
            <a:r>
              <a:rPr lang="es-AR" sz="2400" smtClean="0"/>
              <a:t>La cual alude a la completitud de un ciclo.</a:t>
            </a:r>
          </a:p>
          <a:p>
            <a:pPr eaLnBrk="1" hangingPunct="1">
              <a:lnSpc>
                <a:spcPct val="80000"/>
              </a:lnSpc>
            </a:pPr>
            <a:r>
              <a:rPr lang="es-AR" sz="2400" smtClean="0"/>
              <a:t>En este caso el ciclo de Perfección, que culminará en el próximo grado.</a:t>
            </a:r>
            <a:endParaRPr lang="es-ES_tradnl" sz="2400" smtClean="0"/>
          </a:p>
        </p:txBody>
      </p:sp>
      <p:sp>
        <p:nvSpPr>
          <p:cNvPr id="203780" name="Rectangle 4"/>
          <p:cNvSpPr>
            <a:spLocks noGrp="1" noChangeArrowheads="1"/>
          </p:cNvSpPr>
          <p:nvPr>
            <p:ph sz="half" idx="2"/>
          </p:nvPr>
        </p:nvSpPr>
        <p:spPr/>
        <p:txBody>
          <a:bodyPr/>
          <a:lstStyle/>
          <a:p>
            <a:pPr eaLnBrk="1" hangingPunct="1">
              <a:lnSpc>
                <a:spcPct val="80000"/>
              </a:lnSpc>
            </a:pPr>
            <a:endParaRPr lang="es-AR" sz="2400" smtClean="0"/>
          </a:p>
        </p:txBody>
      </p:sp>
      <p:pic>
        <p:nvPicPr>
          <p:cNvPr id="1358853" name="Picture 5" descr="bookofeno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600200"/>
            <a:ext cx="30289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8850"/>
                                        </p:tgtEl>
                                        <p:attrNameLst>
                                          <p:attrName>style.visibility</p:attrName>
                                        </p:attrNameLst>
                                      </p:cBhvr>
                                      <p:to>
                                        <p:strVal val="visible"/>
                                      </p:to>
                                    </p:set>
                                    <p:animEffect transition="in" filter="blinds(horizontal)">
                                      <p:cBhvr>
                                        <p:cTn id="7" dur="500"/>
                                        <p:tgtEl>
                                          <p:spTgt spid="13588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8851">
                                            <p:txEl>
                                              <p:pRg st="0" end="0"/>
                                            </p:txEl>
                                          </p:spTgt>
                                        </p:tgtEl>
                                        <p:attrNameLst>
                                          <p:attrName>style.visibility</p:attrName>
                                        </p:attrNameLst>
                                      </p:cBhvr>
                                      <p:to>
                                        <p:strVal val="visible"/>
                                      </p:to>
                                    </p:set>
                                    <p:animEffect transition="in" filter="blinds(horizontal)">
                                      <p:cBhvr>
                                        <p:cTn id="12" dur="500"/>
                                        <p:tgtEl>
                                          <p:spTgt spid="13588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8851">
                                            <p:txEl>
                                              <p:pRg st="1" end="1"/>
                                            </p:txEl>
                                          </p:spTgt>
                                        </p:tgtEl>
                                        <p:attrNameLst>
                                          <p:attrName>style.visibility</p:attrName>
                                        </p:attrNameLst>
                                      </p:cBhvr>
                                      <p:to>
                                        <p:strVal val="visible"/>
                                      </p:to>
                                    </p:set>
                                    <p:animEffect transition="in" filter="blinds(horizontal)">
                                      <p:cBhvr>
                                        <p:cTn id="17" dur="500"/>
                                        <p:tgtEl>
                                          <p:spTgt spid="13588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8851">
                                            <p:txEl>
                                              <p:pRg st="2" end="2"/>
                                            </p:txEl>
                                          </p:spTgt>
                                        </p:tgtEl>
                                        <p:attrNameLst>
                                          <p:attrName>style.visibility</p:attrName>
                                        </p:attrNameLst>
                                      </p:cBhvr>
                                      <p:to>
                                        <p:strVal val="visible"/>
                                      </p:to>
                                    </p:set>
                                    <p:animEffect transition="in" filter="blinds(horizontal)">
                                      <p:cBhvr>
                                        <p:cTn id="22" dur="500"/>
                                        <p:tgtEl>
                                          <p:spTgt spid="13588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58851">
                                            <p:txEl>
                                              <p:pRg st="3" end="3"/>
                                            </p:txEl>
                                          </p:spTgt>
                                        </p:tgtEl>
                                        <p:attrNameLst>
                                          <p:attrName>style.visibility</p:attrName>
                                        </p:attrNameLst>
                                      </p:cBhvr>
                                      <p:to>
                                        <p:strVal val="visible"/>
                                      </p:to>
                                    </p:set>
                                    <p:animEffect transition="in" filter="blinds(horizontal)">
                                      <p:cBhvr>
                                        <p:cTn id="27" dur="500"/>
                                        <p:tgtEl>
                                          <p:spTgt spid="135885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58851">
                                            <p:txEl>
                                              <p:pRg st="4" end="4"/>
                                            </p:txEl>
                                          </p:spTgt>
                                        </p:tgtEl>
                                        <p:attrNameLst>
                                          <p:attrName>style.visibility</p:attrName>
                                        </p:attrNameLst>
                                      </p:cBhvr>
                                      <p:to>
                                        <p:strVal val="visible"/>
                                      </p:to>
                                    </p:set>
                                    <p:animEffect transition="in" filter="blinds(horizontal)">
                                      <p:cBhvr>
                                        <p:cTn id="32" dur="500"/>
                                        <p:tgtEl>
                                          <p:spTgt spid="135885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1358853"/>
                                        </p:tgtEl>
                                        <p:attrNameLst>
                                          <p:attrName>style.visibility</p:attrName>
                                        </p:attrNameLst>
                                      </p:cBhvr>
                                      <p:to>
                                        <p:strVal val="visible"/>
                                      </p:to>
                                    </p:set>
                                    <p:animEffect transition="in" filter="box(in)">
                                      <p:cBhvr>
                                        <p:cTn id="37" dur="3000"/>
                                        <p:tgtEl>
                                          <p:spTgt spid="1358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8850" grpId="0"/>
      <p:bldP spid="1358851" grpId="0" build="p"/>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a:xfrm>
            <a:off x="457200" y="76200"/>
            <a:ext cx="8229600" cy="1143000"/>
          </a:xfrm>
        </p:spPr>
        <p:txBody>
          <a:bodyPr/>
          <a:lstStyle/>
          <a:p>
            <a:pPr eaLnBrk="1" hangingPunct="1"/>
            <a:r>
              <a:rPr lang="es-AR" smtClean="0">
                <a:solidFill>
                  <a:srgbClr val="FFFF00"/>
                </a:solidFill>
              </a:rPr>
              <a:t>Examen de Reconocimiento</a:t>
            </a:r>
            <a:endParaRPr lang="es-ES_tradnl" smtClean="0">
              <a:solidFill>
                <a:srgbClr val="FFFF00"/>
              </a:solidFill>
            </a:endParaRPr>
          </a:p>
        </p:txBody>
      </p:sp>
      <p:sp>
        <p:nvSpPr>
          <p:cNvPr id="1359875" name="Rectangle 3"/>
          <p:cNvSpPr>
            <a:spLocks noGrp="1" noChangeArrowheads="1"/>
          </p:cNvSpPr>
          <p:nvPr>
            <p:ph type="body" idx="1"/>
          </p:nvPr>
        </p:nvSpPr>
        <p:spPr>
          <a:xfrm>
            <a:off x="457200" y="838200"/>
            <a:ext cx="8229600" cy="3997325"/>
          </a:xfrm>
        </p:spPr>
        <p:txBody>
          <a:bodyPr/>
          <a:lstStyle/>
          <a:p>
            <a:pPr eaLnBrk="1" hangingPunct="1">
              <a:buFontTx/>
              <a:buNone/>
            </a:pPr>
            <a:endParaRPr lang="es-ES" b="1" smtClean="0"/>
          </a:p>
          <a:p>
            <a:pPr eaLnBrk="1" hangingPunct="1"/>
            <a:r>
              <a:rPr lang="es-ES" sz="2400" b="1" smtClean="0"/>
              <a:t>P.: ¿Cuál es vuestra cualidad?</a:t>
            </a:r>
          </a:p>
          <a:p>
            <a:pPr eaLnBrk="1" hangingPunct="1"/>
            <a:r>
              <a:rPr lang="es-ES" sz="2400" b="1" smtClean="0"/>
              <a:t>R.: Soy quien soy, me llamo Yabul-om y soy Maestro del Arco Real.</a:t>
            </a:r>
          </a:p>
          <a:p>
            <a:pPr eaLnBrk="1" hangingPunct="1"/>
            <a:r>
              <a:rPr lang="es-ES" sz="2400" b="1" smtClean="0"/>
              <a:t>P.: ¿Fuiste iniciado solo?</a:t>
            </a:r>
          </a:p>
          <a:p>
            <a:pPr eaLnBrk="1" hangingPunct="1"/>
            <a:r>
              <a:rPr lang="es-ES" sz="2400" b="1" smtClean="0"/>
              <a:t>R.: No, junto con dos compañeros.</a:t>
            </a:r>
          </a:p>
          <a:p>
            <a:pPr eaLnBrk="1" hangingPunct="1"/>
            <a:r>
              <a:rPr lang="es-ES" sz="2400" b="1" smtClean="0"/>
              <a:t>P.: ¿Conoces a los Nueve Arquitectos?</a:t>
            </a:r>
          </a:p>
          <a:p>
            <a:pPr eaLnBrk="1" hangingPunct="1"/>
            <a:r>
              <a:rPr lang="es-ES" sz="2400" b="1" smtClean="0"/>
              <a:t>R.: Yod, Yahu, Yah, Ahaiah, Alohi, Aliun, Adonai, Al-Khanan, Yabul-om.</a:t>
            </a:r>
          </a:p>
          <a:p>
            <a:pPr eaLnBrk="1" hangingPunct="1"/>
            <a:r>
              <a:rPr lang="es-ES" sz="2400" b="1" smtClean="0"/>
              <a:t>P.: ¿Qué significan estos nombres?</a:t>
            </a:r>
          </a:p>
          <a:p>
            <a:pPr eaLnBrk="1" hangingPunct="1"/>
            <a:r>
              <a:rPr lang="es-ES" sz="2400" b="1" smtClean="0"/>
              <a:t>R.: Son nueve Demiurgos que organizaron la Materia en distintos grados y niveles de manifestación.</a:t>
            </a:r>
            <a:endParaRPr lang="es-ES_tradnl" sz="2400" b="1"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59874"/>
                                        </p:tgtEl>
                                        <p:attrNameLst>
                                          <p:attrName>style.visibility</p:attrName>
                                        </p:attrNameLst>
                                      </p:cBhvr>
                                      <p:to>
                                        <p:strVal val="visible"/>
                                      </p:to>
                                    </p:set>
                                    <p:animEffect transition="in" filter="blinds(horizontal)">
                                      <p:cBhvr>
                                        <p:cTn id="7" dur="500"/>
                                        <p:tgtEl>
                                          <p:spTgt spid="13598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59875">
                                            <p:txEl>
                                              <p:pRg st="1" end="1"/>
                                            </p:txEl>
                                          </p:spTgt>
                                        </p:tgtEl>
                                        <p:attrNameLst>
                                          <p:attrName>style.visibility</p:attrName>
                                        </p:attrNameLst>
                                      </p:cBhvr>
                                      <p:to>
                                        <p:strVal val="visible"/>
                                      </p:to>
                                    </p:set>
                                    <p:animEffect transition="in" filter="blinds(horizontal)">
                                      <p:cBhvr>
                                        <p:cTn id="12" dur="500"/>
                                        <p:tgtEl>
                                          <p:spTgt spid="13598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59875">
                                            <p:txEl>
                                              <p:pRg st="2" end="2"/>
                                            </p:txEl>
                                          </p:spTgt>
                                        </p:tgtEl>
                                        <p:attrNameLst>
                                          <p:attrName>style.visibility</p:attrName>
                                        </p:attrNameLst>
                                      </p:cBhvr>
                                      <p:to>
                                        <p:strVal val="visible"/>
                                      </p:to>
                                    </p:set>
                                    <p:animEffect transition="in" filter="blinds(horizontal)">
                                      <p:cBhvr>
                                        <p:cTn id="17" dur="500"/>
                                        <p:tgtEl>
                                          <p:spTgt spid="13598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9875">
                                            <p:txEl>
                                              <p:pRg st="3" end="3"/>
                                            </p:txEl>
                                          </p:spTgt>
                                        </p:tgtEl>
                                        <p:attrNameLst>
                                          <p:attrName>style.visibility</p:attrName>
                                        </p:attrNameLst>
                                      </p:cBhvr>
                                      <p:to>
                                        <p:strVal val="visible"/>
                                      </p:to>
                                    </p:set>
                                    <p:animEffect transition="in" filter="blinds(horizontal)">
                                      <p:cBhvr>
                                        <p:cTn id="22" dur="500"/>
                                        <p:tgtEl>
                                          <p:spTgt spid="13598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59875">
                                            <p:txEl>
                                              <p:pRg st="4" end="4"/>
                                            </p:txEl>
                                          </p:spTgt>
                                        </p:tgtEl>
                                        <p:attrNameLst>
                                          <p:attrName>style.visibility</p:attrName>
                                        </p:attrNameLst>
                                      </p:cBhvr>
                                      <p:to>
                                        <p:strVal val="visible"/>
                                      </p:to>
                                    </p:set>
                                    <p:animEffect transition="in" filter="blinds(horizontal)">
                                      <p:cBhvr>
                                        <p:cTn id="27" dur="500"/>
                                        <p:tgtEl>
                                          <p:spTgt spid="135987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59875">
                                            <p:txEl>
                                              <p:pRg st="5" end="5"/>
                                            </p:txEl>
                                          </p:spTgt>
                                        </p:tgtEl>
                                        <p:attrNameLst>
                                          <p:attrName>style.visibility</p:attrName>
                                        </p:attrNameLst>
                                      </p:cBhvr>
                                      <p:to>
                                        <p:strVal val="visible"/>
                                      </p:to>
                                    </p:set>
                                    <p:animEffect transition="in" filter="blinds(horizontal)">
                                      <p:cBhvr>
                                        <p:cTn id="32" dur="500"/>
                                        <p:tgtEl>
                                          <p:spTgt spid="135987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59875">
                                            <p:txEl>
                                              <p:pRg st="6" end="6"/>
                                            </p:txEl>
                                          </p:spTgt>
                                        </p:tgtEl>
                                        <p:attrNameLst>
                                          <p:attrName>style.visibility</p:attrName>
                                        </p:attrNameLst>
                                      </p:cBhvr>
                                      <p:to>
                                        <p:strVal val="visible"/>
                                      </p:to>
                                    </p:set>
                                    <p:animEffect transition="in" filter="blinds(horizontal)">
                                      <p:cBhvr>
                                        <p:cTn id="37" dur="500"/>
                                        <p:tgtEl>
                                          <p:spTgt spid="135987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59875">
                                            <p:txEl>
                                              <p:pRg st="7" end="7"/>
                                            </p:txEl>
                                          </p:spTgt>
                                        </p:tgtEl>
                                        <p:attrNameLst>
                                          <p:attrName>style.visibility</p:attrName>
                                        </p:attrNameLst>
                                      </p:cBhvr>
                                      <p:to>
                                        <p:strVal val="visible"/>
                                      </p:to>
                                    </p:set>
                                    <p:animEffect transition="in" filter="blinds(horizontal)">
                                      <p:cBhvr>
                                        <p:cTn id="42" dur="500"/>
                                        <p:tgtEl>
                                          <p:spTgt spid="135987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59875">
                                            <p:txEl>
                                              <p:pRg st="8" end="8"/>
                                            </p:txEl>
                                          </p:spTgt>
                                        </p:tgtEl>
                                        <p:attrNameLst>
                                          <p:attrName>style.visibility</p:attrName>
                                        </p:attrNameLst>
                                      </p:cBhvr>
                                      <p:to>
                                        <p:strVal val="visible"/>
                                      </p:to>
                                    </p:set>
                                    <p:animEffect transition="in" filter="blinds(horizontal)">
                                      <p:cBhvr>
                                        <p:cTn id="47" dur="500"/>
                                        <p:tgtEl>
                                          <p:spTgt spid="13598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9874" grpId="0"/>
      <p:bldP spid="1359875"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0898" name="Rectangle 2"/>
          <p:cNvSpPr>
            <a:spLocks noGrp="1" noChangeArrowheads="1"/>
          </p:cNvSpPr>
          <p:nvPr>
            <p:ph type="title"/>
          </p:nvPr>
        </p:nvSpPr>
        <p:spPr>
          <a:xfrm>
            <a:off x="533400" y="228600"/>
            <a:ext cx="8229600" cy="1139825"/>
          </a:xfrm>
        </p:spPr>
        <p:txBody>
          <a:bodyPr/>
          <a:lstStyle/>
          <a:p>
            <a:pPr eaLnBrk="1" hangingPunct="1"/>
            <a:r>
              <a:rPr lang="es-AR" smtClean="0">
                <a:solidFill>
                  <a:srgbClr val="FFFF00"/>
                </a:solidFill>
              </a:rPr>
              <a:t>7. Ritual</a:t>
            </a:r>
            <a:endParaRPr lang="es-ES_tradnl" smtClean="0">
              <a:solidFill>
                <a:srgbClr val="FFFF00"/>
              </a:solidFill>
            </a:endParaRPr>
          </a:p>
        </p:txBody>
      </p:sp>
      <p:pic>
        <p:nvPicPr>
          <p:cNvPr id="13608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7025" y="1219200"/>
            <a:ext cx="38449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0898"/>
                                        </p:tgtEl>
                                        <p:attrNameLst>
                                          <p:attrName>style.visibility</p:attrName>
                                        </p:attrNameLst>
                                      </p:cBhvr>
                                      <p:to>
                                        <p:strVal val="visible"/>
                                      </p:to>
                                    </p:set>
                                    <p:animEffect transition="in" filter="blinds(horizontal)">
                                      <p:cBhvr>
                                        <p:cTn id="7" dur="500"/>
                                        <p:tgtEl>
                                          <p:spTgt spid="13608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60899"/>
                                        </p:tgtEl>
                                        <p:attrNameLst>
                                          <p:attrName>style.visibility</p:attrName>
                                        </p:attrNameLst>
                                      </p:cBhvr>
                                      <p:to>
                                        <p:strVal val="visible"/>
                                      </p:to>
                                    </p:set>
                                    <p:animEffect transition="in" filter="fade">
                                      <p:cBhvr>
                                        <p:cTn id="12" dur="2000"/>
                                        <p:tgtEl>
                                          <p:spTgt spid="1360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0898"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22" name="Rectangle 2"/>
          <p:cNvSpPr>
            <a:spLocks noGrp="1" noChangeArrowheads="1"/>
          </p:cNvSpPr>
          <p:nvPr>
            <p:ph type="title"/>
          </p:nvPr>
        </p:nvSpPr>
        <p:spPr/>
        <p:txBody>
          <a:bodyPr/>
          <a:lstStyle/>
          <a:p>
            <a:pPr eaLnBrk="1" hangingPunct="1"/>
            <a:r>
              <a:rPr lang="es-AR" sz="4000" smtClean="0">
                <a:solidFill>
                  <a:srgbClr val="FFFF00"/>
                </a:solidFill>
              </a:rPr>
              <a:t>Tiempo de trabajo: desde el amanecer hasta el anochecer</a:t>
            </a:r>
            <a:endParaRPr lang="es-ES_tradnl" sz="4000" smtClean="0">
              <a:solidFill>
                <a:srgbClr val="FFFF00"/>
              </a:solidFill>
            </a:endParaRPr>
          </a:p>
        </p:txBody>
      </p:sp>
      <p:sp>
        <p:nvSpPr>
          <p:cNvPr id="1361923" name="Rectangle 3"/>
          <p:cNvSpPr>
            <a:spLocks noGrp="1" noChangeArrowheads="1"/>
          </p:cNvSpPr>
          <p:nvPr>
            <p:ph type="body" idx="1"/>
          </p:nvPr>
        </p:nvSpPr>
        <p:spPr>
          <a:xfrm>
            <a:off x="457200" y="1870075"/>
            <a:ext cx="8229600" cy="4530725"/>
          </a:xfrm>
        </p:spPr>
        <p:txBody>
          <a:bodyPr/>
          <a:lstStyle/>
          <a:p>
            <a:pPr eaLnBrk="1" hangingPunct="1">
              <a:lnSpc>
                <a:spcPct val="90000"/>
              </a:lnSpc>
            </a:pPr>
            <a:r>
              <a:rPr lang="en-US" sz="3600" i="1" smtClean="0"/>
              <a:t>Desde el alba al anochecer (Cassard). </a:t>
            </a:r>
          </a:p>
          <a:p>
            <a:pPr eaLnBrk="1" hangingPunct="1">
              <a:lnSpc>
                <a:spcPct val="90000"/>
              </a:lnSpc>
            </a:pPr>
            <a:r>
              <a:rPr lang="en-US" sz="3600" i="1" smtClean="0"/>
              <a:t>En otros Rituales: “Sale el Sol” y “El Sol se pone”.</a:t>
            </a:r>
          </a:p>
          <a:p>
            <a:pPr eaLnBrk="1" hangingPunct="1">
              <a:lnSpc>
                <a:spcPct val="90000"/>
              </a:lnSpc>
            </a:pPr>
            <a:r>
              <a:rPr lang="en-US" sz="3600" i="1" smtClean="0"/>
              <a:t>Es una paradoja: se trabaja mientras hay luz, pero el grado transcurre en la profundidad de la Tierra, donde el Sol no penetra.</a:t>
            </a:r>
            <a:endParaRPr lang="es-ES_tradnl" sz="36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1922"/>
                                        </p:tgtEl>
                                        <p:attrNameLst>
                                          <p:attrName>style.visibility</p:attrName>
                                        </p:attrNameLst>
                                      </p:cBhvr>
                                      <p:to>
                                        <p:strVal val="visible"/>
                                      </p:to>
                                    </p:set>
                                    <p:animEffect transition="in" filter="blinds(horizontal)">
                                      <p:cBhvr>
                                        <p:cTn id="7" dur="500"/>
                                        <p:tgtEl>
                                          <p:spTgt spid="1361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61923">
                                            <p:txEl>
                                              <p:pRg st="0" end="0"/>
                                            </p:txEl>
                                          </p:spTgt>
                                        </p:tgtEl>
                                        <p:attrNameLst>
                                          <p:attrName>style.visibility</p:attrName>
                                        </p:attrNameLst>
                                      </p:cBhvr>
                                      <p:to>
                                        <p:strVal val="visible"/>
                                      </p:to>
                                    </p:set>
                                    <p:animEffect transition="in" filter="blinds(horizontal)">
                                      <p:cBhvr>
                                        <p:cTn id="12" dur="500"/>
                                        <p:tgtEl>
                                          <p:spTgt spid="13619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61923">
                                            <p:txEl>
                                              <p:pRg st="1" end="1"/>
                                            </p:txEl>
                                          </p:spTgt>
                                        </p:tgtEl>
                                        <p:attrNameLst>
                                          <p:attrName>style.visibility</p:attrName>
                                        </p:attrNameLst>
                                      </p:cBhvr>
                                      <p:to>
                                        <p:strVal val="visible"/>
                                      </p:to>
                                    </p:set>
                                    <p:animEffect transition="in" filter="blinds(horizontal)">
                                      <p:cBhvr>
                                        <p:cTn id="17" dur="500"/>
                                        <p:tgtEl>
                                          <p:spTgt spid="13619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61923">
                                            <p:txEl>
                                              <p:pRg st="2" end="2"/>
                                            </p:txEl>
                                          </p:spTgt>
                                        </p:tgtEl>
                                        <p:attrNameLst>
                                          <p:attrName>style.visibility</p:attrName>
                                        </p:attrNameLst>
                                      </p:cBhvr>
                                      <p:to>
                                        <p:strVal val="visible"/>
                                      </p:to>
                                    </p:set>
                                    <p:animEffect transition="in" filter="blinds(horizontal)">
                                      <p:cBhvr>
                                        <p:cTn id="22" dur="500"/>
                                        <p:tgtEl>
                                          <p:spTgt spid="13619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22" grpId="0"/>
      <p:bldP spid="1361923" grpId="0" build="p"/>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946" name="Rectangle 2"/>
          <p:cNvSpPr>
            <a:spLocks noGrp="1" noChangeArrowheads="1"/>
          </p:cNvSpPr>
          <p:nvPr>
            <p:ph type="title"/>
          </p:nvPr>
        </p:nvSpPr>
        <p:spPr>
          <a:xfrm>
            <a:off x="457200" y="76200"/>
            <a:ext cx="8229600" cy="1143000"/>
          </a:xfrm>
        </p:spPr>
        <p:txBody>
          <a:bodyPr/>
          <a:lstStyle/>
          <a:p>
            <a:pPr eaLnBrk="1" hangingPunct="1"/>
            <a:r>
              <a:rPr lang="es-AR" sz="4000" smtClean="0">
                <a:solidFill>
                  <a:srgbClr val="FFFF00"/>
                </a:solidFill>
              </a:rPr>
              <a:t>Desde el amanecer hasta el ocaso</a:t>
            </a:r>
            <a:endParaRPr lang="es-ES_tradnl" sz="4000" smtClean="0">
              <a:solidFill>
                <a:srgbClr val="FFFF00"/>
              </a:solidFill>
            </a:endParaRPr>
          </a:p>
        </p:txBody>
      </p:sp>
      <p:pic>
        <p:nvPicPr>
          <p:cNvPr id="1362947" name="Picture 3" descr="10504d1191792956-amanecer-amanecer-en-an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1390650"/>
            <a:ext cx="9239250"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948" name="Picture 4" descr="arch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28800"/>
            <a:ext cx="838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949" name="Picture 5" descr="9463wq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111250"/>
            <a:ext cx="71628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2946"/>
                                        </p:tgtEl>
                                        <p:attrNameLst>
                                          <p:attrName>style.visibility</p:attrName>
                                        </p:attrNameLst>
                                      </p:cBhvr>
                                      <p:to>
                                        <p:strVal val="visible"/>
                                      </p:to>
                                    </p:set>
                                    <p:animEffect transition="in" filter="blinds(horizontal)">
                                      <p:cBhvr>
                                        <p:cTn id="7" dur="500"/>
                                        <p:tgtEl>
                                          <p:spTgt spid="1362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62947"/>
                                        </p:tgtEl>
                                        <p:attrNameLst>
                                          <p:attrName>style.visibility</p:attrName>
                                        </p:attrNameLst>
                                      </p:cBhvr>
                                      <p:to>
                                        <p:strVal val="visible"/>
                                      </p:to>
                                    </p:set>
                                    <p:animEffect transition="in" filter="fade">
                                      <p:cBhvr>
                                        <p:cTn id="12" dur="2000"/>
                                        <p:tgtEl>
                                          <p:spTgt spid="13629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2000"/>
                                        <p:tgtEl>
                                          <p:spTgt spid="1362947"/>
                                        </p:tgtEl>
                                      </p:cBhvr>
                                    </p:animEffect>
                                    <p:set>
                                      <p:cBhvr>
                                        <p:cTn id="17" dur="1" fill="hold">
                                          <p:stCondLst>
                                            <p:cond delay="1999"/>
                                          </p:stCondLst>
                                        </p:cTn>
                                        <p:tgtEl>
                                          <p:spTgt spid="136294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62948"/>
                                        </p:tgtEl>
                                        <p:attrNameLst>
                                          <p:attrName>style.visibility</p:attrName>
                                        </p:attrNameLst>
                                      </p:cBhvr>
                                      <p:to>
                                        <p:strVal val="visible"/>
                                      </p:to>
                                    </p:set>
                                    <p:animEffect transition="in" filter="fade">
                                      <p:cBhvr>
                                        <p:cTn id="22" dur="2000"/>
                                        <p:tgtEl>
                                          <p:spTgt spid="13629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2000"/>
                                        <p:tgtEl>
                                          <p:spTgt spid="1362948"/>
                                        </p:tgtEl>
                                      </p:cBhvr>
                                    </p:animEffect>
                                    <p:set>
                                      <p:cBhvr>
                                        <p:cTn id="27" dur="1" fill="hold">
                                          <p:stCondLst>
                                            <p:cond delay="1999"/>
                                          </p:stCondLst>
                                        </p:cTn>
                                        <p:tgtEl>
                                          <p:spTgt spid="1362948"/>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362949"/>
                                        </p:tgtEl>
                                        <p:attrNameLst>
                                          <p:attrName>style.visibility</p:attrName>
                                        </p:attrNameLst>
                                      </p:cBhvr>
                                      <p:to>
                                        <p:strVal val="visible"/>
                                      </p:to>
                                    </p:set>
                                    <p:animEffect transition="in" filter="fade">
                                      <p:cBhvr>
                                        <p:cTn id="32" dur="2000"/>
                                        <p:tgtEl>
                                          <p:spTgt spid="1362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946" grpId="0"/>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3970" name="Rectangle 2"/>
          <p:cNvSpPr>
            <a:spLocks noGrp="1" noChangeArrowheads="1"/>
          </p:cNvSpPr>
          <p:nvPr>
            <p:ph type="title"/>
          </p:nvPr>
        </p:nvSpPr>
        <p:spPr>
          <a:xfrm>
            <a:off x="457200" y="381000"/>
            <a:ext cx="8229600" cy="1143000"/>
          </a:xfrm>
        </p:spPr>
        <p:txBody>
          <a:bodyPr/>
          <a:lstStyle/>
          <a:p>
            <a:pPr eaLnBrk="1" hangingPunct="1"/>
            <a:r>
              <a:rPr lang="es-AR" sz="4000" smtClean="0">
                <a:solidFill>
                  <a:srgbClr val="FFFF00"/>
                </a:solidFill>
              </a:rPr>
              <a:t>En la Apertura se dice que: </a:t>
            </a:r>
            <a:r>
              <a:rPr lang="en-US" sz="4000" i="1" smtClean="0">
                <a:solidFill>
                  <a:srgbClr val="FFFF00"/>
                </a:solidFill>
              </a:rPr>
              <a:t>“Estamos en el centro del lugar más sagrado de la Tierra”</a:t>
            </a:r>
            <a:r>
              <a:rPr lang="es-ES_tradnl" sz="4000" smtClean="0">
                <a:solidFill>
                  <a:srgbClr val="FFFF00"/>
                </a:solidFill>
              </a:rPr>
              <a:t> </a:t>
            </a:r>
          </a:p>
        </p:txBody>
      </p:sp>
      <p:pic>
        <p:nvPicPr>
          <p:cNvPr id="1363971" name="Picture 3" descr="WA2828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181225"/>
            <a:ext cx="6086475"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3970"/>
                                        </p:tgtEl>
                                        <p:attrNameLst>
                                          <p:attrName>style.visibility</p:attrName>
                                        </p:attrNameLst>
                                      </p:cBhvr>
                                      <p:to>
                                        <p:strVal val="visible"/>
                                      </p:to>
                                    </p:set>
                                    <p:animEffect transition="in" filter="blinds(horizontal)">
                                      <p:cBhvr>
                                        <p:cTn id="7" dur="500"/>
                                        <p:tgtEl>
                                          <p:spTgt spid="1363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63971"/>
                                        </p:tgtEl>
                                        <p:attrNameLst>
                                          <p:attrName>style.visibility</p:attrName>
                                        </p:attrNameLst>
                                      </p:cBhvr>
                                      <p:to>
                                        <p:strVal val="visible"/>
                                      </p:to>
                                    </p:set>
                                    <p:animEffect transition="in" filter="fade">
                                      <p:cBhvr>
                                        <p:cTn id="12" dur="2000"/>
                                        <p:tgtEl>
                                          <p:spTgt spid="136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3970"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4" name="Rectangle 2"/>
          <p:cNvSpPr>
            <a:spLocks noGrp="1" noChangeArrowheads="1"/>
          </p:cNvSpPr>
          <p:nvPr>
            <p:ph type="title"/>
          </p:nvPr>
        </p:nvSpPr>
        <p:spPr/>
        <p:txBody>
          <a:bodyPr/>
          <a:lstStyle/>
          <a:p>
            <a:pPr eaLnBrk="1" hangingPunct="1"/>
            <a:r>
              <a:rPr lang="es-AR" smtClean="0">
                <a:solidFill>
                  <a:srgbClr val="FFFF00"/>
                </a:solidFill>
              </a:rPr>
              <a:t>Durante la Apertura</a:t>
            </a:r>
            <a:endParaRPr lang="es-ES_tradnl" smtClean="0">
              <a:solidFill>
                <a:srgbClr val="FFFF00"/>
              </a:solidFill>
            </a:endParaRPr>
          </a:p>
        </p:txBody>
      </p:sp>
      <p:sp>
        <p:nvSpPr>
          <p:cNvPr id="1364995" name="Rectangle 3"/>
          <p:cNvSpPr>
            <a:spLocks noGrp="1" noChangeArrowheads="1"/>
          </p:cNvSpPr>
          <p:nvPr>
            <p:ph type="body" idx="1"/>
          </p:nvPr>
        </p:nvSpPr>
        <p:spPr/>
        <p:txBody>
          <a:bodyPr/>
          <a:lstStyle/>
          <a:p>
            <a:pPr eaLnBrk="1" hangingPunct="1">
              <a:lnSpc>
                <a:spcPct val="80000"/>
              </a:lnSpc>
            </a:pPr>
            <a:r>
              <a:rPr lang="es-ES" sz="2800" smtClean="0"/>
              <a:t>Salomón y los dos Vigilantes se reúnen en torno del Altar y pronuncian 13 exhortaciones (una por cada grado masónico hasta el 13°). </a:t>
            </a:r>
          </a:p>
          <a:p>
            <a:pPr eaLnBrk="1" hangingPunct="1">
              <a:lnSpc>
                <a:spcPct val="80000"/>
              </a:lnSpc>
            </a:pPr>
            <a:r>
              <a:rPr lang="es-ES" sz="2800" i="1" smtClean="0"/>
              <a:t>“En el principio, la Palabra fue pronunciada y del poderoso sonido de sus sílabas sagradas resultó la manifestación del Universo”. </a:t>
            </a:r>
          </a:p>
          <a:p>
            <a:pPr eaLnBrk="1" hangingPunct="1">
              <a:lnSpc>
                <a:spcPct val="80000"/>
              </a:lnSpc>
            </a:pPr>
            <a:r>
              <a:rPr lang="es-ES" sz="2800" i="1" smtClean="0"/>
              <a:t>“Todas las cosas fueron hechas en número, letra y sonido y todo cuanto existe es pensamiento, símbolo y voz”.</a:t>
            </a:r>
            <a:r>
              <a:rPr lang="es-ES" sz="2800" smtClean="0"/>
              <a:t> </a:t>
            </a:r>
          </a:p>
          <a:p>
            <a:pPr eaLnBrk="1" hangingPunct="1">
              <a:lnSpc>
                <a:spcPct val="80000"/>
              </a:lnSpc>
            </a:pPr>
            <a:r>
              <a:rPr lang="es-ES" sz="2800" i="1" smtClean="0"/>
              <a:t>“Se escuchó la Palabra a través de columnas de nubes y de fuego, y brotaron del abismo tesoros desconocidos”.</a:t>
            </a:r>
            <a:endParaRPr lang="es-ES_tradnl" sz="2800" i="1" smtClean="0"/>
          </a:p>
        </p:txBody>
      </p:sp>
      <p:pic>
        <p:nvPicPr>
          <p:cNvPr id="1364996" name="Picture 4" descr="Caba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2400"/>
            <a:ext cx="6553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4994"/>
                                        </p:tgtEl>
                                        <p:attrNameLst>
                                          <p:attrName>style.visibility</p:attrName>
                                        </p:attrNameLst>
                                      </p:cBhvr>
                                      <p:to>
                                        <p:strVal val="visible"/>
                                      </p:to>
                                    </p:set>
                                    <p:animEffect transition="in" filter="blinds(horizontal)">
                                      <p:cBhvr>
                                        <p:cTn id="7" dur="500"/>
                                        <p:tgtEl>
                                          <p:spTgt spid="1364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64995">
                                            <p:txEl>
                                              <p:pRg st="0" end="0"/>
                                            </p:txEl>
                                          </p:spTgt>
                                        </p:tgtEl>
                                        <p:attrNameLst>
                                          <p:attrName>style.visibility</p:attrName>
                                        </p:attrNameLst>
                                      </p:cBhvr>
                                      <p:to>
                                        <p:strVal val="visible"/>
                                      </p:to>
                                    </p:set>
                                    <p:animEffect transition="in" filter="blinds(horizontal)">
                                      <p:cBhvr>
                                        <p:cTn id="12" dur="500"/>
                                        <p:tgtEl>
                                          <p:spTgt spid="13649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64995">
                                            <p:txEl>
                                              <p:pRg st="1" end="1"/>
                                            </p:txEl>
                                          </p:spTgt>
                                        </p:tgtEl>
                                        <p:attrNameLst>
                                          <p:attrName>style.visibility</p:attrName>
                                        </p:attrNameLst>
                                      </p:cBhvr>
                                      <p:to>
                                        <p:strVal val="visible"/>
                                      </p:to>
                                    </p:set>
                                    <p:animEffect transition="in" filter="blinds(horizontal)">
                                      <p:cBhvr>
                                        <p:cTn id="17" dur="500"/>
                                        <p:tgtEl>
                                          <p:spTgt spid="13649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64995">
                                            <p:txEl>
                                              <p:pRg st="2" end="2"/>
                                            </p:txEl>
                                          </p:spTgt>
                                        </p:tgtEl>
                                        <p:attrNameLst>
                                          <p:attrName>style.visibility</p:attrName>
                                        </p:attrNameLst>
                                      </p:cBhvr>
                                      <p:to>
                                        <p:strVal val="visible"/>
                                      </p:to>
                                    </p:set>
                                    <p:animEffect transition="in" filter="blinds(horizontal)">
                                      <p:cBhvr>
                                        <p:cTn id="22" dur="500"/>
                                        <p:tgtEl>
                                          <p:spTgt spid="13649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64995">
                                            <p:txEl>
                                              <p:pRg st="3" end="3"/>
                                            </p:txEl>
                                          </p:spTgt>
                                        </p:tgtEl>
                                        <p:attrNameLst>
                                          <p:attrName>style.visibility</p:attrName>
                                        </p:attrNameLst>
                                      </p:cBhvr>
                                      <p:to>
                                        <p:strVal val="visible"/>
                                      </p:to>
                                    </p:set>
                                    <p:animEffect transition="in" filter="blinds(horizontal)">
                                      <p:cBhvr>
                                        <p:cTn id="27" dur="500"/>
                                        <p:tgtEl>
                                          <p:spTgt spid="13649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1" nodeType="clickEffect">
                                  <p:stCondLst>
                                    <p:cond delay="0"/>
                                  </p:stCondLst>
                                  <p:childTnLst>
                                    <p:animEffect transition="out" filter="fade">
                                      <p:cBhvr>
                                        <p:cTn id="31" dur="2000"/>
                                        <p:tgtEl>
                                          <p:spTgt spid="1364995">
                                            <p:txEl>
                                              <p:pRg st="0" end="0"/>
                                            </p:txEl>
                                          </p:spTgt>
                                        </p:tgtEl>
                                      </p:cBhvr>
                                    </p:animEffect>
                                    <p:set>
                                      <p:cBhvr>
                                        <p:cTn id="32" dur="1" fill="hold">
                                          <p:stCondLst>
                                            <p:cond delay="1999"/>
                                          </p:stCondLst>
                                        </p:cTn>
                                        <p:tgtEl>
                                          <p:spTgt spid="1364995">
                                            <p:txEl>
                                              <p:pRg st="0" end="0"/>
                                            </p:txEl>
                                          </p:spTgt>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1" nodeType="clickEffect">
                                  <p:stCondLst>
                                    <p:cond delay="0"/>
                                  </p:stCondLst>
                                  <p:childTnLst>
                                    <p:animEffect transition="out" filter="fade">
                                      <p:cBhvr>
                                        <p:cTn id="36" dur="2000"/>
                                        <p:tgtEl>
                                          <p:spTgt spid="1364995">
                                            <p:txEl>
                                              <p:pRg st="1" end="1"/>
                                            </p:txEl>
                                          </p:spTgt>
                                        </p:tgtEl>
                                      </p:cBhvr>
                                    </p:animEffect>
                                    <p:set>
                                      <p:cBhvr>
                                        <p:cTn id="37" dur="1" fill="hold">
                                          <p:stCondLst>
                                            <p:cond delay="1999"/>
                                          </p:stCondLst>
                                        </p:cTn>
                                        <p:tgtEl>
                                          <p:spTgt spid="1364995">
                                            <p:txEl>
                                              <p:pRg st="1" end="1"/>
                                            </p:txEl>
                                          </p:spTgt>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1" nodeType="clickEffect">
                                  <p:stCondLst>
                                    <p:cond delay="0"/>
                                  </p:stCondLst>
                                  <p:childTnLst>
                                    <p:animEffect transition="out" filter="fade">
                                      <p:cBhvr>
                                        <p:cTn id="41" dur="2000"/>
                                        <p:tgtEl>
                                          <p:spTgt spid="1364995">
                                            <p:txEl>
                                              <p:pRg st="2" end="2"/>
                                            </p:txEl>
                                          </p:spTgt>
                                        </p:tgtEl>
                                      </p:cBhvr>
                                    </p:animEffect>
                                    <p:set>
                                      <p:cBhvr>
                                        <p:cTn id="42" dur="1" fill="hold">
                                          <p:stCondLst>
                                            <p:cond delay="1999"/>
                                          </p:stCondLst>
                                        </p:cTn>
                                        <p:tgtEl>
                                          <p:spTgt spid="1364995">
                                            <p:txEl>
                                              <p:pRg st="2" end="2"/>
                                            </p:txEl>
                                          </p:spTgt>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xit" presetSubtype="0" fill="hold" grpId="1" nodeType="clickEffect">
                                  <p:stCondLst>
                                    <p:cond delay="0"/>
                                  </p:stCondLst>
                                  <p:childTnLst>
                                    <p:animEffect transition="out" filter="fade">
                                      <p:cBhvr>
                                        <p:cTn id="46" dur="2000"/>
                                        <p:tgtEl>
                                          <p:spTgt spid="1364995">
                                            <p:txEl>
                                              <p:pRg st="3" end="3"/>
                                            </p:txEl>
                                          </p:spTgt>
                                        </p:tgtEl>
                                      </p:cBhvr>
                                    </p:animEffect>
                                    <p:set>
                                      <p:cBhvr>
                                        <p:cTn id="47" dur="1" fill="hold">
                                          <p:stCondLst>
                                            <p:cond delay="1999"/>
                                          </p:stCondLst>
                                        </p:cTn>
                                        <p:tgtEl>
                                          <p:spTgt spid="1364995">
                                            <p:txEl>
                                              <p:pRg st="3" end="3"/>
                                            </p:txEl>
                                          </p:spTgt>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xit" presetSubtype="0" fill="hold" grpId="1" nodeType="clickEffect">
                                  <p:stCondLst>
                                    <p:cond delay="0"/>
                                  </p:stCondLst>
                                  <p:childTnLst>
                                    <p:animEffect transition="out" filter="fade">
                                      <p:cBhvr>
                                        <p:cTn id="51" dur="2000"/>
                                        <p:tgtEl>
                                          <p:spTgt spid="1364994"/>
                                        </p:tgtEl>
                                      </p:cBhvr>
                                    </p:animEffect>
                                    <p:set>
                                      <p:cBhvr>
                                        <p:cTn id="52" dur="1" fill="hold">
                                          <p:stCondLst>
                                            <p:cond delay="1999"/>
                                          </p:stCondLst>
                                        </p:cTn>
                                        <p:tgtEl>
                                          <p:spTgt spid="1364994"/>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1364996"/>
                                        </p:tgtEl>
                                        <p:attrNameLst>
                                          <p:attrName>style.visibility</p:attrName>
                                        </p:attrNameLst>
                                      </p:cBhvr>
                                      <p:to>
                                        <p:strVal val="visible"/>
                                      </p:to>
                                    </p:set>
                                    <p:animEffect transition="in" filter="fade">
                                      <p:cBhvr>
                                        <p:cTn id="57" dur="2000"/>
                                        <p:tgtEl>
                                          <p:spTgt spid="1364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4994" grpId="0"/>
      <p:bldP spid="1364994" grpId="1"/>
      <p:bldP spid="1364995" grpId="0" build="p"/>
      <p:bldP spid="1364995" grpId="1" build="p"/>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018" name="Rectangle 2"/>
          <p:cNvSpPr>
            <a:spLocks noGrp="1" noChangeArrowheads="1"/>
          </p:cNvSpPr>
          <p:nvPr>
            <p:ph type="title"/>
          </p:nvPr>
        </p:nvSpPr>
        <p:spPr/>
        <p:txBody>
          <a:bodyPr/>
          <a:lstStyle/>
          <a:p>
            <a:pPr eaLnBrk="1" hangingPunct="1"/>
            <a:r>
              <a:rPr lang="es-AR" smtClean="0">
                <a:solidFill>
                  <a:srgbClr val="FFFF00"/>
                </a:solidFill>
              </a:rPr>
              <a:t>Durante la Apertura…</a:t>
            </a:r>
            <a:endParaRPr lang="es-ES_tradnl" smtClean="0">
              <a:solidFill>
                <a:srgbClr val="FFFF00"/>
              </a:solidFill>
            </a:endParaRPr>
          </a:p>
        </p:txBody>
      </p:sp>
      <p:sp>
        <p:nvSpPr>
          <p:cNvPr id="1366019" name="Rectangle 3"/>
          <p:cNvSpPr>
            <a:spLocks noGrp="1" noChangeArrowheads="1"/>
          </p:cNvSpPr>
          <p:nvPr>
            <p:ph type="body" idx="1"/>
          </p:nvPr>
        </p:nvSpPr>
        <p:spPr/>
        <p:txBody>
          <a:bodyPr/>
          <a:lstStyle/>
          <a:p>
            <a:pPr algn="just" eaLnBrk="1" hangingPunct="1"/>
            <a:r>
              <a:rPr lang="es-ES" i="1" smtClean="0"/>
              <a:t>“El Misterio del Nombre es eterno, es pasado, es presente y es futuro”. </a:t>
            </a:r>
          </a:p>
          <a:p>
            <a:pPr algn="just" eaLnBrk="1" hangingPunct="1"/>
            <a:r>
              <a:rPr lang="es-ES" i="1" smtClean="0"/>
              <a:t>“La Palabra es el Demiurgo, la Voz es el Artista’.</a:t>
            </a:r>
            <a:r>
              <a:rPr lang="es-ES" smtClean="0"/>
              <a:t> </a:t>
            </a:r>
          </a:p>
          <a:p>
            <a:pPr algn="just" eaLnBrk="1" hangingPunct="1"/>
            <a:r>
              <a:rPr lang="es-ES" i="1" smtClean="0"/>
              <a:t>“¿Quién es capaz de pronunciar la Palabra? Sueños y símbolos son las palabras de los hombres.”</a:t>
            </a:r>
            <a:endParaRPr lang="es-ES_tradnl" i="1" smtClean="0"/>
          </a:p>
        </p:txBody>
      </p:sp>
      <p:pic>
        <p:nvPicPr>
          <p:cNvPr id="1366020" name="Picture 4" descr="tree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6018"/>
                                        </p:tgtEl>
                                        <p:attrNameLst>
                                          <p:attrName>style.visibility</p:attrName>
                                        </p:attrNameLst>
                                      </p:cBhvr>
                                      <p:to>
                                        <p:strVal val="visible"/>
                                      </p:to>
                                    </p:set>
                                    <p:animEffect transition="in" filter="blinds(horizontal)">
                                      <p:cBhvr>
                                        <p:cTn id="7" dur="500"/>
                                        <p:tgtEl>
                                          <p:spTgt spid="13660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66019">
                                            <p:txEl>
                                              <p:pRg st="0" end="0"/>
                                            </p:txEl>
                                          </p:spTgt>
                                        </p:tgtEl>
                                        <p:attrNameLst>
                                          <p:attrName>style.visibility</p:attrName>
                                        </p:attrNameLst>
                                      </p:cBhvr>
                                      <p:to>
                                        <p:strVal val="visible"/>
                                      </p:to>
                                    </p:set>
                                    <p:animEffect transition="in" filter="blinds(horizontal)">
                                      <p:cBhvr>
                                        <p:cTn id="12" dur="500"/>
                                        <p:tgtEl>
                                          <p:spTgt spid="13660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66019">
                                            <p:txEl>
                                              <p:pRg st="1" end="1"/>
                                            </p:txEl>
                                          </p:spTgt>
                                        </p:tgtEl>
                                        <p:attrNameLst>
                                          <p:attrName>style.visibility</p:attrName>
                                        </p:attrNameLst>
                                      </p:cBhvr>
                                      <p:to>
                                        <p:strVal val="visible"/>
                                      </p:to>
                                    </p:set>
                                    <p:animEffect transition="in" filter="blinds(horizontal)">
                                      <p:cBhvr>
                                        <p:cTn id="17" dur="500"/>
                                        <p:tgtEl>
                                          <p:spTgt spid="13660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66019">
                                            <p:txEl>
                                              <p:pRg st="2" end="2"/>
                                            </p:txEl>
                                          </p:spTgt>
                                        </p:tgtEl>
                                        <p:attrNameLst>
                                          <p:attrName>style.visibility</p:attrName>
                                        </p:attrNameLst>
                                      </p:cBhvr>
                                      <p:to>
                                        <p:strVal val="visible"/>
                                      </p:to>
                                    </p:set>
                                    <p:animEffect transition="in" filter="blinds(horizontal)">
                                      <p:cBhvr>
                                        <p:cTn id="22" dur="500"/>
                                        <p:tgtEl>
                                          <p:spTgt spid="13660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2000"/>
                                        <p:tgtEl>
                                          <p:spTgt spid="1366019">
                                            <p:txEl>
                                              <p:pRg st="0" end="0"/>
                                            </p:txEl>
                                          </p:spTgt>
                                        </p:tgtEl>
                                      </p:cBhvr>
                                    </p:animEffect>
                                    <p:set>
                                      <p:cBhvr>
                                        <p:cTn id="27" dur="1" fill="hold">
                                          <p:stCondLst>
                                            <p:cond delay="1999"/>
                                          </p:stCondLst>
                                        </p:cTn>
                                        <p:tgtEl>
                                          <p:spTgt spid="1366019">
                                            <p:txEl>
                                              <p:pRg st="0" end="0"/>
                                            </p:txEl>
                                          </p:spTgt>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1" nodeType="clickEffect">
                                  <p:stCondLst>
                                    <p:cond delay="0"/>
                                  </p:stCondLst>
                                  <p:childTnLst>
                                    <p:animEffect transition="out" filter="fade">
                                      <p:cBhvr>
                                        <p:cTn id="31" dur="2000"/>
                                        <p:tgtEl>
                                          <p:spTgt spid="1366019">
                                            <p:txEl>
                                              <p:pRg st="1" end="1"/>
                                            </p:txEl>
                                          </p:spTgt>
                                        </p:tgtEl>
                                      </p:cBhvr>
                                    </p:animEffect>
                                    <p:set>
                                      <p:cBhvr>
                                        <p:cTn id="32" dur="1" fill="hold">
                                          <p:stCondLst>
                                            <p:cond delay="1999"/>
                                          </p:stCondLst>
                                        </p:cTn>
                                        <p:tgtEl>
                                          <p:spTgt spid="1366019">
                                            <p:txEl>
                                              <p:pRg st="1" end="1"/>
                                            </p:txEl>
                                          </p:spTgt>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1" nodeType="clickEffect">
                                  <p:stCondLst>
                                    <p:cond delay="0"/>
                                  </p:stCondLst>
                                  <p:childTnLst>
                                    <p:animEffect transition="out" filter="fade">
                                      <p:cBhvr>
                                        <p:cTn id="36" dur="2000"/>
                                        <p:tgtEl>
                                          <p:spTgt spid="1366019">
                                            <p:txEl>
                                              <p:pRg st="2" end="2"/>
                                            </p:txEl>
                                          </p:spTgt>
                                        </p:tgtEl>
                                      </p:cBhvr>
                                    </p:animEffect>
                                    <p:set>
                                      <p:cBhvr>
                                        <p:cTn id="37" dur="1" fill="hold">
                                          <p:stCondLst>
                                            <p:cond delay="1999"/>
                                          </p:stCondLst>
                                        </p:cTn>
                                        <p:tgtEl>
                                          <p:spTgt spid="1366019">
                                            <p:txEl>
                                              <p:pRg st="2" end="2"/>
                                            </p:txEl>
                                          </p:spTgt>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1" nodeType="clickEffect">
                                  <p:stCondLst>
                                    <p:cond delay="0"/>
                                  </p:stCondLst>
                                  <p:childTnLst>
                                    <p:animEffect transition="out" filter="fade">
                                      <p:cBhvr>
                                        <p:cTn id="41" dur="2000"/>
                                        <p:tgtEl>
                                          <p:spTgt spid="1366018"/>
                                        </p:tgtEl>
                                      </p:cBhvr>
                                    </p:animEffect>
                                    <p:set>
                                      <p:cBhvr>
                                        <p:cTn id="42" dur="1" fill="hold">
                                          <p:stCondLst>
                                            <p:cond delay="1999"/>
                                          </p:stCondLst>
                                        </p:cTn>
                                        <p:tgtEl>
                                          <p:spTgt spid="1366018"/>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1366020"/>
                                        </p:tgtEl>
                                        <p:attrNameLst>
                                          <p:attrName>style.visibility</p:attrName>
                                        </p:attrNameLst>
                                      </p:cBhvr>
                                      <p:to>
                                        <p:strVal val="visible"/>
                                      </p:to>
                                    </p:set>
                                    <p:animEffect transition="in" filter="fade">
                                      <p:cBhvr>
                                        <p:cTn id="47" dur="2000"/>
                                        <p:tgtEl>
                                          <p:spTgt spid="1366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6018" grpId="0"/>
      <p:bldP spid="1366018" grpId="1"/>
      <p:bldP spid="1366019" grpId="0" build="p"/>
      <p:bldP spid="1366019" grpId="1" build="p"/>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042" name="Rectangle 2"/>
          <p:cNvSpPr>
            <a:spLocks noGrp="1" noChangeArrowheads="1"/>
          </p:cNvSpPr>
          <p:nvPr>
            <p:ph type="title"/>
          </p:nvPr>
        </p:nvSpPr>
        <p:spPr/>
        <p:txBody>
          <a:bodyPr/>
          <a:lstStyle/>
          <a:p>
            <a:pPr eaLnBrk="1" hangingPunct="1"/>
            <a:r>
              <a:rPr lang="es-AR" smtClean="0">
                <a:solidFill>
                  <a:srgbClr val="FFFF00"/>
                </a:solidFill>
              </a:rPr>
              <a:t>Durante la Apertura…</a:t>
            </a:r>
            <a:endParaRPr lang="es-ES_tradnl" smtClean="0">
              <a:solidFill>
                <a:srgbClr val="FFFF00"/>
              </a:solidFill>
            </a:endParaRPr>
          </a:p>
        </p:txBody>
      </p:sp>
      <p:sp>
        <p:nvSpPr>
          <p:cNvPr id="1367043" name="Rectangle 3"/>
          <p:cNvSpPr>
            <a:spLocks noGrp="1" noChangeArrowheads="1"/>
          </p:cNvSpPr>
          <p:nvPr>
            <p:ph type="body" idx="1"/>
          </p:nvPr>
        </p:nvSpPr>
        <p:spPr/>
        <p:txBody>
          <a:bodyPr/>
          <a:lstStyle/>
          <a:p>
            <a:pPr algn="just" eaLnBrk="1" hangingPunct="1"/>
            <a:r>
              <a:rPr lang="es-ES" i="1" smtClean="0"/>
              <a:t>“Desde el Zenith hasta el Nadir, desde la cúspide hasta el abismo”. </a:t>
            </a:r>
          </a:p>
          <a:p>
            <a:pPr algn="just" eaLnBrk="1" hangingPunct="1"/>
            <a:r>
              <a:rPr lang="es-ES" i="1" smtClean="0"/>
              <a:t>“El Pensamiento Universal asciende y desciende, y lo que está arriba es como lo que está abajo”. </a:t>
            </a:r>
          </a:p>
          <a:p>
            <a:pPr algn="just" eaLnBrk="1" hangingPunct="1"/>
            <a:r>
              <a:rPr lang="es-ES" i="1" smtClean="0"/>
              <a:t>“¡Que la Obra al fin se manifieste!¡Que el Macrocosmos y el Microcosmos al fin sean Uno!”</a:t>
            </a:r>
            <a:endParaRPr lang="es-ES_tradnl" i="1" smtClean="0"/>
          </a:p>
        </p:txBody>
      </p:sp>
      <p:pic>
        <p:nvPicPr>
          <p:cNvPr id="1367044" name="Picture 4" descr="Astr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7042"/>
                                        </p:tgtEl>
                                        <p:attrNameLst>
                                          <p:attrName>style.visibility</p:attrName>
                                        </p:attrNameLst>
                                      </p:cBhvr>
                                      <p:to>
                                        <p:strVal val="visible"/>
                                      </p:to>
                                    </p:set>
                                    <p:animEffect transition="in" filter="blinds(horizontal)">
                                      <p:cBhvr>
                                        <p:cTn id="7" dur="500"/>
                                        <p:tgtEl>
                                          <p:spTgt spid="1367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67043">
                                            <p:txEl>
                                              <p:pRg st="0" end="0"/>
                                            </p:txEl>
                                          </p:spTgt>
                                        </p:tgtEl>
                                        <p:attrNameLst>
                                          <p:attrName>style.visibility</p:attrName>
                                        </p:attrNameLst>
                                      </p:cBhvr>
                                      <p:to>
                                        <p:strVal val="visible"/>
                                      </p:to>
                                    </p:set>
                                    <p:animEffect transition="in" filter="blinds(horizontal)">
                                      <p:cBhvr>
                                        <p:cTn id="12" dur="500"/>
                                        <p:tgtEl>
                                          <p:spTgt spid="13670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67043">
                                            <p:txEl>
                                              <p:pRg st="1" end="1"/>
                                            </p:txEl>
                                          </p:spTgt>
                                        </p:tgtEl>
                                        <p:attrNameLst>
                                          <p:attrName>style.visibility</p:attrName>
                                        </p:attrNameLst>
                                      </p:cBhvr>
                                      <p:to>
                                        <p:strVal val="visible"/>
                                      </p:to>
                                    </p:set>
                                    <p:animEffect transition="in" filter="blinds(horizontal)">
                                      <p:cBhvr>
                                        <p:cTn id="17" dur="500"/>
                                        <p:tgtEl>
                                          <p:spTgt spid="13670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67043">
                                            <p:txEl>
                                              <p:pRg st="2" end="2"/>
                                            </p:txEl>
                                          </p:spTgt>
                                        </p:tgtEl>
                                        <p:attrNameLst>
                                          <p:attrName>style.visibility</p:attrName>
                                        </p:attrNameLst>
                                      </p:cBhvr>
                                      <p:to>
                                        <p:strVal val="visible"/>
                                      </p:to>
                                    </p:set>
                                    <p:animEffect transition="in" filter="blinds(horizontal)">
                                      <p:cBhvr>
                                        <p:cTn id="22" dur="500"/>
                                        <p:tgtEl>
                                          <p:spTgt spid="13670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2000"/>
                                        <p:tgtEl>
                                          <p:spTgt spid="1367043">
                                            <p:txEl>
                                              <p:pRg st="0" end="0"/>
                                            </p:txEl>
                                          </p:spTgt>
                                        </p:tgtEl>
                                      </p:cBhvr>
                                    </p:animEffect>
                                    <p:set>
                                      <p:cBhvr>
                                        <p:cTn id="27" dur="1" fill="hold">
                                          <p:stCondLst>
                                            <p:cond delay="1999"/>
                                          </p:stCondLst>
                                        </p:cTn>
                                        <p:tgtEl>
                                          <p:spTgt spid="1367043">
                                            <p:txEl>
                                              <p:pRg st="0" end="0"/>
                                            </p:txEl>
                                          </p:spTgt>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1" nodeType="clickEffect">
                                  <p:stCondLst>
                                    <p:cond delay="0"/>
                                  </p:stCondLst>
                                  <p:childTnLst>
                                    <p:animEffect transition="out" filter="fade">
                                      <p:cBhvr>
                                        <p:cTn id="31" dur="2000"/>
                                        <p:tgtEl>
                                          <p:spTgt spid="1367043">
                                            <p:txEl>
                                              <p:pRg st="1" end="1"/>
                                            </p:txEl>
                                          </p:spTgt>
                                        </p:tgtEl>
                                      </p:cBhvr>
                                    </p:animEffect>
                                    <p:set>
                                      <p:cBhvr>
                                        <p:cTn id="32" dur="1" fill="hold">
                                          <p:stCondLst>
                                            <p:cond delay="1999"/>
                                          </p:stCondLst>
                                        </p:cTn>
                                        <p:tgtEl>
                                          <p:spTgt spid="1367043">
                                            <p:txEl>
                                              <p:pRg st="1" end="1"/>
                                            </p:txEl>
                                          </p:spTgt>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1" nodeType="clickEffect">
                                  <p:stCondLst>
                                    <p:cond delay="0"/>
                                  </p:stCondLst>
                                  <p:childTnLst>
                                    <p:animEffect transition="out" filter="fade">
                                      <p:cBhvr>
                                        <p:cTn id="36" dur="2000"/>
                                        <p:tgtEl>
                                          <p:spTgt spid="1367043">
                                            <p:txEl>
                                              <p:pRg st="2" end="2"/>
                                            </p:txEl>
                                          </p:spTgt>
                                        </p:tgtEl>
                                      </p:cBhvr>
                                    </p:animEffect>
                                    <p:set>
                                      <p:cBhvr>
                                        <p:cTn id="37" dur="1" fill="hold">
                                          <p:stCondLst>
                                            <p:cond delay="1999"/>
                                          </p:stCondLst>
                                        </p:cTn>
                                        <p:tgtEl>
                                          <p:spTgt spid="1367043">
                                            <p:txEl>
                                              <p:pRg st="2" end="2"/>
                                            </p:txEl>
                                          </p:spTgt>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1" nodeType="clickEffect">
                                  <p:stCondLst>
                                    <p:cond delay="0"/>
                                  </p:stCondLst>
                                  <p:childTnLst>
                                    <p:animEffect transition="out" filter="fade">
                                      <p:cBhvr>
                                        <p:cTn id="41" dur="2000"/>
                                        <p:tgtEl>
                                          <p:spTgt spid="1367042"/>
                                        </p:tgtEl>
                                      </p:cBhvr>
                                    </p:animEffect>
                                    <p:set>
                                      <p:cBhvr>
                                        <p:cTn id="42" dur="1" fill="hold">
                                          <p:stCondLst>
                                            <p:cond delay="1999"/>
                                          </p:stCondLst>
                                        </p:cTn>
                                        <p:tgtEl>
                                          <p:spTgt spid="136704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1367044"/>
                                        </p:tgtEl>
                                        <p:attrNameLst>
                                          <p:attrName>style.visibility</p:attrName>
                                        </p:attrNameLst>
                                      </p:cBhvr>
                                      <p:to>
                                        <p:strVal val="visible"/>
                                      </p:to>
                                    </p:set>
                                    <p:animEffect transition="in" filter="fade">
                                      <p:cBhvr>
                                        <p:cTn id="47" dur="2000"/>
                                        <p:tgtEl>
                                          <p:spTgt spid="1367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7042" grpId="0"/>
      <p:bldP spid="1367042" grpId="1"/>
      <p:bldP spid="1367043" grpId="0" build="p"/>
      <p:bldP spid="1367043" grpId="1" build="p"/>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8066" name="Rectangle 2"/>
          <p:cNvSpPr>
            <a:spLocks noGrp="1" noChangeArrowheads="1"/>
          </p:cNvSpPr>
          <p:nvPr>
            <p:ph type="title"/>
          </p:nvPr>
        </p:nvSpPr>
        <p:spPr/>
        <p:txBody>
          <a:bodyPr/>
          <a:lstStyle/>
          <a:p>
            <a:pPr eaLnBrk="1" hangingPunct="1"/>
            <a:r>
              <a:rPr lang="es-AR" smtClean="0">
                <a:solidFill>
                  <a:srgbClr val="FFFF00"/>
                </a:solidFill>
              </a:rPr>
              <a:t>Durante la Apertura…</a:t>
            </a:r>
            <a:endParaRPr lang="es-ES_tradnl" smtClean="0">
              <a:solidFill>
                <a:srgbClr val="FFFF00"/>
              </a:solidFill>
            </a:endParaRPr>
          </a:p>
        </p:txBody>
      </p:sp>
      <p:sp>
        <p:nvSpPr>
          <p:cNvPr id="1368067" name="Rectangle 3"/>
          <p:cNvSpPr>
            <a:spLocks noGrp="1" noChangeArrowheads="1"/>
          </p:cNvSpPr>
          <p:nvPr>
            <p:ph type="body" idx="1"/>
          </p:nvPr>
        </p:nvSpPr>
        <p:spPr>
          <a:xfrm>
            <a:off x="457200" y="1600200"/>
            <a:ext cx="8458200" cy="4525963"/>
          </a:xfrm>
        </p:spPr>
        <p:txBody>
          <a:bodyPr/>
          <a:lstStyle/>
          <a:p>
            <a:pPr algn="just" eaLnBrk="1" hangingPunct="1"/>
            <a:r>
              <a:rPr lang="es-ES" i="1" smtClean="0"/>
              <a:t>“Que el Arquetipo de la Belleza se manifieste en nuestras obras, y hermosas y perfectas parezcan nuestras creaciones”. </a:t>
            </a:r>
          </a:p>
          <a:p>
            <a:pPr algn="just" eaLnBrk="1" hangingPunct="1"/>
            <a:r>
              <a:rPr lang="es-ES" i="1" smtClean="0"/>
              <a:t>“Que los pilares que elevemos sean bellos y la Belleza la firma de sus arquitectos”.</a:t>
            </a:r>
          </a:p>
          <a:p>
            <a:pPr algn="just" eaLnBrk="1" hangingPunct="1"/>
            <a:r>
              <a:rPr lang="es-ES" i="1" smtClean="0"/>
              <a:t>“Libros de piedra serán nuestras obras, y en ellas la Belleza se amará con la Sabiduría”.</a:t>
            </a:r>
            <a:r>
              <a:rPr lang="es-ES_tradnl" i="1" smtClean="0"/>
              <a:t> </a:t>
            </a:r>
          </a:p>
        </p:txBody>
      </p:sp>
      <p:pic>
        <p:nvPicPr>
          <p:cNvPr id="1368068" name="Picture 4" descr="sunmoonfq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8066"/>
                                        </p:tgtEl>
                                        <p:attrNameLst>
                                          <p:attrName>style.visibility</p:attrName>
                                        </p:attrNameLst>
                                      </p:cBhvr>
                                      <p:to>
                                        <p:strVal val="visible"/>
                                      </p:to>
                                    </p:set>
                                    <p:animEffect transition="in" filter="blinds(horizontal)">
                                      <p:cBhvr>
                                        <p:cTn id="7" dur="500"/>
                                        <p:tgtEl>
                                          <p:spTgt spid="13680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68067">
                                            <p:txEl>
                                              <p:pRg st="0" end="0"/>
                                            </p:txEl>
                                          </p:spTgt>
                                        </p:tgtEl>
                                        <p:attrNameLst>
                                          <p:attrName>style.visibility</p:attrName>
                                        </p:attrNameLst>
                                      </p:cBhvr>
                                      <p:to>
                                        <p:strVal val="visible"/>
                                      </p:to>
                                    </p:set>
                                    <p:animEffect transition="in" filter="blinds(horizontal)">
                                      <p:cBhvr>
                                        <p:cTn id="12" dur="500"/>
                                        <p:tgtEl>
                                          <p:spTgt spid="13680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68067">
                                            <p:txEl>
                                              <p:pRg st="1" end="1"/>
                                            </p:txEl>
                                          </p:spTgt>
                                        </p:tgtEl>
                                        <p:attrNameLst>
                                          <p:attrName>style.visibility</p:attrName>
                                        </p:attrNameLst>
                                      </p:cBhvr>
                                      <p:to>
                                        <p:strVal val="visible"/>
                                      </p:to>
                                    </p:set>
                                    <p:animEffect transition="in" filter="blinds(horizontal)">
                                      <p:cBhvr>
                                        <p:cTn id="17" dur="500"/>
                                        <p:tgtEl>
                                          <p:spTgt spid="136806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68067">
                                            <p:txEl>
                                              <p:pRg st="2" end="2"/>
                                            </p:txEl>
                                          </p:spTgt>
                                        </p:tgtEl>
                                        <p:attrNameLst>
                                          <p:attrName>style.visibility</p:attrName>
                                        </p:attrNameLst>
                                      </p:cBhvr>
                                      <p:to>
                                        <p:strVal val="visible"/>
                                      </p:to>
                                    </p:set>
                                    <p:animEffect transition="in" filter="blinds(horizontal)">
                                      <p:cBhvr>
                                        <p:cTn id="22" dur="500"/>
                                        <p:tgtEl>
                                          <p:spTgt spid="136806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2000"/>
                                        <p:tgtEl>
                                          <p:spTgt spid="1368067">
                                            <p:txEl>
                                              <p:pRg st="0" end="0"/>
                                            </p:txEl>
                                          </p:spTgt>
                                        </p:tgtEl>
                                      </p:cBhvr>
                                    </p:animEffect>
                                    <p:set>
                                      <p:cBhvr>
                                        <p:cTn id="27" dur="1" fill="hold">
                                          <p:stCondLst>
                                            <p:cond delay="1999"/>
                                          </p:stCondLst>
                                        </p:cTn>
                                        <p:tgtEl>
                                          <p:spTgt spid="1368067">
                                            <p:txEl>
                                              <p:pRg st="0" end="0"/>
                                            </p:txEl>
                                          </p:spTgt>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1" nodeType="clickEffect">
                                  <p:stCondLst>
                                    <p:cond delay="0"/>
                                  </p:stCondLst>
                                  <p:childTnLst>
                                    <p:animEffect transition="out" filter="fade">
                                      <p:cBhvr>
                                        <p:cTn id="31" dur="2000"/>
                                        <p:tgtEl>
                                          <p:spTgt spid="1368067">
                                            <p:txEl>
                                              <p:pRg st="1" end="1"/>
                                            </p:txEl>
                                          </p:spTgt>
                                        </p:tgtEl>
                                      </p:cBhvr>
                                    </p:animEffect>
                                    <p:set>
                                      <p:cBhvr>
                                        <p:cTn id="32" dur="1" fill="hold">
                                          <p:stCondLst>
                                            <p:cond delay="1999"/>
                                          </p:stCondLst>
                                        </p:cTn>
                                        <p:tgtEl>
                                          <p:spTgt spid="1368067">
                                            <p:txEl>
                                              <p:pRg st="1" end="1"/>
                                            </p:txEl>
                                          </p:spTgt>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1" nodeType="clickEffect">
                                  <p:stCondLst>
                                    <p:cond delay="0"/>
                                  </p:stCondLst>
                                  <p:childTnLst>
                                    <p:animEffect transition="out" filter="fade">
                                      <p:cBhvr>
                                        <p:cTn id="36" dur="2000"/>
                                        <p:tgtEl>
                                          <p:spTgt spid="1368067">
                                            <p:txEl>
                                              <p:pRg st="2" end="2"/>
                                            </p:txEl>
                                          </p:spTgt>
                                        </p:tgtEl>
                                      </p:cBhvr>
                                    </p:animEffect>
                                    <p:set>
                                      <p:cBhvr>
                                        <p:cTn id="37" dur="1" fill="hold">
                                          <p:stCondLst>
                                            <p:cond delay="1999"/>
                                          </p:stCondLst>
                                        </p:cTn>
                                        <p:tgtEl>
                                          <p:spTgt spid="1368067">
                                            <p:txEl>
                                              <p:pRg st="2" end="2"/>
                                            </p:txEl>
                                          </p:spTgt>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1" nodeType="clickEffect">
                                  <p:stCondLst>
                                    <p:cond delay="0"/>
                                  </p:stCondLst>
                                  <p:childTnLst>
                                    <p:animEffect transition="out" filter="fade">
                                      <p:cBhvr>
                                        <p:cTn id="41" dur="2000"/>
                                        <p:tgtEl>
                                          <p:spTgt spid="1368066"/>
                                        </p:tgtEl>
                                      </p:cBhvr>
                                    </p:animEffect>
                                    <p:set>
                                      <p:cBhvr>
                                        <p:cTn id="42" dur="1" fill="hold">
                                          <p:stCondLst>
                                            <p:cond delay="1999"/>
                                          </p:stCondLst>
                                        </p:cTn>
                                        <p:tgtEl>
                                          <p:spTgt spid="136806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1368068"/>
                                        </p:tgtEl>
                                        <p:attrNameLst>
                                          <p:attrName>style.visibility</p:attrName>
                                        </p:attrNameLst>
                                      </p:cBhvr>
                                      <p:to>
                                        <p:strVal val="visible"/>
                                      </p:to>
                                    </p:set>
                                    <p:animEffect transition="in" filter="fade">
                                      <p:cBhvr>
                                        <p:cTn id="47" dur="2000"/>
                                        <p:tgtEl>
                                          <p:spTgt spid="1368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8066" grpId="0"/>
      <p:bldP spid="1368066" grpId="1"/>
      <p:bldP spid="1368067" grpId="0" build="p"/>
      <p:bldP spid="1368067" grpId="1" build="p"/>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9090" name="Text Box 2"/>
          <p:cNvSpPr txBox="1">
            <a:spLocks noChangeArrowheads="1"/>
          </p:cNvSpPr>
          <p:nvPr/>
        </p:nvSpPr>
        <p:spPr bwMode="auto">
          <a:xfrm>
            <a:off x="63500" y="352425"/>
            <a:ext cx="8983663"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ES" sz="2400" i="1">
                <a:solidFill>
                  <a:schemeClr val="tx1"/>
                </a:solidFill>
              </a:rPr>
              <a:t>“Que esta verdadera luz que emana de tres luminarias diferentes</a:t>
            </a:r>
          </a:p>
          <a:p>
            <a:pPr algn="ctr" eaLnBrk="1" hangingPunct="1"/>
            <a:r>
              <a:rPr lang="es-ES" sz="2400" i="1">
                <a:solidFill>
                  <a:schemeClr val="tx1"/>
                </a:solidFill>
              </a:rPr>
              <a:t>manifieste en nosotros la Sabiduría, la Fortaleza y la Belleza del </a:t>
            </a:r>
          </a:p>
          <a:p>
            <a:pPr algn="ctr" eaLnBrk="1" hangingPunct="1"/>
            <a:r>
              <a:rPr lang="es-ES" sz="2400" i="1">
                <a:solidFill>
                  <a:schemeClr val="tx1"/>
                </a:solidFill>
              </a:rPr>
              <a:t>Gran Arquitecto del Universo, que preside, apoya y adorna este </a:t>
            </a:r>
          </a:p>
          <a:p>
            <a:pPr algn="ctr" eaLnBrk="1" hangingPunct="1"/>
            <a:r>
              <a:rPr lang="es-ES" sz="2400" i="1">
                <a:solidFill>
                  <a:schemeClr val="tx1"/>
                </a:solidFill>
              </a:rPr>
              <a:t>Templo particular que estamos elevando a su Nombre”</a:t>
            </a:r>
            <a:endParaRPr lang="es-ES_tradnl" sz="2400" i="1">
              <a:solidFill>
                <a:schemeClr val="tx1"/>
              </a:solidFill>
            </a:endParaRPr>
          </a:p>
        </p:txBody>
      </p:sp>
      <p:pic>
        <p:nvPicPr>
          <p:cNvPr id="1369091" name="Picture 3" descr="3ar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057400"/>
            <a:ext cx="4179888" cy="454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9092" name="Picture 4" descr="mas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44000" cy="696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9090"/>
                                        </p:tgtEl>
                                        <p:attrNameLst>
                                          <p:attrName>style.visibility</p:attrName>
                                        </p:attrNameLst>
                                      </p:cBhvr>
                                      <p:to>
                                        <p:strVal val="visible"/>
                                      </p:to>
                                    </p:set>
                                    <p:animEffect transition="in" filter="blinds(horizontal)">
                                      <p:cBhvr>
                                        <p:cTn id="7" dur="500"/>
                                        <p:tgtEl>
                                          <p:spTgt spid="13690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69091"/>
                                        </p:tgtEl>
                                        <p:attrNameLst>
                                          <p:attrName>style.visibility</p:attrName>
                                        </p:attrNameLst>
                                      </p:cBhvr>
                                      <p:to>
                                        <p:strVal val="visible"/>
                                      </p:to>
                                    </p:set>
                                    <p:animEffect transition="in" filter="fade">
                                      <p:cBhvr>
                                        <p:cTn id="12" dur="2000"/>
                                        <p:tgtEl>
                                          <p:spTgt spid="13690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1" nodeType="clickEffect">
                                  <p:stCondLst>
                                    <p:cond delay="0"/>
                                  </p:stCondLst>
                                  <p:childTnLst>
                                    <p:animEffect transition="out" filter="fade">
                                      <p:cBhvr>
                                        <p:cTn id="16" dur="2000"/>
                                        <p:tgtEl>
                                          <p:spTgt spid="1369090"/>
                                        </p:tgtEl>
                                      </p:cBhvr>
                                    </p:animEffect>
                                    <p:set>
                                      <p:cBhvr>
                                        <p:cTn id="17" dur="1" fill="hold">
                                          <p:stCondLst>
                                            <p:cond delay="1999"/>
                                          </p:stCondLst>
                                        </p:cTn>
                                        <p:tgtEl>
                                          <p:spTgt spid="1369090"/>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2000"/>
                                        <p:tgtEl>
                                          <p:spTgt spid="1369091"/>
                                        </p:tgtEl>
                                      </p:cBhvr>
                                    </p:animEffect>
                                    <p:set>
                                      <p:cBhvr>
                                        <p:cTn id="22" dur="1" fill="hold">
                                          <p:stCondLst>
                                            <p:cond delay="1999"/>
                                          </p:stCondLst>
                                        </p:cTn>
                                        <p:tgtEl>
                                          <p:spTgt spid="136909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69092"/>
                                        </p:tgtEl>
                                        <p:attrNameLst>
                                          <p:attrName>style.visibility</p:attrName>
                                        </p:attrNameLst>
                                      </p:cBhvr>
                                      <p:to>
                                        <p:strVal val="visible"/>
                                      </p:to>
                                    </p:set>
                                    <p:animEffect transition="in" filter="fade">
                                      <p:cBhvr>
                                        <p:cTn id="27" dur="2000"/>
                                        <p:tgtEl>
                                          <p:spTgt spid="13690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9090" grpId="0"/>
      <p:bldP spid="1369090" grpId="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0114"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3275" y="381000"/>
            <a:ext cx="524192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0115" name="Text Box 3"/>
          <p:cNvSpPr txBox="1">
            <a:spLocks noChangeArrowheads="1"/>
          </p:cNvSpPr>
          <p:nvPr/>
        </p:nvSpPr>
        <p:spPr bwMode="auto">
          <a:xfrm>
            <a:off x="-19050" y="2727325"/>
            <a:ext cx="20764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sz="2000">
                <a:solidFill>
                  <a:schemeClr val="tx1"/>
                </a:solidFill>
              </a:rPr>
              <a:t>“…</a:t>
            </a:r>
            <a:r>
              <a:rPr lang="es-AR" sz="2000" i="1">
                <a:solidFill>
                  <a:schemeClr val="tx1"/>
                </a:solidFill>
              </a:rPr>
              <a:t>Y brotaron</a:t>
            </a:r>
          </a:p>
          <a:p>
            <a:pPr eaLnBrk="1" hangingPunct="1"/>
            <a:r>
              <a:rPr lang="es-AR" sz="2000" i="1">
                <a:solidFill>
                  <a:schemeClr val="tx1"/>
                </a:solidFill>
              </a:rPr>
              <a:t>del abismo </a:t>
            </a:r>
          </a:p>
          <a:p>
            <a:pPr eaLnBrk="1" hangingPunct="1"/>
            <a:r>
              <a:rPr lang="es-AR" sz="2000" i="1">
                <a:solidFill>
                  <a:schemeClr val="tx1"/>
                </a:solidFill>
              </a:rPr>
              <a:t>tesoros</a:t>
            </a:r>
          </a:p>
          <a:p>
            <a:pPr eaLnBrk="1" hangingPunct="1"/>
            <a:r>
              <a:rPr lang="es-AR" sz="2000" i="1">
                <a:solidFill>
                  <a:schemeClr val="tx1"/>
                </a:solidFill>
              </a:rPr>
              <a:t>desconocidos…”</a:t>
            </a:r>
            <a:endParaRPr lang="es-ES_tradnl" sz="2000" i="1">
              <a:solidFill>
                <a:schemeClr val="tx1"/>
              </a:solidFill>
            </a:endParaRPr>
          </a:p>
        </p:txBody>
      </p:sp>
      <p:sp>
        <p:nvSpPr>
          <p:cNvPr id="1370116" name="Text Box 4"/>
          <p:cNvSpPr txBox="1">
            <a:spLocks noChangeArrowheads="1"/>
          </p:cNvSpPr>
          <p:nvPr/>
        </p:nvSpPr>
        <p:spPr bwMode="auto">
          <a:xfrm>
            <a:off x="7299325" y="798513"/>
            <a:ext cx="15049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Imagen en la</a:t>
            </a:r>
          </a:p>
          <a:p>
            <a:pPr eaLnBrk="1" hangingPunct="1"/>
            <a:r>
              <a:rPr lang="es-AR">
                <a:solidFill>
                  <a:schemeClr val="tx1"/>
                </a:solidFill>
              </a:rPr>
              <a:t>página de la</a:t>
            </a:r>
          </a:p>
          <a:p>
            <a:pPr eaLnBrk="1" hangingPunct="1"/>
            <a:r>
              <a:rPr lang="es-AR">
                <a:solidFill>
                  <a:schemeClr val="tx1"/>
                </a:solidFill>
              </a:rPr>
              <a:t>Gran Logia</a:t>
            </a:r>
          </a:p>
          <a:p>
            <a:pPr eaLnBrk="1" hangingPunct="1"/>
            <a:r>
              <a:rPr lang="es-AR">
                <a:solidFill>
                  <a:schemeClr val="tx1"/>
                </a:solidFill>
              </a:rPr>
              <a:t>Unida de </a:t>
            </a:r>
          </a:p>
          <a:p>
            <a:pPr eaLnBrk="1" hangingPunct="1"/>
            <a:r>
              <a:rPr lang="es-AR">
                <a:solidFill>
                  <a:schemeClr val="tx1"/>
                </a:solidFill>
              </a:rPr>
              <a:t>Venezuela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70114"/>
                                        </p:tgtEl>
                                        <p:attrNameLst>
                                          <p:attrName>style.visibility</p:attrName>
                                        </p:attrNameLst>
                                      </p:cBhvr>
                                      <p:to>
                                        <p:strVal val="visible"/>
                                      </p:to>
                                    </p:set>
                                    <p:animEffect transition="in" filter="fade">
                                      <p:cBhvr>
                                        <p:cTn id="7" dur="2000"/>
                                        <p:tgtEl>
                                          <p:spTgt spid="13701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70115"/>
                                        </p:tgtEl>
                                        <p:attrNameLst>
                                          <p:attrName>style.visibility</p:attrName>
                                        </p:attrNameLst>
                                      </p:cBhvr>
                                      <p:to>
                                        <p:strVal val="visible"/>
                                      </p:to>
                                    </p:set>
                                    <p:animEffect transition="in" filter="dissolve">
                                      <p:cBhvr>
                                        <p:cTn id="12" dur="500"/>
                                        <p:tgtEl>
                                          <p:spTgt spid="13701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70116"/>
                                        </p:tgtEl>
                                        <p:attrNameLst>
                                          <p:attrName>style.visibility</p:attrName>
                                        </p:attrNameLst>
                                      </p:cBhvr>
                                      <p:to>
                                        <p:strVal val="visible"/>
                                      </p:to>
                                    </p:set>
                                    <p:animEffect transition="in" filter="dissolve">
                                      <p:cBhvr>
                                        <p:cTn id="17" dur="500"/>
                                        <p:tgtEl>
                                          <p:spTgt spid="1370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0115" grpId="0"/>
      <p:bldP spid="1370116"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1138" name="Rectangle 2"/>
          <p:cNvSpPr>
            <a:spLocks noGrp="1" noChangeArrowheads="1"/>
          </p:cNvSpPr>
          <p:nvPr>
            <p:ph type="title"/>
          </p:nvPr>
        </p:nvSpPr>
        <p:spPr/>
        <p:txBody>
          <a:bodyPr/>
          <a:lstStyle/>
          <a:p>
            <a:pPr eaLnBrk="1" hangingPunct="1"/>
            <a:r>
              <a:rPr lang="es-AR" smtClean="0">
                <a:solidFill>
                  <a:srgbClr val="FFFF00"/>
                </a:solidFill>
              </a:rPr>
              <a:t>Durante la Apertura…</a:t>
            </a:r>
            <a:endParaRPr lang="es-ES_tradnl" smtClean="0">
              <a:solidFill>
                <a:srgbClr val="FFFF00"/>
              </a:solidFill>
            </a:endParaRPr>
          </a:p>
        </p:txBody>
      </p:sp>
      <p:sp>
        <p:nvSpPr>
          <p:cNvPr id="1371139" name="Rectangle 3"/>
          <p:cNvSpPr>
            <a:spLocks noGrp="1" noChangeArrowheads="1"/>
          </p:cNvSpPr>
          <p:nvPr>
            <p:ph type="body" idx="1"/>
          </p:nvPr>
        </p:nvSpPr>
        <p:spPr/>
        <p:txBody>
          <a:bodyPr/>
          <a:lstStyle/>
          <a:p>
            <a:pPr eaLnBrk="1" hangingPunct="1">
              <a:lnSpc>
                <a:spcPct val="80000"/>
              </a:lnSpc>
            </a:pPr>
            <a:r>
              <a:rPr lang="es-ES" sz="2600" smtClean="0"/>
              <a:t>Todos se reúnen en torno del Altar, se arrodillan sobre la rodilla izquierda, forman la cadena (el «Arco Viviente») y dicen: “</a:t>
            </a:r>
            <a:r>
              <a:rPr lang="es-ES" sz="2600" i="1" smtClean="0"/>
              <a:t>Triplícate Luz Misteriosa y Divina, Fuego Sagrado, Palabra Verdadera, principio eterno del mundo y los seres, ilumina nuestro espíritu, nuestros trabajos y nuestros corazones e infunde en nuestros seres el fuego vivificante de la Verdad. ¡Fiat Lux!</a:t>
            </a:r>
            <a:r>
              <a:rPr lang="es-ES" sz="2600" smtClean="0"/>
              <a:t>”</a:t>
            </a:r>
          </a:p>
          <a:p>
            <a:pPr eaLnBrk="1" hangingPunct="1">
              <a:lnSpc>
                <a:spcPct val="80000"/>
              </a:lnSpc>
            </a:pPr>
            <a:r>
              <a:rPr lang="es-ES" sz="2600" smtClean="0"/>
              <a:t>Se rompe la cadena por tres veces tres sacudidas, todos elevan por tres veces tres el brazo derecho hacia el cielo, se ayudan unos a otros a levantarse, dándose el toque, y luego hacen la señal de admiración.</a:t>
            </a:r>
          </a:p>
          <a:p>
            <a:pPr eaLnBrk="1" hangingPunct="1">
              <a:lnSpc>
                <a:spcPct val="80000"/>
              </a:lnSpc>
            </a:pPr>
            <a:r>
              <a:rPr lang="es-ES" sz="2600" smtClean="0"/>
              <a:t>En la Clausura todo se repite, pero se dice </a:t>
            </a:r>
            <a:r>
              <a:rPr lang="es-ES" sz="2600" i="1" smtClean="0"/>
              <a:t>“Velat Lux”.</a:t>
            </a:r>
            <a:r>
              <a:rPr lang="es-ES_tradnl" sz="2600" smtClean="0"/>
              <a:t> </a:t>
            </a:r>
          </a:p>
        </p:txBody>
      </p:sp>
      <p:pic>
        <p:nvPicPr>
          <p:cNvPr id="1371140" name="Picture 4" descr="hubblepilarescreac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76200"/>
            <a:ext cx="9140825"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733800" y="762000"/>
            <a:ext cx="4340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sz="2400" b="1">
                <a:solidFill>
                  <a:schemeClr val="tx1"/>
                </a:solidFill>
              </a:rPr>
              <a:t>«Los pilares de la Creación»</a:t>
            </a:r>
            <a:endParaRPr lang="es-AR" sz="2400"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1138"/>
                                        </p:tgtEl>
                                        <p:attrNameLst>
                                          <p:attrName>style.visibility</p:attrName>
                                        </p:attrNameLst>
                                      </p:cBhvr>
                                      <p:to>
                                        <p:strVal val="visible"/>
                                      </p:to>
                                    </p:set>
                                    <p:animEffect transition="in" filter="blinds(horizontal)">
                                      <p:cBhvr>
                                        <p:cTn id="7" dur="500"/>
                                        <p:tgtEl>
                                          <p:spTgt spid="13711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71139">
                                            <p:txEl>
                                              <p:pRg st="0" end="0"/>
                                            </p:txEl>
                                          </p:spTgt>
                                        </p:tgtEl>
                                        <p:attrNameLst>
                                          <p:attrName>style.visibility</p:attrName>
                                        </p:attrNameLst>
                                      </p:cBhvr>
                                      <p:to>
                                        <p:strVal val="visible"/>
                                      </p:to>
                                    </p:set>
                                    <p:animEffect transition="in" filter="blinds(horizontal)">
                                      <p:cBhvr>
                                        <p:cTn id="12" dur="500"/>
                                        <p:tgtEl>
                                          <p:spTgt spid="13711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71139">
                                            <p:txEl>
                                              <p:pRg st="1" end="1"/>
                                            </p:txEl>
                                          </p:spTgt>
                                        </p:tgtEl>
                                        <p:attrNameLst>
                                          <p:attrName>style.visibility</p:attrName>
                                        </p:attrNameLst>
                                      </p:cBhvr>
                                      <p:to>
                                        <p:strVal val="visible"/>
                                      </p:to>
                                    </p:set>
                                    <p:animEffect transition="in" filter="blinds(horizontal)">
                                      <p:cBhvr>
                                        <p:cTn id="17" dur="500"/>
                                        <p:tgtEl>
                                          <p:spTgt spid="13711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71139">
                                            <p:txEl>
                                              <p:pRg st="2" end="2"/>
                                            </p:txEl>
                                          </p:spTgt>
                                        </p:tgtEl>
                                        <p:attrNameLst>
                                          <p:attrName>style.visibility</p:attrName>
                                        </p:attrNameLst>
                                      </p:cBhvr>
                                      <p:to>
                                        <p:strVal val="visible"/>
                                      </p:to>
                                    </p:set>
                                    <p:animEffect transition="in" filter="blinds(horizontal)">
                                      <p:cBhvr>
                                        <p:cTn id="22" dur="500"/>
                                        <p:tgtEl>
                                          <p:spTgt spid="13711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2000"/>
                                        <p:tgtEl>
                                          <p:spTgt spid="1371139">
                                            <p:txEl>
                                              <p:pRg st="0" end="0"/>
                                            </p:txEl>
                                          </p:spTgt>
                                        </p:tgtEl>
                                      </p:cBhvr>
                                    </p:animEffect>
                                    <p:set>
                                      <p:cBhvr>
                                        <p:cTn id="27" dur="1" fill="hold">
                                          <p:stCondLst>
                                            <p:cond delay="1999"/>
                                          </p:stCondLst>
                                        </p:cTn>
                                        <p:tgtEl>
                                          <p:spTgt spid="1371139">
                                            <p:txEl>
                                              <p:pRg st="0" end="0"/>
                                            </p:txEl>
                                          </p:spTgt>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1" nodeType="clickEffect">
                                  <p:stCondLst>
                                    <p:cond delay="0"/>
                                  </p:stCondLst>
                                  <p:childTnLst>
                                    <p:animEffect transition="out" filter="fade">
                                      <p:cBhvr>
                                        <p:cTn id="31" dur="2000"/>
                                        <p:tgtEl>
                                          <p:spTgt spid="1371139">
                                            <p:txEl>
                                              <p:pRg st="1" end="1"/>
                                            </p:txEl>
                                          </p:spTgt>
                                        </p:tgtEl>
                                      </p:cBhvr>
                                    </p:animEffect>
                                    <p:set>
                                      <p:cBhvr>
                                        <p:cTn id="32" dur="1" fill="hold">
                                          <p:stCondLst>
                                            <p:cond delay="1999"/>
                                          </p:stCondLst>
                                        </p:cTn>
                                        <p:tgtEl>
                                          <p:spTgt spid="1371139">
                                            <p:txEl>
                                              <p:pRg st="1" end="1"/>
                                            </p:txEl>
                                          </p:spTgt>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1" nodeType="clickEffect">
                                  <p:stCondLst>
                                    <p:cond delay="0"/>
                                  </p:stCondLst>
                                  <p:childTnLst>
                                    <p:animEffect transition="out" filter="fade">
                                      <p:cBhvr>
                                        <p:cTn id="36" dur="2000"/>
                                        <p:tgtEl>
                                          <p:spTgt spid="1371139">
                                            <p:txEl>
                                              <p:pRg st="2" end="2"/>
                                            </p:txEl>
                                          </p:spTgt>
                                        </p:tgtEl>
                                      </p:cBhvr>
                                    </p:animEffect>
                                    <p:set>
                                      <p:cBhvr>
                                        <p:cTn id="37" dur="1" fill="hold">
                                          <p:stCondLst>
                                            <p:cond delay="1999"/>
                                          </p:stCondLst>
                                        </p:cTn>
                                        <p:tgtEl>
                                          <p:spTgt spid="1371139">
                                            <p:txEl>
                                              <p:pRg st="2" end="2"/>
                                            </p:txEl>
                                          </p:spTgt>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1" nodeType="clickEffect">
                                  <p:stCondLst>
                                    <p:cond delay="0"/>
                                  </p:stCondLst>
                                  <p:childTnLst>
                                    <p:animEffect transition="out" filter="fade">
                                      <p:cBhvr>
                                        <p:cTn id="41" dur="2000"/>
                                        <p:tgtEl>
                                          <p:spTgt spid="1371138"/>
                                        </p:tgtEl>
                                      </p:cBhvr>
                                    </p:animEffect>
                                    <p:set>
                                      <p:cBhvr>
                                        <p:cTn id="42" dur="1" fill="hold">
                                          <p:stCondLst>
                                            <p:cond delay="1999"/>
                                          </p:stCondLst>
                                        </p:cTn>
                                        <p:tgtEl>
                                          <p:spTgt spid="1371138"/>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1371140"/>
                                        </p:tgtEl>
                                        <p:attrNameLst>
                                          <p:attrName>style.visibility</p:attrName>
                                        </p:attrNameLst>
                                      </p:cBhvr>
                                      <p:to>
                                        <p:strVal val="visible"/>
                                      </p:to>
                                    </p:set>
                                    <p:animEffect transition="in" filter="fade">
                                      <p:cBhvr>
                                        <p:cTn id="47" dur="2000"/>
                                        <p:tgtEl>
                                          <p:spTgt spid="137114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1138" grpId="0"/>
      <p:bldP spid="1371138" grpId="1"/>
      <p:bldP spid="1371139" grpId="0" build="p"/>
      <p:bldP spid="1371139" grpId="1" build="p"/>
      <p:bldP spid="2"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3074" name="Rectangle 2"/>
          <p:cNvSpPr>
            <a:spLocks noGrp="1" noChangeArrowheads="1"/>
          </p:cNvSpPr>
          <p:nvPr>
            <p:ph type="title" idx="4294967295"/>
          </p:nvPr>
        </p:nvSpPr>
        <p:spPr/>
        <p:txBody>
          <a:bodyPr/>
          <a:lstStyle/>
          <a:p>
            <a:pPr eaLnBrk="1" hangingPunct="1"/>
            <a:r>
              <a:rPr lang="es-AR" b="1" smtClean="0">
                <a:solidFill>
                  <a:schemeClr val="hlink"/>
                </a:solidFill>
              </a:rPr>
              <a:t>Los dos pilares</a:t>
            </a:r>
            <a:endParaRPr lang="es-ES_tradnl" b="1" smtClean="0">
              <a:solidFill>
                <a:schemeClr val="hlink"/>
              </a:solidFill>
            </a:endParaRPr>
          </a:p>
        </p:txBody>
      </p:sp>
      <p:sp>
        <p:nvSpPr>
          <p:cNvPr id="1283075" name="Rectangle 3"/>
          <p:cNvSpPr>
            <a:spLocks noGrp="1" noChangeArrowheads="1"/>
          </p:cNvSpPr>
          <p:nvPr>
            <p:ph type="body" idx="4294967295"/>
          </p:nvPr>
        </p:nvSpPr>
        <p:spPr/>
        <p:txBody>
          <a:bodyPr/>
          <a:lstStyle/>
          <a:p>
            <a:pPr eaLnBrk="1" hangingPunct="1">
              <a:lnSpc>
                <a:spcPct val="90000"/>
              </a:lnSpc>
            </a:pPr>
            <a:r>
              <a:rPr lang="es-AR" sz="2400" smtClean="0"/>
              <a:t>En las invocaciones precedentes, destaca la referencia esotérica a los dos pilares.</a:t>
            </a:r>
          </a:p>
          <a:p>
            <a:pPr eaLnBrk="1" hangingPunct="1">
              <a:lnSpc>
                <a:spcPct val="90000"/>
              </a:lnSpc>
            </a:pPr>
            <a:r>
              <a:rPr lang="es-AR" sz="2400" smtClean="0"/>
              <a:t>Al respecto, vale la pena advertir la presencia universal de los “dos pilares” referidos. En las historias masónicas y cabalísticas tenemos:</a:t>
            </a:r>
          </a:p>
          <a:p>
            <a:pPr eaLnBrk="1" hangingPunct="1">
              <a:lnSpc>
                <a:spcPct val="90000"/>
              </a:lnSpc>
            </a:pPr>
            <a:r>
              <a:rPr lang="es-AR" sz="2400" smtClean="0"/>
              <a:t>El pilar de fuego y el pilar de humo, </a:t>
            </a:r>
            <a:r>
              <a:rPr lang="es-AR" sz="2400" i="1" smtClean="0"/>
              <a:t>“desde donde el Innombrable hablaba”.</a:t>
            </a:r>
          </a:p>
          <a:p>
            <a:pPr eaLnBrk="1" hangingPunct="1">
              <a:lnSpc>
                <a:spcPct val="90000"/>
              </a:lnSpc>
            </a:pPr>
            <a:r>
              <a:rPr lang="es-AR" sz="2400" smtClean="0"/>
              <a:t>Los dos pilares construidos por los descendientes de Lamech, en la Leyenda del Gremio.</a:t>
            </a:r>
          </a:p>
          <a:p>
            <a:pPr eaLnBrk="1" hangingPunct="1">
              <a:lnSpc>
                <a:spcPct val="90000"/>
              </a:lnSpc>
            </a:pPr>
            <a:r>
              <a:rPr lang="es-AR" sz="2400" smtClean="0"/>
              <a:t>Los dos pilares de Enoch.</a:t>
            </a:r>
          </a:p>
          <a:p>
            <a:pPr eaLnBrk="1" hangingPunct="1">
              <a:lnSpc>
                <a:spcPct val="90000"/>
              </a:lnSpc>
            </a:pPr>
            <a:r>
              <a:rPr lang="es-AR" sz="2400" smtClean="0"/>
              <a:t>Las dos columnas Jakim y Boaz.</a:t>
            </a:r>
            <a:endParaRPr lang="es-ES_tradnl"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83074"/>
                                        </p:tgtEl>
                                        <p:attrNameLst>
                                          <p:attrName>style.visibility</p:attrName>
                                        </p:attrNameLst>
                                      </p:cBhvr>
                                      <p:to>
                                        <p:strVal val="visible"/>
                                      </p:to>
                                    </p:set>
                                    <p:animEffect transition="in" filter="fade">
                                      <p:cBhvr>
                                        <p:cTn id="7" dur="2000"/>
                                        <p:tgtEl>
                                          <p:spTgt spid="128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3075">
                                            <p:txEl>
                                              <p:pRg st="0" end="0"/>
                                            </p:txEl>
                                          </p:spTgt>
                                        </p:tgtEl>
                                        <p:attrNameLst>
                                          <p:attrName>style.visibility</p:attrName>
                                        </p:attrNameLst>
                                      </p:cBhvr>
                                      <p:to>
                                        <p:strVal val="visible"/>
                                      </p:to>
                                    </p:set>
                                    <p:animEffect transition="in" filter="blinds(horizontal)">
                                      <p:cBhvr>
                                        <p:cTn id="12" dur="500"/>
                                        <p:tgtEl>
                                          <p:spTgt spid="128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3075">
                                            <p:txEl>
                                              <p:pRg st="1" end="1"/>
                                            </p:txEl>
                                          </p:spTgt>
                                        </p:tgtEl>
                                        <p:attrNameLst>
                                          <p:attrName>style.visibility</p:attrName>
                                        </p:attrNameLst>
                                      </p:cBhvr>
                                      <p:to>
                                        <p:strVal val="visible"/>
                                      </p:to>
                                    </p:set>
                                    <p:animEffect transition="in" filter="blinds(horizontal)">
                                      <p:cBhvr>
                                        <p:cTn id="17" dur="500"/>
                                        <p:tgtEl>
                                          <p:spTgt spid="128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3075">
                                            <p:txEl>
                                              <p:pRg st="2" end="2"/>
                                            </p:txEl>
                                          </p:spTgt>
                                        </p:tgtEl>
                                        <p:attrNameLst>
                                          <p:attrName>style.visibility</p:attrName>
                                        </p:attrNameLst>
                                      </p:cBhvr>
                                      <p:to>
                                        <p:strVal val="visible"/>
                                      </p:to>
                                    </p:set>
                                    <p:animEffect transition="in" filter="blinds(horizontal)">
                                      <p:cBhvr>
                                        <p:cTn id="22" dur="500"/>
                                        <p:tgtEl>
                                          <p:spTgt spid="128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3075">
                                            <p:txEl>
                                              <p:pRg st="3" end="3"/>
                                            </p:txEl>
                                          </p:spTgt>
                                        </p:tgtEl>
                                        <p:attrNameLst>
                                          <p:attrName>style.visibility</p:attrName>
                                        </p:attrNameLst>
                                      </p:cBhvr>
                                      <p:to>
                                        <p:strVal val="visible"/>
                                      </p:to>
                                    </p:set>
                                    <p:animEffect transition="in" filter="blinds(horizontal)">
                                      <p:cBhvr>
                                        <p:cTn id="27" dur="500"/>
                                        <p:tgtEl>
                                          <p:spTgt spid="12830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3075">
                                            <p:txEl>
                                              <p:pRg st="4" end="4"/>
                                            </p:txEl>
                                          </p:spTgt>
                                        </p:tgtEl>
                                        <p:attrNameLst>
                                          <p:attrName>style.visibility</p:attrName>
                                        </p:attrNameLst>
                                      </p:cBhvr>
                                      <p:to>
                                        <p:strVal val="visible"/>
                                      </p:to>
                                    </p:set>
                                    <p:animEffect transition="in" filter="blinds(horizontal)">
                                      <p:cBhvr>
                                        <p:cTn id="32" dur="500"/>
                                        <p:tgtEl>
                                          <p:spTgt spid="128307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83075">
                                            <p:txEl>
                                              <p:pRg st="5" end="5"/>
                                            </p:txEl>
                                          </p:spTgt>
                                        </p:tgtEl>
                                        <p:attrNameLst>
                                          <p:attrName>style.visibility</p:attrName>
                                        </p:attrNameLst>
                                      </p:cBhvr>
                                      <p:to>
                                        <p:strVal val="visible"/>
                                      </p:to>
                                    </p:set>
                                    <p:animEffect transition="in" filter="blinds(horizontal)">
                                      <p:cBhvr>
                                        <p:cTn id="37" dur="500"/>
                                        <p:tgtEl>
                                          <p:spTgt spid="128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3074" grpId="0"/>
      <p:bldP spid="1283075" grpId="0" build="p"/>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4101" name="Picture 5" descr="Reconstruction_Sols_Temple_Bible_Museum_Amsterd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0488" y="0"/>
            <a:ext cx="6423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4102" name="Text Box 6"/>
          <p:cNvSpPr txBox="1">
            <a:spLocks noChangeArrowheads="1"/>
          </p:cNvSpPr>
          <p:nvPr/>
        </p:nvSpPr>
        <p:spPr bwMode="auto">
          <a:xfrm>
            <a:off x="288925" y="1027113"/>
            <a:ext cx="2178050" cy="36671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t>“Las dos columnas”</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84101"/>
                                        </p:tgtEl>
                                        <p:attrNameLst>
                                          <p:attrName>style.visibility</p:attrName>
                                        </p:attrNameLst>
                                      </p:cBhvr>
                                      <p:to>
                                        <p:strVal val="visible"/>
                                      </p:to>
                                    </p:set>
                                    <p:animEffect transition="in" filter="fade">
                                      <p:cBhvr>
                                        <p:cTn id="7" dur="2000"/>
                                        <p:tgtEl>
                                          <p:spTgt spid="12841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84102"/>
                                        </p:tgtEl>
                                        <p:attrNameLst>
                                          <p:attrName>style.visibility</p:attrName>
                                        </p:attrNameLst>
                                      </p:cBhvr>
                                      <p:to>
                                        <p:strVal val="visible"/>
                                      </p:to>
                                    </p:set>
                                    <p:animEffect transition="in" filter="dissolve">
                                      <p:cBhvr>
                                        <p:cTn id="12" dur="500"/>
                                        <p:tgtEl>
                                          <p:spTgt spid="128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102"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
          <p:cNvSpPr>
            <a:spLocks noGrp="1" noChangeArrowheads="1"/>
          </p:cNvSpPr>
          <p:nvPr>
            <p:ph type="title"/>
          </p:nvPr>
        </p:nvSpPr>
        <p:spPr/>
        <p:txBody>
          <a:bodyPr/>
          <a:lstStyle/>
          <a:p>
            <a:pPr eaLnBrk="1" hangingPunct="1"/>
            <a:r>
              <a:rPr lang="es-AR" smtClean="0">
                <a:solidFill>
                  <a:srgbClr val="FFFF00"/>
                </a:solidFill>
              </a:rPr>
              <a:t>La Iniciación consta de 9 fases</a:t>
            </a:r>
            <a:endParaRPr lang="es-ES_tradnl" smtClean="0">
              <a:solidFill>
                <a:srgbClr val="FFFF00"/>
              </a:solidFill>
            </a:endParaRPr>
          </a:p>
        </p:txBody>
      </p:sp>
      <p:sp>
        <p:nvSpPr>
          <p:cNvPr id="1372163" name="Rectangle 3"/>
          <p:cNvSpPr>
            <a:spLocks noGrp="1" noChangeArrowheads="1"/>
          </p:cNvSpPr>
          <p:nvPr>
            <p:ph type="body" idx="1"/>
          </p:nvPr>
        </p:nvSpPr>
        <p:spPr/>
        <p:txBody>
          <a:bodyPr/>
          <a:lstStyle/>
          <a:p>
            <a:pPr eaLnBrk="1" hangingPunct="1">
              <a:lnSpc>
                <a:spcPct val="80000"/>
              </a:lnSpc>
            </a:pPr>
            <a:r>
              <a:rPr lang="es-AR" sz="2800" smtClean="0"/>
              <a:t>I. Solicitud de ingreso al Templo.</a:t>
            </a:r>
          </a:p>
          <a:p>
            <a:pPr eaLnBrk="1" hangingPunct="1">
              <a:lnSpc>
                <a:spcPct val="80000"/>
              </a:lnSpc>
            </a:pPr>
            <a:r>
              <a:rPr lang="es-AR" sz="2800" smtClean="0"/>
              <a:t>II. El Candidato expone sus ideas sobre lo Divino.</a:t>
            </a:r>
          </a:p>
          <a:p>
            <a:pPr eaLnBrk="1" hangingPunct="1">
              <a:lnSpc>
                <a:spcPct val="80000"/>
              </a:lnSpc>
            </a:pPr>
            <a:r>
              <a:rPr lang="es-AR" sz="2800" smtClean="0"/>
              <a:t>III. Elogio de la libertad de cultos.</a:t>
            </a:r>
          </a:p>
          <a:p>
            <a:pPr eaLnBrk="1" hangingPunct="1">
              <a:lnSpc>
                <a:spcPct val="80000"/>
              </a:lnSpc>
            </a:pPr>
            <a:r>
              <a:rPr lang="es-AR" sz="2800" smtClean="0"/>
              <a:t>IV. El Candidato remueve los escombros.</a:t>
            </a:r>
          </a:p>
          <a:p>
            <a:pPr eaLnBrk="1" hangingPunct="1">
              <a:lnSpc>
                <a:spcPct val="80000"/>
              </a:lnSpc>
            </a:pPr>
            <a:r>
              <a:rPr lang="es-AR" sz="2800" smtClean="0"/>
              <a:t>V. Se dramatiza la Leyenda.</a:t>
            </a:r>
          </a:p>
          <a:p>
            <a:pPr eaLnBrk="1" hangingPunct="1">
              <a:lnSpc>
                <a:spcPct val="80000"/>
              </a:lnSpc>
            </a:pPr>
            <a:r>
              <a:rPr lang="es-AR" sz="2800" smtClean="0"/>
              <a:t>VI. Tránsito bajo los Nueve Arcos.</a:t>
            </a:r>
          </a:p>
          <a:p>
            <a:pPr eaLnBrk="1" hangingPunct="1">
              <a:lnSpc>
                <a:spcPct val="80000"/>
              </a:lnSpc>
            </a:pPr>
            <a:r>
              <a:rPr lang="es-AR" sz="2800" smtClean="0"/>
              <a:t>VII. Relato de la experiencia.</a:t>
            </a:r>
          </a:p>
          <a:p>
            <a:pPr eaLnBrk="1" hangingPunct="1">
              <a:lnSpc>
                <a:spcPct val="80000"/>
              </a:lnSpc>
            </a:pPr>
            <a:r>
              <a:rPr lang="es-AR" sz="2800" smtClean="0"/>
              <a:t>VIII. Juramento.</a:t>
            </a:r>
          </a:p>
          <a:p>
            <a:pPr eaLnBrk="1" hangingPunct="1">
              <a:lnSpc>
                <a:spcPct val="80000"/>
              </a:lnSpc>
            </a:pPr>
            <a:r>
              <a:rPr lang="es-AR" sz="2800" smtClean="0"/>
              <a:t>IX. Consagración.</a:t>
            </a:r>
            <a:endParaRPr lang="es-ES_tradnl" sz="2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2162"/>
                                        </p:tgtEl>
                                        <p:attrNameLst>
                                          <p:attrName>style.visibility</p:attrName>
                                        </p:attrNameLst>
                                      </p:cBhvr>
                                      <p:to>
                                        <p:strVal val="visible"/>
                                      </p:to>
                                    </p:set>
                                    <p:animEffect transition="in" filter="blinds(horizontal)">
                                      <p:cBhvr>
                                        <p:cTn id="7" dur="500"/>
                                        <p:tgtEl>
                                          <p:spTgt spid="1372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72163">
                                            <p:txEl>
                                              <p:pRg st="0" end="0"/>
                                            </p:txEl>
                                          </p:spTgt>
                                        </p:tgtEl>
                                        <p:attrNameLst>
                                          <p:attrName>style.visibility</p:attrName>
                                        </p:attrNameLst>
                                      </p:cBhvr>
                                      <p:to>
                                        <p:strVal val="visible"/>
                                      </p:to>
                                    </p:set>
                                    <p:animEffect transition="in" filter="blinds(horizontal)">
                                      <p:cBhvr>
                                        <p:cTn id="12" dur="500"/>
                                        <p:tgtEl>
                                          <p:spTgt spid="13721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72163">
                                            <p:txEl>
                                              <p:pRg st="1" end="1"/>
                                            </p:txEl>
                                          </p:spTgt>
                                        </p:tgtEl>
                                        <p:attrNameLst>
                                          <p:attrName>style.visibility</p:attrName>
                                        </p:attrNameLst>
                                      </p:cBhvr>
                                      <p:to>
                                        <p:strVal val="visible"/>
                                      </p:to>
                                    </p:set>
                                    <p:animEffect transition="in" filter="blinds(horizontal)">
                                      <p:cBhvr>
                                        <p:cTn id="17" dur="500"/>
                                        <p:tgtEl>
                                          <p:spTgt spid="137216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72163">
                                            <p:txEl>
                                              <p:pRg st="2" end="2"/>
                                            </p:txEl>
                                          </p:spTgt>
                                        </p:tgtEl>
                                        <p:attrNameLst>
                                          <p:attrName>style.visibility</p:attrName>
                                        </p:attrNameLst>
                                      </p:cBhvr>
                                      <p:to>
                                        <p:strVal val="visible"/>
                                      </p:to>
                                    </p:set>
                                    <p:animEffect transition="in" filter="blinds(horizontal)">
                                      <p:cBhvr>
                                        <p:cTn id="22" dur="500"/>
                                        <p:tgtEl>
                                          <p:spTgt spid="137216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72163">
                                            <p:txEl>
                                              <p:pRg st="3" end="3"/>
                                            </p:txEl>
                                          </p:spTgt>
                                        </p:tgtEl>
                                        <p:attrNameLst>
                                          <p:attrName>style.visibility</p:attrName>
                                        </p:attrNameLst>
                                      </p:cBhvr>
                                      <p:to>
                                        <p:strVal val="visible"/>
                                      </p:to>
                                    </p:set>
                                    <p:animEffect transition="in" filter="blinds(horizontal)">
                                      <p:cBhvr>
                                        <p:cTn id="27" dur="500"/>
                                        <p:tgtEl>
                                          <p:spTgt spid="137216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72163">
                                            <p:txEl>
                                              <p:pRg st="4" end="4"/>
                                            </p:txEl>
                                          </p:spTgt>
                                        </p:tgtEl>
                                        <p:attrNameLst>
                                          <p:attrName>style.visibility</p:attrName>
                                        </p:attrNameLst>
                                      </p:cBhvr>
                                      <p:to>
                                        <p:strVal val="visible"/>
                                      </p:to>
                                    </p:set>
                                    <p:animEffect transition="in" filter="blinds(horizontal)">
                                      <p:cBhvr>
                                        <p:cTn id="32" dur="500"/>
                                        <p:tgtEl>
                                          <p:spTgt spid="137216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72163">
                                            <p:txEl>
                                              <p:pRg st="5" end="5"/>
                                            </p:txEl>
                                          </p:spTgt>
                                        </p:tgtEl>
                                        <p:attrNameLst>
                                          <p:attrName>style.visibility</p:attrName>
                                        </p:attrNameLst>
                                      </p:cBhvr>
                                      <p:to>
                                        <p:strVal val="visible"/>
                                      </p:to>
                                    </p:set>
                                    <p:animEffect transition="in" filter="blinds(horizontal)">
                                      <p:cBhvr>
                                        <p:cTn id="37" dur="500"/>
                                        <p:tgtEl>
                                          <p:spTgt spid="137216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72163">
                                            <p:txEl>
                                              <p:pRg st="6" end="6"/>
                                            </p:txEl>
                                          </p:spTgt>
                                        </p:tgtEl>
                                        <p:attrNameLst>
                                          <p:attrName>style.visibility</p:attrName>
                                        </p:attrNameLst>
                                      </p:cBhvr>
                                      <p:to>
                                        <p:strVal val="visible"/>
                                      </p:to>
                                    </p:set>
                                    <p:animEffect transition="in" filter="blinds(horizontal)">
                                      <p:cBhvr>
                                        <p:cTn id="42" dur="500"/>
                                        <p:tgtEl>
                                          <p:spTgt spid="137216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72163">
                                            <p:txEl>
                                              <p:pRg st="7" end="7"/>
                                            </p:txEl>
                                          </p:spTgt>
                                        </p:tgtEl>
                                        <p:attrNameLst>
                                          <p:attrName>style.visibility</p:attrName>
                                        </p:attrNameLst>
                                      </p:cBhvr>
                                      <p:to>
                                        <p:strVal val="visible"/>
                                      </p:to>
                                    </p:set>
                                    <p:animEffect transition="in" filter="blinds(horizontal)">
                                      <p:cBhvr>
                                        <p:cTn id="47" dur="500"/>
                                        <p:tgtEl>
                                          <p:spTgt spid="137216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72163">
                                            <p:txEl>
                                              <p:pRg st="8" end="8"/>
                                            </p:txEl>
                                          </p:spTgt>
                                        </p:tgtEl>
                                        <p:attrNameLst>
                                          <p:attrName>style.visibility</p:attrName>
                                        </p:attrNameLst>
                                      </p:cBhvr>
                                      <p:to>
                                        <p:strVal val="visible"/>
                                      </p:to>
                                    </p:set>
                                    <p:animEffect transition="in" filter="blinds(horizontal)">
                                      <p:cBhvr>
                                        <p:cTn id="52" dur="500"/>
                                        <p:tgtEl>
                                          <p:spTgt spid="13721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62" grpId="0"/>
      <p:bldP spid="1372163" grpId="0"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3186" name="Rectangle 2"/>
          <p:cNvSpPr>
            <a:spLocks noGrp="1" noChangeArrowheads="1"/>
          </p:cNvSpPr>
          <p:nvPr>
            <p:ph type="title"/>
          </p:nvPr>
        </p:nvSpPr>
        <p:spPr/>
        <p:txBody>
          <a:bodyPr/>
          <a:lstStyle/>
          <a:p>
            <a:pPr eaLnBrk="1" hangingPunct="1"/>
            <a:r>
              <a:rPr lang="es-AR" sz="3600" smtClean="0">
                <a:solidFill>
                  <a:srgbClr val="FFFF00"/>
                </a:solidFill>
              </a:rPr>
              <a:t>I. En la Iniciación…</a:t>
            </a:r>
            <a:endParaRPr lang="es-ES_tradnl" sz="3600" smtClean="0">
              <a:solidFill>
                <a:srgbClr val="FFFF00"/>
              </a:solidFill>
            </a:endParaRPr>
          </a:p>
        </p:txBody>
      </p:sp>
      <p:sp>
        <p:nvSpPr>
          <p:cNvPr id="1373187" name="Rectangle 3"/>
          <p:cNvSpPr>
            <a:spLocks noGrp="1" noChangeArrowheads="1"/>
          </p:cNvSpPr>
          <p:nvPr>
            <p:ph type="body" idx="1"/>
          </p:nvPr>
        </p:nvSpPr>
        <p:spPr/>
        <p:txBody>
          <a:bodyPr/>
          <a:lstStyle/>
          <a:p>
            <a:pPr eaLnBrk="1" hangingPunct="1">
              <a:lnSpc>
                <a:spcPct val="90000"/>
              </a:lnSpc>
            </a:pPr>
            <a:r>
              <a:rPr lang="es-ES" sz="2400" smtClean="0"/>
              <a:t>Siempre deben iniciarse 3 candidatos simultáneamente.</a:t>
            </a:r>
            <a:r>
              <a:rPr lang="es-ES_tradnl" sz="2400" smtClean="0"/>
              <a:t> </a:t>
            </a:r>
          </a:p>
          <a:p>
            <a:pPr eaLnBrk="1" hangingPunct="1">
              <a:lnSpc>
                <a:spcPct val="90000"/>
              </a:lnSpc>
            </a:pPr>
            <a:r>
              <a:rPr lang="es-AR" sz="2400" smtClean="0"/>
              <a:t>Esto es válido tanto para el Rito Escocés como para el York, aunque la Leyenda sea diferente.</a:t>
            </a:r>
          </a:p>
          <a:p>
            <a:pPr eaLnBrk="1" hangingPunct="1">
              <a:lnSpc>
                <a:spcPct val="90000"/>
              </a:lnSpc>
            </a:pPr>
            <a:r>
              <a:rPr lang="es-AR" sz="2400" smtClean="0"/>
              <a:t>Si no hay tres Candidatos, un miembro ya Iniciado cumple ese rol.</a:t>
            </a:r>
          </a:p>
          <a:p>
            <a:pPr eaLnBrk="1" hangingPunct="1">
              <a:lnSpc>
                <a:spcPct val="90000"/>
              </a:lnSpc>
            </a:pPr>
            <a:r>
              <a:rPr lang="es-AR" sz="2400" smtClean="0"/>
              <a:t>Es que los tres Maestros: Adonhiram, Johaben y Stolkin, deben estar representados durante el Ritual.</a:t>
            </a:r>
          </a:p>
          <a:p>
            <a:pPr eaLnBrk="1" hangingPunct="1">
              <a:lnSpc>
                <a:spcPct val="90000"/>
              </a:lnSpc>
            </a:pPr>
            <a:r>
              <a:rPr lang="es-AR" sz="2400" smtClean="0"/>
              <a:t>El Ritual de Dalchó (1801) dice que, para ingresar al Templo, el Candidato debe efectuar </a:t>
            </a:r>
            <a:r>
              <a:rPr lang="es-AR" sz="2400" i="1" smtClean="0"/>
              <a:t>tres </a:t>
            </a:r>
            <a:r>
              <a:rPr lang="es-AR" sz="2400" smtClean="0"/>
              <a:t>intentos: primero llama a la puerta y no se le abre, esto se repite la segunda vez, y el Guardatemplo atiende su petición recién en la tercera oportunidad.</a:t>
            </a:r>
            <a:endParaRPr lang="es-ES_tradnl" sz="2400" smtClean="0"/>
          </a:p>
          <a:p>
            <a:pPr eaLnBrk="1" hangingPunct="1">
              <a:lnSpc>
                <a:spcPct val="90000"/>
              </a:lnSpc>
            </a:pPr>
            <a:endParaRPr lang="es-ES" sz="2800" i="1"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3186"/>
                                        </p:tgtEl>
                                        <p:attrNameLst>
                                          <p:attrName>style.visibility</p:attrName>
                                        </p:attrNameLst>
                                      </p:cBhvr>
                                      <p:to>
                                        <p:strVal val="visible"/>
                                      </p:to>
                                    </p:set>
                                    <p:animEffect transition="in" filter="blinds(horizontal)">
                                      <p:cBhvr>
                                        <p:cTn id="7" dur="500"/>
                                        <p:tgtEl>
                                          <p:spTgt spid="13731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73187">
                                            <p:txEl>
                                              <p:pRg st="0" end="0"/>
                                            </p:txEl>
                                          </p:spTgt>
                                        </p:tgtEl>
                                        <p:attrNameLst>
                                          <p:attrName>style.visibility</p:attrName>
                                        </p:attrNameLst>
                                      </p:cBhvr>
                                      <p:to>
                                        <p:strVal val="visible"/>
                                      </p:to>
                                    </p:set>
                                    <p:animEffect transition="in" filter="blinds(horizontal)">
                                      <p:cBhvr>
                                        <p:cTn id="12" dur="500"/>
                                        <p:tgtEl>
                                          <p:spTgt spid="13731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73187">
                                            <p:txEl>
                                              <p:pRg st="1" end="1"/>
                                            </p:txEl>
                                          </p:spTgt>
                                        </p:tgtEl>
                                        <p:attrNameLst>
                                          <p:attrName>style.visibility</p:attrName>
                                        </p:attrNameLst>
                                      </p:cBhvr>
                                      <p:to>
                                        <p:strVal val="visible"/>
                                      </p:to>
                                    </p:set>
                                    <p:animEffect transition="in" filter="blinds(horizontal)">
                                      <p:cBhvr>
                                        <p:cTn id="17" dur="500"/>
                                        <p:tgtEl>
                                          <p:spTgt spid="13731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73187">
                                            <p:txEl>
                                              <p:pRg st="2" end="2"/>
                                            </p:txEl>
                                          </p:spTgt>
                                        </p:tgtEl>
                                        <p:attrNameLst>
                                          <p:attrName>style.visibility</p:attrName>
                                        </p:attrNameLst>
                                      </p:cBhvr>
                                      <p:to>
                                        <p:strVal val="visible"/>
                                      </p:to>
                                    </p:set>
                                    <p:animEffect transition="in" filter="blinds(horizontal)">
                                      <p:cBhvr>
                                        <p:cTn id="22" dur="500"/>
                                        <p:tgtEl>
                                          <p:spTgt spid="13731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73187">
                                            <p:txEl>
                                              <p:pRg st="3" end="3"/>
                                            </p:txEl>
                                          </p:spTgt>
                                        </p:tgtEl>
                                        <p:attrNameLst>
                                          <p:attrName>style.visibility</p:attrName>
                                        </p:attrNameLst>
                                      </p:cBhvr>
                                      <p:to>
                                        <p:strVal val="visible"/>
                                      </p:to>
                                    </p:set>
                                    <p:animEffect transition="in" filter="blinds(horizontal)">
                                      <p:cBhvr>
                                        <p:cTn id="27" dur="500"/>
                                        <p:tgtEl>
                                          <p:spTgt spid="137318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73187">
                                            <p:txEl>
                                              <p:pRg st="4" end="4"/>
                                            </p:txEl>
                                          </p:spTgt>
                                        </p:tgtEl>
                                        <p:attrNameLst>
                                          <p:attrName>style.visibility</p:attrName>
                                        </p:attrNameLst>
                                      </p:cBhvr>
                                      <p:to>
                                        <p:strVal val="visible"/>
                                      </p:to>
                                    </p:set>
                                    <p:animEffect transition="in" filter="blinds(horizontal)">
                                      <p:cBhvr>
                                        <p:cTn id="32" dur="500"/>
                                        <p:tgtEl>
                                          <p:spTgt spid="13731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3186" grpId="0"/>
      <p:bldP spid="1373187" grpId="0" build="p"/>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4210" name="Rectangle 2"/>
          <p:cNvSpPr>
            <a:spLocks noGrp="1" noChangeArrowheads="1"/>
          </p:cNvSpPr>
          <p:nvPr>
            <p:ph type="title"/>
          </p:nvPr>
        </p:nvSpPr>
        <p:spPr/>
        <p:txBody>
          <a:bodyPr/>
          <a:lstStyle/>
          <a:p>
            <a:pPr eaLnBrk="1" hangingPunct="1"/>
            <a:r>
              <a:rPr lang="es-AR" smtClean="0">
                <a:solidFill>
                  <a:srgbClr val="FFFF00"/>
                </a:solidFill>
              </a:rPr>
              <a:t>La Iniciación…</a:t>
            </a:r>
            <a:endParaRPr lang="es-ES_tradnl" smtClean="0">
              <a:solidFill>
                <a:srgbClr val="FFFF00"/>
              </a:solidFill>
            </a:endParaRPr>
          </a:p>
        </p:txBody>
      </p:sp>
      <p:sp>
        <p:nvSpPr>
          <p:cNvPr id="1374211" name="Rectangle 3"/>
          <p:cNvSpPr>
            <a:spLocks noGrp="1" noChangeArrowheads="1"/>
          </p:cNvSpPr>
          <p:nvPr>
            <p:ph type="body" sz="half" idx="1"/>
          </p:nvPr>
        </p:nvSpPr>
        <p:spPr>
          <a:xfrm>
            <a:off x="457200" y="1600200"/>
            <a:ext cx="4040188" cy="4525963"/>
          </a:xfrm>
        </p:spPr>
        <p:txBody>
          <a:bodyPr/>
          <a:lstStyle/>
          <a:p>
            <a:pPr eaLnBrk="1" hangingPunct="1">
              <a:lnSpc>
                <a:spcPct val="80000"/>
              </a:lnSpc>
            </a:pPr>
            <a:r>
              <a:rPr lang="es-ES" sz="2400" smtClean="0"/>
              <a:t>El Candidato declara que está en busca de la Palabra Perdida.</a:t>
            </a:r>
          </a:p>
          <a:p>
            <a:pPr eaLnBrk="1" hangingPunct="1">
              <a:lnSpc>
                <a:spcPct val="80000"/>
              </a:lnSpc>
            </a:pPr>
            <a:r>
              <a:rPr lang="es-AR" sz="2400" smtClean="0"/>
              <a:t>Es algo extraño, porque antes de la muerte de Hiram la Palabra era conocida.</a:t>
            </a:r>
          </a:p>
          <a:p>
            <a:pPr eaLnBrk="1" hangingPunct="1">
              <a:lnSpc>
                <a:spcPct val="80000"/>
              </a:lnSpc>
            </a:pPr>
            <a:r>
              <a:rPr lang="es-AR" sz="2400" smtClean="0"/>
              <a:t>Es decir, se trata de algo más que una simple palabra, de algo que la muerte de Hiram tornó desconocido, aún cuando exotéricamente pueda conocerse.</a:t>
            </a:r>
            <a:endParaRPr lang="es-ES_tradnl" sz="2400" smtClean="0"/>
          </a:p>
        </p:txBody>
      </p:sp>
      <p:sp>
        <p:nvSpPr>
          <p:cNvPr id="221188" name="Rectangle 4"/>
          <p:cNvSpPr>
            <a:spLocks noGrp="1" noChangeArrowheads="1"/>
          </p:cNvSpPr>
          <p:nvPr>
            <p:ph sz="half" idx="2"/>
          </p:nvPr>
        </p:nvSpPr>
        <p:spPr>
          <a:xfrm>
            <a:off x="4646613" y="1600200"/>
            <a:ext cx="4040187" cy="4525963"/>
          </a:xfrm>
        </p:spPr>
        <p:txBody>
          <a:bodyPr/>
          <a:lstStyle/>
          <a:p>
            <a:pPr eaLnBrk="1" hangingPunct="1">
              <a:lnSpc>
                <a:spcPct val="80000"/>
              </a:lnSpc>
            </a:pPr>
            <a:endParaRPr lang="es-AR" sz="2400" smtClean="0"/>
          </a:p>
        </p:txBody>
      </p:sp>
      <p:pic>
        <p:nvPicPr>
          <p:cNvPr id="1374213" name="Picture 5" descr="libroabier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09800"/>
            <a:ext cx="449580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4210"/>
                                        </p:tgtEl>
                                        <p:attrNameLst>
                                          <p:attrName>style.visibility</p:attrName>
                                        </p:attrNameLst>
                                      </p:cBhvr>
                                      <p:to>
                                        <p:strVal val="visible"/>
                                      </p:to>
                                    </p:set>
                                    <p:animEffect transition="in" filter="blinds(horizontal)">
                                      <p:cBhvr>
                                        <p:cTn id="7" dur="500"/>
                                        <p:tgtEl>
                                          <p:spTgt spid="1374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74211">
                                            <p:txEl>
                                              <p:pRg st="0" end="0"/>
                                            </p:txEl>
                                          </p:spTgt>
                                        </p:tgtEl>
                                        <p:attrNameLst>
                                          <p:attrName>style.visibility</p:attrName>
                                        </p:attrNameLst>
                                      </p:cBhvr>
                                      <p:to>
                                        <p:strVal val="visible"/>
                                      </p:to>
                                    </p:set>
                                    <p:animEffect transition="in" filter="blinds(horizontal)">
                                      <p:cBhvr>
                                        <p:cTn id="12" dur="500"/>
                                        <p:tgtEl>
                                          <p:spTgt spid="13742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74211">
                                            <p:txEl>
                                              <p:pRg st="1" end="1"/>
                                            </p:txEl>
                                          </p:spTgt>
                                        </p:tgtEl>
                                        <p:attrNameLst>
                                          <p:attrName>style.visibility</p:attrName>
                                        </p:attrNameLst>
                                      </p:cBhvr>
                                      <p:to>
                                        <p:strVal val="visible"/>
                                      </p:to>
                                    </p:set>
                                    <p:animEffect transition="in" filter="blinds(horizontal)">
                                      <p:cBhvr>
                                        <p:cTn id="17" dur="500"/>
                                        <p:tgtEl>
                                          <p:spTgt spid="13742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74211">
                                            <p:txEl>
                                              <p:pRg st="2" end="2"/>
                                            </p:txEl>
                                          </p:spTgt>
                                        </p:tgtEl>
                                        <p:attrNameLst>
                                          <p:attrName>style.visibility</p:attrName>
                                        </p:attrNameLst>
                                      </p:cBhvr>
                                      <p:to>
                                        <p:strVal val="visible"/>
                                      </p:to>
                                    </p:set>
                                    <p:animEffect transition="in" filter="blinds(horizontal)">
                                      <p:cBhvr>
                                        <p:cTn id="22" dur="500"/>
                                        <p:tgtEl>
                                          <p:spTgt spid="13742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74213"/>
                                        </p:tgtEl>
                                        <p:attrNameLst>
                                          <p:attrName>style.visibility</p:attrName>
                                        </p:attrNameLst>
                                      </p:cBhvr>
                                      <p:to>
                                        <p:strVal val="visible"/>
                                      </p:to>
                                    </p:set>
                                    <p:animEffect transition="in" filter="fade">
                                      <p:cBhvr>
                                        <p:cTn id="27" dur="2000"/>
                                        <p:tgtEl>
                                          <p:spTgt spid="1374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4210" grpId="0"/>
      <p:bldP spid="1374211" grpId="0" build="p"/>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descr="http://3.bp.blogspot.com/-9PbiX_MlZcQ/UxXmpLCLgyI/AAAAAAAABQI/qIIbS2D1cfE/s1600/La%2BPalabra%2BPerdida%2B%25282%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0"/>
            <a:ext cx="4772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9186"/>
                                        </p:tgtEl>
                                        <p:attrNameLst>
                                          <p:attrName>style.visibility</p:attrName>
                                        </p:attrNameLst>
                                      </p:cBhvr>
                                      <p:to>
                                        <p:strVal val="visible"/>
                                      </p:to>
                                    </p:set>
                                    <p:animEffect transition="in" filter="box(out)">
                                      <p:cBhvr>
                                        <p:cTn id="7" dur="2000"/>
                                        <p:tgtEl>
                                          <p:spTgt spid="349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descr="http://www.publibook.com/librairie/images/5481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575" y="6350"/>
            <a:ext cx="4264025"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50210"/>
                                        </p:tgtEl>
                                        <p:attrNameLst>
                                          <p:attrName>style.visibility</p:attrName>
                                        </p:attrNameLst>
                                      </p:cBhvr>
                                      <p:to>
                                        <p:strVal val="visible"/>
                                      </p:to>
                                    </p:set>
                                    <p:animEffect transition="in" filter="box(out)">
                                      <p:cBhvr>
                                        <p:cTn id="7" dur="2000"/>
                                        <p:tgtEl>
                                          <p:spTgt spid="350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234" name="Rectangle 2"/>
          <p:cNvSpPr>
            <a:spLocks noGrp="1" noChangeArrowheads="1"/>
          </p:cNvSpPr>
          <p:nvPr>
            <p:ph type="title"/>
          </p:nvPr>
        </p:nvSpPr>
        <p:spPr>
          <a:xfrm>
            <a:off x="457200" y="457200"/>
            <a:ext cx="8229600" cy="1143000"/>
          </a:xfrm>
        </p:spPr>
        <p:txBody>
          <a:bodyPr/>
          <a:lstStyle/>
          <a:p>
            <a:pPr eaLnBrk="1" hangingPunct="1"/>
            <a:r>
              <a:rPr lang="es-AR" sz="4000" smtClean="0">
                <a:solidFill>
                  <a:srgbClr val="FFFF00"/>
                </a:solidFill>
              </a:rPr>
              <a:t>II. Seguidamente, el Candidato debe exponer sus ideas personales sobre lo Divino</a:t>
            </a:r>
            <a:endParaRPr lang="es-ES_tradnl" sz="4000" smtClean="0">
              <a:solidFill>
                <a:srgbClr val="FFFF00"/>
              </a:solidFill>
            </a:endParaRPr>
          </a:p>
        </p:txBody>
      </p:sp>
      <p:pic>
        <p:nvPicPr>
          <p:cNvPr id="1375235" name="Picture 3" descr="BigB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025650"/>
            <a:ext cx="5167313"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5234"/>
                                        </p:tgtEl>
                                        <p:attrNameLst>
                                          <p:attrName>style.visibility</p:attrName>
                                        </p:attrNameLst>
                                      </p:cBhvr>
                                      <p:to>
                                        <p:strVal val="visible"/>
                                      </p:to>
                                    </p:set>
                                    <p:animEffect transition="in" filter="blinds(horizontal)">
                                      <p:cBhvr>
                                        <p:cTn id="7" dur="500"/>
                                        <p:tgtEl>
                                          <p:spTgt spid="13752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75235"/>
                                        </p:tgtEl>
                                        <p:attrNameLst>
                                          <p:attrName>style.visibility</p:attrName>
                                        </p:attrNameLst>
                                      </p:cBhvr>
                                      <p:to>
                                        <p:strVal val="visible"/>
                                      </p:to>
                                    </p:set>
                                    <p:animEffect transition="in" filter="fade">
                                      <p:cBhvr>
                                        <p:cTn id="12" dur="2000"/>
                                        <p:tgtEl>
                                          <p:spTgt spid="137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5234"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6258" name="Rectangle 2"/>
          <p:cNvSpPr>
            <a:spLocks noGrp="1" noChangeArrowheads="1"/>
          </p:cNvSpPr>
          <p:nvPr>
            <p:ph type="title"/>
          </p:nvPr>
        </p:nvSpPr>
        <p:spPr/>
        <p:txBody>
          <a:bodyPr/>
          <a:lstStyle/>
          <a:p>
            <a:pPr eaLnBrk="1" hangingPunct="1"/>
            <a:r>
              <a:rPr lang="es-ES" sz="2800" smtClean="0">
                <a:solidFill>
                  <a:srgbClr val="FFFF00"/>
                </a:solidFill>
              </a:rPr>
              <a:t>III. Después de lo cual, se hace un elogio de la libertad de conciencia y de la libertad de cultos</a:t>
            </a:r>
            <a:endParaRPr lang="es-ES_tradnl" smtClean="0">
              <a:solidFill>
                <a:srgbClr val="FFFF00"/>
              </a:solidFill>
            </a:endParaRPr>
          </a:p>
        </p:txBody>
      </p:sp>
      <p:pic>
        <p:nvPicPr>
          <p:cNvPr id="1376259" name="Picture 3" descr="200px-Declaration_of_Human_Righ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063" y="1447800"/>
            <a:ext cx="417353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6258"/>
                                        </p:tgtEl>
                                        <p:attrNameLst>
                                          <p:attrName>style.visibility</p:attrName>
                                        </p:attrNameLst>
                                      </p:cBhvr>
                                      <p:to>
                                        <p:strVal val="visible"/>
                                      </p:to>
                                    </p:set>
                                    <p:animEffect transition="in" filter="blinds(horizontal)">
                                      <p:cBhvr>
                                        <p:cTn id="7" dur="500"/>
                                        <p:tgtEl>
                                          <p:spTgt spid="137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76259"/>
                                        </p:tgtEl>
                                        <p:attrNameLst>
                                          <p:attrName>style.visibility</p:attrName>
                                        </p:attrNameLst>
                                      </p:cBhvr>
                                      <p:to>
                                        <p:strVal val="visible"/>
                                      </p:to>
                                    </p:set>
                                    <p:animEffect transition="in" filter="fade">
                                      <p:cBhvr>
                                        <p:cTn id="12" dur="2000"/>
                                        <p:tgtEl>
                                          <p:spTgt spid="1376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58"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282" name="Rectangle 2"/>
          <p:cNvSpPr>
            <a:spLocks noGrp="1" noChangeArrowheads="1"/>
          </p:cNvSpPr>
          <p:nvPr>
            <p:ph type="title"/>
          </p:nvPr>
        </p:nvSpPr>
        <p:spPr/>
        <p:txBody>
          <a:bodyPr/>
          <a:lstStyle/>
          <a:p>
            <a:pPr eaLnBrk="1" hangingPunct="1"/>
            <a:r>
              <a:rPr lang="es-AR" smtClean="0">
                <a:solidFill>
                  <a:srgbClr val="FFFF00"/>
                </a:solidFill>
              </a:rPr>
              <a:t>IV. El Ritual continúa…</a:t>
            </a:r>
            <a:endParaRPr lang="es-ES_tradnl" smtClean="0">
              <a:solidFill>
                <a:srgbClr val="FFFF00"/>
              </a:solidFill>
            </a:endParaRPr>
          </a:p>
        </p:txBody>
      </p:sp>
      <p:sp>
        <p:nvSpPr>
          <p:cNvPr id="1377283" name="Rectangle 3"/>
          <p:cNvSpPr>
            <a:spLocks noGrp="1" noChangeArrowheads="1"/>
          </p:cNvSpPr>
          <p:nvPr>
            <p:ph type="body" sz="half" idx="1"/>
          </p:nvPr>
        </p:nvSpPr>
        <p:spPr>
          <a:xfrm>
            <a:off x="228600" y="1874838"/>
            <a:ext cx="4038600" cy="4525962"/>
          </a:xfrm>
        </p:spPr>
        <p:txBody>
          <a:bodyPr/>
          <a:lstStyle/>
          <a:p>
            <a:pPr eaLnBrk="1" hangingPunct="1"/>
            <a:r>
              <a:rPr lang="es-ES" sz="2800" smtClean="0"/>
              <a:t>Se conduce al Candidato hasta el montón de ruinas. </a:t>
            </a:r>
          </a:p>
          <a:p>
            <a:pPr eaLnBrk="1" hangingPunct="1"/>
            <a:r>
              <a:rPr lang="es-ES" sz="2800" smtClean="0"/>
              <a:t>Las revuelve con el pico o la pala hasta que encuentra la puerta con la anilla de bronce.</a:t>
            </a:r>
            <a:endParaRPr lang="es-ES_tradnl" sz="2800" smtClean="0"/>
          </a:p>
        </p:txBody>
      </p:sp>
      <p:sp>
        <p:nvSpPr>
          <p:cNvPr id="226308" name="Rectangle 4"/>
          <p:cNvSpPr>
            <a:spLocks noGrp="1" noChangeArrowheads="1"/>
          </p:cNvSpPr>
          <p:nvPr>
            <p:ph sz="half" idx="2"/>
          </p:nvPr>
        </p:nvSpPr>
        <p:spPr/>
        <p:txBody>
          <a:bodyPr/>
          <a:lstStyle/>
          <a:p>
            <a:pPr eaLnBrk="1" hangingPunct="1"/>
            <a:endParaRPr lang="es-AR" sz="2800" smtClean="0"/>
          </a:p>
        </p:txBody>
      </p:sp>
      <p:pic>
        <p:nvPicPr>
          <p:cNvPr id="1377285" name="Picture 5" descr="200Numanc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00200"/>
            <a:ext cx="44862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7286" name="Picture 6" descr="Ver imagen en tamaño complet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971800"/>
            <a:ext cx="18256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7282"/>
                                        </p:tgtEl>
                                        <p:attrNameLst>
                                          <p:attrName>style.visibility</p:attrName>
                                        </p:attrNameLst>
                                      </p:cBhvr>
                                      <p:to>
                                        <p:strVal val="visible"/>
                                      </p:to>
                                    </p:set>
                                    <p:animEffect transition="in" filter="blinds(horizontal)">
                                      <p:cBhvr>
                                        <p:cTn id="7" dur="500"/>
                                        <p:tgtEl>
                                          <p:spTgt spid="1377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77283">
                                            <p:txEl>
                                              <p:pRg st="0" end="0"/>
                                            </p:txEl>
                                          </p:spTgt>
                                        </p:tgtEl>
                                        <p:attrNameLst>
                                          <p:attrName>style.visibility</p:attrName>
                                        </p:attrNameLst>
                                      </p:cBhvr>
                                      <p:to>
                                        <p:strVal val="visible"/>
                                      </p:to>
                                    </p:set>
                                    <p:animEffect transition="in" filter="blinds(horizontal)">
                                      <p:cBhvr>
                                        <p:cTn id="12" dur="500"/>
                                        <p:tgtEl>
                                          <p:spTgt spid="13772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77283">
                                            <p:txEl>
                                              <p:pRg st="1" end="1"/>
                                            </p:txEl>
                                          </p:spTgt>
                                        </p:tgtEl>
                                        <p:attrNameLst>
                                          <p:attrName>style.visibility</p:attrName>
                                        </p:attrNameLst>
                                      </p:cBhvr>
                                      <p:to>
                                        <p:strVal val="visible"/>
                                      </p:to>
                                    </p:set>
                                    <p:animEffect transition="in" filter="blinds(horizontal)">
                                      <p:cBhvr>
                                        <p:cTn id="17" dur="500"/>
                                        <p:tgtEl>
                                          <p:spTgt spid="13772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77285"/>
                                        </p:tgtEl>
                                        <p:attrNameLst>
                                          <p:attrName>style.visibility</p:attrName>
                                        </p:attrNameLst>
                                      </p:cBhvr>
                                      <p:to>
                                        <p:strVal val="visible"/>
                                      </p:to>
                                    </p:set>
                                    <p:animEffect transition="in" filter="fade">
                                      <p:cBhvr>
                                        <p:cTn id="22" dur="2000"/>
                                        <p:tgtEl>
                                          <p:spTgt spid="137728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377286"/>
                                        </p:tgtEl>
                                        <p:attrNameLst>
                                          <p:attrName>style.visibility</p:attrName>
                                        </p:attrNameLst>
                                      </p:cBhvr>
                                      <p:to>
                                        <p:strVal val="visible"/>
                                      </p:to>
                                    </p:set>
                                    <p:animEffect transition="in" filter="dissolve">
                                      <p:cBhvr>
                                        <p:cTn id="27" dur="500"/>
                                        <p:tgtEl>
                                          <p:spTgt spid="1377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7282" grpId="0"/>
      <p:bldP spid="1377283" grpId="0" build="p"/>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2"/>
          <p:cNvSpPr>
            <a:spLocks noGrp="1" noChangeArrowheads="1"/>
          </p:cNvSpPr>
          <p:nvPr>
            <p:ph type="title"/>
          </p:nvPr>
        </p:nvSpPr>
        <p:spPr/>
        <p:txBody>
          <a:bodyPr/>
          <a:lstStyle/>
          <a:p>
            <a:pPr eaLnBrk="1" hangingPunct="1"/>
            <a:r>
              <a:rPr lang="es-ES" sz="3200" smtClean="0">
                <a:solidFill>
                  <a:srgbClr val="FFFF00"/>
                </a:solidFill>
              </a:rPr>
              <a:t>Se le pregunta: </a:t>
            </a:r>
            <a:r>
              <a:rPr lang="es-ES" sz="3200" i="1" smtClean="0">
                <a:solidFill>
                  <a:srgbClr val="FFFF00"/>
                </a:solidFill>
              </a:rPr>
              <a:t>“¿Estás dispuesto a descender a las entrañas de la Tierra para buscar un tesoro?”</a:t>
            </a:r>
            <a:endParaRPr lang="es-ES_tradnl" sz="3200" i="1" smtClean="0">
              <a:solidFill>
                <a:srgbClr val="FFFF00"/>
              </a:solidFill>
            </a:endParaRPr>
          </a:p>
        </p:txBody>
      </p:sp>
      <p:pic>
        <p:nvPicPr>
          <p:cNvPr id="1378307" name="Picture 3" descr="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75" y="1905000"/>
            <a:ext cx="65627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8306"/>
                                        </p:tgtEl>
                                        <p:attrNameLst>
                                          <p:attrName>style.visibility</p:attrName>
                                        </p:attrNameLst>
                                      </p:cBhvr>
                                      <p:to>
                                        <p:strVal val="visible"/>
                                      </p:to>
                                    </p:set>
                                    <p:animEffect transition="in" filter="blinds(horizontal)">
                                      <p:cBhvr>
                                        <p:cTn id="7" dur="500"/>
                                        <p:tgtEl>
                                          <p:spTgt spid="13783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78307"/>
                                        </p:tgtEl>
                                        <p:attrNameLst>
                                          <p:attrName>style.visibility</p:attrName>
                                        </p:attrNameLst>
                                      </p:cBhvr>
                                      <p:to>
                                        <p:strVal val="visible"/>
                                      </p:to>
                                    </p:set>
                                    <p:animEffect transition="in" filter="fade">
                                      <p:cBhvr>
                                        <p:cTn id="12" dur="2000"/>
                                        <p:tgtEl>
                                          <p:spTgt spid="1378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8306" grpId="0"/>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82" name="Picture 2" descr="http://www.blogys.net/UserFiles/image/turismorural/2009/naturaleza/07/cueva%20del%20teso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9144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684" name="Picture 4" descr="http://tracytwyman.com/wp-content/uploads/cubicstonewithey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0425" y="4219575"/>
            <a:ext cx="277177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3352800" y="2982913"/>
            <a:ext cx="2787650"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t>«EL TESORO OCULTO»</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7682"/>
                                        </p:tgtEl>
                                        <p:attrNameLst>
                                          <p:attrName>style.visibility</p:attrName>
                                        </p:attrNameLst>
                                      </p:cBhvr>
                                      <p:to>
                                        <p:strVal val="visible"/>
                                      </p:to>
                                    </p:set>
                                    <p:animEffect transition="in" filter="box(out)">
                                      <p:cBhvr>
                                        <p:cTn id="7" dur="2000"/>
                                        <p:tgtEl>
                                          <p:spTgt spid="3276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27684"/>
                                        </p:tgtEl>
                                        <p:attrNameLst>
                                          <p:attrName>style.visibility</p:attrName>
                                        </p:attrNameLst>
                                      </p:cBhvr>
                                      <p:to>
                                        <p:strVal val="visible"/>
                                      </p:to>
                                    </p:set>
                                    <p:animEffect transition="in" filter="box(out)">
                                      <p:cBhvr>
                                        <p:cTn id="12" dur="2000"/>
                                        <p:tgtEl>
                                          <p:spTgt spid="3276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1746" name="Picture 2" descr="imagenn 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6464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5472113" y="76200"/>
            <a:ext cx="22240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CO" b="1"/>
              <a:t>El “tesoro” oculto </a:t>
            </a:r>
          </a:p>
          <a:p>
            <a:pPr eaLnBrk="1" hangingPunct="1"/>
            <a:r>
              <a:rPr lang="es-CO" b="1"/>
              <a:t>de Enoch</a:t>
            </a:r>
            <a:endParaRPr lang="es-AR"/>
          </a:p>
          <a:p>
            <a:pPr eaLnBrk="1" hangingPunct="1"/>
            <a:r>
              <a:rPr lang="es-CO" b="1"/>
              <a:t> </a:t>
            </a:r>
            <a:endParaRPr lang="es-AR"/>
          </a:p>
          <a:p>
            <a:pPr eaLnBrk="1" hangingPunct="1"/>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11746"/>
                                        </p:tgtEl>
                                        <p:attrNameLst>
                                          <p:attrName>style.visibility</p:attrName>
                                        </p:attrNameLst>
                                      </p:cBhvr>
                                      <p:to>
                                        <p:strVal val="visible"/>
                                      </p:to>
                                    </p:set>
                                    <p:animEffect transition="in" filter="box(out)">
                                      <p:cBhvr>
                                        <p:cTn id="7" dur="2000"/>
                                        <p:tgtEl>
                                          <p:spTgt spid="1311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9330" name="Rectangle 2"/>
          <p:cNvSpPr>
            <a:spLocks noGrp="1" noChangeArrowheads="1"/>
          </p:cNvSpPr>
          <p:nvPr>
            <p:ph type="title"/>
          </p:nvPr>
        </p:nvSpPr>
        <p:spPr/>
        <p:txBody>
          <a:bodyPr/>
          <a:lstStyle/>
          <a:p>
            <a:pPr eaLnBrk="1" hangingPunct="1"/>
            <a:r>
              <a:rPr lang="es-AR" smtClean="0">
                <a:solidFill>
                  <a:srgbClr val="FFFF00"/>
                </a:solidFill>
              </a:rPr>
              <a:t>V. Entonces…</a:t>
            </a:r>
            <a:endParaRPr lang="es-ES_tradnl" smtClean="0">
              <a:solidFill>
                <a:srgbClr val="FFFF00"/>
              </a:solidFill>
            </a:endParaRPr>
          </a:p>
        </p:txBody>
      </p:sp>
      <p:sp>
        <p:nvSpPr>
          <p:cNvPr id="1379331" name="Rectangle 3"/>
          <p:cNvSpPr>
            <a:spLocks noGrp="1" noChangeArrowheads="1"/>
          </p:cNvSpPr>
          <p:nvPr>
            <p:ph type="body" sz="half" idx="1"/>
          </p:nvPr>
        </p:nvSpPr>
        <p:spPr>
          <a:xfrm>
            <a:off x="533400" y="1524000"/>
            <a:ext cx="3581400" cy="4525963"/>
          </a:xfrm>
        </p:spPr>
        <p:txBody>
          <a:bodyPr/>
          <a:lstStyle/>
          <a:p>
            <a:pPr eaLnBrk="1" hangingPunct="1"/>
            <a:r>
              <a:rPr lang="es-ES" sz="2800" smtClean="0"/>
              <a:t>Se reproduce enteramente la Leyenda, en la medida de lo posible.</a:t>
            </a:r>
          </a:p>
          <a:p>
            <a:pPr eaLnBrk="1" hangingPunct="1"/>
            <a:r>
              <a:rPr lang="es-ES" sz="2800" smtClean="0"/>
              <a:t>En el momento final, se descubre el altar y se ilumina el cubo de ágata con el Delta.</a:t>
            </a:r>
            <a:endParaRPr lang="es-ES_tradnl" sz="2800" smtClean="0"/>
          </a:p>
        </p:txBody>
      </p:sp>
      <p:sp>
        <p:nvSpPr>
          <p:cNvPr id="230404"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379333" name="Picture 5" descr="cub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828800"/>
            <a:ext cx="3886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9330"/>
                                        </p:tgtEl>
                                        <p:attrNameLst>
                                          <p:attrName>style.visibility</p:attrName>
                                        </p:attrNameLst>
                                      </p:cBhvr>
                                      <p:to>
                                        <p:strVal val="visible"/>
                                      </p:to>
                                    </p:set>
                                    <p:animEffect transition="in" filter="blinds(horizontal)">
                                      <p:cBhvr>
                                        <p:cTn id="7" dur="500"/>
                                        <p:tgtEl>
                                          <p:spTgt spid="1379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79331">
                                            <p:txEl>
                                              <p:pRg st="0" end="0"/>
                                            </p:txEl>
                                          </p:spTgt>
                                        </p:tgtEl>
                                        <p:attrNameLst>
                                          <p:attrName>style.visibility</p:attrName>
                                        </p:attrNameLst>
                                      </p:cBhvr>
                                      <p:to>
                                        <p:strVal val="visible"/>
                                      </p:to>
                                    </p:set>
                                    <p:animEffect transition="in" filter="blinds(horizontal)">
                                      <p:cBhvr>
                                        <p:cTn id="12" dur="500"/>
                                        <p:tgtEl>
                                          <p:spTgt spid="13793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79331">
                                            <p:txEl>
                                              <p:pRg st="1" end="1"/>
                                            </p:txEl>
                                          </p:spTgt>
                                        </p:tgtEl>
                                        <p:attrNameLst>
                                          <p:attrName>style.visibility</p:attrName>
                                        </p:attrNameLst>
                                      </p:cBhvr>
                                      <p:to>
                                        <p:strVal val="visible"/>
                                      </p:to>
                                    </p:set>
                                    <p:animEffect transition="in" filter="blinds(horizontal)">
                                      <p:cBhvr>
                                        <p:cTn id="17" dur="500"/>
                                        <p:tgtEl>
                                          <p:spTgt spid="13793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79333"/>
                                        </p:tgtEl>
                                        <p:attrNameLst>
                                          <p:attrName>style.visibility</p:attrName>
                                        </p:attrNameLst>
                                      </p:cBhvr>
                                      <p:to>
                                        <p:strVal val="visible"/>
                                      </p:to>
                                    </p:set>
                                    <p:animEffect transition="in" filter="fade">
                                      <p:cBhvr>
                                        <p:cTn id="22" dur="2000"/>
                                        <p:tgtEl>
                                          <p:spTgt spid="1379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9330" grpId="0"/>
      <p:bldP spid="1379331" grpId="0" build="p"/>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4" name="Rectangle 2"/>
          <p:cNvSpPr>
            <a:spLocks noGrp="1" noChangeArrowheads="1"/>
          </p:cNvSpPr>
          <p:nvPr>
            <p:ph type="title"/>
          </p:nvPr>
        </p:nvSpPr>
        <p:spPr>
          <a:xfrm>
            <a:off x="457200" y="536575"/>
            <a:ext cx="8077200" cy="911225"/>
          </a:xfrm>
        </p:spPr>
        <p:txBody>
          <a:bodyPr/>
          <a:lstStyle/>
          <a:p>
            <a:pPr eaLnBrk="1" hangingPunct="1"/>
            <a:r>
              <a:rPr lang="es-ES" smtClean="0">
                <a:solidFill>
                  <a:srgbClr val="FFFF00"/>
                </a:solidFill>
              </a:rPr>
              <a:t>VI. Se le hace pasar bajo los nueve arcos, y se pronuncian los 9 nombres.</a:t>
            </a:r>
            <a:r>
              <a:rPr lang="es-ES_tradnl" smtClean="0">
                <a:solidFill>
                  <a:srgbClr val="FFFF00"/>
                </a:solidFill>
              </a:rPr>
              <a:t> </a:t>
            </a:r>
          </a:p>
        </p:txBody>
      </p:sp>
      <p:pic>
        <p:nvPicPr>
          <p:cNvPr id="1380355" name="Picture 3" descr="cabala2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7538" y="2219325"/>
            <a:ext cx="28289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0354"/>
                                        </p:tgtEl>
                                        <p:attrNameLst>
                                          <p:attrName>style.visibility</p:attrName>
                                        </p:attrNameLst>
                                      </p:cBhvr>
                                      <p:to>
                                        <p:strVal val="visible"/>
                                      </p:to>
                                    </p:set>
                                    <p:animEffect transition="in" filter="blinds(horizontal)">
                                      <p:cBhvr>
                                        <p:cTn id="7" dur="500"/>
                                        <p:tgtEl>
                                          <p:spTgt spid="1380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80355"/>
                                        </p:tgtEl>
                                        <p:attrNameLst>
                                          <p:attrName>style.visibility</p:attrName>
                                        </p:attrNameLst>
                                      </p:cBhvr>
                                      <p:to>
                                        <p:strVal val="visible"/>
                                      </p:to>
                                    </p:set>
                                    <p:animEffect transition="in" filter="fade">
                                      <p:cBhvr>
                                        <p:cTn id="12" dur="2000"/>
                                        <p:tgtEl>
                                          <p:spTgt spid="138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0354" grpId="0"/>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1378" name="Rectangle 2"/>
          <p:cNvSpPr>
            <a:spLocks noGrp="1" noChangeArrowheads="1"/>
          </p:cNvSpPr>
          <p:nvPr>
            <p:ph type="title"/>
          </p:nvPr>
        </p:nvSpPr>
        <p:spPr/>
        <p:txBody>
          <a:bodyPr/>
          <a:lstStyle/>
          <a:p>
            <a:pPr eaLnBrk="1" hangingPunct="1"/>
            <a:r>
              <a:rPr lang="es-ES" sz="3200" smtClean="0">
                <a:solidFill>
                  <a:srgbClr val="FFFF00"/>
                </a:solidFill>
              </a:rPr>
              <a:t>VII. Regresa a la Sala de Audiencias, y se le pide que relate su experiencia.</a:t>
            </a:r>
            <a:endParaRPr lang="es-ES_tradnl" smtClean="0">
              <a:solidFill>
                <a:srgbClr val="FFFF00"/>
              </a:solidFill>
            </a:endParaRPr>
          </a:p>
        </p:txBody>
      </p:sp>
      <p:pic>
        <p:nvPicPr>
          <p:cNvPr id="1381379" name="Picture 3" descr="royalarch_redlod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52600"/>
            <a:ext cx="61722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1380" name="Text Box 4"/>
          <p:cNvSpPr txBox="1">
            <a:spLocks noChangeArrowheads="1"/>
          </p:cNvSpPr>
          <p:nvPr/>
        </p:nvSpPr>
        <p:spPr bwMode="auto">
          <a:xfrm>
            <a:off x="136525" y="2551113"/>
            <a:ext cx="1223963"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Sala del </a:t>
            </a:r>
          </a:p>
          <a:p>
            <a:pPr eaLnBrk="1" hangingPunct="1"/>
            <a:r>
              <a:rPr lang="es-AR">
                <a:solidFill>
                  <a:schemeClr val="tx1"/>
                </a:solidFill>
              </a:rPr>
              <a:t>Capítulo</a:t>
            </a:r>
          </a:p>
          <a:p>
            <a:pPr eaLnBrk="1" hangingPunct="1"/>
            <a:r>
              <a:rPr lang="es-AR">
                <a:solidFill>
                  <a:schemeClr val="tx1"/>
                </a:solidFill>
              </a:rPr>
              <a:t>del Arco</a:t>
            </a:r>
          </a:p>
          <a:p>
            <a:pPr eaLnBrk="1" hangingPunct="1"/>
            <a:r>
              <a:rPr lang="es-AR">
                <a:solidFill>
                  <a:schemeClr val="tx1"/>
                </a:solidFill>
              </a:rPr>
              <a:t>Real de la</a:t>
            </a:r>
          </a:p>
          <a:p>
            <a:pPr eaLnBrk="1" hangingPunct="1"/>
            <a:r>
              <a:rPr lang="es-AR">
                <a:solidFill>
                  <a:schemeClr val="tx1"/>
                </a:solidFill>
              </a:rPr>
              <a:t>Logia de</a:t>
            </a:r>
          </a:p>
          <a:p>
            <a:pPr eaLnBrk="1" hangingPunct="1"/>
            <a:r>
              <a:rPr lang="es-AR">
                <a:solidFill>
                  <a:schemeClr val="tx1"/>
                </a:solidFill>
              </a:rPr>
              <a:t>Aberdeen</a:t>
            </a:r>
          </a:p>
          <a:p>
            <a:pPr eaLnBrk="1" hangingPunct="1"/>
            <a:r>
              <a:rPr lang="es-AR">
                <a:solidFill>
                  <a:schemeClr val="tx1"/>
                </a:solidFill>
              </a:rPr>
              <a:t>N°3,</a:t>
            </a:r>
          </a:p>
          <a:p>
            <a:pPr eaLnBrk="1" hangingPunct="1"/>
            <a:r>
              <a:rPr lang="es-AR">
                <a:solidFill>
                  <a:schemeClr val="tx1"/>
                </a:solidFill>
              </a:rPr>
              <a:t>Escocia,</a:t>
            </a:r>
          </a:p>
          <a:p>
            <a:pPr eaLnBrk="1" hangingPunct="1"/>
            <a:r>
              <a:rPr lang="es-AR">
                <a:solidFill>
                  <a:schemeClr val="tx1"/>
                </a:solidFill>
              </a:rPr>
              <a:t>Rito York.</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1378"/>
                                        </p:tgtEl>
                                        <p:attrNameLst>
                                          <p:attrName>style.visibility</p:attrName>
                                        </p:attrNameLst>
                                      </p:cBhvr>
                                      <p:to>
                                        <p:strVal val="visible"/>
                                      </p:to>
                                    </p:set>
                                    <p:animEffect transition="in" filter="blinds(horizontal)">
                                      <p:cBhvr>
                                        <p:cTn id="7" dur="500"/>
                                        <p:tgtEl>
                                          <p:spTgt spid="1381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81379"/>
                                        </p:tgtEl>
                                        <p:attrNameLst>
                                          <p:attrName>style.visibility</p:attrName>
                                        </p:attrNameLst>
                                      </p:cBhvr>
                                      <p:to>
                                        <p:strVal val="visible"/>
                                      </p:to>
                                    </p:set>
                                    <p:animEffect transition="in" filter="fade">
                                      <p:cBhvr>
                                        <p:cTn id="12" dur="2000"/>
                                        <p:tgtEl>
                                          <p:spTgt spid="13813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81380"/>
                                        </p:tgtEl>
                                        <p:attrNameLst>
                                          <p:attrName>style.visibility</p:attrName>
                                        </p:attrNameLst>
                                      </p:cBhvr>
                                      <p:to>
                                        <p:strVal val="visible"/>
                                      </p:to>
                                    </p:set>
                                    <p:animEffect transition="in" filter="dissolve">
                                      <p:cBhvr>
                                        <p:cTn id="17" dur="500"/>
                                        <p:tgtEl>
                                          <p:spTgt spid="1381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1378" grpId="0"/>
      <p:bldP spid="1381380"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02" name="Rectangle 2"/>
          <p:cNvSpPr>
            <a:spLocks noGrp="1" noChangeArrowheads="1"/>
          </p:cNvSpPr>
          <p:nvPr>
            <p:ph type="title"/>
          </p:nvPr>
        </p:nvSpPr>
        <p:spPr/>
        <p:txBody>
          <a:bodyPr/>
          <a:lstStyle/>
          <a:p>
            <a:pPr eaLnBrk="1" hangingPunct="1"/>
            <a:r>
              <a:rPr lang="es-AR" smtClean="0">
                <a:solidFill>
                  <a:srgbClr val="FFFF00"/>
                </a:solidFill>
              </a:rPr>
              <a:t>VIII. El Juramento</a:t>
            </a:r>
            <a:endParaRPr lang="es-ES_tradnl" smtClean="0">
              <a:solidFill>
                <a:srgbClr val="FFFF00"/>
              </a:solidFill>
            </a:endParaRPr>
          </a:p>
        </p:txBody>
      </p:sp>
      <p:sp>
        <p:nvSpPr>
          <p:cNvPr id="1382403" name="Rectangle 3"/>
          <p:cNvSpPr>
            <a:spLocks noGrp="1" noChangeArrowheads="1"/>
          </p:cNvSpPr>
          <p:nvPr>
            <p:ph type="body" idx="1"/>
          </p:nvPr>
        </p:nvSpPr>
        <p:spPr>
          <a:xfrm>
            <a:off x="457200" y="1722438"/>
            <a:ext cx="8229600" cy="4525962"/>
          </a:xfrm>
        </p:spPr>
        <p:txBody>
          <a:bodyPr/>
          <a:lstStyle/>
          <a:p>
            <a:pPr algn="just" eaLnBrk="1" hangingPunct="1">
              <a:lnSpc>
                <a:spcPct val="80000"/>
              </a:lnSpc>
            </a:pPr>
            <a:r>
              <a:rPr lang="es-ES" sz="2800" smtClean="0"/>
              <a:t>Se promete defender la libertad de cultos y de consciencia,</a:t>
            </a:r>
          </a:p>
          <a:p>
            <a:pPr algn="just" eaLnBrk="1" hangingPunct="1">
              <a:lnSpc>
                <a:spcPct val="80000"/>
              </a:lnSpc>
            </a:pPr>
            <a:r>
              <a:rPr lang="es-ES" sz="2800" smtClean="0"/>
              <a:t>penetrar en las entrañas de la Tierra, </a:t>
            </a:r>
          </a:p>
          <a:p>
            <a:pPr algn="just" eaLnBrk="1" hangingPunct="1">
              <a:lnSpc>
                <a:spcPct val="80000"/>
              </a:lnSpc>
            </a:pPr>
            <a:r>
              <a:rPr lang="es-ES" sz="2800" smtClean="0"/>
              <a:t>y buscar incesantemente la Palabra Perdida.</a:t>
            </a:r>
          </a:p>
          <a:p>
            <a:pPr algn="just" eaLnBrk="1" hangingPunct="1">
              <a:lnSpc>
                <a:spcPct val="80000"/>
              </a:lnSpc>
            </a:pPr>
            <a:r>
              <a:rPr lang="es-ES" sz="2800" smtClean="0"/>
              <a:t>La penalidad es cortarle la cabeza o, según los Rituales, quedar expuesto al ataque de las bestias salvajes.</a:t>
            </a:r>
          </a:p>
          <a:p>
            <a:pPr algn="just" eaLnBrk="1" hangingPunct="1">
              <a:lnSpc>
                <a:spcPct val="80000"/>
              </a:lnSpc>
            </a:pPr>
            <a:r>
              <a:rPr lang="es-ES" sz="2800" smtClean="0"/>
              <a:t>Dalchó (1801) agrega que deben jurar </a:t>
            </a:r>
            <a:r>
              <a:rPr lang="es-ES" sz="2800" i="1" smtClean="0"/>
              <a:t>“nunca pronunciar la Palabra excepto cuando se hallan reunidos tres Hermanos”</a:t>
            </a:r>
            <a:r>
              <a:rPr lang="es-ES" sz="2800" smtClean="0"/>
              <a:t>, pero esto corresponde más al grado 14°.</a:t>
            </a:r>
            <a:r>
              <a:rPr lang="es-ES" sz="2800" i="1" smtClean="0"/>
              <a:t> </a:t>
            </a:r>
            <a:endParaRPr lang="es-ES_tradnl"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2402"/>
                                        </p:tgtEl>
                                        <p:attrNameLst>
                                          <p:attrName>style.visibility</p:attrName>
                                        </p:attrNameLst>
                                      </p:cBhvr>
                                      <p:to>
                                        <p:strVal val="visible"/>
                                      </p:to>
                                    </p:set>
                                    <p:animEffect transition="in" filter="blinds(horizontal)">
                                      <p:cBhvr>
                                        <p:cTn id="7" dur="500"/>
                                        <p:tgtEl>
                                          <p:spTgt spid="13824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82403">
                                            <p:txEl>
                                              <p:pRg st="0" end="0"/>
                                            </p:txEl>
                                          </p:spTgt>
                                        </p:tgtEl>
                                        <p:attrNameLst>
                                          <p:attrName>style.visibility</p:attrName>
                                        </p:attrNameLst>
                                      </p:cBhvr>
                                      <p:to>
                                        <p:strVal val="visible"/>
                                      </p:to>
                                    </p:set>
                                    <p:animEffect transition="in" filter="blinds(horizontal)">
                                      <p:cBhvr>
                                        <p:cTn id="12" dur="500"/>
                                        <p:tgtEl>
                                          <p:spTgt spid="13824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82403">
                                            <p:txEl>
                                              <p:pRg st="1" end="1"/>
                                            </p:txEl>
                                          </p:spTgt>
                                        </p:tgtEl>
                                        <p:attrNameLst>
                                          <p:attrName>style.visibility</p:attrName>
                                        </p:attrNameLst>
                                      </p:cBhvr>
                                      <p:to>
                                        <p:strVal val="visible"/>
                                      </p:to>
                                    </p:set>
                                    <p:animEffect transition="in" filter="blinds(horizontal)">
                                      <p:cBhvr>
                                        <p:cTn id="17" dur="500"/>
                                        <p:tgtEl>
                                          <p:spTgt spid="13824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82403">
                                            <p:txEl>
                                              <p:pRg st="2" end="2"/>
                                            </p:txEl>
                                          </p:spTgt>
                                        </p:tgtEl>
                                        <p:attrNameLst>
                                          <p:attrName>style.visibility</p:attrName>
                                        </p:attrNameLst>
                                      </p:cBhvr>
                                      <p:to>
                                        <p:strVal val="visible"/>
                                      </p:to>
                                    </p:set>
                                    <p:animEffect transition="in" filter="blinds(horizontal)">
                                      <p:cBhvr>
                                        <p:cTn id="22" dur="500"/>
                                        <p:tgtEl>
                                          <p:spTgt spid="13824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82403">
                                            <p:txEl>
                                              <p:pRg st="3" end="3"/>
                                            </p:txEl>
                                          </p:spTgt>
                                        </p:tgtEl>
                                        <p:attrNameLst>
                                          <p:attrName>style.visibility</p:attrName>
                                        </p:attrNameLst>
                                      </p:cBhvr>
                                      <p:to>
                                        <p:strVal val="visible"/>
                                      </p:to>
                                    </p:set>
                                    <p:animEffect transition="in" filter="blinds(horizontal)">
                                      <p:cBhvr>
                                        <p:cTn id="27" dur="500"/>
                                        <p:tgtEl>
                                          <p:spTgt spid="138240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82403">
                                            <p:txEl>
                                              <p:pRg st="4" end="4"/>
                                            </p:txEl>
                                          </p:spTgt>
                                        </p:tgtEl>
                                        <p:attrNameLst>
                                          <p:attrName>style.visibility</p:attrName>
                                        </p:attrNameLst>
                                      </p:cBhvr>
                                      <p:to>
                                        <p:strVal val="visible"/>
                                      </p:to>
                                    </p:set>
                                    <p:animEffect transition="in" filter="blinds(horizontal)">
                                      <p:cBhvr>
                                        <p:cTn id="32" dur="500"/>
                                        <p:tgtEl>
                                          <p:spTgt spid="13824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02" grpId="0"/>
      <p:bldP spid="1382403" grpId="0" build="p"/>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426" name="Rectangle 2"/>
          <p:cNvSpPr>
            <a:spLocks noGrp="1" noChangeArrowheads="1"/>
          </p:cNvSpPr>
          <p:nvPr>
            <p:ph type="title"/>
          </p:nvPr>
        </p:nvSpPr>
        <p:spPr/>
        <p:txBody>
          <a:bodyPr/>
          <a:lstStyle/>
          <a:p>
            <a:pPr eaLnBrk="1" hangingPunct="1"/>
            <a:r>
              <a:rPr lang="es-AR" smtClean="0">
                <a:solidFill>
                  <a:srgbClr val="FFFF00"/>
                </a:solidFill>
              </a:rPr>
              <a:t>IX. La Consagración</a:t>
            </a:r>
            <a:endParaRPr lang="es-ES_tradnl" smtClean="0">
              <a:solidFill>
                <a:srgbClr val="FFFF00"/>
              </a:solidFill>
            </a:endParaRPr>
          </a:p>
        </p:txBody>
      </p:sp>
      <p:sp>
        <p:nvSpPr>
          <p:cNvPr id="1383427" name="Rectangle 3"/>
          <p:cNvSpPr>
            <a:spLocks noGrp="1" noChangeArrowheads="1"/>
          </p:cNvSpPr>
          <p:nvPr>
            <p:ph type="body" idx="1"/>
          </p:nvPr>
        </p:nvSpPr>
        <p:spPr>
          <a:xfrm>
            <a:off x="457200" y="1722438"/>
            <a:ext cx="8229600" cy="4525962"/>
          </a:xfrm>
        </p:spPr>
        <p:txBody>
          <a:bodyPr/>
          <a:lstStyle/>
          <a:p>
            <a:pPr algn="just" eaLnBrk="1" hangingPunct="1"/>
            <a:r>
              <a:rPr lang="es-ES" smtClean="0"/>
              <a:t>Se realiza de pie, </a:t>
            </a:r>
          </a:p>
          <a:p>
            <a:pPr algn="just" eaLnBrk="1" hangingPunct="1"/>
            <a:r>
              <a:rPr lang="es-ES" smtClean="0"/>
              <a:t>con la mano derecha sobre el Libro de la Ley, </a:t>
            </a:r>
          </a:p>
          <a:p>
            <a:pPr algn="just" eaLnBrk="1" hangingPunct="1"/>
            <a:r>
              <a:rPr lang="es-ES" smtClean="0"/>
              <a:t>la espada del Maestro sobre la cabeza, </a:t>
            </a:r>
          </a:p>
          <a:p>
            <a:pPr algn="just" eaLnBrk="1" hangingPunct="1"/>
            <a:r>
              <a:rPr lang="es-ES" smtClean="0"/>
              <a:t>el Maestro marca la batería del grado.</a:t>
            </a:r>
          </a:p>
          <a:p>
            <a:pPr algn="just" eaLnBrk="1" hangingPunct="1"/>
            <a:r>
              <a:rPr lang="es-ES" smtClean="0"/>
              <a:t>Consagración que es, en realidad, parcial, pues la Iniciación realmente continúa en el grado 14°.</a:t>
            </a:r>
            <a:endParaRPr lang="es-ES_tradnl"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3426"/>
                                        </p:tgtEl>
                                        <p:attrNameLst>
                                          <p:attrName>style.visibility</p:attrName>
                                        </p:attrNameLst>
                                      </p:cBhvr>
                                      <p:to>
                                        <p:strVal val="visible"/>
                                      </p:to>
                                    </p:set>
                                    <p:animEffect transition="in" filter="blinds(horizontal)">
                                      <p:cBhvr>
                                        <p:cTn id="7" dur="500"/>
                                        <p:tgtEl>
                                          <p:spTgt spid="1383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83427">
                                            <p:txEl>
                                              <p:pRg st="0" end="0"/>
                                            </p:txEl>
                                          </p:spTgt>
                                        </p:tgtEl>
                                        <p:attrNameLst>
                                          <p:attrName>style.visibility</p:attrName>
                                        </p:attrNameLst>
                                      </p:cBhvr>
                                      <p:to>
                                        <p:strVal val="visible"/>
                                      </p:to>
                                    </p:set>
                                    <p:animEffect transition="in" filter="blinds(horizontal)">
                                      <p:cBhvr>
                                        <p:cTn id="12" dur="500"/>
                                        <p:tgtEl>
                                          <p:spTgt spid="13834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83427">
                                            <p:txEl>
                                              <p:pRg st="1" end="1"/>
                                            </p:txEl>
                                          </p:spTgt>
                                        </p:tgtEl>
                                        <p:attrNameLst>
                                          <p:attrName>style.visibility</p:attrName>
                                        </p:attrNameLst>
                                      </p:cBhvr>
                                      <p:to>
                                        <p:strVal val="visible"/>
                                      </p:to>
                                    </p:set>
                                    <p:animEffect transition="in" filter="blinds(horizontal)">
                                      <p:cBhvr>
                                        <p:cTn id="17" dur="500"/>
                                        <p:tgtEl>
                                          <p:spTgt spid="13834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83427">
                                            <p:txEl>
                                              <p:pRg st="2" end="2"/>
                                            </p:txEl>
                                          </p:spTgt>
                                        </p:tgtEl>
                                        <p:attrNameLst>
                                          <p:attrName>style.visibility</p:attrName>
                                        </p:attrNameLst>
                                      </p:cBhvr>
                                      <p:to>
                                        <p:strVal val="visible"/>
                                      </p:to>
                                    </p:set>
                                    <p:animEffect transition="in" filter="blinds(horizontal)">
                                      <p:cBhvr>
                                        <p:cTn id="22" dur="500"/>
                                        <p:tgtEl>
                                          <p:spTgt spid="13834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83427">
                                            <p:txEl>
                                              <p:pRg st="3" end="3"/>
                                            </p:txEl>
                                          </p:spTgt>
                                        </p:tgtEl>
                                        <p:attrNameLst>
                                          <p:attrName>style.visibility</p:attrName>
                                        </p:attrNameLst>
                                      </p:cBhvr>
                                      <p:to>
                                        <p:strVal val="visible"/>
                                      </p:to>
                                    </p:set>
                                    <p:animEffect transition="in" filter="blinds(horizontal)">
                                      <p:cBhvr>
                                        <p:cTn id="27" dur="500"/>
                                        <p:tgtEl>
                                          <p:spTgt spid="13834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83427">
                                            <p:txEl>
                                              <p:pRg st="4" end="4"/>
                                            </p:txEl>
                                          </p:spTgt>
                                        </p:tgtEl>
                                        <p:attrNameLst>
                                          <p:attrName>style.visibility</p:attrName>
                                        </p:attrNameLst>
                                      </p:cBhvr>
                                      <p:to>
                                        <p:strVal val="visible"/>
                                      </p:to>
                                    </p:set>
                                    <p:animEffect transition="in" filter="blinds(horizontal)">
                                      <p:cBhvr>
                                        <p:cTn id="32" dur="500"/>
                                        <p:tgtEl>
                                          <p:spTgt spid="13834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3426" grpId="0"/>
      <p:bldP spid="1383427" grpId="0" build="p"/>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descr="https://33.media.tumblr.com/c45c6ebd598ef3813fbadb7562570c29/tumblr_nc7m6zqeMc1r5czrj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5775" y="9525"/>
            <a:ext cx="5559425"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8162"/>
                                        </p:tgtEl>
                                        <p:attrNameLst>
                                          <p:attrName>style.visibility</p:attrName>
                                        </p:attrNameLst>
                                      </p:cBhvr>
                                      <p:to>
                                        <p:strVal val="visible"/>
                                      </p:to>
                                    </p:set>
                                    <p:animEffect transition="in" filter="box(out)">
                                      <p:cBhvr>
                                        <p:cTn id="7" dur="2000"/>
                                        <p:tgtEl>
                                          <p:spTgt spid="348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4582" name="Text Box 6"/>
          <p:cNvSpPr txBox="1">
            <a:spLocks noChangeArrowheads="1"/>
          </p:cNvSpPr>
          <p:nvPr/>
        </p:nvSpPr>
        <p:spPr bwMode="auto">
          <a:xfrm>
            <a:off x="212725" y="1408113"/>
            <a:ext cx="18478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P.: ¿De qué es</a:t>
            </a:r>
          </a:p>
          <a:p>
            <a:pPr eaLnBrk="1" hangingPunct="1"/>
            <a:r>
              <a:rPr lang="es-MX" b="1">
                <a:solidFill>
                  <a:schemeClr val="tx1"/>
                </a:solidFill>
              </a:rPr>
              <a:t>un emblema la</a:t>
            </a:r>
          </a:p>
          <a:p>
            <a:pPr eaLnBrk="1" hangingPunct="1"/>
            <a:r>
              <a:rPr lang="es-MX" b="1">
                <a:solidFill>
                  <a:schemeClr val="tx1"/>
                </a:solidFill>
              </a:rPr>
              <a:t>Piedra Cúbica?</a:t>
            </a:r>
          </a:p>
          <a:p>
            <a:pPr eaLnBrk="1" hangingPunct="1"/>
            <a:r>
              <a:rPr lang="es-MX" b="1">
                <a:solidFill>
                  <a:schemeClr val="tx1"/>
                </a:solidFill>
              </a:rPr>
              <a:t>R.: De la </a:t>
            </a:r>
          </a:p>
          <a:p>
            <a:pPr eaLnBrk="1" hangingPunct="1"/>
            <a:r>
              <a:rPr lang="es-MX" b="1">
                <a:solidFill>
                  <a:schemeClr val="tx1"/>
                </a:solidFill>
              </a:rPr>
              <a:t>Perfección</a:t>
            </a:r>
          </a:p>
          <a:p>
            <a:pPr eaLnBrk="1" hangingPunct="1"/>
            <a:endParaRPr lang="es-AR" b="1">
              <a:solidFill>
                <a:schemeClr val="tx1"/>
              </a:solidFill>
            </a:endParaRPr>
          </a:p>
        </p:txBody>
      </p:sp>
      <p:pic>
        <p:nvPicPr>
          <p:cNvPr id="4" name="Picture 5" descr="trav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0"/>
            <a:ext cx="3894138" cy="679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04582"/>
                                        </p:tgtEl>
                                        <p:attrNameLst>
                                          <p:attrName>style.visibility</p:attrName>
                                        </p:attrNameLst>
                                      </p:cBhvr>
                                      <p:to>
                                        <p:strVal val="visible"/>
                                      </p:to>
                                    </p:set>
                                    <p:animEffect transition="in" filter="dissolve">
                                      <p:cBhvr>
                                        <p:cTn id="12" dur="500"/>
                                        <p:tgtEl>
                                          <p:spTgt spid="130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4582"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5" descr="royalarch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533400"/>
            <a:ext cx="9166225"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6"/>
          <p:cNvSpPr txBox="1">
            <a:spLocks noChangeArrowheads="1"/>
          </p:cNvSpPr>
          <p:nvPr/>
        </p:nvSpPr>
        <p:spPr bwMode="auto">
          <a:xfrm>
            <a:off x="25400" y="76200"/>
            <a:ext cx="3022600" cy="14001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sz="1700" b="1">
                <a:solidFill>
                  <a:schemeClr val="tx1"/>
                </a:solidFill>
              </a:rPr>
              <a:t>P.: ¿Hacia dónde dirige sus pasos el Elegido Perfecto?</a:t>
            </a:r>
          </a:p>
          <a:p>
            <a:pPr eaLnBrk="1" hangingPunct="1"/>
            <a:r>
              <a:rPr lang="es-MX" sz="1700" b="1">
                <a:solidFill>
                  <a:schemeClr val="tx1"/>
                </a:solidFill>
              </a:rPr>
              <a:t>R.: Hacia el Arco Real.</a:t>
            </a:r>
          </a:p>
          <a:p>
            <a:pPr eaLnBrk="1" hangingPunct="1"/>
            <a:r>
              <a:rPr lang="es-MX" sz="1700" b="1">
                <a:solidFill>
                  <a:schemeClr val="tx1"/>
                </a:solidFill>
              </a:rPr>
              <a:t>(</a:t>
            </a:r>
            <a:r>
              <a:rPr lang="es-MX" sz="1700" b="1" i="1">
                <a:solidFill>
                  <a:schemeClr val="tx1"/>
                </a:solidFill>
              </a:rPr>
              <a:t>del Ritual de la Masonería Adonhiramita)</a:t>
            </a:r>
            <a:endParaRPr lang="es-MX" sz="1700"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7829"/>
                                        </p:tgtEl>
                                        <p:attrNameLst>
                                          <p:attrName>style.visibility</p:attrName>
                                        </p:attrNameLst>
                                      </p:cBhvr>
                                      <p:to>
                                        <p:strVal val="visible"/>
                                      </p:to>
                                    </p:set>
                                    <p:animEffect transition="in" filter="box(out)">
                                      <p:cBhvr>
                                        <p:cTn id="7" dur="2000"/>
                                        <p:tgtEl>
                                          <p:spTgt spid="778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152400" y="2362200"/>
            <a:ext cx="18383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La Iniciación</a:t>
            </a:r>
          </a:p>
          <a:p>
            <a:pPr eaLnBrk="1" hangingPunct="1"/>
            <a:r>
              <a:rPr lang="es-MX" b="1">
                <a:solidFill>
                  <a:schemeClr val="tx1"/>
                </a:solidFill>
              </a:rPr>
              <a:t>en el Arco</a:t>
            </a:r>
          </a:p>
          <a:p>
            <a:pPr eaLnBrk="1" hangingPunct="1"/>
            <a:r>
              <a:rPr lang="es-MX" b="1">
                <a:solidFill>
                  <a:schemeClr val="tx1"/>
                </a:solidFill>
              </a:rPr>
              <a:t>Real de Enoch,</a:t>
            </a:r>
          </a:p>
          <a:p>
            <a:pPr eaLnBrk="1" hangingPunct="1"/>
            <a:r>
              <a:rPr lang="es-MX" b="1">
                <a:solidFill>
                  <a:schemeClr val="tx1"/>
                </a:solidFill>
              </a:rPr>
              <a:t>en la obra</a:t>
            </a:r>
          </a:p>
          <a:p>
            <a:pPr eaLnBrk="1" hangingPunct="1"/>
            <a:r>
              <a:rPr lang="es-MX" b="1">
                <a:solidFill>
                  <a:schemeClr val="tx1"/>
                </a:solidFill>
              </a:rPr>
              <a:t>antimasónica </a:t>
            </a:r>
          </a:p>
          <a:p>
            <a:pPr eaLnBrk="1" hangingPunct="1"/>
            <a:r>
              <a:rPr lang="es-MX" b="1">
                <a:solidFill>
                  <a:schemeClr val="tx1"/>
                </a:solidFill>
              </a:rPr>
              <a:t>de Leo texil</a:t>
            </a:r>
          </a:p>
        </p:txBody>
      </p:sp>
      <p:pic>
        <p:nvPicPr>
          <p:cNvPr id="94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975" y="0"/>
            <a:ext cx="5229225"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box(out)">
                                      <p:cBhvr>
                                        <p:cTn id="7" dur="2000"/>
                                        <p:tgtEl>
                                          <p:spTgt spid="94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4450" name="Rectangle 2"/>
          <p:cNvSpPr>
            <a:spLocks noGrp="1" noChangeArrowheads="1"/>
          </p:cNvSpPr>
          <p:nvPr>
            <p:ph type="title"/>
          </p:nvPr>
        </p:nvSpPr>
        <p:spPr>
          <a:xfrm>
            <a:off x="533400" y="228600"/>
            <a:ext cx="8229600" cy="1139825"/>
          </a:xfrm>
        </p:spPr>
        <p:txBody>
          <a:bodyPr/>
          <a:lstStyle/>
          <a:p>
            <a:pPr eaLnBrk="1" hangingPunct="1"/>
            <a:r>
              <a:rPr lang="es-AR" smtClean="0">
                <a:solidFill>
                  <a:srgbClr val="FFFF00"/>
                </a:solidFill>
              </a:rPr>
              <a:t>8. Instrucción (I)</a:t>
            </a:r>
            <a:endParaRPr lang="es-ES_tradnl" smtClean="0">
              <a:solidFill>
                <a:srgbClr val="FFFF00"/>
              </a:solidFill>
            </a:endParaRPr>
          </a:p>
        </p:txBody>
      </p:sp>
      <p:pic>
        <p:nvPicPr>
          <p:cNvPr id="1384451" name="Picture 3" descr="50_ra_tracing_board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0225" y="1219200"/>
            <a:ext cx="3178175"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4452" name="Text Box 4"/>
          <p:cNvSpPr txBox="1">
            <a:spLocks noChangeArrowheads="1"/>
          </p:cNvSpPr>
          <p:nvPr/>
        </p:nvSpPr>
        <p:spPr bwMode="auto">
          <a:xfrm>
            <a:off x="457200" y="3702050"/>
            <a:ext cx="2368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Arco Real</a:t>
            </a:r>
          </a:p>
          <a:p>
            <a:pPr eaLnBrk="1" hangingPunct="1"/>
            <a:r>
              <a:rPr lang="es-AR">
                <a:solidFill>
                  <a:schemeClr val="tx1"/>
                </a:solidFill>
              </a:rPr>
              <a:t>según el Rito York</a:t>
            </a:r>
            <a:endParaRPr lang="es-ES_tradnl">
              <a:solidFill>
                <a:schemeClr val="tx1"/>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4450"/>
                                        </p:tgtEl>
                                        <p:attrNameLst>
                                          <p:attrName>style.visibility</p:attrName>
                                        </p:attrNameLst>
                                      </p:cBhvr>
                                      <p:to>
                                        <p:strVal val="visible"/>
                                      </p:to>
                                    </p:set>
                                    <p:animEffect transition="in" filter="blinds(horizontal)">
                                      <p:cBhvr>
                                        <p:cTn id="7" dur="500"/>
                                        <p:tgtEl>
                                          <p:spTgt spid="1384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84451"/>
                                        </p:tgtEl>
                                        <p:attrNameLst>
                                          <p:attrName>style.visibility</p:attrName>
                                        </p:attrNameLst>
                                      </p:cBhvr>
                                      <p:to>
                                        <p:strVal val="visible"/>
                                      </p:to>
                                    </p:set>
                                    <p:animEffect transition="in" filter="fade">
                                      <p:cBhvr>
                                        <p:cTn id="12" dur="2000"/>
                                        <p:tgtEl>
                                          <p:spTgt spid="13844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84452"/>
                                        </p:tgtEl>
                                        <p:attrNameLst>
                                          <p:attrName>style.visibility</p:attrName>
                                        </p:attrNameLst>
                                      </p:cBhvr>
                                      <p:to>
                                        <p:strVal val="visible"/>
                                      </p:to>
                                    </p:set>
                                    <p:animEffect transition="in" filter="dissolve">
                                      <p:cBhvr>
                                        <p:cTn id="17" dur="500"/>
                                        <p:tgtEl>
                                          <p:spTgt spid="1384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4450" grpId="0"/>
      <p:bldP spid="1384452"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122" name="Rectangle 2"/>
          <p:cNvSpPr>
            <a:spLocks noGrp="1" noChangeArrowheads="1"/>
          </p:cNvSpPr>
          <p:nvPr>
            <p:ph type="title" idx="4294967295"/>
          </p:nvPr>
        </p:nvSpPr>
        <p:spPr/>
        <p:txBody>
          <a:bodyPr/>
          <a:lstStyle/>
          <a:p>
            <a:pPr eaLnBrk="1" hangingPunct="1"/>
            <a:r>
              <a:rPr lang="es-AR" b="1" smtClean="0">
                <a:solidFill>
                  <a:schemeClr val="hlink"/>
                </a:solidFill>
              </a:rPr>
              <a:t>Dos extremos</a:t>
            </a:r>
            <a:endParaRPr lang="es-ES_tradnl" b="1" smtClean="0">
              <a:solidFill>
                <a:schemeClr val="hlink"/>
              </a:solidFill>
            </a:endParaRPr>
          </a:p>
        </p:txBody>
      </p:sp>
      <p:sp>
        <p:nvSpPr>
          <p:cNvPr id="1285123" name="Rectangle 3"/>
          <p:cNvSpPr>
            <a:spLocks noGrp="1" noChangeArrowheads="1"/>
          </p:cNvSpPr>
          <p:nvPr>
            <p:ph type="body" idx="4294967295"/>
          </p:nvPr>
        </p:nvSpPr>
        <p:spPr/>
        <p:txBody>
          <a:bodyPr/>
          <a:lstStyle/>
          <a:p>
            <a:pPr eaLnBrk="1" hangingPunct="1"/>
            <a:r>
              <a:rPr lang="es-AR" smtClean="0"/>
              <a:t>Se dice del Ser que es </a:t>
            </a:r>
            <a:r>
              <a:rPr lang="es-AR" i="1" smtClean="0"/>
              <a:t>“alto como el Cielo y profundo como el Infierno”</a:t>
            </a:r>
            <a:r>
              <a:rPr lang="es-AR" smtClean="0"/>
              <a:t>.</a:t>
            </a:r>
          </a:p>
          <a:p>
            <a:pPr eaLnBrk="1" hangingPunct="1"/>
            <a:r>
              <a:rPr lang="es-AR" smtClean="0"/>
              <a:t>Es decir, es una Totalidad y comprende ambas polaridades.</a:t>
            </a:r>
          </a:p>
          <a:p>
            <a:pPr eaLnBrk="1" hangingPunct="1"/>
            <a:r>
              <a:rPr lang="es-AR" smtClean="0"/>
              <a:t>No es una columna ni otra; realmente, decir que es el Bien, es limitarlo.</a:t>
            </a:r>
          </a:p>
          <a:p>
            <a:pPr eaLnBrk="1" hangingPunct="1"/>
            <a:r>
              <a:rPr lang="es-AR" smtClean="0"/>
              <a:t>Es el Todo, el Tao.</a:t>
            </a:r>
          </a:p>
          <a:p>
            <a:pPr eaLnBrk="1" hangingPunct="1"/>
            <a:r>
              <a:rPr lang="es-AR" smtClean="0"/>
              <a:t>Y es, por lo tanto, impersonal.</a:t>
            </a:r>
            <a:endParaRPr lang="es-ES_tradnl"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5122"/>
                                        </p:tgtEl>
                                        <p:attrNameLst>
                                          <p:attrName>style.visibility</p:attrName>
                                        </p:attrNameLst>
                                      </p:cBhvr>
                                      <p:to>
                                        <p:strVal val="visible"/>
                                      </p:to>
                                    </p:set>
                                    <p:animEffect transition="in" filter="blinds(horizontal)">
                                      <p:cBhvr>
                                        <p:cTn id="7" dur="500"/>
                                        <p:tgtEl>
                                          <p:spTgt spid="1285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5123">
                                            <p:txEl>
                                              <p:pRg st="0" end="0"/>
                                            </p:txEl>
                                          </p:spTgt>
                                        </p:tgtEl>
                                        <p:attrNameLst>
                                          <p:attrName>style.visibility</p:attrName>
                                        </p:attrNameLst>
                                      </p:cBhvr>
                                      <p:to>
                                        <p:strVal val="visible"/>
                                      </p:to>
                                    </p:set>
                                    <p:animEffect transition="in" filter="blinds(horizontal)">
                                      <p:cBhvr>
                                        <p:cTn id="12" dur="500"/>
                                        <p:tgtEl>
                                          <p:spTgt spid="12851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5123">
                                            <p:txEl>
                                              <p:pRg st="1" end="1"/>
                                            </p:txEl>
                                          </p:spTgt>
                                        </p:tgtEl>
                                        <p:attrNameLst>
                                          <p:attrName>style.visibility</p:attrName>
                                        </p:attrNameLst>
                                      </p:cBhvr>
                                      <p:to>
                                        <p:strVal val="visible"/>
                                      </p:to>
                                    </p:set>
                                    <p:animEffect transition="in" filter="blinds(horizontal)">
                                      <p:cBhvr>
                                        <p:cTn id="17" dur="500"/>
                                        <p:tgtEl>
                                          <p:spTgt spid="12851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5123">
                                            <p:txEl>
                                              <p:pRg st="2" end="2"/>
                                            </p:txEl>
                                          </p:spTgt>
                                        </p:tgtEl>
                                        <p:attrNameLst>
                                          <p:attrName>style.visibility</p:attrName>
                                        </p:attrNameLst>
                                      </p:cBhvr>
                                      <p:to>
                                        <p:strVal val="visible"/>
                                      </p:to>
                                    </p:set>
                                    <p:animEffect transition="in" filter="blinds(horizontal)">
                                      <p:cBhvr>
                                        <p:cTn id="22" dur="500"/>
                                        <p:tgtEl>
                                          <p:spTgt spid="128512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5123">
                                            <p:txEl>
                                              <p:pRg st="3" end="3"/>
                                            </p:txEl>
                                          </p:spTgt>
                                        </p:tgtEl>
                                        <p:attrNameLst>
                                          <p:attrName>style.visibility</p:attrName>
                                        </p:attrNameLst>
                                      </p:cBhvr>
                                      <p:to>
                                        <p:strVal val="visible"/>
                                      </p:to>
                                    </p:set>
                                    <p:animEffect transition="in" filter="blinds(horizontal)">
                                      <p:cBhvr>
                                        <p:cTn id="27" dur="500"/>
                                        <p:tgtEl>
                                          <p:spTgt spid="128512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5123">
                                            <p:txEl>
                                              <p:pRg st="4" end="4"/>
                                            </p:txEl>
                                          </p:spTgt>
                                        </p:tgtEl>
                                        <p:attrNameLst>
                                          <p:attrName>style.visibility</p:attrName>
                                        </p:attrNameLst>
                                      </p:cBhvr>
                                      <p:to>
                                        <p:strVal val="visible"/>
                                      </p:to>
                                    </p:set>
                                    <p:animEffect transition="in" filter="blinds(horizontal)">
                                      <p:cBhvr>
                                        <p:cTn id="32" dur="500"/>
                                        <p:tgtEl>
                                          <p:spTgt spid="1285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5122" grpId="0"/>
      <p:bldP spid="1285123" grpId="0" build="p"/>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5474" name="Rectangle 2"/>
          <p:cNvSpPr>
            <a:spLocks noGrp="1" noChangeArrowheads="1"/>
          </p:cNvSpPr>
          <p:nvPr>
            <p:ph type="title"/>
          </p:nvPr>
        </p:nvSpPr>
        <p:spPr/>
        <p:txBody>
          <a:bodyPr/>
          <a:lstStyle/>
          <a:p>
            <a:pPr eaLnBrk="1" hangingPunct="1"/>
            <a:r>
              <a:rPr lang="es-AR" sz="4000" smtClean="0">
                <a:solidFill>
                  <a:srgbClr val="FFFF00"/>
                </a:solidFill>
              </a:rPr>
              <a:t>A veces se asocia este grado con el signo de Aries</a:t>
            </a:r>
            <a:endParaRPr lang="es-ES_tradnl" sz="4000" smtClean="0">
              <a:solidFill>
                <a:srgbClr val="FFFF00"/>
              </a:solidFill>
            </a:endParaRPr>
          </a:p>
        </p:txBody>
      </p:sp>
      <p:sp>
        <p:nvSpPr>
          <p:cNvPr id="1385475" name="Rectangle 3"/>
          <p:cNvSpPr>
            <a:spLocks noGrp="1" noChangeArrowheads="1"/>
          </p:cNvSpPr>
          <p:nvPr>
            <p:ph type="body" sz="half" idx="1"/>
          </p:nvPr>
        </p:nvSpPr>
        <p:spPr>
          <a:xfrm>
            <a:off x="457200" y="1722438"/>
            <a:ext cx="4038600" cy="4525962"/>
          </a:xfrm>
        </p:spPr>
        <p:txBody>
          <a:bodyPr/>
          <a:lstStyle/>
          <a:p>
            <a:pPr eaLnBrk="1" hangingPunct="1"/>
            <a:r>
              <a:rPr lang="es-AR" sz="2800" smtClean="0"/>
              <a:t>Pero es difícil comprender la razón de esta asignación.</a:t>
            </a:r>
          </a:p>
          <a:p>
            <a:pPr eaLnBrk="1" hangingPunct="1"/>
            <a:r>
              <a:rPr lang="es-AR" sz="2800" smtClean="0"/>
              <a:t>Sólo la podemos interpretar pensando que Aries es el primer signo del Zodíaco, y representa por lo tanto el “Principio”.</a:t>
            </a:r>
            <a:endParaRPr lang="es-ES_tradnl" sz="2800" smtClean="0"/>
          </a:p>
        </p:txBody>
      </p:sp>
      <p:sp>
        <p:nvSpPr>
          <p:cNvPr id="241668" name="Rectangle 4"/>
          <p:cNvSpPr>
            <a:spLocks noGrp="1" noChangeArrowheads="1"/>
          </p:cNvSpPr>
          <p:nvPr>
            <p:ph sz="half" idx="2"/>
          </p:nvPr>
        </p:nvSpPr>
        <p:spPr/>
        <p:txBody>
          <a:bodyPr/>
          <a:lstStyle/>
          <a:p>
            <a:pPr eaLnBrk="1" hangingPunct="1"/>
            <a:endParaRPr lang="es-AR" sz="2800" smtClean="0"/>
          </a:p>
        </p:txBody>
      </p:sp>
      <p:pic>
        <p:nvPicPr>
          <p:cNvPr id="1385477" name="Picture 5" descr="a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775" y="1752600"/>
            <a:ext cx="401002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5478" name="Picture 6" descr="Ar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971800"/>
            <a:ext cx="4038600" cy="382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5474"/>
                                        </p:tgtEl>
                                        <p:attrNameLst>
                                          <p:attrName>style.visibility</p:attrName>
                                        </p:attrNameLst>
                                      </p:cBhvr>
                                      <p:to>
                                        <p:strVal val="visible"/>
                                      </p:to>
                                    </p:set>
                                    <p:animEffect transition="in" filter="blinds(horizontal)">
                                      <p:cBhvr>
                                        <p:cTn id="7" dur="500"/>
                                        <p:tgtEl>
                                          <p:spTgt spid="1385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85475">
                                            <p:txEl>
                                              <p:pRg st="0" end="0"/>
                                            </p:txEl>
                                          </p:spTgt>
                                        </p:tgtEl>
                                        <p:attrNameLst>
                                          <p:attrName>style.visibility</p:attrName>
                                        </p:attrNameLst>
                                      </p:cBhvr>
                                      <p:to>
                                        <p:strVal val="visible"/>
                                      </p:to>
                                    </p:set>
                                    <p:animEffect transition="in" filter="blinds(horizontal)">
                                      <p:cBhvr>
                                        <p:cTn id="12" dur="500"/>
                                        <p:tgtEl>
                                          <p:spTgt spid="13854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85475">
                                            <p:txEl>
                                              <p:pRg st="1" end="1"/>
                                            </p:txEl>
                                          </p:spTgt>
                                        </p:tgtEl>
                                        <p:attrNameLst>
                                          <p:attrName>style.visibility</p:attrName>
                                        </p:attrNameLst>
                                      </p:cBhvr>
                                      <p:to>
                                        <p:strVal val="visible"/>
                                      </p:to>
                                    </p:set>
                                    <p:animEffect transition="in" filter="blinds(horizontal)">
                                      <p:cBhvr>
                                        <p:cTn id="17" dur="500"/>
                                        <p:tgtEl>
                                          <p:spTgt spid="13854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3" presetClass="entr" presetSubtype="16" fill="hold" nodeType="clickEffect">
                                  <p:stCondLst>
                                    <p:cond delay="0"/>
                                  </p:stCondLst>
                                  <p:childTnLst>
                                    <p:set>
                                      <p:cBhvr>
                                        <p:cTn id="21" dur="1" fill="hold">
                                          <p:stCondLst>
                                            <p:cond delay="0"/>
                                          </p:stCondLst>
                                        </p:cTn>
                                        <p:tgtEl>
                                          <p:spTgt spid="1385477"/>
                                        </p:tgtEl>
                                        <p:attrNameLst>
                                          <p:attrName>style.visibility</p:attrName>
                                        </p:attrNameLst>
                                      </p:cBhvr>
                                      <p:to>
                                        <p:strVal val="visible"/>
                                      </p:to>
                                    </p:set>
                                    <p:animEffect transition="in" filter="plus(in)">
                                      <p:cBhvr>
                                        <p:cTn id="22" dur="2000"/>
                                        <p:tgtEl>
                                          <p:spTgt spid="13854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85478"/>
                                        </p:tgtEl>
                                        <p:attrNameLst>
                                          <p:attrName>style.visibility</p:attrName>
                                        </p:attrNameLst>
                                      </p:cBhvr>
                                      <p:to>
                                        <p:strVal val="visible"/>
                                      </p:to>
                                    </p:set>
                                    <p:animEffect transition="in" filter="fade">
                                      <p:cBhvr>
                                        <p:cTn id="27" dur="2000"/>
                                        <p:tgtEl>
                                          <p:spTgt spid="13854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5474" grpId="0"/>
      <p:bldP spid="1385475" grpId="0"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6498" name="Rectangle 2"/>
          <p:cNvSpPr>
            <a:spLocks noGrp="1" noChangeArrowheads="1"/>
          </p:cNvSpPr>
          <p:nvPr>
            <p:ph type="title"/>
          </p:nvPr>
        </p:nvSpPr>
        <p:spPr>
          <a:xfrm>
            <a:off x="457200" y="609600"/>
            <a:ext cx="8229600" cy="533400"/>
          </a:xfrm>
        </p:spPr>
        <p:txBody>
          <a:bodyPr/>
          <a:lstStyle/>
          <a:p>
            <a:pPr eaLnBrk="1" hangingPunct="1"/>
            <a:r>
              <a:rPr lang="es-ES" sz="4000" smtClean="0">
                <a:solidFill>
                  <a:srgbClr val="FFFF00"/>
                </a:solidFill>
              </a:rPr>
              <a:t>P.: “</a:t>
            </a:r>
            <a:r>
              <a:rPr lang="es-ES" sz="4000" i="1" smtClean="0">
                <a:solidFill>
                  <a:srgbClr val="FFFF00"/>
                </a:solidFill>
              </a:rPr>
              <a:t>¿Dónde estás?”</a:t>
            </a:r>
            <a:r>
              <a:rPr lang="es-ES" sz="4000" smtClean="0">
                <a:solidFill>
                  <a:srgbClr val="FFFF00"/>
                </a:solidFill>
              </a:rPr>
              <a:t> </a:t>
            </a:r>
            <a:br>
              <a:rPr lang="es-ES" sz="4000" smtClean="0">
                <a:solidFill>
                  <a:srgbClr val="FFFF00"/>
                </a:solidFill>
              </a:rPr>
            </a:br>
            <a:endParaRPr lang="es-ES_tradnl" sz="4000" smtClean="0">
              <a:solidFill>
                <a:srgbClr val="FFFF00"/>
              </a:solidFill>
            </a:endParaRPr>
          </a:p>
        </p:txBody>
      </p:sp>
      <p:pic>
        <p:nvPicPr>
          <p:cNvPr id="1386499" name="Picture 3" descr="Ollantaytanpu, lugar sagr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501900"/>
            <a:ext cx="4876800"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6500" name="Text Box 4"/>
          <p:cNvSpPr txBox="1">
            <a:spLocks noChangeArrowheads="1"/>
          </p:cNvSpPr>
          <p:nvPr/>
        </p:nvSpPr>
        <p:spPr bwMode="auto">
          <a:xfrm>
            <a:off x="212725" y="3313113"/>
            <a:ext cx="17208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ES_tradnl">
                <a:solidFill>
                  <a:schemeClr val="tx1"/>
                </a:solidFill>
              </a:rPr>
              <a:t>Ollantaytanpu,</a:t>
            </a:r>
          </a:p>
          <a:p>
            <a:pPr eaLnBrk="1" hangingPunct="1"/>
            <a:r>
              <a:rPr lang="es-AR">
                <a:solidFill>
                  <a:schemeClr val="tx1"/>
                </a:solidFill>
              </a:rPr>
              <a:t>observatorio</a:t>
            </a:r>
          </a:p>
          <a:p>
            <a:pPr eaLnBrk="1" hangingPunct="1"/>
            <a:r>
              <a:rPr lang="es-AR">
                <a:solidFill>
                  <a:schemeClr val="tx1"/>
                </a:solidFill>
              </a:rPr>
              <a:t>astronómico</a:t>
            </a:r>
          </a:p>
          <a:p>
            <a:pPr eaLnBrk="1" hangingPunct="1"/>
            <a:r>
              <a:rPr lang="es-AR">
                <a:solidFill>
                  <a:schemeClr val="tx1"/>
                </a:solidFill>
              </a:rPr>
              <a:t>en el Valle </a:t>
            </a:r>
          </a:p>
          <a:p>
            <a:pPr eaLnBrk="1" hangingPunct="1"/>
            <a:r>
              <a:rPr lang="es-AR">
                <a:solidFill>
                  <a:schemeClr val="tx1"/>
                </a:solidFill>
              </a:rPr>
              <a:t>Sagrado de los</a:t>
            </a:r>
          </a:p>
          <a:p>
            <a:pPr eaLnBrk="1" hangingPunct="1"/>
            <a:r>
              <a:rPr lang="es-AR">
                <a:solidFill>
                  <a:schemeClr val="tx1"/>
                </a:solidFill>
              </a:rPr>
              <a:t>incas.</a:t>
            </a:r>
            <a:endParaRPr lang="es-ES_tradnl">
              <a:solidFill>
                <a:schemeClr val="tx1"/>
              </a:solidFill>
            </a:endParaRPr>
          </a:p>
        </p:txBody>
      </p:sp>
      <p:sp>
        <p:nvSpPr>
          <p:cNvPr id="1386501" name="Text Box 5"/>
          <p:cNvSpPr txBox="1">
            <a:spLocks noChangeArrowheads="1"/>
          </p:cNvSpPr>
          <p:nvPr/>
        </p:nvSpPr>
        <p:spPr bwMode="auto">
          <a:xfrm>
            <a:off x="7086600" y="2322513"/>
            <a:ext cx="1911350" cy="421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Este lugar puede</a:t>
            </a:r>
          </a:p>
          <a:p>
            <a:pPr eaLnBrk="1" hangingPunct="1"/>
            <a:r>
              <a:rPr lang="es-AR">
                <a:solidFill>
                  <a:schemeClr val="tx1"/>
                </a:solidFill>
              </a:rPr>
              <a:t>ser exterior</a:t>
            </a:r>
          </a:p>
          <a:p>
            <a:pPr eaLnBrk="1" hangingPunct="1"/>
            <a:r>
              <a:rPr lang="es-AR">
                <a:solidFill>
                  <a:schemeClr val="tx1"/>
                </a:solidFill>
              </a:rPr>
              <a:t>(recordemos</a:t>
            </a:r>
          </a:p>
          <a:p>
            <a:pPr eaLnBrk="1" hangingPunct="1"/>
            <a:r>
              <a:rPr lang="es-AR">
                <a:solidFill>
                  <a:schemeClr val="tx1"/>
                </a:solidFill>
              </a:rPr>
              <a:t>que una Logia</a:t>
            </a:r>
          </a:p>
          <a:p>
            <a:pPr eaLnBrk="1" hangingPunct="1"/>
            <a:r>
              <a:rPr lang="es-AR">
                <a:solidFill>
                  <a:schemeClr val="tx1"/>
                </a:solidFill>
              </a:rPr>
              <a:t>Simbólica se</a:t>
            </a:r>
          </a:p>
          <a:p>
            <a:pPr eaLnBrk="1" hangingPunct="1"/>
            <a:r>
              <a:rPr lang="es-AR">
                <a:solidFill>
                  <a:schemeClr val="tx1"/>
                </a:solidFill>
              </a:rPr>
              <a:t>indica como </a:t>
            </a:r>
          </a:p>
          <a:p>
            <a:pPr eaLnBrk="1" hangingPunct="1"/>
            <a:r>
              <a:rPr lang="es-AR">
                <a:solidFill>
                  <a:schemeClr val="tx1"/>
                </a:solidFill>
              </a:rPr>
              <a:t>“</a:t>
            </a:r>
            <a:r>
              <a:rPr lang="es-AR" i="1">
                <a:solidFill>
                  <a:schemeClr val="tx1"/>
                </a:solidFill>
              </a:rPr>
              <a:t>el punto central</a:t>
            </a:r>
          </a:p>
          <a:p>
            <a:pPr eaLnBrk="1" hangingPunct="1"/>
            <a:r>
              <a:rPr lang="es-AR" i="1">
                <a:solidFill>
                  <a:schemeClr val="tx1"/>
                </a:solidFill>
              </a:rPr>
              <a:t>sólo conocido</a:t>
            </a:r>
          </a:p>
          <a:p>
            <a:pPr eaLnBrk="1" hangingPunct="1"/>
            <a:r>
              <a:rPr lang="es-AR" i="1">
                <a:solidFill>
                  <a:schemeClr val="tx1"/>
                </a:solidFill>
              </a:rPr>
              <a:t>por los Hijos</a:t>
            </a:r>
          </a:p>
          <a:p>
            <a:pPr eaLnBrk="1" hangingPunct="1"/>
            <a:r>
              <a:rPr lang="es-AR" i="1">
                <a:solidFill>
                  <a:schemeClr val="tx1"/>
                </a:solidFill>
              </a:rPr>
              <a:t>de la Viuda”</a:t>
            </a:r>
            <a:r>
              <a:rPr lang="es-AR">
                <a:solidFill>
                  <a:schemeClr val="tx1"/>
                </a:solidFill>
              </a:rPr>
              <a:t>) o</a:t>
            </a:r>
          </a:p>
          <a:p>
            <a:pPr eaLnBrk="1" hangingPunct="1"/>
            <a:r>
              <a:rPr lang="es-AR">
                <a:solidFill>
                  <a:schemeClr val="tx1"/>
                </a:solidFill>
              </a:rPr>
              <a:t>interior, </a:t>
            </a:r>
          </a:p>
          <a:p>
            <a:pPr eaLnBrk="1" hangingPunct="1"/>
            <a:r>
              <a:rPr lang="es-AR">
                <a:solidFill>
                  <a:schemeClr val="tx1"/>
                </a:solidFill>
              </a:rPr>
              <a:t>aludiendo al</a:t>
            </a:r>
          </a:p>
          <a:p>
            <a:pPr eaLnBrk="1" hangingPunct="1"/>
            <a:r>
              <a:rPr lang="es-AR">
                <a:solidFill>
                  <a:schemeClr val="tx1"/>
                </a:solidFill>
              </a:rPr>
              <a:t>Centro de </a:t>
            </a:r>
          </a:p>
          <a:p>
            <a:pPr eaLnBrk="1" hangingPunct="1"/>
            <a:r>
              <a:rPr lang="es-AR">
                <a:solidFill>
                  <a:schemeClr val="tx1"/>
                </a:solidFill>
              </a:rPr>
              <a:t>nuestro propio</a:t>
            </a:r>
          </a:p>
          <a:p>
            <a:pPr eaLnBrk="1" hangingPunct="1"/>
            <a:r>
              <a:rPr lang="es-AR">
                <a:solidFill>
                  <a:schemeClr val="tx1"/>
                </a:solidFill>
              </a:rPr>
              <a:t>Ser.</a:t>
            </a:r>
            <a:endParaRPr lang="es-ES_tradnl">
              <a:solidFill>
                <a:schemeClr val="tx1"/>
              </a:solidFill>
            </a:endParaRPr>
          </a:p>
        </p:txBody>
      </p:sp>
      <p:sp>
        <p:nvSpPr>
          <p:cNvPr id="1386502" name="Text Box 6"/>
          <p:cNvSpPr txBox="1">
            <a:spLocks noChangeArrowheads="1"/>
          </p:cNvSpPr>
          <p:nvPr/>
        </p:nvSpPr>
        <p:spPr bwMode="auto">
          <a:xfrm>
            <a:off x="1200150" y="898525"/>
            <a:ext cx="718978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ES" sz="4000">
                <a:solidFill>
                  <a:srgbClr val="FFFF00"/>
                </a:solidFill>
              </a:rPr>
              <a:t>R.: “</a:t>
            </a:r>
            <a:r>
              <a:rPr lang="es-ES" sz="4000" i="1">
                <a:solidFill>
                  <a:srgbClr val="FFFF00"/>
                </a:solidFill>
              </a:rPr>
              <a:t>En el centro del lugar más </a:t>
            </a:r>
          </a:p>
          <a:p>
            <a:pPr algn="ctr" eaLnBrk="1" hangingPunct="1"/>
            <a:r>
              <a:rPr lang="es-ES" sz="4000" i="1">
                <a:solidFill>
                  <a:srgbClr val="FFFF00"/>
                </a:solidFill>
              </a:rPr>
              <a:t>sagrado de la Tierra.”</a:t>
            </a:r>
            <a:endParaRPr lang="es-ES_tradnl" sz="4000" i="1">
              <a:solidFill>
                <a:srgbClr val="FFFF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6498"/>
                                        </p:tgtEl>
                                        <p:attrNameLst>
                                          <p:attrName>style.visibility</p:attrName>
                                        </p:attrNameLst>
                                      </p:cBhvr>
                                      <p:to>
                                        <p:strVal val="visible"/>
                                      </p:to>
                                    </p:set>
                                    <p:animEffect transition="in" filter="blinds(horizontal)">
                                      <p:cBhvr>
                                        <p:cTn id="7" dur="500"/>
                                        <p:tgtEl>
                                          <p:spTgt spid="13864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86502"/>
                                        </p:tgtEl>
                                        <p:attrNameLst>
                                          <p:attrName>style.visibility</p:attrName>
                                        </p:attrNameLst>
                                      </p:cBhvr>
                                      <p:to>
                                        <p:strVal val="visible"/>
                                      </p:to>
                                    </p:set>
                                    <p:animEffect transition="in" filter="fade">
                                      <p:cBhvr>
                                        <p:cTn id="12" dur="2000"/>
                                        <p:tgtEl>
                                          <p:spTgt spid="13865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86501"/>
                                        </p:tgtEl>
                                        <p:attrNameLst>
                                          <p:attrName>style.visibility</p:attrName>
                                        </p:attrNameLst>
                                      </p:cBhvr>
                                      <p:to>
                                        <p:strVal val="visible"/>
                                      </p:to>
                                    </p:set>
                                    <p:animEffect transition="in" filter="dissolve">
                                      <p:cBhvr>
                                        <p:cTn id="17" dur="500"/>
                                        <p:tgtEl>
                                          <p:spTgt spid="13865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86499"/>
                                        </p:tgtEl>
                                        <p:attrNameLst>
                                          <p:attrName>style.visibility</p:attrName>
                                        </p:attrNameLst>
                                      </p:cBhvr>
                                      <p:to>
                                        <p:strVal val="visible"/>
                                      </p:to>
                                    </p:set>
                                    <p:animEffect transition="in" filter="fade">
                                      <p:cBhvr>
                                        <p:cTn id="22" dur="2000"/>
                                        <p:tgtEl>
                                          <p:spTgt spid="138649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86500"/>
                                        </p:tgtEl>
                                        <p:attrNameLst>
                                          <p:attrName>style.visibility</p:attrName>
                                        </p:attrNameLst>
                                      </p:cBhvr>
                                      <p:to>
                                        <p:strVal val="visible"/>
                                      </p:to>
                                    </p:set>
                                    <p:animEffect transition="in" filter="dissolve">
                                      <p:cBhvr>
                                        <p:cTn id="27" dur="500"/>
                                        <p:tgtEl>
                                          <p:spTgt spid="1386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6498" grpId="0"/>
      <p:bldP spid="1386500" grpId="0"/>
      <p:bldP spid="1386501" grpId="0"/>
      <p:bldP spid="1386502"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7522" name="Rectangle 2"/>
          <p:cNvSpPr>
            <a:spLocks noGrp="1" noChangeArrowheads="1"/>
          </p:cNvSpPr>
          <p:nvPr>
            <p:ph type="title"/>
          </p:nvPr>
        </p:nvSpPr>
        <p:spPr>
          <a:xfrm>
            <a:off x="457200" y="152400"/>
            <a:ext cx="8229600" cy="1143000"/>
          </a:xfrm>
        </p:spPr>
        <p:txBody>
          <a:bodyPr/>
          <a:lstStyle/>
          <a:p>
            <a:pPr eaLnBrk="1" hangingPunct="1"/>
            <a:r>
              <a:rPr lang="es-ES" sz="2800" smtClean="0">
                <a:solidFill>
                  <a:srgbClr val="FFFF00"/>
                </a:solidFill>
              </a:rPr>
              <a:t>En el Arco Real se realizan los trabajos en un lugar apartado y secreto, simbolizando la concentración, la sístole.</a:t>
            </a:r>
            <a:endParaRPr lang="es-ES_tradnl" sz="2800" smtClean="0">
              <a:solidFill>
                <a:srgbClr val="FFFF00"/>
              </a:solidFill>
            </a:endParaRPr>
          </a:p>
        </p:txBody>
      </p:sp>
      <p:pic>
        <p:nvPicPr>
          <p:cNvPr id="1387523" name="Picture 3" descr="escal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476375"/>
            <a:ext cx="7620000"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7522"/>
                                        </p:tgtEl>
                                        <p:attrNameLst>
                                          <p:attrName>style.visibility</p:attrName>
                                        </p:attrNameLst>
                                      </p:cBhvr>
                                      <p:to>
                                        <p:strVal val="visible"/>
                                      </p:to>
                                    </p:set>
                                    <p:animEffect transition="in" filter="blinds(horizontal)">
                                      <p:cBhvr>
                                        <p:cTn id="7" dur="500"/>
                                        <p:tgtEl>
                                          <p:spTgt spid="13875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87523"/>
                                        </p:tgtEl>
                                        <p:attrNameLst>
                                          <p:attrName>style.visibility</p:attrName>
                                        </p:attrNameLst>
                                      </p:cBhvr>
                                      <p:to>
                                        <p:strVal val="visible"/>
                                      </p:to>
                                    </p:set>
                                    <p:animEffect transition="in" filter="fade">
                                      <p:cBhvr>
                                        <p:cTn id="12" dur="2000"/>
                                        <p:tgtEl>
                                          <p:spTgt spid="13875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7522"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8546" name="Rectangle 2"/>
          <p:cNvSpPr>
            <a:spLocks noGrp="1" noChangeArrowheads="1"/>
          </p:cNvSpPr>
          <p:nvPr>
            <p:ph type="title"/>
          </p:nvPr>
        </p:nvSpPr>
        <p:spPr>
          <a:xfrm>
            <a:off x="457200" y="457200"/>
            <a:ext cx="8229600" cy="1143000"/>
          </a:xfrm>
        </p:spPr>
        <p:txBody>
          <a:bodyPr/>
          <a:lstStyle/>
          <a:p>
            <a:pPr eaLnBrk="1" hangingPunct="1"/>
            <a:r>
              <a:rPr lang="es-ES" sz="3200" i="1" smtClean="0">
                <a:solidFill>
                  <a:srgbClr val="FFFF00"/>
                </a:solidFill>
              </a:rPr>
              <a:t>“Hallábame en las antiguas ruinas de Enoch, penetré los 9 arcos subterráneos que allí había y, al fin, encontré la Palabra que se había prometido a los Iniciados.”</a:t>
            </a:r>
            <a:endParaRPr lang="es-ES_tradnl" sz="3200" i="1" smtClean="0">
              <a:solidFill>
                <a:srgbClr val="FFFF00"/>
              </a:solidFill>
            </a:endParaRPr>
          </a:p>
        </p:txBody>
      </p:sp>
      <p:pic>
        <p:nvPicPr>
          <p:cNvPr id="1388547" name="Picture 3" descr="RA_symbol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6713" y="2057400"/>
            <a:ext cx="2960687"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8548" name="Text Box 4"/>
          <p:cNvSpPr txBox="1">
            <a:spLocks noChangeArrowheads="1"/>
          </p:cNvSpPr>
          <p:nvPr/>
        </p:nvSpPr>
        <p:spPr bwMode="auto">
          <a:xfrm>
            <a:off x="304800" y="3160713"/>
            <a:ext cx="221615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Un Cuadro de</a:t>
            </a:r>
          </a:p>
          <a:p>
            <a:pPr eaLnBrk="1" hangingPunct="1"/>
            <a:r>
              <a:rPr lang="es-AR">
                <a:solidFill>
                  <a:schemeClr val="tx1"/>
                </a:solidFill>
              </a:rPr>
              <a:t>fecha desconocida,</a:t>
            </a:r>
          </a:p>
          <a:p>
            <a:pPr eaLnBrk="1" hangingPunct="1"/>
            <a:r>
              <a:rPr lang="es-AR">
                <a:solidFill>
                  <a:schemeClr val="tx1"/>
                </a:solidFill>
              </a:rPr>
              <a:t>pero posiblemente</a:t>
            </a:r>
          </a:p>
          <a:p>
            <a:pPr eaLnBrk="1" hangingPunct="1"/>
            <a:r>
              <a:rPr lang="es-AR">
                <a:solidFill>
                  <a:schemeClr val="tx1"/>
                </a:solidFill>
              </a:rPr>
              <a:t>antiguo.</a:t>
            </a:r>
          </a:p>
          <a:p>
            <a:pPr eaLnBrk="1" hangingPunct="1"/>
            <a:r>
              <a:rPr lang="es-AR">
                <a:solidFill>
                  <a:schemeClr val="tx1"/>
                </a:solidFill>
              </a:rPr>
              <a:t>Contiene elementos</a:t>
            </a:r>
          </a:p>
          <a:p>
            <a:pPr eaLnBrk="1" hangingPunct="1"/>
            <a:r>
              <a:rPr lang="es-AR">
                <a:solidFill>
                  <a:schemeClr val="tx1"/>
                </a:solidFill>
              </a:rPr>
              <a:t>comunes a</a:t>
            </a:r>
          </a:p>
          <a:p>
            <a:pPr eaLnBrk="1" hangingPunct="1"/>
            <a:r>
              <a:rPr lang="es-AR">
                <a:solidFill>
                  <a:schemeClr val="tx1"/>
                </a:solidFill>
              </a:rPr>
              <a:t>los dos Ritos:</a:t>
            </a:r>
          </a:p>
          <a:p>
            <a:pPr eaLnBrk="1" hangingPunct="1"/>
            <a:r>
              <a:rPr lang="es-AR">
                <a:solidFill>
                  <a:schemeClr val="tx1"/>
                </a:solidFill>
              </a:rPr>
              <a:t>York y Escocés.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8546"/>
                                        </p:tgtEl>
                                        <p:attrNameLst>
                                          <p:attrName>style.visibility</p:attrName>
                                        </p:attrNameLst>
                                      </p:cBhvr>
                                      <p:to>
                                        <p:strVal val="visible"/>
                                      </p:to>
                                    </p:set>
                                    <p:animEffect transition="in" filter="blinds(horizontal)">
                                      <p:cBhvr>
                                        <p:cTn id="7" dur="500"/>
                                        <p:tgtEl>
                                          <p:spTgt spid="1388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88547"/>
                                        </p:tgtEl>
                                        <p:attrNameLst>
                                          <p:attrName>style.visibility</p:attrName>
                                        </p:attrNameLst>
                                      </p:cBhvr>
                                      <p:to>
                                        <p:strVal val="visible"/>
                                      </p:to>
                                    </p:set>
                                    <p:animEffect transition="in" filter="fade">
                                      <p:cBhvr>
                                        <p:cTn id="12" dur="2000"/>
                                        <p:tgtEl>
                                          <p:spTgt spid="13885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88548"/>
                                        </p:tgtEl>
                                        <p:attrNameLst>
                                          <p:attrName>style.visibility</p:attrName>
                                        </p:attrNameLst>
                                      </p:cBhvr>
                                      <p:to>
                                        <p:strVal val="visible"/>
                                      </p:to>
                                    </p:set>
                                    <p:animEffect transition="in" filter="dissolve">
                                      <p:cBhvr>
                                        <p:cTn id="17" dur="500"/>
                                        <p:tgtEl>
                                          <p:spTgt spid="1388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8546" grpId="0"/>
      <p:bldP spid="1388548"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9570" name="Rectangle 2"/>
          <p:cNvSpPr>
            <a:spLocks noGrp="1" noChangeArrowheads="1"/>
          </p:cNvSpPr>
          <p:nvPr>
            <p:ph type="title"/>
          </p:nvPr>
        </p:nvSpPr>
        <p:spPr>
          <a:xfrm>
            <a:off x="457200" y="274638"/>
            <a:ext cx="8229600" cy="944562"/>
          </a:xfrm>
        </p:spPr>
        <p:txBody>
          <a:bodyPr/>
          <a:lstStyle/>
          <a:p>
            <a:pPr eaLnBrk="1" hangingPunct="1"/>
            <a:r>
              <a:rPr lang="es-ES" smtClean="0">
                <a:solidFill>
                  <a:srgbClr val="FFFF00"/>
                </a:solidFill>
              </a:rPr>
              <a:t>P.: “</a:t>
            </a:r>
            <a:r>
              <a:rPr lang="es-ES" i="1" smtClean="0">
                <a:solidFill>
                  <a:srgbClr val="FFFF00"/>
                </a:solidFill>
              </a:rPr>
              <a:t>¿Quién eres?”</a:t>
            </a:r>
            <a:r>
              <a:rPr lang="es-ES" smtClean="0">
                <a:solidFill>
                  <a:srgbClr val="FFFF00"/>
                </a:solidFill>
              </a:rPr>
              <a:t> </a:t>
            </a:r>
            <a:endParaRPr lang="es-ES_tradnl" smtClean="0">
              <a:solidFill>
                <a:srgbClr val="FFFF00"/>
              </a:solidFill>
            </a:endParaRPr>
          </a:p>
        </p:txBody>
      </p:sp>
      <p:sp>
        <p:nvSpPr>
          <p:cNvPr id="1389571" name="Text Box 3"/>
          <p:cNvSpPr txBox="1">
            <a:spLocks noChangeArrowheads="1"/>
          </p:cNvSpPr>
          <p:nvPr/>
        </p:nvSpPr>
        <p:spPr bwMode="auto">
          <a:xfrm>
            <a:off x="457200" y="1219200"/>
            <a:ext cx="8607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ES" sz="4400">
                <a:solidFill>
                  <a:srgbClr val="FFFF00"/>
                </a:solidFill>
              </a:rPr>
              <a:t>R.: “</a:t>
            </a:r>
            <a:r>
              <a:rPr lang="es-ES" sz="4400" i="1">
                <a:solidFill>
                  <a:srgbClr val="FFFF00"/>
                </a:solidFill>
              </a:rPr>
              <a:t>Soy lo que soy y lo que seré.”</a:t>
            </a:r>
            <a:endParaRPr lang="es-ES_tradnl" sz="4400" i="1">
              <a:solidFill>
                <a:srgbClr val="FFFF00"/>
              </a:solidFill>
            </a:endParaRPr>
          </a:p>
        </p:txBody>
      </p:sp>
      <p:pic>
        <p:nvPicPr>
          <p:cNvPr id="1389572" name="Picture 4" descr="01-Major-Magic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8025" y="2362200"/>
            <a:ext cx="29654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9573" name="Text Box 5"/>
          <p:cNvSpPr txBox="1">
            <a:spLocks noChangeArrowheads="1"/>
          </p:cNvSpPr>
          <p:nvPr/>
        </p:nvSpPr>
        <p:spPr bwMode="auto">
          <a:xfrm>
            <a:off x="365125" y="2968625"/>
            <a:ext cx="255905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Obsérvese que no</a:t>
            </a:r>
          </a:p>
          <a:p>
            <a:pPr eaLnBrk="1" hangingPunct="1"/>
            <a:r>
              <a:rPr lang="es-AR">
                <a:solidFill>
                  <a:schemeClr val="tx1"/>
                </a:solidFill>
              </a:rPr>
              <a:t>es Jehová el que dice</a:t>
            </a:r>
          </a:p>
          <a:p>
            <a:pPr eaLnBrk="1" hangingPunct="1"/>
            <a:r>
              <a:rPr lang="es-AR" i="1">
                <a:solidFill>
                  <a:schemeClr val="tx1"/>
                </a:solidFill>
              </a:rPr>
              <a:t>“Yo Soy”,</a:t>
            </a:r>
            <a:r>
              <a:rPr lang="es-AR">
                <a:solidFill>
                  <a:schemeClr val="tx1"/>
                </a:solidFill>
              </a:rPr>
              <a:t> sino el propio</a:t>
            </a:r>
          </a:p>
          <a:p>
            <a:pPr eaLnBrk="1" hangingPunct="1"/>
            <a:r>
              <a:rPr lang="es-AR">
                <a:solidFill>
                  <a:schemeClr val="tx1"/>
                </a:solidFill>
              </a:rPr>
              <a:t>Iniciado de este grado.</a:t>
            </a:r>
          </a:p>
          <a:p>
            <a:pPr eaLnBrk="1" hangingPunct="1"/>
            <a:r>
              <a:rPr lang="es-AR">
                <a:solidFill>
                  <a:schemeClr val="tx1"/>
                </a:solidFill>
              </a:rPr>
              <a:t>Es, por lo tanto, una</a:t>
            </a:r>
          </a:p>
          <a:p>
            <a:pPr eaLnBrk="1" hangingPunct="1"/>
            <a:r>
              <a:rPr lang="es-AR">
                <a:solidFill>
                  <a:schemeClr val="tx1"/>
                </a:solidFill>
              </a:rPr>
              <a:t>afirmación del Ser,</a:t>
            </a:r>
          </a:p>
          <a:p>
            <a:pPr eaLnBrk="1" hangingPunct="1"/>
            <a:r>
              <a:rPr lang="es-AR">
                <a:solidFill>
                  <a:schemeClr val="tx1"/>
                </a:solidFill>
              </a:rPr>
              <a:t>una declaración de la</a:t>
            </a:r>
          </a:p>
          <a:p>
            <a:pPr eaLnBrk="1" hangingPunct="1"/>
            <a:r>
              <a:rPr lang="es-AR">
                <a:solidFill>
                  <a:schemeClr val="tx1"/>
                </a:solidFill>
              </a:rPr>
              <a:t>Individuación.</a:t>
            </a:r>
            <a:endParaRPr lang="es-ES_tradnl">
              <a:solidFill>
                <a:schemeClr val="tx1"/>
              </a:solidFill>
            </a:endParaRPr>
          </a:p>
        </p:txBody>
      </p:sp>
      <p:sp>
        <p:nvSpPr>
          <p:cNvPr id="1389574" name="Text Box 6"/>
          <p:cNvSpPr txBox="1">
            <a:spLocks noChangeArrowheads="1"/>
          </p:cNvSpPr>
          <p:nvPr/>
        </p:nvSpPr>
        <p:spPr bwMode="auto">
          <a:xfrm>
            <a:off x="6400800" y="3259138"/>
            <a:ext cx="2320925"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Mago, Arcano N°1</a:t>
            </a:r>
          </a:p>
          <a:p>
            <a:pPr eaLnBrk="1" hangingPunct="1"/>
            <a:r>
              <a:rPr lang="es-AR">
                <a:solidFill>
                  <a:schemeClr val="tx1"/>
                </a:solidFill>
              </a:rPr>
              <a:t>del Tarot, pensado </a:t>
            </a:r>
          </a:p>
          <a:p>
            <a:pPr eaLnBrk="1" hangingPunct="1"/>
            <a:r>
              <a:rPr lang="es-AR">
                <a:solidFill>
                  <a:schemeClr val="tx1"/>
                </a:solidFill>
              </a:rPr>
              <a:t>como un Ser en </a:t>
            </a:r>
          </a:p>
          <a:p>
            <a:pPr eaLnBrk="1" hangingPunct="1"/>
            <a:r>
              <a:rPr lang="es-AR">
                <a:solidFill>
                  <a:schemeClr val="tx1"/>
                </a:solidFill>
              </a:rPr>
              <a:t>proceso pleno de </a:t>
            </a:r>
          </a:p>
          <a:p>
            <a:pPr eaLnBrk="1" hangingPunct="1"/>
            <a:r>
              <a:rPr lang="es-AR">
                <a:solidFill>
                  <a:schemeClr val="tx1"/>
                </a:solidFill>
              </a:rPr>
              <a:t>Individuación.</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9570"/>
                                        </p:tgtEl>
                                        <p:attrNameLst>
                                          <p:attrName>style.visibility</p:attrName>
                                        </p:attrNameLst>
                                      </p:cBhvr>
                                      <p:to>
                                        <p:strVal val="visible"/>
                                      </p:to>
                                    </p:set>
                                    <p:animEffect transition="in" filter="blinds(horizontal)">
                                      <p:cBhvr>
                                        <p:cTn id="7" dur="500"/>
                                        <p:tgtEl>
                                          <p:spTgt spid="1389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89571"/>
                                        </p:tgtEl>
                                        <p:attrNameLst>
                                          <p:attrName>style.visibility</p:attrName>
                                        </p:attrNameLst>
                                      </p:cBhvr>
                                      <p:to>
                                        <p:strVal val="visible"/>
                                      </p:to>
                                    </p:set>
                                    <p:animEffect transition="in" filter="blinds(horizontal)">
                                      <p:cBhvr>
                                        <p:cTn id="12" dur="500"/>
                                        <p:tgtEl>
                                          <p:spTgt spid="13895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89572"/>
                                        </p:tgtEl>
                                        <p:attrNameLst>
                                          <p:attrName>style.visibility</p:attrName>
                                        </p:attrNameLst>
                                      </p:cBhvr>
                                      <p:to>
                                        <p:strVal val="visible"/>
                                      </p:to>
                                    </p:set>
                                    <p:animEffect transition="in" filter="fade">
                                      <p:cBhvr>
                                        <p:cTn id="17" dur="2000"/>
                                        <p:tgtEl>
                                          <p:spTgt spid="138957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89573"/>
                                        </p:tgtEl>
                                        <p:attrNameLst>
                                          <p:attrName>style.visibility</p:attrName>
                                        </p:attrNameLst>
                                      </p:cBhvr>
                                      <p:to>
                                        <p:strVal val="visible"/>
                                      </p:to>
                                    </p:set>
                                    <p:animEffect transition="in" filter="dissolve">
                                      <p:cBhvr>
                                        <p:cTn id="22" dur="500"/>
                                        <p:tgtEl>
                                          <p:spTgt spid="138957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89574"/>
                                        </p:tgtEl>
                                        <p:attrNameLst>
                                          <p:attrName>style.visibility</p:attrName>
                                        </p:attrNameLst>
                                      </p:cBhvr>
                                      <p:to>
                                        <p:strVal val="visible"/>
                                      </p:to>
                                    </p:set>
                                    <p:animEffect transition="in" filter="dissolve">
                                      <p:cBhvr>
                                        <p:cTn id="27" dur="500"/>
                                        <p:tgtEl>
                                          <p:spTgt spid="1389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9570" grpId="0"/>
      <p:bldP spid="1389571" grpId="0"/>
      <p:bldP spid="1389573" grpId="0"/>
      <p:bldP spid="1389574"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0594" name="Rectangle 2"/>
          <p:cNvSpPr>
            <a:spLocks noGrp="1" noChangeArrowheads="1"/>
          </p:cNvSpPr>
          <p:nvPr>
            <p:ph type="title"/>
          </p:nvPr>
        </p:nvSpPr>
        <p:spPr>
          <a:xfrm>
            <a:off x="457200" y="609600"/>
            <a:ext cx="8229600" cy="1143000"/>
          </a:xfrm>
        </p:spPr>
        <p:txBody>
          <a:bodyPr/>
          <a:lstStyle/>
          <a:p>
            <a:pPr eaLnBrk="1" hangingPunct="1"/>
            <a:r>
              <a:rPr lang="es-ES" sz="4000" i="1" smtClean="0">
                <a:solidFill>
                  <a:srgbClr val="FFFF00"/>
                </a:solidFill>
              </a:rPr>
              <a:t>“</a:t>
            </a:r>
            <a:r>
              <a:rPr lang="es-ES" sz="3600" i="1" smtClean="0">
                <a:solidFill>
                  <a:srgbClr val="FFFF00"/>
                </a:solidFill>
              </a:rPr>
              <a:t>Los contratiempos y dificultades, por grandes que sean, no deben distraer a nuestros Hermanos del camino </a:t>
            </a:r>
            <a:br>
              <a:rPr lang="es-ES" sz="3600" i="1" smtClean="0">
                <a:solidFill>
                  <a:srgbClr val="FFFF00"/>
                </a:solidFill>
              </a:rPr>
            </a:br>
            <a:r>
              <a:rPr lang="es-ES" sz="3600" i="1" smtClean="0">
                <a:solidFill>
                  <a:srgbClr val="FFFF00"/>
                </a:solidFill>
              </a:rPr>
              <a:t>de la Perfección”</a:t>
            </a:r>
            <a:endParaRPr lang="es-ES_tradnl" sz="3600" i="1" smtClean="0">
              <a:solidFill>
                <a:srgbClr val="FFFF00"/>
              </a:solidFill>
            </a:endParaRPr>
          </a:p>
        </p:txBody>
      </p:sp>
      <p:sp>
        <p:nvSpPr>
          <p:cNvPr id="1390595" name="Text Box 3"/>
          <p:cNvSpPr txBox="1">
            <a:spLocks noChangeArrowheads="1"/>
          </p:cNvSpPr>
          <p:nvPr/>
        </p:nvSpPr>
        <p:spPr bwMode="auto">
          <a:xfrm>
            <a:off x="669925" y="2590800"/>
            <a:ext cx="356235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Esta frase, de aspecto jesuítico,</a:t>
            </a:r>
          </a:p>
          <a:p>
            <a:pPr eaLnBrk="1" hangingPunct="1"/>
            <a:r>
              <a:rPr lang="es-AR">
                <a:solidFill>
                  <a:schemeClr val="tx1"/>
                </a:solidFill>
              </a:rPr>
              <a:t>ya se encontraba en el Gran </a:t>
            </a:r>
          </a:p>
          <a:p>
            <a:pPr eaLnBrk="1" hangingPunct="1"/>
            <a:r>
              <a:rPr lang="es-AR">
                <a:solidFill>
                  <a:schemeClr val="tx1"/>
                </a:solidFill>
              </a:rPr>
              <a:t>Maestro Arquitecto.</a:t>
            </a:r>
          </a:p>
          <a:p>
            <a:pPr eaLnBrk="1" hangingPunct="1"/>
            <a:r>
              <a:rPr lang="es-AR">
                <a:solidFill>
                  <a:schemeClr val="tx1"/>
                </a:solidFill>
              </a:rPr>
              <a:t>Pero debemos entender que</a:t>
            </a:r>
          </a:p>
          <a:p>
            <a:pPr eaLnBrk="1" hangingPunct="1"/>
            <a:r>
              <a:rPr lang="es-AR">
                <a:solidFill>
                  <a:schemeClr val="tx1"/>
                </a:solidFill>
              </a:rPr>
              <a:t>aquí “Perfección” no está tomada</a:t>
            </a:r>
          </a:p>
          <a:p>
            <a:pPr eaLnBrk="1" hangingPunct="1"/>
            <a:r>
              <a:rPr lang="es-AR">
                <a:solidFill>
                  <a:schemeClr val="tx1"/>
                </a:solidFill>
              </a:rPr>
              <a:t>en sentido absoluto, sino</a:t>
            </a:r>
          </a:p>
          <a:p>
            <a:pPr eaLnBrk="1" hangingPunct="1"/>
            <a:r>
              <a:rPr lang="es-AR">
                <a:solidFill>
                  <a:schemeClr val="tx1"/>
                </a:solidFill>
              </a:rPr>
              <a:t>en el de alcanzar el Grado 14°,</a:t>
            </a:r>
          </a:p>
          <a:p>
            <a:pPr eaLnBrk="1" hangingPunct="1"/>
            <a:r>
              <a:rPr lang="es-AR">
                <a:solidFill>
                  <a:schemeClr val="tx1"/>
                </a:solidFill>
              </a:rPr>
              <a:t>pináculo de la Logia Capitular de</a:t>
            </a:r>
          </a:p>
          <a:p>
            <a:pPr eaLnBrk="1" hangingPunct="1"/>
            <a:r>
              <a:rPr lang="es-AR">
                <a:solidFill>
                  <a:schemeClr val="tx1"/>
                </a:solidFill>
              </a:rPr>
              <a:t>Perfección. El término “Perfecto”</a:t>
            </a:r>
          </a:p>
          <a:p>
            <a:pPr eaLnBrk="1" hangingPunct="1"/>
            <a:r>
              <a:rPr lang="es-AR">
                <a:solidFill>
                  <a:schemeClr val="tx1"/>
                </a:solidFill>
              </a:rPr>
              <a:t>era usado por los gnósticos</a:t>
            </a:r>
          </a:p>
          <a:p>
            <a:pPr eaLnBrk="1" hangingPunct="1"/>
            <a:r>
              <a:rPr lang="es-AR">
                <a:solidFill>
                  <a:schemeClr val="tx1"/>
                </a:solidFill>
              </a:rPr>
              <a:t>para referirse al grado supremo </a:t>
            </a:r>
          </a:p>
          <a:p>
            <a:pPr eaLnBrk="1" hangingPunct="1"/>
            <a:r>
              <a:rPr lang="es-AR">
                <a:solidFill>
                  <a:schemeClr val="tx1"/>
                </a:solidFill>
              </a:rPr>
              <a:t>de Iniciación.</a:t>
            </a:r>
            <a:endParaRPr lang="es-ES_tradnl">
              <a:solidFill>
                <a:schemeClr val="tx1"/>
              </a:solidFill>
            </a:endParaRPr>
          </a:p>
        </p:txBody>
      </p:sp>
      <p:pic>
        <p:nvPicPr>
          <p:cNvPr id="1390596" name="Picture 4" descr="oblozhka-perfectos-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2150" y="2714625"/>
            <a:ext cx="184785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0597" name="Text Box 5"/>
          <p:cNvSpPr txBox="1">
            <a:spLocks noChangeArrowheads="1"/>
          </p:cNvSpPr>
          <p:nvPr/>
        </p:nvSpPr>
        <p:spPr bwMode="auto">
          <a:xfrm>
            <a:off x="5013325" y="5675313"/>
            <a:ext cx="379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Los cátaros fueron conocidos como</a:t>
            </a:r>
          </a:p>
          <a:p>
            <a:pPr algn="ctr" eaLnBrk="1" hangingPunct="1"/>
            <a:r>
              <a:rPr lang="es-AR">
                <a:solidFill>
                  <a:schemeClr val="tx1"/>
                </a:solidFill>
              </a:rPr>
              <a:t>los “Puros” o los “Perfectos”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90594"/>
                                        </p:tgtEl>
                                        <p:attrNameLst>
                                          <p:attrName>style.visibility</p:attrName>
                                        </p:attrNameLst>
                                      </p:cBhvr>
                                      <p:to>
                                        <p:strVal val="visible"/>
                                      </p:to>
                                    </p:set>
                                    <p:animEffect transition="in" filter="blinds(horizontal)">
                                      <p:cBhvr>
                                        <p:cTn id="7" dur="500"/>
                                        <p:tgtEl>
                                          <p:spTgt spid="13905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0595"/>
                                        </p:tgtEl>
                                        <p:attrNameLst>
                                          <p:attrName>style.visibility</p:attrName>
                                        </p:attrNameLst>
                                      </p:cBhvr>
                                      <p:to>
                                        <p:strVal val="visible"/>
                                      </p:to>
                                    </p:set>
                                    <p:animEffect transition="in" filter="dissolve">
                                      <p:cBhvr>
                                        <p:cTn id="12" dur="500"/>
                                        <p:tgtEl>
                                          <p:spTgt spid="13905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90596"/>
                                        </p:tgtEl>
                                        <p:attrNameLst>
                                          <p:attrName>style.visibility</p:attrName>
                                        </p:attrNameLst>
                                      </p:cBhvr>
                                      <p:to>
                                        <p:strVal val="visible"/>
                                      </p:to>
                                    </p:set>
                                    <p:animEffect transition="in" filter="fade">
                                      <p:cBhvr>
                                        <p:cTn id="17" dur="2000"/>
                                        <p:tgtEl>
                                          <p:spTgt spid="13905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90597"/>
                                        </p:tgtEl>
                                        <p:attrNameLst>
                                          <p:attrName>style.visibility</p:attrName>
                                        </p:attrNameLst>
                                      </p:cBhvr>
                                      <p:to>
                                        <p:strVal val="visible"/>
                                      </p:to>
                                    </p:set>
                                    <p:animEffect transition="in" filter="dissolve">
                                      <p:cBhvr>
                                        <p:cTn id="22" dur="500"/>
                                        <p:tgtEl>
                                          <p:spTgt spid="139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0594" grpId="0"/>
      <p:bldP spid="1390595" grpId="0"/>
      <p:bldP spid="1390597"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1618" name="Picture 2" descr="139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7950" y="152400"/>
            <a:ext cx="497205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1619" name="Text Box 3"/>
          <p:cNvSpPr txBox="1">
            <a:spLocks noChangeArrowheads="1"/>
          </p:cNvSpPr>
          <p:nvPr/>
        </p:nvSpPr>
        <p:spPr bwMode="auto">
          <a:xfrm>
            <a:off x="107950" y="2116138"/>
            <a:ext cx="25209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Diversos símbolos</a:t>
            </a:r>
          </a:p>
          <a:p>
            <a:pPr eaLnBrk="1" hangingPunct="1"/>
            <a:r>
              <a:rPr lang="es-AR">
                <a:solidFill>
                  <a:schemeClr val="tx1"/>
                </a:solidFill>
              </a:rPr>
              <a:t>del Arco Real escocés,</a:t>
            </a:r>
          </a:p>
          <a:p>
            <a:pPr eaLnBrk="1" hangingPunct="1"/>
            <a:r>
              <a:rPr lang="es-AR">
                <a:solidFill>
                  <a:schemeClr val="tx1"/>
                </a:solidFill>
              </a:rPr>
              <a:t>en la obra de</a:t>
            </a:r>
          </a:p>
          <a:p>
            <a:pPr eaLnBrk="1" hangingPunct="1"/>
            <a:r>
              <a:rPr lang="es-AR">
                <a:solidFill>
                  <a:schemeClr val="tx1"/>
                </a:solidFill>
              </a:rPr>
              <a:t>C.T. Mc Clenechan </a:t>
            </a:r>
          </a:p>
          <a:p>
            <a:pPr eaLnBrk="1" hangingPunct="1"/>
            <a:r>
              <a:rPr lang="es-AR">
                <a:solidFill>
                  <a:schemeClr val="tx1"/>
                </a:solidFill>
              </a:rPr>
              <a:t>(1884)</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91618"/>
                                        </p:tgtEl>
                                        <p:attrNameLst>
                                          <p:attrName>style.visibility</p:attrName>
                                        </p:attrNameLst>
                                      </p:cBhvr>
                                      <p:to>
                                        <p:strVal val="visible"/>
                                      </p:to>
                                    </p:set>
                                    <p:animEffect transition="in" filter="fade">
                                      <p:cBhvr>
                                        <p:cTn id="7" dur="2000"/>
                                        <p:tgtEl>
                                          <p:spTgt spid="13916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1619"/>
                                        </p:tgtEl>
                                        <p:attrNameLst>
                                          <p:attrName>style.visibility</p:attrName>
                                        </p:attrNameLst>
                                      </p:cBhvr>
                                      <p:to>
                                        <p:strVal val="visible"/>
                                      </p:to>
                                    </p:set>
                                    <p:animEffect transition="in" filter="dissolve">
                                      <p:cBhvr>
                                        <p:cTn id="12" dur="500"/>
                                        <p:tgtEl>
                                          <p:spTgt spid="1391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1619"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42" name="Text Box 2"/>
          <p:cNvSpPr txBox="1">
            <a:spLocks noChangeArrowheads="1"/>
          </p:cNvSpPr>
          <p:nvPr/>
        </p:nvSpPr>
        <p:spPr bwMode="auto">
          <a:xfrm>
            <a:off x="107950" y="1676400"/>
            <a:ext cx="24415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Arco Real</a:t>
            </a:r>
          </a:p>
          <a:p>
            <a:pPr eaLnBrk="1" hangingPunct="1"/>
            <a:r>
              <a:rPr lang="es-AR">
                <a:solidFill>
                  <a:schemeClr val="tx1"/>
                </a:solidFill>
              </a:rPr>
              <a:t>del Rito de Perfección</a:t>
            </a:r>
          </a:p>
          <a:p>
            <a:pPr eaLnBrk="1" hangingPunct="1"/>
            <a:r>
              <a:rPr lang="es-AR">
                <a:solidFill>
                  <a:schemeClr val="tx1"/>
                </a:solidFill>
              </a:rPr>
              <a:t>en 25 grados, </a:t>
            </a:r>
          </a:p>
          <a:p>
            <a:pPr eaLnBrk="1" hangingPunct="1"/>
            <a:r>
              <a:rPr lang="es-AR">
                <a:solidFill>
                  <a:schemeClr val="tx1"/>
                </a:solidFill>
              </a:rPr>
              <a:t>precursor del Rito</a:t>
            </a:r>
          </a:p>
          <a:p>
            <a:pPr eaLnBrk="1" hangingPunct="1"/>
            <a:r>
              <a:rPr lang="es-AR">
                <a:solidFill>
                  <a:schemeClr val="tx1"/>
                </a:solidFill>
              </a:rPr>
              <a:t>Escocés.</a:t>
            </a:r>
          </a:p>
          <a:p>
            <a:pPr eaLnBrk="1" hangingPunct="1"/>
            <a:r>
              <a:rPr lang="es-AR">
                <a:solidFill>
                  <a:schemeClr val="tx1"/>
                </a:solidFill>
              </a:rPr>
              <a:t>Se observan todavía</a:t>
            </a:r>
          </a:p>
          <a:p>
            <a:pPr eaLnBrk="1" hangingPunct="1"/>
            <a:r>
              <a:rPr lang="es-AR">
                <a:solidFill>
                  <a:schemeClr val="tx1"/>
                </a:solidFill>
              </a:rPr>
              <a:t>muchos elementos </a:t>
            </a:r>
          </a:p>
          <a:p>
            <a:pPr eaLnBrk="1" hangingPunct="1"/>
            <a:r>
              <a:rPr lang="es-AR">
                <a:solidFill>
                  <a:schemeClr val="tx1"/>
                </a:solidFill>
              </a:rPr>
              <a:t>de los grados de </a:t>
            </a:r>
          </a:p>
          <a:p>
            <a:pPr eaLnBrk="1" hangingPunct="1"/>
            <a:r>
              <a:rPr lang="es-AR">
                <a:solidFill>
                  <a:schemeClr val="tx1"/>
                </a:solidFill>
              </a:rPr>
              <a:t>Elegido.</a:t>
            </a:r>
          </a:p>
          <a:p>
            <a:pPr eaLnBrk="1" hangingPunct="1"/>
            <a:r>
              <a:rPr lang="es-AR">
                <a:solidFill>
                  <a:schemeClr val="tx1"/>
                </a:solidFill>
              </a:rPr>
              <a:t>Imagen en la página</a:t>
            </a:r>
          </a:p>
          <a:p>
            <a:pPr eaLnBrk="1" hangingPunct="1"/>
            <a:r>
              <a:rPr lang="es-AR">
                <a:solidFill>
                  <a:schemeClr val="tx1"/>
                </a:solidFill>
              </a:rPr>
              <a:t>de la Gran Logia</a:t>
            </a:r>
          </a:p>
          <a:p>
            <a:pPr eaLnBrk="1" hangingPunct="1"/>
            <a:r>
              <a:rPr lang="es-AR">
                <a:solidFill>
                  <a:schemeClr val="tx1"/>
                </a:solidFill>
              </a:rPr>
              <a:t>Regular de Inglaterra.</a:t>
            </a:r>
            <a:endParaRPr lang="es-ES_tradnl">
              <a:solidFill>
                <a:schemeClr val="tx1"/>
              </a:solidFill>
            </a:endParaRPr>
          </a:p>
        </p:txBody>
      </p:sp>
      <p:pic>
        <p:nvPicPr>
          <p:cNvPr id="1392643" name="Picture 3" descr="HRA_Chap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0025" y="76200"/>
            <a:ext cx="5032375" cy="663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92643"/>
                                        </p:tgtEl>
                                        <p:attrNameLst>
                                          <p:attrName>style.visibility</p:attrName>
                                        </p:attrNameLst>
                                      </p:cBhvr>
                                      <p:to>
                                        <p:strVal val="visible"/>
                                      </p:to>
                                    </p:set>
                                    <p:animEffect transition="in" filter="fade">
                                      <p:cBhvr>
                                        <p:cTn id="7" dur="2000"/>
                                        <p:tgtEl>
                                          <p:spTgt spid="13926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2642"/>
                                        </p:tgtEl>
                                        <p:attrNameLst>
                                          <p:attrName>style.visibility</p:attrName>
                                        </p:attrNameLst>
                                      </p:cBhvr>
                                      <p:to>
                                        <p:strVal val="visible"/>
                                      </p:to>
                                    </p:set>
                                    <p:animEffect transition="in" filter="dissolve">
                                      <p:cBhvr>
                                        <p:cTn id="12" dur="500"/>
                                        <p:tgtEl>
                                          <p:spTgt spid="1392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42"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3666" name="Text Box 2"/>
          <p:cNvSpPr txBox="1">
            <a:spLocks noChangeArrowheads="1"/>
          </p:cNvSpPr>
          <p:nvPr/>
        </p:nvSpPr>
        <p:spPr bwMode="auto">
          <a:xfrm>
            <a:off x="222250" y="2390775"/>
            <a:ext cx="259715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Arco Real,</a:t>
            </a:r>
          </a:p>
          <a:p>
            <a:pPr eaLnBrk="1" hangingPunct="1"/>
            <a:r>
              <a:rPr lang="es-AR">
                <a:solidFill>
                  <a:schemeClr val="tx1"/>
                </a:solidFill>
              </a:rPr>
              <a:t>Grado 11° del</a:t>
            </a:r>
          </a:p>
          <a:p>
            <a:pPr eaLnBrk="1" hangingPunct="1"/>
            <a:r>
              <a:rPr lang="es-AR">
                <a:solidFill>
                  <a:schemeClr val="tx1"/>
                </a:solidFill>
              </a:rPr>
              <a:t>Rito Primitivo de Namur</a:t>
            </a:r>
          </a:p>
          <a:p>
            <a:pPr eaLnBrk="1" hangingPunct="1"/>
            <a:r>
              <a:rPr lang="es-AR">
                <a:solidFill>
                  <a:schemeClr val="tx1"/>
                </a:solidFill>
              </a:rPr>
              <a:t>en 33 grados (1770).</a:t>
            </a:r>
          </a:p>
          <a:p>
            <a:pPr eaLnBrk="1" hangingPunct="1"/>
            <a:r>
              <a:rPr lang="es-AR">
                <a:solidFill>
                  <a:schemeClr val="tx1"/>
                </a:solidFill>
              </a:rPr>
              <a:t>Imagen en la página</a:t>
            </a:r>
          </a:p>
          <a:p>
            <a:pPr eaLnBrk="1" hangingPunct="1"/>
            <a:r>
              <a:rPr lang="es-AR">
                <a:solidFill>
                  <a:schemeClr val="tx1"/>
                </a:solidFill>
              </a:rPr>
              <a:t>de la Gran Logia</a:t>
            </a:r>
          </a:p>
          <a:p>
            <a:pPr eaLnBrk="1" hangingPunct="1"/>
            <a:r>
              <a:rPr lang="es-AR">
                <a:solidFill>
                  <a:schemeClr val="tx1"/>
                </a:solidFill>
              </a:rPr>
              <a:t>Regular de Inglaterra. </a:t>
            </a:r>
            <a:endParaRPr lang="es-ES_tradnl">
              <a:solidFill>
                <a:schemeClr val="tx1"/>
              </a:solidFill>
            </a:endParaRPr>
          </a:p>
        </p:txBody>
      </p:sp>
      <p:pic>
        <p:nvPicPr>
          <p:cNvPr id="1393667" name="Picture 3" descr="HRA_Pa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2588" y="152400"/>
            <a:ext cx="483235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93667"/>
                                        </p:tgtEl>
                                        <p:attrNameLst>
                                          <p:attrName>style.visibility</p:attrName>
                                        </p:attrNameLst>
                                      </p:cBhvr>
                                      <p:to>
                                        <p:strVal val="visible"/>
                                      </p:to>
                                    </p:set>
                                    <p:animEffect transition="in" filter="fade">
                                      <p:cBhvr>
                                        <p:cTn id="7" dur="2000"/>
                                        <p:tgtEl>
                                          <p:spTgt spid="13936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3666"/>
                                        </p:tgtEl>
                                        <p:attrNameLst>
                                          <p:attrName>style.visibility</p:attrName>
                                        </p:attrNameLst>
                                      </p:cBhvr>
                                      <p:to>
                                        <p:strVal val="visible"/>
                                      </p:to>
                                    </p:set>
                                    <p:animEffect transition="in" filter="dissolve">
                                      <p:cBhvr>
                                        <p:cTn id="12" dur="500"/>
                                        <p:tgtEl>
                                          <p:spTgt spid="1393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3666"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4690" name="Picture 2" descr="HRA_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802957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4691" name="Text Box 3"/>
          <p:cNvSpPr txBox="1">
            <a:spLocks noChangeArrowheads="1"/>
          </p:cNvSpPr>
          <p:nvPr/>
        </p:nvSpPr>
        <p:spPr bwMode="auto">
          <a:xfrm>
            <a:off x="1704975" y="5789613"/>
            <a:ext cx="59150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Cuadro del Arco Real,</a:t>
            </a:r>
          </a:p>
          <a:p>
            <a:pPr algn="ctr" eaLnBrk="1" hangingPunct="1"/>
            <a:r>
              <a:rPr lang="es-AR">
                <a:solidFill>
                  <a:schemeClr val="tx1"/>
                </a:solidFill>
              </a:rPr>
              <a:t>Grado 13° del Rito Escocés (1884). Imagen en la página</a:t>
            </a:r>
          </a:p>
          <a:p>
            <a:pPr algn="ctr" eaLnBrk="1" hangingPunct="1"/>
            <a:r>
              <a:rPr lang="es-AR">
                <a:solidFill>
                  <a:schemeClr val="tx1"/>
                </a:solidFill>
              </a:rPr>
              <a:t>de la Gran Logia Regular de Inglaterra.</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94690"/>
                                        </p:tgtEl>
                                        <p:attrNameLst>
                                          <p:attrName>style.visibility</p:attrName>
                                        </p:attrNameLst>
                                      </p:cBhvr>
                                      <p:to>
                                        <p:strVal val="visible"/>
                                      </p:to>
                                    </p:set>
                                    <p:animEffect transition="in" filter="fade">
                                      <p:cBhvr>
                                        <p:cTn id="7" dur="2000"/>
                                        <p:tgtEl>
                                          <p:spTgt spid="139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4691"/>
                                        </p:tgtEl>
                                        <p:attrNameLst>
                                          <p:attrName>style.visibility</p:attrName>
                                        </p:attrNameLst>
                                      </p:cBhvr>
                                      <p:to>
                                        <p:strVal val="visible"/>
                                      </p:to>
                                    </p:set>
                                    <p:animEffect transition="in" filter="dissolve">
                                      <p:cBhvr>
                                        <p:cTn id="12" dur="500"/>
                                        <p:tgtEl>
                                          <p:spTgt spid="1394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4691" grpId="0"/>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5714" name="Text Box 2"/>
          <p:cNvSpPr txBox="1">
            <a:spLocks noChangeArrowheads="1"/>
          </p:cNvSpPr>
          <p:nvPr/>
        </p:nvSpPr>
        <p:spPr bwMode="auto">
          <a:xfrm>
            <a:off x="288925" y="2322513"/>
            <a:ext cx="13652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t>
            </a:r>
          </a:p>
          <a:p>
            <a:pPr eaLnBrk="1" hangingPunct="1"/>
            <a:r>
              <a:rPr lang="es-AR">
                <a:solidFill>
                  <a:schemeClr val="tx1"/>
                </a:solidFill>
              </a:rPr>
              <a:t>Arco Real,</a:t>
            </a:r>
          </a:p>
          <a:p>
            <a:pPr eaLnBrk="1" hangingPunct="1"/>
            <a:r>
              <a:rPr lang="es-AR">
                <a:solidFill>
                  <a:schemeClr val="tx1"/>
                </a:solidFill>
              </a:rPr>
              <a:t>en la obra</a:t>
            </a:r>
          </a:p>
          <a:p>
            <a:pPr eaLnBrk="1" hangingPunct="1"/>
            <a:r>
              <a:rPr lang="es-AR">
                <a:solidFill>
                  <a:schemeClr val="tx1"/>
                </a:solidFill>
              </a:rPr>
              <a:t>de Cassard</a:t>
            </a:r>
          </a:p>
          <a:p>
            <a:pPr eaLnBrk="1" hangingPunct="1"/>
            <a:r>
              <a:rPr lang="es-AR">
                <a:solidFill>
                  <a:schemeClr val="tx1"/>
                </a:solidFill>
              </a:rPr>
              <a:t>(finales del</a:t>
            </a:r>
          </a:p>
          <a:p>
            <a:pPr eaLnBrk="1" hangingPunct="1"/>
            <a:r>
              <a:rPr lang="es-AR">
                <a:solidFill>
                  <a:schemeClr val="tx1"/>
                </a:solidFill>
              </a:rPr>
              <a:t>siglo XIX).</a:t>
            </a:r>
            <a:endParaRPr lang="es-ES_tradnl">
              <a:solidFill>
                <a:schemeClr val="tx1"/>
              </a:solidFill>
            </a:endParaRPr>
          </a:p>
        </p:txBody>
      </p:sp>
      <p:pic>
        <p:nvPicPr>
          <p:cNvPr id="1395715" name="Picture 3" descr="books?id=IAkIAAAAQAAJ&amp;pg=PA246-IA1&amp;img=1&amp;zoom=3&amp;hl=es&amp;sig=ACfU3U2mBHakc3W6jA-OoLmTzNbq7RrZPw&amp;w=6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0"/>
            <a:ext cx="409575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95715"/>
                                        </p:tgtEl>
                                        <p:attrNameLst>
                                          <p:attrName>style.visibility</p:attrName>
                                        </p:attrNameLst>
                                      </p:cBhvr>
                                      <p:to>
                                        <p:strVal val="visible"/>
                                      </p:to>
                                    </p:set>
                                    <p:animEffect transition="in" filter="fade">
                                      <p:cBhvr>
                                        <p:cTn id="7" dur="2000"/>
                                        <p:tgtEl>
                                          <p:spTgt spid="13957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5714"/>
                                        </p:tgtEl>
                                        <p:attrNameLst>
                                          <p:attrName>style.visibility</p:attrName>
                                        </p:attrNameLst>
                                      </p:cBhvr>
                                      <p:to>
                                        <p:strVal val="visible"/>
                                      </p:to>
                                    </p:set>
                                    <p:animEffect transition="in" filter="dissolve">
                                      <p:cBhvr>
                                        <p:cTn id="12" dur="500"/>
                                        <p:tgtEl>
                                          <p:spTgt spid="1395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5714" grpId="0"/>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6738" name="Rectangle 2"/>
          <p:cNvSpPr>
            <a:spLocks noGrp="1" noChangeArrowheads="1"/>
          </p:cNvSpPr>
          <p:nvPr>
            <p:ph type="title"/>
          </p:nvPr>
        </p:nvSpPr>
        <p:spPr>
          <a:xfrm>
            <a:off x="457200" y="76200"/>
            <a:ext cx="8229600" cy="1143000"/>
          </a:xfrm>
        </p:spPr>
        <p:txBody>
          <a:bodyPr/>
          <a:lstStyle/>
          <a:p>
            <a:pPr eaLnBrk="1" hangingPunct="1"/>
            <a:r>
              <a:rPr lang="es-AR" smtClean="0">
                <a:solidFill>
                  <a:srgbClr val="FFFF00"/>
                </a:solidFill>
              </a:rPr>
              <a:t>Los Misterios Nórdicos</a:t>
            </a:r>
            <a:endParaRPr lang="es-ES_tradnl" smtClean="0">
              <a:solidFill>
                <a:srgbClr val="FFFF00"/>
              </a:solidFill>
            </a:endParaRPr>
          </a:p>
        </p:txBody>
      </p:sp>
      <p:sp>
        <p:nvSpPr>
          <p:cNvPr id="1396739" name="Rectangle 3"/>
          <p:cNvSpPr>
            <a:spLocks noGrp="1" noChangeArrowheads="1"/>
          </p:cNvSpPr>
          <p:nvPr>
            <p:ph type="body" sz="half" idx="1"/>
          </p:nvPr>
        </p:nvSpPr>
        <p:spPr>
          <a:xfrm>
            <a:off x="76200" y="1417638"/>
            <a:ext cx="4038600" cy="4525962"/>
          </a:xfrm>
        </p:spPr>
        <p:txBody>
          <a:bodyPr/>
          <a:lstStyle/>
          <a:p>
            <a:pPr eaLnBrk="1" hangingPunct="1"/>
            <a:r>
              <a:rPr lang="en-GB" sz="1800" smtClean="0"/>
              <a:t>M.P. Hall (1928) ha relacionado los Nueve Arcos con las nueve cámaras o cavernas que debía atravesar un Candidato en los Misterios Nórdicos. </a:t>
            </a:r>
          </a:p>
          <a:p>
            <a:pPr eaLnBrk="1" hangingPunct="1"/>
            <a:r>
              <a:rPr lang="en-GB" sz="1800" smtClean="0"/>
              <a:t>Estas Cámaras de Iniciación representaban las nueve esferas en las cuales los 12 Drottars (Jefes-Sacerdotes de Odín) dividieron el Universo. </a:t>
            </a:r>
          </a:p>
          <a:p>
            <a:pPr eaLnBrk="1" hangingPunct="1"/>
            <a:r>
              <a:rPr lang="en-GB" sz="1800" smtClean="0"/>
              <a:t>El mismo autor encuentra una correspondencia entre estos nueve mundos y las nueve esferas o planos que debía atravesar el Iniciado en los Misterios de Eleusis en el camino hacia la regeneración.</a:t>
            </a:r>
            <a:endParaRPr lang="es-ES" sz="1800" smtClean="0"/>
          </a:p>
        </p:txBody>
      </p:sp>
      <p:sp>
        <p:nvSpPr>
          <p:cNvPr id="1396740" name="Text Box 4"/>
          <p:cNvSpPr txBox="1">
            <a:spLocks noChangeArrowheads="1"/>
          </p:cNvSpPr>
          <p:nvPr/>
        </p:nvSpPr>
        <p:spPr bwMode="auto">
          <a:xfrm>
            <a:off x="4267200" y="1166813"/>
            <a:ext cx="4870450"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buFontTx/>
              <a:buAutoNum type="arabicParenR"/>
            </a:pPr>
            <a:r>
              <a:rPr lang="es-ES_tradnl">
                <a:solidFill>
                  <a:schemeClr val="tx1"/>
                </a:solidFill>
              </a:rPr>
              <a:t>Asgard, el Mundo de los Dioses; </a:t>
            </a:r>
          </a:p>
          <a:p>
            <a:pPr eaLnBrk="1" hangingPunct="1">
              <a:buFontTx/>
              <a:buAutoNum type="arabicParenR"/>
            </a:pPr>
            <a:r>
              <a:rPr lang="es-ES_tradnl">
                <a:solidFill>
                  <a:schemeClr val="tx1"/>
                </a:solidFill>
              </a:rPr>
              <a:t>Alf-heim, el Mundo de los Elfos ligeros </a:t>
            </a:r>
          </a:p>
          <a:p>
            <a:pPr eaLnBrk="1" hangingPunct="1"/>
            <a:r>
              <a:rPr lang="es-ES_tradnl">
                <a:solidFill>
                  <a:schemeClr val="tx1"/>
                </a:solidFill>
              </a:rPr>
              <a:t>y hermosos, o Espíritus; </a:t>
            </a:r>
          </a:p>
          <a:p>
            <a:pPr eaLnBrk="1" hangingPunct="1">
              <a:buFontTx/>
              <a:buAutoNum type="arabicParenR" startAt="3"/>
            </a:pPr>
            <a:r>
              <a:rPr lang="es-ES_tradnl">
                <a:solidFill>
                  <a:schemeClr val="tx1"/>
                </a:solidFill>
              </a:rPr>
              <a:t>Nifl-heim, el Mundo del Frío y la </a:t>
            </a:r>
          </a:p>
          <a:p>
            <a:pPr eaLnBrk="1" hangingPunct="1"/>
            <a:r>
              <a:rPr lang="es-ES_tradnl">
                <a:solidFill>
                  <a:schemeClr val="tx1"/>
                </a:solidFill>
              </a:rPr>
              <a:t>Oscuridad, que es localizado en el</a:t>
            </a:r>
            <a:r>
              <a:rPr lang="es-ES_tradnl"/>
              <a:t> </a:t>
            </a:r>
            <a:r>
              <a:rPr lang="es-ES_tradnl">
                <a:solidFill>
                  <a:schemeClr val="tx1"/>
                </a:solidFill>
              </a:rPr>
              <a:t>Norte; </a:t>
            </a:r>
          </a:p>
          <a:p>
            <a:pPr eaLnBrk="1" hangingPunct="1"/>
            <a:r>
              <a:rPr lang="es-ES_tradnl">
                <a:solidFill>
                  <a:schemeClr val="tx1"/>
                </a:solidFill>
              </a:rPr>
              <a:t>4)  Jotun-heim, el Mundo de los Gigantes, </a:t>
            </a:r>
          </a:p>
          <a:p>
            <a:pPr eaLnBrk="1" hangingPunct="1"/>
            <a:r>
              <a:rPr lang="es-ES_tradnl">
                <a:solidFill>
                  <a:schemeClr val="tx1"/>
                </a:solidFill>
              </a:rPr>
              <a:t>en el Este; </a:t>
            </a:r>
          </a:p>
          <a:p>
            <a:pPr eaLnBrk="1" hangingPunct="1">
              <a:buFontTx/>
              <a:buAutoNum type="arabicParenR" startAt="5"/>
            </a:pPr>
            <a:r>
              <a:rPr lang="es-ES_tradnl">
                <a:solidFill>
                  <a:schemeClr val="tx1"/>
                </a:solidFill>
              </a:rPr>
              <a:t>Midgard, el Mundo de la Tierra </a:t>
            </a:r>
          </a:p>
          <a:p>
            <a:pPr eaLnBrk="1" hangingPunct="1"/>
            <a:r>
              <a:rPr lang="es-ES_tradnl">
                <a:solidFill>
                  <a:schemeClr val="tx1"/>
                </a:solidFill>
              </a:rPr>
              <a:t>de seres humanos, que es localizado </a:t>
            </a:r>
          </a:p>
          <a:p>
            <a:pPr eaLnBrk="1" hangingPunct="1"/>
            <a:r>
              <a:rPr lang="es-ES_tradnl">
                <a:solidFill>
                  <a:schemeClr val="tx1"/>
                </a:solidFill>
              </a:rPr>
              <a:t>en el medio, o lugar medio; </a:t>
            </a:r>
          </a:p>
          <a:p>
            <a:pPr eaLnBrk="1" hangingPunct="1"/>
            <a:r>
              <a:rPr lang="es-ES_tradnl">
                <a:solidFill>
                  <a:schemeClr val="tx1"/>
                </a:solidFill>
              </a:rPr>
              <a:t>6) Vana-heim, el Mundo de los Veletas, </a:t>
            </a:r>
          </a:p>
          <a:p>
            <a:pPr eaLnBrk="1" hangingPunct="1"/>
            <a:r>
              <a:rPr lang="es-ES_tradnl">
                <a:solidFill>
                  <a:schemeClr val="tx1"/>
                </a:solidFill>
              </a:rPr>
              <a:t>en el Oeste; </a:t>
            </a:r>
          </a:p>
          <a:p>
            <a:pPr eaLnBrk="1" hangingPunct="1"/>
            <a:r>
              <a:rPr lang="es-ES_tradnl">
                <a:solidFill>
                  <a:schemeClr val="tx1"/>
                </a:solidFill>
              </a:rPr>
              <a:t>7) Muspells-heim, el Mundo del Fuego, </a:t>
            </a:r>
          </a:p>
          <a:p>
            <a:pPr eaLnBrk="1" hangingPunct="1"/>
            <a:r>
              <a:rPr lang="es-ES_tradnl">
                <a:solidFill>
                  <a:schemeClr val="tx1"/>
                </a:solidFill>
              </a:rPr>
              <a:t>en el Sur; </a:t>
            </a:r>
          </a:p>
          <a:p>
            <a:pPr eaLnBrk="1" hangingPunct="1"/>
            <a:r>
              <a:rPr lang="es-ES_tradnl">
                <a:solidFill>
                  <a:schemeClr val="tx1"/>
                </a:solidFill>
              </a:rPr>
              <a:t>8) Svart-alfa-heim, el Mundo de los </a:t>
            </a:r>
          </a:p>
          <a:p>
            <a:pPr eaLnBrk="1" hangingPunct="1"/>
            <a:r>
              <a:rPr lang="es-ES_tradnl">
                <a:solidFill>
                  <a:schemeClr val="tx1"/>
                </a:solidFill>
              </a:rPr>
              <a:t>Elfos oscuros, que está bajo la tierra; y </a:t>
            </a:r>
          </a:p>
          <a:p>
            <a:pPr eaLnBrk="1" hangingPunct="1"/>
            <a:r>
              <a:rPr lang="es-ES_tradnl">
                <a:solidFill>
                  <a:schemeClr val="tx1"/>
                </a:solidFill>
              </a:rPr>
              <a:t>9) Hel-heim, el Mundo del frío </a:t>
            </a:r>
          </a:p>
          <a:p>
            <a:pPr eaLnBrk="1" hangingPunct="1"/>
            <a:r>
              <a:rPr lang="es-ES_tradnl">
                <a:solidFill>
                  <a:schemeClr val="tx1"/>
                </a:solidFill>
              </a:rPr>
              <a:t>y el domicilio de los muertos, en el punto más </a:t>
            </a:r>
          </a:p>
          <a:p>
            <a:pPr eaLnBrk="1" hangingPunct="1"/>
            <a:r>
              <a:rPr lang="es-ES_tradnl">
                <a:solidFill>
                  <a:schemeClr val="tx1"/>
                </a:solidFill>
              </a:rPr>
              <a:t>bajo del Universo. </a:t>
            </a:r>
            <a:endParaRPr lang="es-ES_tradnl"/>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96738"/>
                                        </p:tgtEl>
                                        <p:attrNameLst>
                                          <p:attrName>style.visibility</p:attrName>
                                        </p:attrNameLst>
                                      </p:cBhvr>
                                      <p:to>
                                        <p:strVal val="visible"/>
                                      </p:to>
                                    </p:set>
                                    <p:animEffect transition="in" filter="blinds(horizontal)">
                                      <p:cBhvr>
                                        <p:cTn id="7" dur="500"/>
                                        <p:tgtEl>
                                          <p:spTgt spid="1396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96739">
                                            <p:txEl>
                                              <p:pRg st="0" end="0"/>
                                            </p:txEl>
                                          </p:spTgt>
                                        </p:tgtEl>
                                        <p:attrNameLst>
                                          <p:attrName>style.visibility</p:attrName>
                                        </p:attrNameLst>
                                      </p:cBhvr>
                                      <p:to>
                                        <p:strVal val="visible"/>
                                      </p:to>
                                    </p:set>
                                    <p:animEffect transition="in" filter="blinds(horizontal)">
                                      <p:cBhvr>
                                        <p:cTn id="12" dur="500"/>
                                        <p:tgtEl>
                                          <p:spTgt spid="13967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96739">
                                            <p:txEl>
                                              <p:pRg st="1" end="1"/>
                                            </p:txEl>
                                          </p:spTgt>
                                        </p:tgtEl>
                                        <p:attrNameLst>
                                          <p:attrName>style.visibility</p:attrName>
                                        </p:attrNameLst>
                                      </p:cBhvr>
                                      <p:to>
                                        <p:strVal val="visible"/>
                                      </p:to>
                                    </p:set>
                                    <p:animEffect transition="in" filter="blinds(horizontal)">
                                      <p:cBhvr>
                                        <p:cTn id="17" dur="500"/>
                                        <p:tgtEl>
                                          <p:spTgt spid="13967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96739">
                                            <p:txEl>
                                              <p:pRg st="2" end="2"/>
                                            </p:txEl>
                                          </p:spTgt>
                                        </p:tgtEl>
                                        <p:attrNameLst>
                                          <p:attrName>style.visibility</p:attrName>
                                        </p:attrNameLst>
                                      </p:cBhvr>
                                      <p:to>
                                        <p:strVal val="visible"/>
                                      </p:to>
                                    </p:set>
                                    <p:animEffect transition="in" filter="blinds(horizontal)">
                                      <p:cBhvr>
                                        <p:cTn id="22" dur="500"/>
                                        <p:tgtEl>
                                          <p:spTgt spid="13967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96740">
                                            <p:txEl>
                                              <p:pRg st="0" end="0"/>
                                            </p:txEl>
                                          </p:spTgt>
                                        </p:tgtEl>
                                        <p:attrNameLst>
                                          <p:attrName>style.visibility</p:attrName>
                                        </p:attrNameLst>
                                      </p:cBhvr>
                                      <p:to>
                                        <p:strVal val="visible"/>
                                      </p:to>
                                    </p:set>
                                    <p:animEffect transition="in" filter="fade">
                                      <p:cBhvr>
                                        <p:cTn id="27" dur="2000"/>
                                        <p:tgtEl>
                                          <p:spTgt spid="1396740">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396740">
                                            <p:txEl>
                                              <p:pRg st="1" end="1"/>
                                            </p:txEl>
                                          </p:spTgt>
                                        </p:tgtEl>
                                        <p:attrNameLst>
                                          <p:attrName>style.visibility</p:attrName>
                                        </p:attrNameLst>
                                      </p:cBhvr>
                                      <p:to>
                                        <p:strVal val="visible"/>
                                      </p:to>
                                    </p:set>
                                    <p:animEffect transition="in" filter="fade">
                                      <p:cBhvr>
                                        <p:cTn id="32" dur="2000"/>
                                        <p:tgtEl>
                                          <p:spTgt spid="1396740">
                                            <p:txEl>
                                              <p:p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396740">
                                            <p:txEl>
                                              <p:pRg st="2" end="2"/>
                                            </p:txEl>
                                          </p:spTgt>
                                        </p:tgtEl>
                                        <p:attrNameLst>
                                          <p:attrName>style.visibility</p:attrName>
                                        </p:attrNameLst>
                                      </p:cBhvr>
                                      <p:to>
                                        <p:strVal val="visible"/>
                                      </p:to>
                                    </p:set>
                                    <p:animEffect transition="in" filter="fade">
                                      <p:cBhvr>
                                        <p:cTn id="35" dur="2000"/>
                                        <p:tgtEl>
                                          <p:spTgt spid="1396740">
                                            <p:txEl>
                                              <p:pRg st="2" end="2"/>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1396740">
                                            <p:txEl>
                                              <p:pRg st="3" end="3"/>
                                            </p:txEl>
                                          </p:spTgt>
                                        </p:tgtEl>
                                        <p:attrNameLst>
                                          <p:attrName>style.visibility</p:attrName>
                                        </p:attrNameLst>
                                      </p:cBhvr>
                                      <p:to>
                                        <p:strVal val="visible"/>
                                      </p:to>
                                    </p:set>
                                    <p:animEffect transition="in" filter="fade">
                                      <p:cBhvr>
                                        <p:cTn id="40" dur="2000"/>
                                        <p:tgtEl>
                                          <p:spTgt spid="1396740">
                                            <p:txEl>
                                              <p:pRg st="3" end="3"/>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396740">
                                            <p:txEl>
                                              <p:pRg st="4" end="4"/>
                                            </p:txEl>
                                          </p:spTgt>
                                        </p:tgtEl>
                                        <p:attrNameLst>
                                          <p:attrName>style.visibility</p:attrName>
                                        </p:attrNameLst>
                                      </p:cBhvr>
                                      <p:to>
                                        <p:strVal val="visible"/>
                                      </p:to>
                                    </p:set>
                                    <p:animEffect transition="in" filter="fade">
                                      <p:cBhvr>
                                        <p:cTn id="43" dur="2000"/>
                                        <p:tgtEl>
                                          <p:spTgt spid="1396740">
                                            <p:txEl>
                                              <p:pRg st="4" end="4"/>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1396740">
                                            <p:txEl>
                                              <p:pRg st="5" end="5"/>
                                            </p:txEl>
                                          </p:spTgt>
                                        </p:tgtEl>
                                        <p:attrNameLst>
                                          <p:attrName>style.visibility</p:attrName>
                                        </p:attrNameLst>
                                      </p:cBhvr>
                                      <p:to>
                                        <p:strVal val="visible"/>
                                      </p:to>
                                    </p:set>
                                    <p:animEffect transition="in" filter="fade">
                                      <p:cBhvr>
                                        <p:cTn id="48" dur="2000"/>
                                        <p:tgtEl>
                                          <p:spTgt spid="1396740">
                                            <p:txEl>
                                              <p:pRg st="5" end="5"/>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396740">
                                            <p:txEl>
                                              <p:pRg st="6" end="6"/>
                                            </p:txEl>
                                          </p:spTgt>
                                        </p:tgtEl>
                                        <p:attrNameLst>
                                          <p:attrName>style.visibility</p:attrName>
                                        </p:attrNameLst>
                                      </p:cBhvr>
                                      <p:to>
                                        <p:strVal val="visible"/>
                                      </p:to>
                                    </p:set>
                                    <p:animEffect transition="in" filter="fade">
                                      <p:cBhvr>
                                        <p:cTn id="51" dur="2000"/>
                                        <p:tgtEl>
                                          <p:spTgt spid="1396740">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nodeType="clickEffect">
                                  <p:stCondLst>
                                    <p:cond delay="0"/>
                                  </p:stCondLst>
                                  <p:childTnLst>
                                    <p:set>
                                      <p:cBhvr>
                                        <p:cTn id="55" dur="1" fill="hold">
                                          <p:stCondLst>
                                            <p:cond delay="0"/>
                                          </p:stCondLst>
                                        </p:cTn>
                                        <p:tgtEl>
                                          <p:spTgt spid="1396740">
                                            <p:txEl>
                                              <p:pRg st="7" end="7"/>
                                            </p:txEl>
                                          </p:spTgt>
                                        </p:tgtEl>
                                        <p:attrNameLst>
                                          <p:attrName>style.visibility</p:attrName>
                                        </p:attrNameLst>
                                      </p:cBhvr>
                                      <p:to>
                                        <p:strVal val="visible"/>
                                      </p:to>
                                    </p:set>
                                    <p:animEffect transition="in" filter="fade">
                                      <p:cBhvr>
                                        <p:cTn id="56" dur="2000"/>
                                        <p:tgtEl>
                                          <p:spTgt spid="1396740">
                                            <p:txEl>
                                              <p:pRg st="7" end="7"/>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1396740">
                                            <p:txEl>
                                              <p:pRg st="8" end="8"/>
                                            </p:txEl>
                                          </p:spTgt>
                                        </p:tgtEl>
                                        <p:attrNameLst>
                                          <p:attrName>style.visibility</p:attrName>
                                        </p:attrNameLst>
                                      </p:cBhvr>
                                      <p:to>
                                        <p:strVal val="visible"/>
                                      </p:to>
                                    </p:set>
                                    <p:animEffect transition="in" filter="fade">
                                      <p:cBhvr>
                                        <p:cTn id="59" dur="2000"/>
                                        <p:tgtEl>
                                          <p:spTgt spid="1396740">
                                            <p:txEl>
                                              <p:pRg st="8" end="8"/>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1396740">
                                            <p:txEl>
                                              <p:pRg st="9" end="9"/>
                                            </p:txEl>
                                          </p:spTgt>
                                        </p:tgtEl>
                                        <p:attrNameLst>
                                          <p:attrName>style.visibility</p:attrName>
                                        </p:attrNameLst>
                                      </p:cBhvr>
                                      <p:to>
                                        <p:strVal val="visible"/>
                                      </p:to>
                                    </p:set>
                                    <p:animEffect transition="in" filter="fade">
                                      <p:cBhvr>
                                        <p:cTn id="62" dur="2000"/>
                                        <p:tgtEl>
                                          <p:spTgt spid="1396740">
                                            <p:txEl>
                                              <p:pRg st="9" end="9"/>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1396740">
                                            <p:txEl>
                                              <p:pRg st="10" end="10"/>
                                            </p:txEl>
                                          </p:spTgt>
                                        </p:tgtEl>
                                        <p:attrNameLst>
                                          <p:attrName>style.visibility</p:attrName>
                                        </p:attrNameLst>
                                      </p:cBhvr>
                                      <p:to>
                                        <p:strVal val="visible"/>
                                      </p:to>
                                    </p:set>
                                    <p:animEffect transition="in" filter="fade">
                                      <p:cBhvr>
                                        <p:cTn id="67" dur="2000"/>
                                        <p:tgtEl>
                                          <p:spTgt spid="1396740">
                                            <p:txEl>
                                              <p:pRg st="10" end="10"/>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1396740">
                                            <p:txEl>
                                              <p:pRg st="11" end="11"/>
                                            </p:txEl>
                                          </p:spTgt>
                                        </p:tgtEl>
                                        <p:attrNameLst>
                                          <p:attrName>style.visibility</p:attrName>
                                        </p:attrNameLst>
                                      </p:cBhvr>
                                      <p:to>
                                        <p:strVal val="visible"/>
                                      </p:to>
                                    </p:set>
                                    <p:animEffect transition="in" filter="fade">
                                      <p:cBhvr>
                                        <p:cTn id="70" dur="2000"/>
                                        <p:tgtEl>
                                          <p:spTgt spid="1396740">
                                            <p:txEl>
                                              <p:pRg st="11" end="11"/>
                                            </p:txEl>
                                          </p:spTgt>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ntr" presetSubtype="0" fill="hold" nodeType="clickEffect">
                                  <p:stCondLst>
                                    <p:cond delay="0"/>
                                  </p:stCondLst>
                                  <p:childTnLst>
                                    <p:set>
                                      <p:cBhvr>
                                        <p:cTn id="74" dur="1" fill="hold">
                                          <p:stCondLst>
                                            <p:cond delay="0"/>
                                          </p:stCondLst>
                                        </p:cTn>
                                        <p:tgtEl>
                                          <p:spTgt spid="1396740">
                                            <p:txEl>
                                              <p:pRg st="12" end="12"/>
                                            </p:txEl>
                                          </p:spTgt>
                                        </p:tgtEl>
                                        <p:attrNameLst>
                                          <p:attrName>style.visibility</p:attrName>
                                        </p:attrNameLst>
                                      </p:cBhvr>
                                      <p:to>
                                        <p:strVal val="visible"/>
                                      </p:to>
                                    </p:set>
                                    <p:animEffect transition="in" filter="fade">
                                      <p:cBhvr>
                                        <p:cTn id="75" dur="2000"/>
                                        <p:tgtEl>
                                          <p:spTgt spid="1396740">
                                            <p:txEl>
                                              <p:pRg st="12" end="12"/>
                                            </p:txEl>
                                          </p:spTgt>
                                        </p:tgtEl>
                                      </p:cBhvr>
                                    </p:animEffect>
                                  </p:childTnLst>
                                </p:cTn>
                              </p:par>
                              <p:par>
                                <p:cTn id="76" presetID="10" presetClass="entr" presetSubtype="0" fill="hold" nodeType="withEffect">
                                  <p:stCondLst>
                                    <p:cond delay="0"/>
                                  </p:stCondLst>
                                  <p:childTnLst>
                                    <p:set>
                                      <p:cBhvr>
                                        <p:cTn id="77" dur="1" fill="hold">
                                          <p:stCondLst>
                                            <p:cond delay="0"/>
                                          </p:stCondLst>
                                        </p:cTn>
                                        <p:tgtEl>
                                          <p:spTgt spid="1396740">
                                            <p:txEl>
                                              <p:pRg st="13" end="13"/>
                                            </p:txEl>
                                          </p:spTgt>
                                        </p:tgtEl>
                                        <p:attrNameLst>
                                          <p:attrName>style.visibility</p:attrName>
                                        </p:attrNameLst>
                                      </p:cBhvr>
                                      <p:to>
                                        <p:strVal val="visible"/>
                                      </p:to>
                                    </p:set>
                                    <p:animEffect transition="in" filter="fade">
                                      <p:cBhvr>
                                        <p:cTn id="78" dur="2000"/>
                                        <p:tgtEl>
                                          <p:spTgt spid="1396740">
                                            <p:txEl>
                                              <p:pRg st="13" end="13"/>
                                            </p:txEl>
                                          </p:spTgt>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10" presetClass="entr" presetSubtype="0" fill="hold" nodeType="clickEffect">
                                  <p:stCondLst>
                                    <p:cond delay="0"/>
                                  </p:stCondLst>
                                  <p:childTnLst>
                                    <p:set>
                                      <p:cBhvr>
                                        <p:cTn id="82" dur="1" fill="hold">
                                          <p:stCondLst>
                                            <p:cond delay="0"/>
                                          </p:stCondLst>
                                        </p:cTn>
                                        <p:tgtEl>
                                          <p:spTgt spid="1396740">
                                            <p:txEl>
                                              <p:pRg st="14" end="14"/>
                                            </p:txEl>
                                          </p:spTgt>
                                        </p:tgtEl>
                                        <p:attrNameLst>
                                          <p:attrName>style.visibility</p:attrName>
                                        </p:attrNameLst>
                                      </p:cBhvr>
                                      <p:to>
                                        <p:strVal val="visible"/>
                                      </p:to>
                                    </p:set>
                                    <p:animEffect transition="in" filter="fade">
                                      <p:cBhvr>
                                        <p:cTn id="83" dur="2000"/>
                                        <p:tgtEl>
                                          <p:spTgt spid="1396740">
                                            <p:txEl>
                                              <p:pRg st="14" end="14"/>
                                            </p:txEl>
                                          </p:spTgt>
                                        </p:tgtEl>
                                      </p:cBhvr>
                                    </p:animEffect>
                                  </p:childTnLst>
                                </p:cTn>
                              </p:par>
                              <p:par>
                                <p:cTn id="84" presetID="10" presetClass="entr" presetSubtype="0" fill="hold" nodeType="withEffect">
                                  <p:stCondLst>
                                    <p:cond delay="0"/>
                                  </p:stCondLst>
                                  <p:childTnLst>
                                    <p:set>
                                      <p:cBhvr>
                                        <p:cTn id="85" dur="1" fill="hold">
                                          <p:stCondLst>
                                            <p:cond delay="0"/>
                                          </p:stCondLst>
                                        </p:cTn>
                                        <p:tgtEl>
                                          <p:spTgt spid="1396740">
                                            <p:txEl>
                                              <p:pRg st="15" end="15"/>
                                            </p:txEl>
                                          </p:spTgt>
                                        </p:tgtEl>
                                        <p:attrNameLst>
                                          <p:attrName>style.visibility</p:attrName>
                                        </p:attrNameLst>
                                      </p:cBhvr>
                                      <p:to>
                                        <p:strVal val="visible"/>
                                      </p:to>
                                    </p:set>
                                    <p:animEffect transition="in" filter="fade">
                                      <p:cBhvr>
                                        <p:cTn id="86" dur="2000"/>
                                        <p:tgtEl>
                                          <p:spTgt spid="1396740">
                                            <p:txEl>
                                              <p:pRg st="15" end="15"/>
                                            </p:txEl>
                                          </p:spTgt>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0" presetClass="entr" presetSubtype="0" fill="hold" nodeType="clickEffect">
                                  <p:stCondLst>
                                    <p:cond delay="0"/>
                                  </p:stCondLst>
                                  <p:childTnLst>
                                    <p:set>
                                      <p:cBhvr>
                                        <p:cTn id="90" dur="1" fill="hold">
                                          <p:stCondLst>
                                            <p:cond delay="0"/>
                                          </p:stCondLst>
                                        </p:cTn>
                                        <p:tgtEl>
                                          <p:spTgt spid="1396740">
                                            <p:txEl>
                                              <p:pRg st="16" end="16"/>
                                            </p:txEl>
                                          </p:spTgt>
                                        </p:tgtEl>
                                        <p:attrNameLst>
                                          <p:attrName>style.visibility</p:attrName>
                                        </p:attrNameLst>
                                      </p:cBhvr>
                                      <p:to>
                                        <p:strVal val="visible"/>
                                      </p:to>
                                    </p:set>
                                    <p:animEffect transition="in" filter="fade">
                                      <p:cBhvr>
                                        <p:cTn id="91" dur="2000"/>
                                        <p:tgtEl>
                                          <p:spTgt spid="1396740">
                                            <p:txEl>
                                              <p:pRg st="16" end="16"/>
                                            </p:txEl>
                                          </p:spTgt>
                                        </p:tgtEl>
                                      </p:cBhvr>
                                    </p:animEffect>
                                  </p:childTnLst>
                                </p:cTn>
                              </p:par>
                              <p:par>
                                <p:cTn id="92" presetID="10" presetClass="entr" presetSubtype="0" fill="hold" nodeType="withEffect">
                                  <p:stCondLst>
                                    <p:cond delay="0"/>
                                  </p:stCondLst>
                                  <p:childTnLst>
                                    <p:set>
                                      <p:cBhvr>
                                        <p:cTn id="93" dur="1" fill="hold">
                                          <p:stCondLst>
                                            <p:cond delay="0"/>
                                          </p:stCondLst>
                                        </p:cTn>
                                        <p:tgtEl>
                                          <p:spTgt spid="1396740">
                                            <p:txEl>
                                              <p:pRg st="17" end="17"/>
                                            </p:txEl>
                                          </p:spTgt>
                                        </p:tgtEl>
                                        <p:attrNameLst>
                                          <p:attrName>style.visibility</p:attrName>
                                        </p:attrNameLst>
                                      </p:cBhvr>
                                      <p:to>
                                        <p:strVal val="visible"/>
                                      </p:to>
                                    </p:set>
                                    <p:animEffect transition="in" filter="fade">
                                      <p:cBhvr>
                                        <p:cTn id="94" dur="2000"/>
                                        <p:tgtEl>
                                          <p:spTgt spid="1396740">
                                            <p:txEl>
                                              <p:pRg st="17" end="17"/>
                                            </p:txEl>
                                          </p:spTgt>
                                        </p:tgtEl>
                                      </p:cBhvr>
                                    </p:animEffect>
                                  </p:childTnLst>
                                </p:cTn>
                              </p:par>
                              <p:par>
                                <p:cTn id="95" presetID="10" presetClass="entr" presetSubtype="0" fill="hold" nodeType="withEffect">
                                  <p:stCondLst>
                                    <p:cond delay="0"/>
                                  </p:stCondLst>
                                  <p:childTnLst>
                                    <p:set>
                                      <p:cBhvr>
                                        <p:cTn id="96" dur="1" fill="hold">
                                          <p:stCondLst>
                                            <p:cond delay="0"/>
                                          </p:stCondLst>
                                        </p:cTn>
                                        <p:tgtEl>
                                          <p:spTgt spid="1396740">
                                            <p:txEl>
                                              <p:pRg st="18" end="18"/>
                                            </p:txEl>
                                          </p:spTgt>
                                        </p:tgtEl>
                                        <p:attrNameLst>
                                          <p:attrName>style.visibility</p:attrName>
                                        </p:attrNameLst>
                                      </p:cBhvr>
                                      <p:to>
                                        <p:strVal val="visible"/>
                                      </p:to>
                                    </p:set>
                                    <p:animEffect transition="in" filter="fade">
                                      <p:cBhvr>
                                        <p:cTn id="97" dur="2000"/>
                                        <p:tgtEl>
                                          <p:spTgt spid="1396740">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6738" grpId="0"/>
      <p:bldP spid="1396739" grpId="0"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7762" name="Picture 2" descr="nine_worl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357813"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7763" name="Text Box 3"/>
          <p:cNvSpPr txBox="1">
            <a:spLocks noChangeArrowheads="1"/>
          </p:cNvSpPr>
          <p:nvPr/>
        </p:nvSpPr>
        <p:spPr bwMode="auto">
          <a:xfrm>
            <a:off x="76200" y="2390775"/>
            <a:ext cx="14541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Los Nueve</a:t>
            </a:r>
          </a:p>
          <a:p>
            <a:pPr eaLnBrk="1" hangingPunct="1"/>
            <a:r>
              <a:rPr lang="es-AR">
                <a:solidFill>
                  <a:schemeClr val="tx1"/>
                </a:solidFill>
              </a:rPr>
              <a:t>Mundos de</a:t>
            </a:r>
          </a:p>
          <a:p>
            <a:pPr eaLnBrk="1" hangingPunct="1"/>
            <a:r>
              <a:rPr lang="es-AR">
                <a:solidFill>
                  <a:schemeClr val="tx1"/>
                </a:solidFill>
              </a:rPr>
              <a:t>los Misterios</a:t>
            </a:r>
          </a:p>
          <a:p>
            <a:pPr eaLnBrk="1" hangingPunct="1"/>
            <a:r>
              <a:rPr lang="es-AR">
                <a:solidFill>
                  <a:schemeClr val="tx1"/>
                </a:solidFill>
              </a:rPr>
              <a:t>Nórdicos</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97762"/>
                                        </p:tgtEl>
                                        <p:attrNameLst>
                                          <p:attrName>style.visibility</p:attrName>
                                        </p:attrNameLst>
                                      </p:cBhvr>
                                      <p:to>
                                        <p:strVal val="visible"/>
                                      </p:to>
                                    </p:set>
                                    <p:animEffect transition="in" filter="fade">
                                      <p:cBhvr>
                                        <p:cTn id="7" dur="2000"/>
                                        <p:tgtEl>
                                          <p:spTgt spid="13977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7763"/>
                                        </p:tgtEl>
                                        <p:attrNameLst>
                                          <p:attrName>style.visibility</p:attrName>
                                        </p:attrNameLst>
                                      </p:cBhvr>
                                      <p:to>
                                        <p:strVal val="visible"/>
                                      </p:to>
                                    </p:set>
                                    <p:animEffect transition="in" filter="dissolve">
                                      <p:cBhvr>
                                        <p:cTn id="12" dur="500"/>
                                        <p:tgtEl>
                                          <p:spTgt spid="1397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7763"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786" name="Rectangle 2"/>
          <p:cNvSpPr>
            <a:spLocks noGrp="1" noChangeArrowheads="1"/>
          </p:cNvSpPr>
          <p:nvPr>
            <p:ph type="title"/>
          </p:nvPr>
        </p:nvSpPr>
        <p:spPr/>
        <p:txBody>
          <a:bodyPr/>
          <a:lstStyle/>
          <a:p>
            <a:pPr eaLnBrk="1" hangingPunct="1"/>
            <a:r>
              <a:rPr lang="es-AR" smtClean="0">
                <a:solidFill>
                  <a:srgbClr val="FFFF00"/>
                </a:solidFill>
              </a:rPr>
              <a:t>El Cubo de Metatrón</a:t>
            </a:r>
            <a:endParaRPr lang="es-ES_tradnl" smtClean="0">
              <a:solidFill>
                <a:srgbClr val="FFFF00"/>
              </a:solidFill>
            </a:endParaRPr>
          </a:p>
        </p:txBody>
      </p:sp>
      <p:sp>
        <p:nvSpPr>
          <p:cNvPr id="1398787" name="Rectangle 3"/>
          <p:cNvSpPr>
            <a:spLocks noGrp="1" noChangeArrowheads="1"/>
          </p:cNvSpPr>
          <p:nvPr>
            <p:ph type="body" sz="half" idx="1"/>
          </p:nvPr>
        </p:nvSpPr>
        <p:spPr>
          <a:xfrm>
            <a:off x="228600" y="1447800"/>
            <a:ext cx="4038600" cy="4525963"/>
          </a:xfrm>
        </p:spPr>
        <p:txBody>
          <a:bodyPr/>
          <a:lstStyle/>
          <a:p>
            <a:pPr eaLnBrk="1" hangingPunct="1">
              <a:lnSpc>
                <a:spcPct val="80000"/>
              </a:lnSpc>
            </a:pPr>
            <a:r>
              <a:rPr lang="es-AR" sz="1800" smtClean="0"/>
              <a:t>Recordemos que Enoch fue asociado con el ángel cabalístico Metatrón, y que el cubo de ágata fue su obra.</a:t>
            </a:r>
          </a:p>
          <a:p>
            <a:pPr eaLnBrk="1" hangingPunct="1">
              <a:lnSpc>
                <a:spcPct val="80000"/>
              </a:lnSpc>
            </a:pPr>
            <a:r>
              <a:rPr lang="en-GB" sz="1800" smtClean="0"/>
              <a:t>El Cubo de Metatrón es una figura cúbica formada por 13 círculos cuyos centros están unidos por líneas rectas. </a:t>
            </a:r>
          </a:p>
          <a:p>
            <a:pPr eaLnBrk="1" hangingPunct="1">
              <a:lnSpc>
                <a:spcPct val="80000"/>
              </a:lnSpc>
            </a:pPr>
            <a:r>
              <a:rPr lang="en-GB" sz="1800" smtClean="0"/>
              <a:t>Contiene una infinidad de figuras geométricas: triángulos, hexagramas, hexágonos y un rectángulo.</a:t>
            </a:r>
          </a:p>
          <a:p>
            <a:pPr eaLnBrk="1" hangingPunct="1">
              <a:lnSpc>
                <a:spcPct val="80000"/>
              </a:lnSpc>
            </a:pPr>
            <a:r>
              <a:rPr lang="en-GB" sz="1800" smtClean="0"/>
              <a:t>Si agregamos 6 círculos más (19 en total) podemos visualizar el cubo.</a:t>
            </a:r>
          </a:p>
          <a:p>
            <a:pPr eaLnBrk="1" hangingPunct="1">
              <a:lnSpc>
                <a:spcPct val="80000"/>
              </a:lnSpc>
            </a:pPr>
            <a:r>
              <a:rPr lang="es-ES" sz="1800" smtClean="0"/>
              <a:t>Y luego podemos advertir que esto está contenido en un sistema de 27 esferas.</a:t>
            </a:r>
          </a:p>
          <a:p>
            <a:pPr eaLnBrk="1" hangingPunct="1">
              <a:lnSpc>
                <a:spcPct val="80000"/>
              </a:lnSpc>
            </a:pPr>
            <a:r>
              <a:rPr lang="es-ES" sz="1800" smtClean="0"/>
              <a:t>Hay aquí muchos números masónicos: 13 círculos (estamos en el grado 13°), 27 esferas en 3 grupos de 9, etc.</a:t>
            </a:r>
          </a:p>
        </p:txBody>
      </p:sp>
      <p:sp>
        <p:nvSpPr>
          <p:cNvPr id="254980" name="Rectangle 4"/>
          <p:cNvSpPr>
            <a:spLocks noGrp="1" noChangeArrowheads="1"/>
          </p:cNvSpPr>
          <p:nvPr>
            <p:ph sz="half" idx="2"/>
          </p:nvPr>
        </p:nvSpPr>
        <p:spPr/>
        <p:txBody>
          <a:bodyPr/>
          <a:lstStyle/>
          <a:p>
            <a:pPr eaLnBrk="1" hangingPunct="1"/>
            <a:endParaRPr lang="es-AR" sz="2800" smtClean="0"/>
          </a:p>
        </p:txBody>
      </p:sp>
      <p:pic>
        <p:nvPicPr>
          <p:cNvPr id="1398789" name="Picture 5" descr="cub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39751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8790" name="Picture 6" descr="c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2963" y="1600200"/>
            <a:ext cx="39576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8791" name="Picture 7" descr="cube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00200"/>
            <a:ext cx="41465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8792" name="Picture 8" descr="cubeof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8338" y="1600200"/>
            <a:ext cx="4284662"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98786"/>
                                        </p:tgtEl>
                                        <p:attrNameLst>
                                          <p:attrName>style.visibility</p:attrName>
                                        </p:attrNameLst>
                                      </p:cBhvr>
                                      <p:to>
                                        <p:strVal val="visible"/>
                                      </p:to>
                                    </p:set>
                                    <p:animEffect transition="in" filter="blinds(horizontal)">
                                      <p:cBhvr>
                                        <p:cTn id="7" dur="500"/>
                                        <p:tgtEl>
                                          <p:spTgt spid="1398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98787">
                                            <p:txEl>
                                              <p:pRg st="0" end="0"/>
                                            </p:txEl>
                                          </p:spTgt>
                                        </p:tgtEl>
                                        <p:attrNameLst>
                                          <p:attrName>style.visibility</p:attrName>
                                        </p:attrNameLst>
                                      </p:cBhvr>
                                      <p:to>
                                        <p:strVal val="visible"/>
                                      </p:to>
                                    </p:set>
                                    <p:animEffect transition="in" filter="blinds(horizontal)">
                                      <p:cBhvr>
                                        <p:cTn id="12" dur="500"/>
                                        <p:tgtEl>
                                          <p:spTgt spid="13987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98787">
                                            <p:txEl>
                                              <p:pRg st="1" end="1"/>
                                            </p:txEl>
                                          </p:spTgt>
                                        </p:tgtEl>
                                        <p:attrNameLst>
                                          <p:attrName>style.visibility</p:attrName>
                                        </p:attrNameLst>
                                      </p:cBhvr>
                                      <p:to>
                                        <p:strVal val="visible"/>
                                      </p:to>
                                    </p:set>
                                    <p:animEffect transition="in" filter="blinds(horizontal)">
                                      <p:cBhvr>
                                        <p:cTn id="17" dur="500"/>
                                        <p:tgtEl>
                                          <p:spTgt spid="13987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98789"/>
                                        </p:tgtEl>
                                        <p:attrNameLst>
                                          <p:attrName>style.visibility</p:attrName>
                                        </p:attrNameLst>
                                      </p:cBhvr>
                                      <p:to>
                                        <p:strVal val="visible"/>
                                      </p:to>
                                    </p:set>
                                    <p:animEffect transition="in" filter="fade">
                                      <p:cBhvr>
                                        <p:cTn id="22" dur="2000"/>
                                        <p:tgtEl>
                                          <p:spTgt spid="13987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98787">
                                            <p:txEl>
                                              <p:pRg st="2" end="2"/>
                                            </p:txEl>
                                          </p:spTgt>
                                        </p:tgtEl>
                                        <p:attrNameLst>
                                          <p:attrName>style.visibility</p:attrName>
                                        </p:attrNameLst>
                                      </p:cBhvr>
                                      <p:to>
                                        <p:strVal val="visible"/>
                                      </p:to>
                                    </p:set>
                                    <p:animEffect transition="in" filter="blinds(horizontal)">
                                      <p:cBhvr>
                                        <p:cTn id="27" dur="500"/>
                                        <p:tgtEl>
                                          <p:spTgt spid="1398787">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398790"/>
                                        </p:tgtEl>
                                        <p:attrNameLst>
                                          <p:attrName>style.visibility</p:attrName>
                                        </p:attrNameLst>
                                      </p:cBhvr>
                                      <p:to>
                                        <p:strVal val="visible"/>
                                      </p:to>
                                    </p:set>
                                    <p:animEffect transition="in" filter="fade">
                                      <p:cBhvr>
                                        <p:cTn id="32" dur="2000"/>
                                        <p:tgtEl>
                                          <p:spTgt spid="13987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98787">
                                            <p:txEl>
                                              <p:pRg st="3" end="3"/>
                                            </p:txEl>
                                          </p:spTgt>
                                        </p:tgtEl>
                                        <p:attrNameLst>
                                          <p:attrName>style.visibility</p:attrName>
                                        </p:attrNameLst>
                                      </p:cBhvr>
                                      <p:to>
                                        <p:strVal val="visible"/>
                                      </p:to>
                                    </p:set>
                                    <p:animEffect transition="in" filter="blinds(horizontal)">
                                      <p:cBhvr>
                                        <p:cTn id="37" dur="500"/>
                                        <p:tgtEl>
                                          <p:spTgt spid="1398787">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398791"/>
                                        </p:tgtEl>
                                        <p:attrNameLst>
                                          <p:attrName>style.visibility</p:attrName>
                                        </p:attrNameLst>
                                      </p:cBhvr>
                                      <p:to>
                                        <p:strVal val="visible"/>
                                      </p:to>
                                    </p:set>
                                    <p:animEffect transition="in" filter="fade">
                                      <p:cBhvr>
                                        <p:cTn id="42" dur="2000"/>
                                        <p:tgtEl>
                                          <p:spTgt spid="139879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98787">
                                            <p:txEl>
                                              <p:pRg st="4" end="4"/>
                                            </p:txEl>
                                          </p:spTgt>
                                        </p:tgtEl>
                                        <p:attrNameLst>
                                          <p:attrName>style.visibility</p:attrName>
                                        </p:attrNameLst>
                                      </p:cBhvr>
                                      <p:to>
                                        <p:strVal val="visible"/>
                                      </p:to>
                                    </p:set>
                                    <p:animEffect transition="in" filter="blinds(horizontal)">
                                      <p:cBhvr>
                                        <p:cTn id="47" dur="500"/>
                                        <p:tgtEl>
                                          <p:spTgt spid="1398787">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1398792"/>
                                        </p:tgtEl>
                                        <p:attrNameLst>
                                          <p:attrName>style.visibility</p:attrName>
                                        </p:attrNameLst>
                                      </p:cBhvr>
                                      <p:to>
                                        <p:strVal val="visible"/>
                                      </p:to>
                                    </p:set>
                                    <p:animEffect transition="in" filter="fade">
                                      <p:cBhvr>
                                        <p:cTn id="52" dur="2000"/>
                                        <p:tgtEl>
                                          <p:spTgt spid="139879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398787">
                                            <p:txEl>
                                              <p:pRg st="5" end="5"/>
                                            </p:txEl>
                                          </p:spTgt>
                                        </p:tgtEl>
                                        <p:attrNameLst>
                                          <p:attrName>style.visibility</p:attrName>
                                        </p:attrNameLst>
                                      </p:cBhvr>
                                      <p:to>
                                        <p:strVal val="visible"/>
                                      </p:to>
                                    </p:set>
                                    <p:animEffect transition="in" filter="blinds(horizontal)">
                                      <p:cBhvr>
                                        <p:cTn id="57" dur="500"/>
                                        <p:tgtEl>
                                          <p:spTgt spid="13987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8786" grpId="0"/>
      <p:bldP spid="1398787" grpId="0" build="p"/>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9810" name="Rectangle 2"/>
          <p:cNvSpPr>
            <a:spLocks noGrp="1" noChangeArrowheads="1"/>
          </p:cNvSpPr>
          <p:nvPr>
            <p:ph type="title"/>
          </p:nvPr>
        </p:nvSpPr>
        <p:spPr/>
        <p:txBody>
          <a:bodyPr/>
          <a:lstStyle/>
          <a:p>
            <a:pPr eaLnBrk="1" hangingPunct="1"/>
            <a:r>
              <a:rPr lang="es-AR" smtClean="0">
                <a:solidFill>
                  <a:srgbClr val="FFFF00"/>
                </a:solidFill>
              </a:rPr>
              <a:t>El Cubo de Metatrón</a:t>
            </a:r>
            <a:endParaRPr lang="es-ES_tradnl" smtClean="0">
              <a:solidFill>
                <a:srgbClr val="FFFF00"/>
              </a:solidFill>
            </a:endParaRPr>
          </a:p>
        </p:txBody>
      </p:sp>
      <p:sp>
        <p:nvSpPr>
          <p:cNvPr id="1399811" name="Rectangle 3"/>
          <p:cNvSpPr>
            <a:spLocks noGrp="1" noChangeArrowheads="1"/>
          </p:cNvSpPr>
          <p:nvPr>
            <p:ph type="body" sz="half" idx="1"/>
          </p:nvPr>
        </p:nvSpPr>
        <p:spPr/>
        <p:txBody>
          <a:bodyPr/>
          <a:lstStyle/>
          <a:p>
            <a:pPr eaLnBrk="1" hangingPunct="1">
              <a:lnSpc>
                <a:spcPct val="90000"/>
              </a:lnSpc>
            </a:pPr>
            <a:r>
              <a:rPr lang="en-GB" sz="2800" b="1" smtClean="0"/>
              <a:t>Superponiendo los círculos en el Cubo de Metatrón se muestra la “Flor de la Vida” formada por “Vesicas Piscis”.</a:t>
            </a:r>
          </a:p>
          <a:p>
            <a:pPr eaLnBrk="1" hangingPunct="1">
              <a:lnSpc>
                <a:spcPct val="90000"/>
              </a:lnSpc>
            </a:pPr>
            <a:r>
              <a:rPr lang="en-GB" sz="2800" b="1" smtClean="0"/>
              <a:t>La versión del </a:t>
            </a:r>
            <a:r>
              <a:rPr lang="en-US" sz="2800" b="1" smtClean="0">
                <a:cs typeface="Arial" charset="0"/>
              </a:rPr>
              <a:t>Árbol de la Vida de Atanasius Kircher deriva de esta figura.</a:t>
            </a:r>
            <a:endParaRPr lang="es-ES_tradnl" sz="2800" smtClean="0"/>
          </a:p>
        </p:txBody>
      </p:sp>
      <p:sp>
        <p:nvSpPr>
          <p:cNvPr id="256004" name="Rectangle 4"/>
          <p:cNvSpPr>
            <a:spLocks noGrp="1" noChangeArrowheads="1"/>
          </p:cNvSpPr>
          <p:nvPr>
            <p:ph sz="half" idx="2"/>
          </p:nvPr>
        </p:nvSpPr>
        <p:spPr/>
        <p:txBody>
          <a:bodyPr/>
          <a:lstStyle/>
          <a:p>
            <a:pPr eaLnBrk="1" hangingPunct="1">
              <a:lnSpc>
                <a:spcPct val="90000"/>
              </a:lnSpc>
            </a:pPr>
            <a:endParaRPr lang="es-AR" sz="2800" smtClean="0"/>
          </a:p>
        </p:txBody>
      </p:sp>
      <p:pic>
        <p:nvPicPr>
          <p:cNvPr id="1399813" name="Picture 5" descr="flower_of_li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407193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99810"/>
                                        </p:tgtEl>
                                        <p:attrNameLst>
                                          <p:attrName>style.visibility</p:attrName>
                                        </p:attrNameLst>
                                      </p:cBhvr>
                                      <p:to>
                                        <p:strVal val="visible"/>
                                      </p:to>
                                    </p:set>
                                    <p:animEffect transition="in" filter="blinds(horizontal)">
                                      <p:cBhvr>
                                        <p:cTn id="7" dur="500"/>
                                        <p:tgtEl>
                                          <p:spTgt spid="1399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99811">
                                            <p:txEl>
                                              <p:pRg st="0" end="0"/>
                                            </p:txEl>
                                          </p:spTgt>
                                        </p:tgtEl>
                                        <p:attrNameLst>
                                          <p:attrName>style.visibility</p:attrName>
                                        </p:attrNameLst>
                                      </p:cBhvr>
                                      <p:to>
                                        <p:strVal val="visible"/>
                                      </p:to>
                                    </p:set>
                                    <p:animEffect transition="in" filter="blinds(horizontal)">
                                      <p:cBhvr>
                                        <p:cTn id="12" dur="500"/>
                                        <p:tgtEl>
                                          <p:spTgt spid="13998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99811">
                                            <p:txEl>
                                              <p:pRg st="1" end="1"/>
                                            </p:txEl>
                                          </p:spTgt>
                                        </p:tgtEl>
                                        <p:attrNameLst>
                                          <p:attrName>style.visibility</p:attrName>
                                        </p:attrNameLst>
                                      </p:cBhvr>
                                      <p:to>
                                        <p:strVal val="visible"/>
                                      </p:to>
                                    </p:set>
                                    <p:animEffect transition="in" filter="blinds(horizontal)">
                                      <p:cBhvr>
                                        <p:cTn id="17" dur="500"/>
                                        <p:tgtEl>
                                          <p:spTgt spid="13998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99813"/>
                                        </p:tgtEl>
                                        <p:attrNameLst>
                                          <p:attrName>style.visibility</p:attrName>
                                        </p:attrNameLst>
                                      </p:cBhvr>
                                      <p:to>
                                        <p:strVal val="visible"/>
                                      </p:to>
                                    </p:set>
                                    <p:animEffect transition="in" filter="fade">
                                      <p:cBhvr>
                                        <p:cTn id="22" dur="2000"/>
                                        <p:tgtEl>
                                          <p:spTgt spid="1399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9810" grpId="0"/>
      <p:bldP spid="1399811" grpId="0" build="p"/>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834" name="Rectangle 2"/>
          <p:cNvSpPr>
            <a:spLocks noGrp="1" noChangeArrowheads="1"/>
          </p:cNvSpPr>
          <p:nvPr>
            <p:ph type="title"/>
          </p:nvPr>
        </p:nvSpPr>
        <p:spPr/>
        <p:txBody>
          <a:bodyPr/>
          <a:lstStyle/>
          <a:p>
            <a:pPr eaLnBrk="1" hangingPunct="1"/>
            <a:r>
              <a:rPr lang="es-AR" smtClean="0">
                <a:solidFill>
                  <a:srgbClr val="FFFF00"/>
                </a:solidFill>
              </a:rPr>
              <a:t>Los sólidos platónicos</a:t>
            </a:r>
            <a:endParaRPr lang="es-ES_tradnl" smtClean="0">
              <a:solidFill>
                <a:srgbClr val="FFFF00"/>
              </a:solidFill>
            </a:endParaRPr>
          </a:p>
        </p:txBody>
      </p:sp>
      <p:pic>
        <p:nvPicPr>
          <p:cNvPr id="1400835" name="Picture 3" descr="Pla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524000"/>
            <a:ext cx="5867400"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0836" name="Text Box 4"/>
          <p:cNvSpPr txBox="1">
            <a:spLocks noChangeArrowheads="1"/>
          </p:cNvSpPr>
          <p:nvPr/>
        </p:nvSpPr>
        <p:spPr bwMode="auto">
          <a:xfrm>
            <a:off x="822325" y="5903913"/>
            <a:ext cx="7689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Platón contemplando un cubo. Veremos cómo los cinco sólidos platónicos</a:t>
            </a:r>
          </a:p>
          <a:p>
            <a:pPr algn="ctr" eaLnBrk="1" hangingPunct="1"/>
            <a:r>
              <a:rPr lang="es-AR">
                <a:solidFill>
                  <a:schemeClr val="tx1"/>
                </a:solidFill>
              </a:rPr>
              <a:t>pueden obtenerse a partir del “Cubo de Metatrón”.</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0834"/>
                                        </p:tgtEl>
                                        <p:attrNameLst>
                                          <p:attrName>style.visibility</p:attrName>
                                        </p:attrNameLst>
                                      </p:cBhvr>
                                      <p:to>
                                        <p:strVal val="visible"/>
                                      </p:to>
                                    </p:set>
                                    <p:animEffect transition="in" filter="blinds(horizontal)">
                                      <p:cBhvr>
                                        <p:cTn id="7" dur="500"/>
                                        <p:tgtEl>
                                          <p:spTgt spid="1400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00835"/>
                                        </p:tgtEl>
                                        <p:attrNameLst>
                                          <p:attrName>style.visibility</p:attrName>
                                        </p:attrNameLst>
                                      </p:cBhvr>
                                      <p:to>
                                        <p:strVal val="visible"/>
                                      </p:to>
                                    </p:set>
                                    <p:animEffect transition="in" filter="fade">
                                      <p:cBhvr>
                                        <p:cTn id="12" dur="2000"/>
                                        <p:tgtEl>
                                          <p:spTgt spid="14008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00836"/>
                                        </p:tgtEl>
                                        <p:attrNameLst>
                                          <p:attrName>style.visibility</p:attrName>
                                        </p:attrNameLst>
                                      </p:cBhvr>
                                      <p:to>
                                        <p:strVal val="visible"/>
                                      </p:to>
                                    </p:set>
                                    <p:animEffect transition="in" filter="dissolve">
                                      <p:cBhvr>
                                        <p:cTn id="17" dur="500"/>
                                        <p:tgtEl>
                                          <p:spTgt spid="1400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0834" grpId="0"/>
      <p:bldP spid="1400836"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1858" name="Rectangle 2"/>
          <p:cNvSpPr>
            <a:spLocks noGrp="1" noChangeArrowheads="1"/>
          </p:cNvSpPr>
          <p:nvPr>
            <p:ph type="title"/>
          </p:nvPr>
        </p:nvSpPr>
        <p:spPr/>
        <p:txBody>
          <a:bodyPr/>
          <a:lstStyle/>
          <a:p>
            <a:pPr eaLnBrk="1" hangingPunct="1"/>
            <a:r>
              <a:rPr lang="es-AR" smtClean="0">
                <a:solidFill>
                  <a:srgbClr val="FFFF00"/>
                </a:solidFill>
              </a:rPr>
              <a:t>Los sólidos platónicos</a:t>
            </a:r>
            <a:endParaRPr lang="es-ES_tradnl" smtClean="0">
              <a:solidFill>
                <a:srgbClr val="FFFF00"/>
              </a:solidFill>
            </a:endParaRPr>
          </a:p>
        </p:txBody>
      </p:sp>
      <p:pic>
        <p:nvPicPr>
          <p:cNvPr id="1401859" name="Picture 3" descr="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79563"/>
            <a:ext cx="6705600"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1858"/>
                                        </p:tgtEl>
                                        <p:attrNameLst>
                                          <p:attrName>style.visibility</p:attrName>
                                        </p:attrNameLst>
                                      </p:cBhvr>
                                      <p:to>
                                        <p:strVal val="visible"/>
                                      </p:to>
                                    </p:set>
                                    <p:animEffect transition="in" filter="blinds(horizontal)">
                                      <p:cBhvr>
                                        <p:cTn id="7" dur="500"/>
                                        <p:tgtEl>
                                          <p:spTgt spid="1401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01859"/>
                                        </p:tgtEl>
                                        <p:attrNameLst>
                                          <p:attrName>style.visibility</p:attrName>
                                        </p:attrNameLst>
                                      </p:cBhvr>
                                      <p:to>
                                        <p:strVal val="visible"/>
                                      </p:to>
                                    </p:set>
                                    <p:animEffect transition="in" filter="fade">
                                      <p:cBhvr>
                                        <p:cTn id="12" dur="2000"/>
                                        <p:tgtEl>
                                          <p:spTgt spid="1401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1858"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idx="4294967295"/>
          </p:nvPr>
        </p:nvSpPr>
        <p:spPr/>
        <p:txBody>
          <a:bodyPr/>
          <a:lstStyle/>
          <a:p>
            <a:r>
              <a:rPr lang="es-MX" b="1" smtClean="0">
                <a:solidFill>
                  <a:srgbClr val="FFFF00"/>
                </a:solidFill>
              </a:rPr>
              <a:t>Los sólidos platónicos</a:t>
            </a:r>
            <a:endParaRPr lang="es-AR" b="1" smtClean="0">
              <a:solidFill>
                <a:srgbClr val="FFFF00"/>
              </a:solidFill>
            </a:endParaRPr>
          </a:p>
        </p:txBody>
      </p:sp>
      <p:sp>
        <p:nvSpPr>
          <p:cNvPr id="3" name="2 Marcador de contenido"/>
          <p:cNvSpPr>
            <a:spLocks noGrp="1"/>
          </p:cNvSpPr>
          <p:nvPr>
            <p:ph sz="half" idx="4294967295"/>
          </p:nvPr>
        </p:nvSpPr>
        <p:spPr>
          <a:xfrm>
            <a:off x="457200" y="1600200"/>
            <a:ext cx="4038600" cy="4525963"/>
          </a:xfrm>
        </p:spPr>
        <p:txBody>
          <a:bodyPr/>
          <a:lstStyle/>
          <a:p>
            <a:pPr>
              <a:defRPr/>
            </a:pPr>
            <a:r>
              <a:rPr lang="es-MX" dirty="0" smtClean="0">
                <a:solidFill>
                  <a:srgbClr val="FFFF00"/>
                </a:solidFill>
              </a:rPr>
              <a:t>Los desarrollos planos:</a:t>
            </a:r>
          </a:p>
          <a:p>
            <a:pPr>
              <a:defRPr/>
            </a:pPr>
            <a:r>
              <a:rPr lang="es-MX" dirty="0" smtClean="0"/>
              <a:t>Notar que el desarrollo plano del tetraedro es el triple triángulo, </a:t>
            </a:r>
          </a:p>
          <a:p>
            <a:pPr>
              <a:defRPr/>
            </a:pPr>
            <a:r>
              <a:rPr lang="es-MX" dirty="0"/>
              <a:t>y</a:t>
            </a:r>
            <a:r>
              <a:rPr lang="es-MX" dirty="0" smtClean="0"/>
              <a:t> el del cubo o hexaedro, la cruz.</a:t>
            </a:r>
          </a:p>
          <a:p>
            <a:pPr marL="0" indent="0">
              <a:buFontTx/>
              <a:buNone/>
              <a:defRPr/>
            </a:pPr>
            <a:endParaRPr lang="es-AR" dirty="0"/>
          </a:p>
        </p:txBody>
      </p:sp>
      <p:sp>
        <p:nvSpPr>
          <p:cNvPr id="259076" name="3 Marcador de contenido"/>
          <p:cNvSpPr>
            <a:spLocks noGrp="1"/>
          </p:cNvSpPr>
          <p:nvPr>
            <p:ph sz="half" idx="4294967295"/>
          </p:nvPr>
        </p:nvSpPr>
        <p:spPr>
          <a:xfrm>
            <a:off x="4648200" y="1600200"/>
            <a:ext cx="4038600" cy="4525963"/>
          </a:xfrm>
        </p:spPr>
        <p:txBody>
          <a:bodyPr/>
          <a:lstStyle/>
          <a:p>
            <a:endParaRPr lang="es-AR" sz="2800" smtClean="0"/>
          </a:p>
        </p:txBody>
      </p:sp>
      <p:pic>
        <p:nvPicPr>
          <p:cNvPr id="5" name="Picture 6" descr="http://upload.wikimedia.org/wikipedia/commons/thumb/3/30/Tetrahedron_(PSF).svg/220px-Tetrahedron_(PSF).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479550"/>
            <a:ext cx="4114800" cy="47132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2" descr="http://mmpchile.c5.cl/pag/productos/geo/imagenes/tetraedr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409700"/>
            <a:ext cx="37147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http://images3.wikia.nocookie.net/__cb20110424135819/spore/es/images/0/0d/Cub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689100"/>
            <a:ext cx="43307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www.innatia.com/imagenes/2010/hacer-figuras-geometrica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524000"/>
            <a:ext cx="3324225"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blinds(horizontal)">
                                      <p:cBhvr>
                                        <p:cTn id="7" dur="500"/>
                                        <p:tgtEl>
                                          <p:spTgt spid="983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32" fill="hold" nodeType="clickEffect">
                                  <p:stCondLst>
                                    <p:cond delay="0"/>
                                  </p:stCondLst>
                                  <p:childTnLst>
                                    <p:animEffect transition="out" filter="diamond(out)">
                                      <p:cBhvr>
                                        <p:cTn id="26" dur="2000"/>
                                        <p:tgtEl>
                                          <p:spTgt spid="5"/>
                                        </p:tgtEl>
                                      </p:cBhvr>
                                    </p:animEffect>
                                    <p:set>
                                      <p:cBhvr>
                                        <p:cTn id="27" dur="1" fill="hold">
                                          <p:stCondLst>
                                            <p:cond delay="1999"/>
                                          </p:stCondLst>
                                        </p:cTn>
                                        <p:tgtEl>
                                          <p:spTgt spid="5"/>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out)">
                                      <p:cBhvr>
                                        <p:cTn id="32" dur="20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xit" presetSubtype="32" fill="hold" nodeType="clickEffect">
                                  <p:stCondLst>
                                    <p:cond delay="0"/>
                                  </p:stCondLst>
                                  <p:childTnLst>
                                    <p:animEffect transition="out" filter="diamond(out)">
                                      <p:cBhvr>
                                        <p:cTn id="36" dur="2000"/>
                                        <p:tgtEl>
                                          <p:spTgt spid="6"/>
                                        </p:tgtEl>
                                      </p:cBhvr>
                                    </p:animEffect>
                                    <p:set>
                                      <p:cBhvr>
                                        <p:cTn id="37" dur="1" fill="hold">
                                          <p:stCondLst>
                                            <p:cond delay="1999"/>
                                          </p:stCondLst>
                                        </p:cTn>
                                        <p:tgtEl>
                                          <p:spTgt spid="6"/>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circle(in)">
                                      <p:cBhvr>
                                        <p:cTn id="42" dur="2000"/>
                                        <p:tgtEl>
                                          <p:spTgt spid="3">
                                            <p:txEl>
                                              <p:pRg st="2" end="2"/>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2000"/>
                                        <p:tgtEl>
                                          <p:spTgt spid="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8" presetClass="exit" presetSubtype="32" fill="hold" nodeType="clickEffect">
                                  <p:stCondLst>
                                    <p:cond delay="0"/>
                                  </p:stCondLst>
                                  <p:childTnLst>
                                    <p:animEffect transition="out" filter="diamond(out)">
                                      <p:cBhvr>
                                        <p:cTn id="51" dur="2000"/>
                                        <p:tgtEl>
                                          <p:spTgt spid="7"/>
                                        </p:tgtEl>
                                      </p:cBhvr>
                                    </p:animEffect>
                                    <p:set>
                                      <p:cBhvr>
                                        <p:cTn id="52" dur="1" fill="hold">
                                          <p:stCondLst>
                                            <p:cond delay="1999"/>
                                          </p:stCondLst>
                                        </p:cTn>
                                        <p:tgtEl>
                                          <p:spTgt spid="7"/>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3" presetClass="entr" presetSubtype="32"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plus(out)">
                                      <p:cBhvr>
                                        <p:cTn id="5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P spid="3" grpId="0" build="p"/>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idx="4294967295"/>
          </p:nvPr>
        </p:nvSpPr>
        <p:spPr/>
        <p:txBody>
          <a:bodyPr/>
          <a:lstStyle/>
          <a:p>
            <a:r>
              <a:rPr lang="es-MX" b="1" smtClean="0">
                <a:solidFill>
                  <a:srgbClr val="FFFF00"/>
                </a:solidFill>
              </a:rPr>
              <a:t>Los sólidos platónicos</a:t>
            </a:r>
            <a:endParaRPr lang="es-AR" b="1" smtClean="0">
              <a:solidFill>
                <a:srgbClr val="FFFF00"/>
              </a:solidFill>
            </a:endParaRPr>
          </a:p>
        </p:txBody>
      </p:sp>
      <p:sp>
        <p:nvSpPr>
          <p:cNvPr id="3" name="2 Marcador de contenido"/>
          <p:cNvSpPr>
            <a:spLocks noGrp="1"/>
          </p:cNvSpPr>
          <p:nvPr>
            <p:ph sz="half" idx="4294967295"/>
          </p:nvPr>
        </p:nvSpPr>
        <p:spPr>
          <a:xfrm>
            <a:off x="228600" y="1570038"/>
            <a:ext cx="4267200" cy="4525962"/>
          </a:xfrm>
        </p:spPr>
        <p:txBody>
          <a:bodyPr/>
          <a:lstStyle/>
          <a:p>
            <a:pPr>
              <a:defRPr/>
            </a:pPr>
            <a:r>
              <a:rPr lang="es-MX" sz="2400" dirty="0" smtClean="0">
                <a:solidFill>
                  <a:srgbClr val="FFFF00"/>
                </a:solidFill>
              </a:rPr>
              <a:t>Los duales.</a:t>
            </a:r>
          </a:p>
          <a:p>
            <a:pPr>
              <a:defRPr/>
            </a:pPr>
            <a:r>
              <a:rPr lang="es-MX" sz="2400" dirty="0" smtClean="0"/>
              <a:t>Cada sólido tiene su dual, resultante de tomar los centros de las caras del primer sólido y utilizarlos como vértices del segundo:</a:t>
            </a:r>
          </a:p>
          <a:p>
            <a:pPr>
              <a:defRPr/>
            </a:pPr>
            <a:r>
              <a:rPr lang="es-MX" sz="2400" dirty="0" smtClean="0"/>
              <a:t>El dual del tetraedro es el mismo tetraedro, </a:t>
            </a:r>
          </a:p>
          <a:p>
            <a:pPr>
              <a:defRPr/>
            </a:pPr>
            <a:r>
              <a:rPr lang="es-MX" sz="2400" dirty="0" smtClean="0"/>
              <a:t>El del cubo es el octaedro, </a:t>
            </a:r>
          </a:p>
          <a:p>
            <a:pPr>
              <a:defRPr/>
            </a:pPr>
            <a:r>
              <a:rPr lang="es-MX" sz="2400" dirty="0" smtClean="0"/>
              <a:t>Y el del icosaedro es el dodecaedro.</a:t>
            </a:r>
          </a:p>
          <a:p>
            <a:pPr marL="0" indent="0">
              <a:buFontTx/>
              <a:buNone/>
              <a:defRPr/>
            </a:pPr>
            <a:endParaRPr lang="es-AR" sz="2400" dirty="0"/>
          </a:p>
        </p:txBody>
      </p:sp>
      <p:sp>
        <p:nvSpPr>
          <p:cNvPr id="260100" name="3 Marcador de contenido"/>
          <p:cNvSpPr>
            <a:spLocks noGrp="1"/>
          </p:cNvSpPr>
          <p:nvPr>
            <p:ph sz="half" idx="4294967295"/>
          </p:nvPr>
        </p:nvSpPr>
        <p:spPr>
          <a:xfrm>
            <a:off x="4648200" y="1600200"/>
            <a:ext cx="4038600" cy="4525963"/>
          </a:xfrm>
        </p:spPr>
        <p:txBody>
          <a:bodyPr/>
          <a:lstStyle/>
          <a:p>
            <a:endParaRPr lang="es-AR" sz="2800" smtClean="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0" y="1766888"/>
            <a:ext cx="4159250" cy="425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600200"/>
            <a:ext cx="4495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600200"/>
            <a:ext cx="4511675" cy="448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blinds(horizontal)">
                                      <p:cBhvr>
                                        <p:cTn id="7" dur="500"/>
                                        <p:tgtEl>
                                          <p:spTgt spid="99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circle(in)">
                                      <p:cBhvr>
                                        <p:cTn id="32" dur="2000"/>
                                        <p:tgtEl>
                                          <p:spTgt spid="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xit" presetSubtype="32" fill="hold" nodeType="clickEffect">
                                  <p:stCondLst>
                                    <p:cond delay="0"/>
                                  </p:stCondLst>
                                  <p:childTnLst>
                                    <p:animEffect transition="out" filter="diamond(out)">
                                      <p:cBhvr>
                                        <p:cTn id="36" dur="2000"/>
                                        <p:tgtEl>
                                          <p:spTgt spid="5"/>
                                        </p:tgtEl>
                                      </p:cBhvr>
                                    </p:animEffect>
                                    <p:set>
                                      <p:cBhvr>
                                        <p:cTn id="37" dur="1" fill="hold">
                                          <p:stCondLst>
                                            <p:cond delay="1999"/>
                                          </p:stCondLst>
                                        </p:cTn>
                                        <p:tgtEl>
                                          <p:spTgt spid="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ox(out)">
                                      <p:cBhvr>
                                        <p:cTn id="42" dur="2000"/>
                                        <p:tgtEl>
                                          <p:spTgt spid="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circle(in)">
                                      <p:cBhvr>
                                        <p:cTn id="47" dur="2000"/>
                                        <p:tgtEl>
                                          <p:spTgt spid="3">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8" presetClass="exit" presetSubtype="32" fill="hold" nodeType="clickEffect">
                                  <p:stCondLst>
                                    <p:cond delay="0"/>
                                  </p:stCondLst>
                                  <p:childTnLst>
                                    <p:animEffect transition="out" filter="diamond(out)">
                                      <p:cBhvr>
                                        <p:cTn id="51" dur="2000"/>
                                        <p:tgtEl>
                                          <p:spTgt spid="6"/>
                                        </p:tgtEl>
                                      </p:cBhvr>
                                    </p:animEffect>
                                    <p:set>
                                      <p:cBhvr>
                                        <p:cTn id="52" dur="1" fill="hold">
                                          <p:stCondLst>
                                            <p:cond delay="1999"/>
                                          </p:stCondLst>
                                        </p:cTn>
                                        <p:tgtEl>
                                          <p:spTgt spid="6"/>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nodeType="clickEffect">
                                  <p:stCondLst>
                                    <p:cond delay="0"/>
                                  </p:stCondLst>
                                  <p:childTnLst>
                                    <p:set>
                                      <p:cBhvr>
                                        <p:cTn id="56" dur="1" fill="hold">
                                          <p:stCondLst>
                                            <p:cond delay="0"/>
                                          </p:stCondLst>
                                        </p:cTn>
                                        <p:tgtEl>
                                          <p:spTgt spid="99333"/>
                                        </p:tgtEl>
                                        <p:attrNameLst>
                                          <p:attrName>style.visibility</p:attrName>
                                        </p:attrNameLst>
                                      </p:cBhvr>
                                      <p:to>
                                        <p:strVal val="visible"/>
                                      </p:to>
                                    </p:set>
                                    <p:animEffect transition="in" filter="box(out)">
                                      <p:cBhvr>
                                        <p:cTn id="57" dur="2000"/>
                                        <p:tgtEl>
                                          <p:spTgt spid="99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P spid="3" grpId="0" build="p"/>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82" name="Rectangle 2"/>
          <p:cNvSpPr>
            <a:spLocks noGrp="1" noChangeArrowheads="1"/>
          </p:cNvSpPr>
          <p:nvPr>
            <p:ph type="title"/>
          </p:nvPr>
        </p:nvSpPr>
        <p:spPr/>
        <p:txBody>
          <a:bodyPr/>
          <a:lstStyle/>
          <a:p>
            <a:pPr eaLnBrk="1" hangingPunct="1"/>
            <a:r>
              <a:rPr lang="es-AR" sz="4000" smtClean="0">
                <a:solidFill>
                  <a:srgbClr val="FFFF00"/>
                </a:solidFill>
              </a:rPr>
              <a:t>Los sólidos platónicos obtenidos a partir del Cubo de Metatrón</a:t>
            </a:r>
            <a:endParaRPr lang="es-ES_tradnl" sz="4000" smtClean="0">
              <a:solidFill>
                <a:srgbClr val="FFFF00"/>
              </a:solidFill>
            </a:endParaRPr>
          </a:p>
        </p:txBody>
      </p:sp>
      <p:pic>
        <p:nvPicPr>
          <p:cNvPr id="1402883" name="Picture 3" descr="ani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5908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884" name="Picture 4" descr="s%C3%B3lidos+plat%C3%B3nic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071688"/>
            <a:ext cx="5638800" cy="401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885" name="Text Box 5"/>
          <p:cNvSpPr txBox="1">
            <a:spLocks noChangeArrowheads="1"/>
          </p:cNvSpPr>
          <p:nvPr/>
        </p:nvSpPr>
        <p:spPr bwMode="auto">
          <a:xfrm>
            <a:off x="717550" y="5791200"/>
            <a:ext cx="17970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Vean cómo van</a:t>
            </a:r>
          </a:p>
          <a:p>
            <a:pPr algn="ctr" eaLnBrk="1" hangingPunct="1"/>
            <a:r>
              <a:rPr lang="es-AR">
                <a:solidFill>
                  <a:schemeClr val="tx1"/>
                </a:solidFill>
              </a:rPr>
              <a:t>apareciendo los</a:t>
            </a:r>
          </a:p>
          <a:p>
            <a:pPr algn="ctr" eaLnBrk="1" hangingPunct="1"/>
            <a:r>
              <a:rPr lang="es-AR">
                <a:solidFill>
                  <a:schemeClr val="tx1"/>
                </a:solidFill>
              </a:rPr>
              <a:t>distintos sólidos</a:t>
            </a:r>
            <a:endParaRPr lang="es-ES_tradnl">
              <a:solidFill>
                <a:schemeClr val="tx1"/>
              </a:solidFill>
            </a:endParaRPr>
          </a:p>
        </p:txBody>
      </p:sp>
      <p:sp>
        <p:nvSpPr>
          <p:cNvPr id="1402886" name="Text Box 6"/>
          <p:cNvSpPr txBox="1">
            <a:spLocks noChangeArrowheads="1"/>
          </p:cNvSpPr>
          <p:nvPr/>
        </p:nvSpPr>
        <p:spPr bwMode="auto">
          <a:xfrm>
            <a:off x="4038600" y="6262688"/>
            <a:ext cx="433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Notar que el tetraedro aparece duplicado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2882"/>
                                        </p:tgtEl>
                                        <p:attrNameLst>
                                          <p:attrName>style.visibility</p:attrName>
                                        </p:attrNameLst>
                                      </p:cBhvr>
                                      <p:to>
                                        <p:strVal val="visible"/>
                                      </p:to>
                                    </p:set>
                                    <p:animEffect transition="in" filter="blinds(horizontal)">
                                      <p:cBhvr>
                                        <p:cTn id="7" dur="500"/>
                                        <p:tgtEl>
                                          <p:spTgt spid="1402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02883"/>
                                        </p:tgtEl>
                                        <p:attrNameLst>
                                          <p:attrName>style.visibility</p:attrName>
                                        </p:attrNameLst>
                                      </p:cBhvr>
                                      <p:to>
                                        <p:strVal val="visible"/>
                                      </p:to>
                                    </p:set>
                                    <p:animEffect transition="in" filter="fade">
                                      <p:cBhvr>
                                        <p:cTn id="12" dur="2000"/>
                                        <p:tgtEl>
                                          <p:spTgt spid="14028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02885"/>
                                        </p:tgtEl>
                                        <p:attrNameLst>
                                          <p:attrName>style.visibility</p:attrName>
                                        </p:attrNameLst>
                                      </p:cBhvr>
                                      <p:to>
                                        <p:strVal val="visible"/>
                                      </p:to>
                                    </p:set>
                                    <p:animEffect transition="in" filter="dissolve">
                                      <p:cBhvr>
                                        <p:cTn id="17" dur="500"/>
                                        <p:tgtEl>
                                          <p:spTgt spid="14028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02884"/>
                                        </p:tgtEl>
                                        <p:attrNameLst>
                                          <p:attrName>style.visibility</p:attrName>
                                        </p:attrNameLst>
                                      </p:cBhvr>
                                      <p:to>
                                        <p:strVal val="visible"/>
                                      </p:to>
                                    </p:set>
                                    <p:animEffect transition="in" filter="fade">
                                      <p:cBhvr>
                                        <p:cTn id="22" dur="2000"/>
                                        <p:tgtEl>
                                          <p:spTgt spid="140288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02886"/>
                                        </p:tgtEl>
                                        <p:attrNameLst>
                                          <p:attrName>style.visibility</p:attrName>
                                        </p:attrNameLst>
                                      </p:cBhvr>
                                      <p:to>
                                        <p:strVal val="visible"/>
                                      </p:to>
                                    </p:set>
                                    <p:animEffect transition="in" filter="dissolve">
                                      <p:cBhvr>
                                        <p:cTn id="27" dur="500"/>
                                        <p:tgtEl>
                                          <p:spTgt spid="1402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882" grpId="0"/>
      <p:bldP spid="1402885" grpId="0"/>
      <p:bldP spid="1402886"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906" name="Rectangle 2"/>
          <p:cNvSpPr>
            <a:spLocks noGrp="1" noChangeArrowheads="1"/>
          </p:cNvSpPr>
          <p:nvPr>
            <p:ph type="title"/>
          </p:nvPr>
        </p:nvSpPr>
        <p:spPr/>
        <p:txBody>
          <a:bodyPr/>
          <a:lstStyle/>
          <a:p>
            <a:pPr eaLnBrk="1" hangingPunct="1"/>
            <a:r>
              <a:rPr lang="es-AR" smtClean="0">
                <a:solidFill>
                  <a:srgbClr val="FFFF00"/>
                </a:solidFill>
              </a:rPr>
              <a:t>El dodecaedro</a:t>
            </a:r>
            <a:endParaRPr lang="es-ES_tradnl" smtClean="0">
              <a:solidFill>
                <a:srgbClr val="FFFF00"/>
              </a:solidFill>
            </a:endParaRPr>
          </a:p>
        </p:txBody>
      </p:sp>
      <p:pic>
        <p:nvPicPr>
          <p:cNvPr id="1403907" name="Picture 3" descr="Imag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1524000"/>
            <a:ext cx="874395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3908" name="Text Box 4"/>
          <p:cNvSpPr txBox="1">
            <a:spLocks noChangeArrowheads="1"/>
          </p:cNvSpPr>
          <p:nvPr/>
        </p:nvSpPr>
        <p:spPr bwMode="auto">
          <a:xfrm>
            <a:off x="1524000" y="5446713"/>
            <a:ext cx="643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Notar cómo el dodecaedro y el </a:t>
            </a:r>
            <a:r>
              <a:rPr lang="en-US">
                <a:solidFill>
                  <a:schemeClr val="tx1"/>
                </a:solidFill>
                <a:cs typeface="Arial" charset="0"/>
              </a:rPr>
              <a:t>Árbol de los Sehpiroth pueden</a:t>
            </a:r>
          </a:p>
          <a:p>
            <a:pPr algn="ctr" eaLnBrk="1" hangingPunct="1"/>
            <a:r>
              <a:rPr lang="en-US">
                <a:solidFill>
                  <a:schemeClr val="tx1"/>
                </a:solidFill>
                <a:cs typeface="Arial" charset="0"/>
              </a:rPr>
              <a:t>inscribirse en el Cubo de Metatrón</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3906"/>
                                        </p:tgtEl>
                                        <p:attrNameLst>
                                          <p:attrName>style.visibility</p:attrName>
                                        </p:attrNameLst>
                                      </p:cBhvr>
                                      <p:to>
                                        <p:strVal val="visible"/>
                                      </p:to>
                                    </p:set>
                                    <p:animEffect transition="in" filter="blinds(horizontal)">
                                      <p:cBhvr>
                                        <p:cTn id="7" dur="500"/>
                                        <p:tgtEl>
                                          <p:spTgt spid="1403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03907"/>
                                        </p:tgtEl>
                                        <p:attrNameLst>
                                          <p:attrName>style.visibility</p:attrName>
                                        </p:attrNameLst>
                                      </p:cBhvr>
                                      <p:to>
                                        <p:strVal val="visible"/>
                                      </p:to>
                                    </p:set>
                                    <p:animEffect transition="in" filter="fade">
                                      <p:cBhvr>
                                        <p:cTn id="12" dur="2000"/>
                                        <p:tgtEl>
                                          <p:spTgt spid="14039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03908"/>
                                        </p:tgtEl>
                                        <p:attrNameLst>
                                          <p:attrName>style.visibility</p:attrName>
                                        </p:attrNameLst>
                                      </p:cBhvr>
                                      <p:to>
                                        <p:strVal val="visible"/>
                                      </p:to>
                                    </p:set>
                                    <p:animEffect transition="in" filter="dissolve">
                                      <p:cBhvr>
                                        <p:cTn id="17" dur="500"/>
                                        <p:tgtEl>
                                          <p:spTgt spid="1403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906" grpId="0"/>
      <p:bldP spid="1403908"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457200" y="152400"/>
            <a:ext cx="8229600" cy="1143000"/>
          </a:xfrm>
        </p:spPr>
        <p:txBody>
          <a:bodyPr/>
          <a:lstStyle/>
          <a:p>
            <a:pPr eaLnBrk="1" hangingPunct="1"/>
            <a:r>
              <a:rPr lang="es-AR" sz="2800" smtClean="0">
                <a:solidFill>
                  <a:srgbClr val="FFFF00"/>
                </a:solidFill>
              </a:rPr>
              <a:t>Las posibilidades matemáticas y estéticas del Cubo de Metatrón son ilimitadas</a:t>
            </a:r>
            <a:endParaRPr lang="es-ES_tradnl" sz="2800" smtClean="0">
              <a:solidFill>
                <a:srgbClr val="FFFF00"/>
              </a:solidFill>
            </a:endParaRPr>
          </a:p>
        </p:txBody>
      </p:sp>
      <p:pic>
        <p:nvPicPr>
          <p:cNvPr id="1404931" name="Picture 3" descr="cub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6002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4932" name="Picture 4" descr="taller_merkaba_madrid_clip_imag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600200"/>
            <a:ext cx="47910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4933" name="Picture 5" descr="ST-121W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600200"/>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4934" name="Picture 6" descr="Metatron%27sCubeR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52400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4935" name="Picture 7" descr="flor%20col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524000"/>
            <a:ext cx="52578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4936" name="Picture 8" descr="FlowerofLifeonMetatron%27sCub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1447800"/>
            <a:ext cx="5334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4937" name="Picture 9" descr="1651787845_65594795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9263" y="1371600"/>
            <a:ext cx="5367337"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4930"/>
                                        </p:tgtEl>
                                        <p:attrNameLst>
                                          <p:attrName>style.visibility</p:attrName>
                                        </p:attrNameLst>
                                      </p:cBhvr>
                                      <p:to>
                                        <p:strVal val="visible"/>
                                      </p:to>
                                    </p:set>
                                    <p:animEffect transition="in" filter="blinds(horizontal)">
                                      <p:cBhvr>
                                        <p:cTn id="7" dur="500"/>
                                        <p:tgtEl>
                                          <p:spTgt spid="1404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04931"/>
                                        </p:tgtEl>
                                        <p:attrNameLst>
                                          <p:attrName>style.visibility</p:attrName>
                                        </p:attrNameLst>
                                      </p:cBhvr>
                                      <p:to>
                                        <p:strVal val="visible"/>
                                      </p:to>
                                    </p:set>
                                    <p:animEffect transition="in" filter="fade">
                                      <p:cBhvr>
                                        <p:cTn id="12" dur="2000"/>
                                        <p:tgtEl>
                                          <p:spTgt spid="14049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404932"/>
                                        </p:tgtEl>
                                        <p:attrNameLst>
                                          <p:attrName>style.visibility</p:attrName>
                                        </p:attrNameLst>
                                      </p:cBhvr>
                                      <p:to>
                                        <p:strVal val="visible"/>
                                      </p:to>
                                    </p:set>
                                    <p:animEffect transition="in" filter="fade">
                                      <p:cBhvr>
                                        <p:cTn id="17" dur="2000"/>
                                        <p:tgtEl>
                                          <p:spTgt spid="140493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04933"/>
                                        </p:tgtEl>
                                        <p:attrNameLst>
                                          <p:attrName>style.visibility</p:attrName>
                                        </p:attrNameLst>
                                      </p:cBhvr>
                                      <p:to>
                                        <p:strVal val="visible"/>
                                      </p:to>
                                    </p:set>
                                    <p:animEffect transition="in" filter="fade">
                                      <p:cBhvr>
                                        <p:cTn id="22" dur="2000"/>
                                        <p:tgtEl>
                                          <p:spTgt spid="140493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404934"/>
                                        </p:tgtEl>
                                        <p:attrNameLst>
                                          <p:attrName>style.visibility</p:attrName>
                                        </p:attrNameLst>
                                      </p:cBhvr>
                                      <p:to>
                                        <p:strVal val="visible"/>
                                      </p:to>
                                    </p:set>
                                    <p:animEffect transition="in" filter="fade">
                                      <p:cBhvr>
                                        <p:cTn id="27" dur="2000"/>
                                        <p:tgtEl>
                                          <p:spTgt spid="140493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404935"/>
                                        </p:tgtEl>
                                        <p:attrNameLst>
                                          <p:attrName>style.visibility</p:attrName>
                                        </p:attrNameLst>
                                      </p:cBhvr>
                                      <p:to>
                                        <p:strVal val="visible"/>
                                      </p:to>
                                    </p:set>
                                    <p:animEffect transition="in" filter="fade">
                                      <p:cBhvr>
                                        <p:cTn id="32" dur="2000"/>
                                        <p:tgtEl>
                                          <p:spTgt spid="14049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404936"/>
                                        </p:tgtEl>
                                        <p:attrNameLst>
                                          <p:attrName>style.visibility</p:attrName>
                                        </p:attrNameLst>
                                      </p:cBhvr>
                                      <p:to>
                                        <p:strVal val="visible"/>
                                      </p:to>
                                    </p:set>
                                    <p:animEffect transition="in" filter="fade">
                                      <p:cBhvr>
                                        <p:cTn id="37" dur="2000"/>
                                        <p:tgtEl>
                                          <p:spTgt spid="140493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404937"/>
                                        </p:tgtEl>
                                        <p:attrNameLst>
                                          <p:attrName>style.visibility</p:attrName>
                                        </p:attrNameLst>
                                      </p:cBhvr>
                                      <p:to>
                                        <p:strVal val="visible"/>
                                      </p:to>
                                    </p:set>
                                    <p:animEffect transition="in" filter="fade">
                                      <p:cBhvr>
                                        <p:cTn id="42" dur="2000"/>
                                        <p:tgtEl>
                                          <p:spTgt spid="14049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4930"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5954" name="Rectangle 2"/>
          <p:cNvSpPr>
            <a:spLocks noGrp="1" noChangeArrowheads="1"/>
          </p:cNvSpPr>
          <p:nvPr>
            <p:ph type="title"/>
          </p:nvPr>
        </p:nvSpPr>
        <p:spPr/>
        <p:txBody>
          <a:bodyPr/>
          <a:lstStyle/>
          <a:p>
            <a:pPr eaLnBrk="1" hangingPunct="1"/>
            <a:r>
              <a:rPr lang="es-AR" sz="2000" smtClean="0">
                <a:solidFill>
                  <a:srgbClr val="FFFF00"/>
                </a:solidFill>
              </a:rPr>
              <a:t>Claramente, el Cubo de Enoch o Metatrón demuestra que la geometría es la clave del Universo. Sin embargo, la misma idea la podemos obtener en nosotros mismos…en nuestro ADN!</a:t>
            </a:r>
            <a:endParaRPr lang="es-ES_tradnl" sz="2000" smtClean="0">
              <a:solidFill>
                <a:srgbClr val="FFFF00"/>
              </a:solidFill>
            </a:endParaRPr>
          </a:p>
        </p:txBody>
      </p:sp>
      <p:sp>
        <p:nvSpPr>
          <p:cNvPr id="1405955" name="Text Box 3"/>
          <p:cNvSpPr txBox="1">
            <a:spLocks noChangeArrowheads="1"/>
          </p:cNvSpPr>
          <p:nvPr/>
        </p:nvSpPr>
        <p:spPr bwMode="auto">
          <a:xfrm>
            <a:off x="914400" y="1560513"/>
            <a:ext cx="73469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Desde un punto de vista químico, el ADN se compone de dos cadenas</a:t>
            </a:r>
          </a:p>
          <a:p>
            <a:pPr algn="ctr" eaLnBrk="1" hangingPunct="1"/>
            <a:r>
              <a:rPr lang="es-AR">
                <a:solidFill>
                  <a:schemeClr val="tx1"/>
                </a:solidFill>
              </a:rPr>
              <a:t>de moléculas de fosfato y azúcar (desoxiribosa) unidas por las</a:t>
            </a:r>
          </a:p>
          <a:p>
            <a:pPr algn="ctr" eaLnBrk="1" hangingPunct="1"/>
            <a:r>
              <a:rPr lang="es-AR">
                <a:solidFill>
                  <a:schemeClr val="tx1"/>
                </a:solidFill>
              </a:rPr>
              <a:t>cuatro bases: adenina, citosina, timina, guanina</a:t>
            </a:r>
            <a:endParaRPr lang="es-ES_tradnl">
              <a:solidFill>
                <a:schemeClr val="tx1"/>
              </a:solidFill>
            </a:endParaRPr>
          </a:p>
        </p:txBody>
      </p:sp>
      <p:pic>
        <p:nvPicPr>
          <p:cNvPr id="1405956" name="Picture 4" descr="Dibujo+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7432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5957" name="Text Box 5"/>
          <p:cNvSpPr txBox="1">
            <a:spLocks noChangeArrowheads="1"/>
          </p:cNvSpPr>
          <p:nvPr/>
        </p:nvSpPr>
        <p:spPr bwMode="auto">
          <a:xfrm>
            <a:off x="1428750" y="5105400"/>
            <a:ext cx="1466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desoxiribosa</a:t>
            </a:r>
            <a:endParaRPr lang="es-ES_tradnl">
              <a:solidFill>
                <a:schemeClr val="tx1"/>
              </a:solidFill>
            </a:endParaRPr>
          </a:p>
        </p:txBody>
      </p:sp>
      <p:pic>
        <p:nvPicPr>
          <p:cNvPr id="1405958" name="Picture 6" descr="3-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514600"/>
            <a:ext cx="36607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5959" name="Text Box 7"/>
          <p:cNvSpPr txBox="1">
            <a:spLocks noChangeArrowheads="1"/>
          </p:cNvSpPr>
          <p:nvPr/>
        </p:nvSpPr>
        <p:spPr bwMode="auto">
          <a:xfrm>
            <a:off x="400050" y="5638800"/>
            <a:ext cx="35623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Vemos que, en lo más básico,</a:t>
            </a:r>
          </a:p>
          <a:p>
            <a:pPr algn="ctr" eaLnBrk="1" hangingPunct="1"/>
            <a:r>
              <a:rPr lang="es-AR">
                <a:solidFill>
                  <a:schemeClr val="tx1"/>
                </a:solidFill>
              </a:rPr>
              <a:t>hay pentágonos y hexágonos por</a:t>
            </a:r>
          </a:p>
          <a:p>
            <a:pPr algn="ctr" eaLnBrk="1" hangingPunct="1"/>
            <a:r>
              <a:rPr lang="es-AR">
                <a:solidFill>
                  <a:schemeClr val="tx1"/>
                </a:solidFill>
              </a:rPr>
              <a:t>doquier</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5954"/>
                                        </p:tgtEl>
                                        <p:attrNameLst>
                                          <p:attrName>style.visibility</p:attrName>
                                        </p:attrNameLst>
                                      </p:cBhvr>
                                      <p:to>
                                        <p:strVal val="visible"/>
                                      </p:to>
                                    </p:set>
                                    <p:animEffect transition="in" filter="blinds(horizontal)">
                                      <p:cBhvr>
                                        <p:cTn id="7" dur="500"/>
                                        <p:tgtEl>
                                          <p:spTgt spid="1405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05955"/>
                                        </p:tgtEl>
                                        <p:attrNameLst>
                                          <p:attrName>style.visibility</p:attrName>
                                        </p:attrNameLst>
                                      </p:cBhvr>
                                      <p:to>
                                        <p:strVal val="visible"/>
                                      </p:to>
                                    </p:set>
                                    <p:animEffect transition="in" filter="blinds(horizontal)">
                                      <p:cBhvr>
                                        <p:cTn id="12" dur="500"/>
                                        <p:tgtEl>
                                          <p:spTgt spid="14059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405956"/>
                                        </p:tgtEl>
                                        <p:attrNameLst>
                                          <p:attrName>style.visibility</p:attrName>
                                        </p:attrNameLst>
                                      </p:cBhvr>
                                      <p:to>
                                        <p:strVal val="visible"/>
                                      </p:to>
                                    </p:set>
                                    <p:animEffect transition="in" filter="fade">
                                      <p:cBhvr>
                                        <p:cTn id="17" dur="2000"/>
                                        <p:tgtEl>
                                          <p:spTgt spid="140595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05957"/>
                                        </p:tgtEl>
                                        <p:attrNameLst>
                                          <p:attrName>style.visibility</p:attrName>
                                        </p:attrNameLst>
                                      </p:cBhvr>
                                      <p:to>
                                        <p:strVal val="visible"/>
                                      </p:to>
                                    </p:set>
                                    <p:animEffect transition="in" filter="dissolve">
                                      <p:cBhvr>
                                        <p:cTn id="22" dur="500"/>
                                        <p:tgtEl>
                                          <p:spTgt spid="140595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405958"/>
                                        </p:tgtEl>
                                        <p:attrNameLst>
                                          <p:attrName>style.visibility</p:attrName>
                                        </p:attrNameLst>
                                      </p:cBhvr>
                                      <p:to>
                                        <p:strVal val="visible"/>
                                      </p:to>
                                    </p:set>
                                    <p:animEffect transition="in" filter="fade">
                                      <p:cBhvr>
                                        <p:cTn id="27" dur="2000"/>
                                        <p:tgtEl>
                                          <p:spTgt spid="140595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05959"/>
                                        </p:tgtEl>
                                        <p:attrNameLst>
                                          <p:attrName>style.visibility</p:attrName>
                                        </p:attrNameLst>
                                      </p:cBhvr>
                                      <p:to>
                                        <p:strVal val="visible"/>
                                      </p:to>
                                    </p:set>
                                    <p:animEffect transition="in" filter="dissolve">
                                      <p:cBhvr>
                                        <p:cTn id="32" dur="500"/>
                                        <p:tgtEl>
                                          <p:spTgt spid="1405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5954" grpId="0"/>
      <p:bldP spid="1405955" grpId="0"/>
      <p:bldP spid="1405957" grpId="0"/>
      <p:bldP spid="1405959"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6978" name="Rectangle 2"/>
          <p:cNvSpPr>
            <a:spLocks noGrp="1" noChangeArrowheads="1"/>
          </p:cNvSpPr>
          <p:nvPr>
            <p:ph type="title"/>
          </p:nvPr>
        </p:nvSpPr>
        <p:spPr/>
        <p:txBody>
          <a:bodyPr/>
          <a:lstStyle/>
          <a:p>
            <a:pPr eaLnBrk="1" hangingPunct="1"/>
            <a:r>
              <a:rPr lang="es-AR" smtClean="0">
                <a:solidFill>
                  <a:srgbClr val="FFFF00"/>
                </a:solidFill>
              </a:rPr>
              <a:t>El ADN</a:t>
            </a:r>
            <a:endParaRPr lang="es-ES_tradnl" smtClean="0">
              <a:solidFill>
                <a:srgbClr val="FFFF00"/>
              </a:solidFill>
            </a:endParaRPr>
          </a:p>
        </p:txBody>
      </p:sp>
      <p:sp>
        <p:nvSpPr>
          <p:cNvPr id="1406979" name="Rectangle 3"/>
          <p:cNvSpPr>
            <a:spLocks noGrp="1" noChangeArrowheads="1"/>
          </p:cNvSpPr>
          <p:nvPr>
            <p:ph type="body" idx="1"/>
          </p:nvPr>
        </p:nvSpPr>
        <p:spPr/>
        <p:txBody>
          <a:bodyPr/>
          <a:lstStyle/>
          <a:p>
            <a:pPr eaLnBrk="1" hangingPunct="1">
              <a:lnSpc>
                <a:spcPct val="90000"/>
              </a:lnSpc>
            </a:pPr>
            <a:r>
              <a:rPr lang="es-AR" smtClean="0"/>
              <a:t>Una molécula de azúcar, una de fosfato y una de las cuatro bases forman un </a:t>
            </a:r>
            <a:r>
              <a:rPr lang="es-AR" i="1" smtClean="0"/>
              <a:t>nucleótido</a:t>
            </a:r>
            <a:r>
              <a:rPr lang="es-AR" smtClean="0"/>
              <a:t>.</a:t>
            </a:r>
          </a:p>
          <a:p>
            <a:pPr eaLnBrk="1" hangingPunct="1">
              <a:lnSpc>
                <a:spcPct val="90000"/>
              </a:lnSpc>
            </a:pPr>
            <a:r>
              <a:rPr lang="es-AR" smtClean="0"/>
              <a:t>Por eso, el ADN consiste en una doble cadena de nucleótidos.</a:t>
            </a:r>
          </a:p>
          <a:p>
            <a:pPr eaLnBrk="1" hangingPunct="1">
              <a:lnSpc>
                <a:spcPct val="90000"/>
              </a:lnSpc>
            </a:pPr>
            <a:r>
              <a:rPr lang="es-AR" smtClean="0"/>
              <a:t>Y presenta distintos niveles de organización, que dan lugar a las estructuras primaria, secundaria, terciaria y superior.</a:t>
            </a:r>
            <a:endParaRPr lang="es-ES_tradnl" i="1"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6978"/>
                                        </p:tgtEl>
                                        <p:attrNameLst>
                                          <p:attrName>style.visibility</p:attrName>
                                        </p:attrNameLst>
                                      </p:cBhvr>
                                      <p:to>
                                        <p:strVal val="visible"/>
                                      </p:to>
                                    </p:set>
                                    <p:animEffect transition="in" filter="blinds(horizontal)">
                                      <p:cBhvr>
                                        <p:cTn id="7" dur="500"/>
                                        <p:tgtEl>
                                          <p:spTgt spid="14069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06979">
                                            <p:txEl>
                                              <p:pRg st="0" end="0"/>
                                            </p:txEl>
                                          </p:spTgt>
                                        </p:tgtEl>
                                        <p:attrNameLst>
                                          <p:attrName>style.visibility</p:attrName>
                                        </p:attrNameLst>
                                      </p:cBhvr>
                                      <p:to>
                                        <p:strVal val="visible"/>
                                      </p:to>
                                    </p:set>
                                    <p:animEffect transition="in" filter="blinds(horizontal)">
                                      <p:cBhvr>
                                        <p:cTn id="12" dur="500"/>
                                        <p:tgtEl>
                                          <p:spTgt spid="14069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06979">
                                            <p:txEl>
                                              <p:pRg st="1" end="1"/>
                                            </p:txEl>
                                          </p:spTgt>
                                        </p:tgtEl>
                                        <p:attrNameLst>
                                          <p:attrName>style.visibility</p:attrName>
                                        </p:attrNameLst>
                                      </p:cBhvr>
                                      <p:to>
                                        <p:strVal val="visible"/>
                                      </p:to>
                                    </p:set>
                                    <p:animEffect transition="in" filter="blinds(horizontal)">
                                      <p:cBhvr>
                                        <p:cTn id="17" dur="500"/>
                                        <p:tgtEl>
                                          <p:spTgt spid="14069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06979">
                                            <p:txEl>
                                              <p:pRg st="2" end="2"/>
                                            </p:txEl>
                                          </p:spTgt>
                                        </p:tgtEl>
                                        <p:attrNameLst>
                                          <p:attrName>style.visibility</p:attrName>
                                        </p:attrNameLst>
                                      </p:cBhvr>
                                      <p:to>
                                        <p:strVal val="visible"/>
                                      </p:to>
                                    </p:set>
                                    <p:animEffect transition="in" filter="blinds(horizontal)">
                                      <p:cBhvr>
                                        <p:cTn id="22" dur="500"/>
                                        <p:tgtEl>
                                          <p:spTgt spid="14069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6978" grpId="0"/>
      <p:bldP spid="1406979" grpId="0" build="p"/>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8002" name="Rectangle 2"/>
          <p:cNvSpPr>
            <a:spLocks noGrp="1" noChangeArrowheads="1"/>
          </p:cNvSpPr>
          <p:nvPr>
            <p:ph type="title"/>
          </p:nvPr>
        </p:nvSpPr>
        <p:spPr/>
        <p:txBody>
          <a:bodyPr/>
          <a:lstStyle/>
          <a:p>
            <a:pPr eaLnBrk="1" hangingPunct="1"/>
            <a:r>
              <a:rPr lang="es-AR" smtClean="0">
                <a:solidFill>
                  <a:srgbClr val="FFFF00"/>
                </a:solidFill>
              </a:rPr>
              <a:t>La estructura primaria</a:t>
            </a:r>
            <a:endParaRPr lang="es-ES_tradnl" smtClean="0">
              <a:solidFill>
                <a:srgbClr val="FFFF00"/>
              </a:solidFill>
            </a:endParaRPr>
          </a:p>
        </p:txBody>
      </p:sp>
      <p:pic>
        <p:nvPicPr>
          <p:cNvPr id="1408003" name="Picture 3" descr="adn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00175"/>
            <a:ext cx="87630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8004" name="Text Box 4"/>
          <p:cNvSpPr txBox="1">
            <a:spLocks noChangeArrowheads="1"/>
          </p:cNvSpPr>
          <p:nvPr/>
        </p:nvSpPr>
        <p:spPr bwMode="auto">
          <a:xfrm>
            <a:off x="806450" y="5957888"/>
            <a:ext cx="757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Una hebra de ADN es una secuencia de nucleótidos, en forma de espiral</a:t>
            </a:r>
            <a:endParaRPr lang="es-ES_tradnl">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8002"/>
                                        </p:tgtEl>
                                        <p:attrNameLst>
                                          <p:attrName>style.visibility</p:attrName>
                                        </p:attrNameLst>
                                      </p:cBhvr>
                                      <p:to>
                                        <p:strVal val="visible"/>
                                      </p:to>
                                    </p:set>
                                    <p:animEffect transition="in" filter="blinds(horizontal)">
                                      <p:cBhvr>
                                        <p:cTn id="7" dur="500"/>
                                        <p:tgtEl>
                                          <p:spTgt spid="14080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08003"/>
                                        </p:tgtEl>
                                        <p:attrNameLst>
                                          <p:attrName>style.visibility</p:attrName>
                                        </p:attrNameLst>
                                      </p:cBhvr>
                                      <p:to>
                                        <p:strVal val="visible"/>
                                      </p:to>
                                    </p:set>
                                    <p:animEffect transition="in" filter="fade">
                                      <p:cBhvr>
                                        <p:cTn id="12" dur="2000"/>
                                        <p:tgtEl>
                                          <p:spTgt spid="14080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08004"/>
                                        </p:tgtEl>
                                        <p:attrNameLst>
                                          <p:attrName>style.visibility</p:attrName>
                                        </p:attrNameLst>
                                      </p:cBhvr>
                                      <p:to>
                                        <p:strVal val="visible"/>
                                      </p:to>
                                    </p:set>
                                    <p:animEffect transition="in" filter="dissolve">
                                      <p:cBhvr>
                                        <p:cTn id="17" dur="500"/>
                                        <p:tgtEl>
                                          <p:spTgt spid="1408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8002" grpId="0"/>
      <p:bldP spid="1408004"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026" name="Rectangle 2"/>
          <p:cNvSpPr>
            <a:spLocks noGrp="1" noChangeArrowheads="1"/>
          </p:cNvSpPr>
          <p:nvPr>
            <p:ph type="title"/>
          </p:nvPr>
        </p:nvSpPr>
        <p:spPr/>
        <p:txBody>
          <a:bodyPr/>
          <a:lstStyle/>
          <a:p>
            <a:pPr eaLnBrk="1" hangingPunct="1"/>
            <a:r>
              <a:rPr lang="es-AR" sz="4000" smtClean="0">
                <a:solidFill>
                  <a:srgbClr val="FFFF00"/>
                </a:solidFill>
              </a:rPr>
              <a:t>La estructura secundaria: </a:t>
            </a:r>
            <a:br>
              <a:rPr lang="es-AR" sz="4000" smtClean="0">
                <a:solidFill>
                  <a:srgbClr val="FFFF00"/>
                </a:solidFill>
              </a:rPr>
            </a:br>
            <a:r>
              <a:rPr lang="es-AR" sz="4000" smtClean="0">
                <a:solidFill>
                  <a:srgbClr val="FFFF00"/>
                </a:solidFill>
              </a:rPr>
              <a:t>la doble hélice</a:t>
            </a:r>
            <a:endParaRPr lang="es-ES_tradnl" sz="4000" smtClean="0">
              <a:solidFill>
                <a:srgbClr val="FFFF00"/>
              </a:solidFill>
            </a:endParaRPr>
          </a:p>
        </p:txBody>
      </p:sp>
      <p:pic>
        <p:nvPicPr>
          <p:cNvPr id="1409027" name="Picture 3" descr="AD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524000"/>
            <a:ext cx="26289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9028" name="Text Box 4"/>
          <p:cNvSpPr txBox="1">
            <a:spLocks noChangeArrowheads="1"/>
          </p:cNvSpPr>
          <p:nvPr/>
        </p:nvSpPr>
        <p:spPr bwMode="auto">
          <a:xfrm>
            <a:off x="288925" y="2932113"/>
            <a:ext cx="288925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Las dos cadenas están</a:t>
            </a:r>
          </a:p>
          <a:p>
            <a:pPr eaLnBrk="1" hangingPunct="1"/>
            <a:r>
              <a:rPr lang="es-AR">
                <a:solidFill>
                  <a:schemeClr val="tx1"/>
                </a:solidFill>
              </a:rPr>
              <a:t>enrolladas helicoidalmente</a:t>
            </a:r>
          </a:p>
          <a:p>
            <a:pPr eaLnBrk="1" hangingPunct="1"/>
            <a:r>
              <a:rPr lang="es-AR">
                <a:solidFill>
                  <a:schemeClr val="tx1"/>
                </a:solidFill>
              </a:rPr>
              <a:t>en sentido dextrógiro</a:t>
            </a:r>
          </a:p>
          <a:p>
            <a:pPr eaLnBrk="1" hangingPunct="1"/>
            <a:r>
              <a:rPr lang="es-AR">
                <a:solidFill>
                  <a:schemeClr val="tx1"/>
                </a:solidFill>
              </a:rPr>
              <a:t>(hacia la derecha).</a:t>
            </a:r>
          </a:p>
          <a:p>
            <a:pPr eaLnBrk="1" hangingPunct="1"/>
            <a:r>
              <a:rPr lang="es-AR">
                <a:solidFill>
                  <a:schemeClr val="tx1"/>
                </a:solidFill>
              </a:rPr>
              <a:t>Se considera que ambas</a:t>
            </a:r>
          </a:p>
          <a:p>
            <a:pPr eaLnBrk="1" hangingPunct="1"/>
            <a:r>
              <a:rPr lang="es-AR">
                <a:solidFill>
                  <a:schemeClr val="tx1"/>
                </a:solidFill>
              </a:rPr>
              <a:t>cadenas son</a:t>
            </a:r>
          </a:p>
          <a:p>
            <a:pPr eaLnBrk="1" hangingPunct="1"/>
            <a:r>
              <a:rPr lang="es-AR">
                <a:solidFill>
                  <a:schemeClr val="tx1"/>
                </a:solidFill>
              </a:rPr>
              <a:t>complementarias.</a:t>
            </a:r>
            <a:endParaRPr lang="es-ES_tradnl">
              <a:solidFill>
                <a:schemeClr val="tx1"/>
              </a:solidFill>
            </a:endParaRPr>
          </a:p>
        </p:txBody>
      </p:sp>
      <p:pic>
        <p:nvPicPr>
          <p:cNvPr id="1409029" name="Picture 5" descr="Columnas-salomonicas--Facultad-de-Derecho-de-Granada_476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2286000"/>
            <a:ext cx="2830512"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9026"/>
                                        </p:tgtEl>
                                        <p:attrNameLst>
                                          <p:attrName>style.visibility</p:attrName>
                                        </p:attrNameLst>
                                      </p:cBhvr>
                                      <p:to>
                                        <p:strVal val="visible"/>
                                      </p:to>
                                    </p:set>
                                    <p:animEffect transition="in" filter="blinds(horizontal)">
                                      <p:cBhvr>
                                        <p:cTn id="7" dur="500"/>
                                        <p:tgtEl>
                                          <p:spTgt spid="1409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09027"/>
                                        </p:tgtEl>
                                        <p:attrNameLst>
                                          <p:attrName>style.visibility</p:attrName>
                                        </p:attrNameLst>
                                      </p:cBhvr>
                                      <p:to>
                                        <p:strVal val="visible"/>
                                      </p:to>
                                    </p:set>
                                    <p:animEffect transition="in" filter="fade">
                                      <p:cBhvr>
                                        <p:cTn id="12" dur="2000"/>
                                        <p:tgtEl>
                                          <p:spTgt spid="14090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09028"/>
                                        </p:tgtEl>
                                        <p:attrNameLst>
                                          <p:attrName>style.visibility</p:attrName>
                                        </p:attrNameLst>
                                      </p:cBhvr>
                                      <p:to>
                                        <p:strVal val="visible"/>
                                      </p:to>
                                    </p:set>
                                    <p:animEffect transition="in" filter="dissolve">
                                      <p:cBhvr>
                                        <p:cTn id="17" dur="500"/>
                                        <p:tgtEl>
                                          <p:spTgt spid="140902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1409029"/>
                                        </p:tgtEl>
                                        <p:attrNameLst>
                                          <p:attrName>style.visibility</p:attrName>
                                        </p:attrNameLst>
                                      </p:cBhvr>
                                      <p:to>
                                        <p:strVal val="visible"/>
                                      </p:to>
                                    </p:set>
                                    <p:animEffect transition="in" filter="wedge">
                                      <p:cBhvr>
                                        <p:cTn id="22" dur="2000"/>
                                        <p:tgtEl>
                                          <p:spTgt spid="1409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9026" grpId="0"/>
      <p:bldP spid="1409028"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0050" name="Rectangle 2"/>
          <p:cNvSpPr>
            <a:spLocks noGrp="1" noChangeArrowheads="1"/>
          </p:cNvSpPr>
          <p:nvPr>
            <p:ph type="title"/>
          </p:nvPr>
        </p:nvSpPr>
        <p:spPr/>
        <p:txBody>
          <a:bodyPr/>
          <a:lstStyle/>
          <a:p>
            <a:pPr eaLnBrk="1" hangingPunct="1"/>
            <a:r>
              <a:rPr lang="es-AR" smtClean="0">
                <a:solidFill>
                  <a:srgbClr val="FFFF00"/>
                </a:solidFill>
              </a:rPr>
              <a:t>La estructura terciaria</a:t>
            </a:r>
            <a:endParaRPr lang="es-ES_tradnl" smtClean="0">
              <a:solidFill>
                <a:srgbClr val="FFFF00"/>
              </a:solidFill>
            </a:endParaRPr>
          </a:p>
        </p:txBody>
      </p:sp>
      <p:sp>
        <p:nvSpPr>
          <p:cNvPr id="1410051" name="Rectangle 3"/>
          <p:cNvSpPr>
            <a:spLocks noGrp="1" noChangeArrowheads="1"/>
          </p:cNvSpPr>
          <p:nvPr>
            <p:ph type="body" sz="half" idx="1"/>
          </p:nvPr>
        </p:nvSpPr>
        <p:spPr>
          <a:xfrm>
            <a:off x="457200" y="1722438"/>
            <a:ext cx="4038600" cy="4525962"/>
          </a:xfrm>
        </p:spPr>
        <p:txBody>
          <a:bodyPr/>
          <a:lstStyle/>
          <a:p>
            <a:pPr eaLnBrk="1" hangingPunct="1">
              <a:lnSpc>
                <a:spcPct val="90000"/>
              </a:lnSpc>
            </a:pPr>
            <a:r>
              <a:rPr lang="es-AR" sz="2400" smtClean="0"/>
              <a:t>En las células de los seres más evolucionados, el ADN se enrolla alrededor de unas proteínas denominadas histonas, formando los nucleosomas.</a:t>
            </a:r>
          </a:p>
          <a:p>
            <a:pPr eaLnBrk="1" hangingPunct="1">
              <a:lnSpc>
                <a:spcPct val="90000"/>
              </a:lnSpc>
            </a:pPr>
            <a:r>
              <a:rPr lang="es-AR" sz="2400" smtClean="0"/>
              <a:t>Cada nucleosoma tiene 8 histonas.</a:t>
            </a:r>
          </a:p>
          <a:p>
            <a:pPr eaLnBrk="1" hangingPunct="1">
              <a:lnSpc>
                <a:spcPct val="90000"/>
              </a:lnSpc>
            </a:pPr>
            <a:r>
              <a:rPr lang="es-AR" sz="2400" smtClean="0"/>
              <a:t>El conjunto forma la estructura llamada “collar de perlas”.</a:t>
            </a:r>
            <a:endParaRPr lang="es-ES_tradnl" sz="2400" smtClean="0"/>
          </a:p>
        </p:txBody>
      </p:sp>
      <p:sp>
        <p:nvSpPr>
          <p:cNvPr id="268292"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410053" name="Picture 5" descr="nucleoso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3475" y="1971675"/>
            <a:ext cx="3438525"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0054" name="Picture 6" descr="Diapositiva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209800"/>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10050"/>
                                        </p:tgtEl>
                                        <p:attrNameLst>
                                          <p:attrName>style.visibility</p:attrName>
                                        </p:attrNameLst>
                                      </p:cBhvr>
                                      <p:to>
                                        <p:strVal val="visible"/>
                                      </p:to>
                                    </p:set>
                                    <p:animEffect transition="in" filter="fade">
                                      <p:cBhvr>
                                        <p:cTn id="7" dur="2000"/>
                                        <p:tgtEl>
                                          <p:spTgt spid="1410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10051">
                                            <p:txEl>
                                              <p:pRg st="0" end="0"/>
                                            </p:txEl>
                                          </p:spTgt>
                                        </p:tgtEl>
                                        <p:attrNameLst>
                                          <p:attrName>style.visibility</p:attrName>
                                        </p:attrNameLst>
                                      </p:cBhvr>
                                      <p:to>
                                        <p:strVal val="visible"/>
                                      </p:to>
                                    </p:set>
                                    <p:animEffect transition="in" filter="blinds(horizontal)">
                                      <p:cBhvr>
                                        <p:cTn id="12" dur="500"/>
                                        <p:tgtEl>
                                          <p:spTgt spid="14100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10051">
                                            <p:txEl>
                                              <p:pRg st="1" end="1"/>
                                            </p:txEl>
                                          </p:spTgt>
                                        </p:tgtEl>
                                        <p:attrNameLst>
                                          <p:attrName>style.visibility</p:attrName>
                                        </p:attrNameLst>
                                      </p:cBhvr>
                                      <p:to>
                                        <p:strVal val="visible"/>
                                      </p:to>
                                    </p:set>
                                    <p:animEffect transition="in" filter="blinds(horizontal)">
                                      <p:cBhvr>
                                        <p:cTn id="17" dur="500"/>
                                        <p:tgtEl>
                                          <p:spTgt spid="14100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10053"/>
                                        </p:tgtEl>
                                        <p:attrNameLst>
                                          <p:attrName>style.visibility</p:attrName>
                                        </p:attrNameLst>
                                      </p:cBhvr>
                                      <p:to>
                                        <p:strVal val="visible"/>
                                      </p:to>
                                    </p:set>
                                    <p:animEffect transition="in" filter="fade">
                                      <p:cBhvr>
                                        <p:cTn id="22" dur="2000"/>
                                        <p:tgtEl>
                                          <p:spTgt spid="14100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10051">
                                            <p:txEl>
                                              <p:pRg st="2" end="2"/>
                                            </p:txEl>
                                          </p:spTgt>
                                        </p:tgtEl>
                                        <p:attrNameLst>
                                          <p:attrName>style.visibility</p:attrName>
                                        </p:attrNameLst>
                                      </p:cBhvr>
                                      <p:to>
                                        <p:strVal val="visible"/>
                                      </p:to>
                                    </p:set>
                                    <p:animEffect transition="in" filter="blinds(horizontal)">
                                      <p:cBhvr>
                                        <p:cTn id="27" dur="500"/>
                                        <p:tgtEl>
                                          <p:spTgt spid="141005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nodeType="clickEffect">
                                  <p:stCondLst>
                                    <p:cond delay="0"/>
                                  </p:stCondLst>
                                  <p:childTnLst>
                                    <p:animEffect transition="out" filter="fade">
                                      <p:cBhvr>
                                        <p:cTn id="31" dur="2000"/>
                                        <p:tgtEl>
                                          <p:spTgt spid="1410053"/>
                                        </p:tgtEl>
                                      </p:cBhvr>
                                    </p:animEffect>
                                    <p:set>
                                      <p:cBhvr>
                                        <p:cTn id="32" dur="1" fill="hold">
                                          <p:stCondLst>
                                            <p:cond delay="1999"/>
                                          </p:stCondLst>
                                        </p:cTn>
                                        <p:tgtEl>
                                          <p:spTgt spid="1410053"/>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410054"/>
                                        </p:tgtEl>
                                        <p:attrNameLst>
                                          <p:attrName>style.visibility</p:attrName>
                                        </p:attrNameLst>
                                      </p:cBhvr>
                                      <p:to>
                                        <p:strVal val="visible"/>
                                      </p:to>
                                    </p:set>
                                    <p:animEffect transition="in" filter="fade">
                                      <p:cBhvr>
                                        <p:cTn id="37" dur="2000"/>
                                        <p:tgtEl>
                                          <p:spTgt spid="1410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0050" grpId="0"/>
      <p:bldP spid="1410051" grpId="0" build="p"/>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074" name="Rectangle 2"/>
          <p:cNvSpPr>
            <a:spLocks noGrp="1" noChangeArrowheads="1"/>
          </p:cNvSpPr>
          <p:nvPr>
            <p:ph type="title"/>
          </p:nvPr>
        </p:nvSpPr>
        <p:spPr/>
        <p:txBody>
          <a:bodyPr/>
          <a:lstStyle/>
          <a:p>
            <a:pPr eaLnBrk="1" hangingPunct="1"/>
            <a:r>
              <a:rPr lang="es-AR" smtClean="0">
                <a:solidFill>
                  <a:srgbClr val="FFFF00"/>
                </a:solidFill>
              </a:rPr>
              <a:t>La estructura terciaria</a:t>
            </a:r>
            <a:endParaRPr lang="es-ES_tradnl" smtClean="0">
              <a:solidFill>
                <a:srgbClr val="FFFF00"/>
              </a:solidFill>
            </a:endParaRPr>
          </a:p>
        </p:txBody>
      </p:sp>
      <p:sp>
        <p:nvSpPr>
          <p:cNvPr id="1411075" name="Rectangle 3"/>
          <p:cNvSpPr>
            <a:spLocks noGrp="1" noChangeArrowheads="1"/>
          </p:cNvSpPr>
          <p:nvPr>
            <p:ph type="body" sz="half" idx="1"/>
          </p:nvPr>
        </p:nvSpPr>
        <p:spPr/>
        <p:txBody>
          <a:bodyPr/>
          <a:lstStyle/>
          <a:p>
            <a:pPr eaLnBrk="1" hangingPunct="1">
              <a:lnSpc>
                <a:spcPct val="90000"/>
              </a:lnSpc>
            </a:pPr>
            <a:r>
              <a:rPr lang="es-AR" sz="2400" smtClean="0"/>
              <a:t>Seis nucleosomas se unen formando el “solenoide”.</a:t>
            </a:r>
          </a:p>
          <a:p>
            <a:pPr eaLnBrk="1" hangingPunct="1">
              <a:lnSpc>
                <a:spcPct val="90000"/>
              </a:lnSpc>
            </a:pPr>
            <a:r>
              <a:rPr lang="es-AR" sz="2400" smtClean="0"/>
              <a:t>El solenoide se alarga formando un “bucle”.</a:t>
            </a:r>
          </a:p>
          <a:p>
            <a:pPr eaLnBrk="1" hangingPunct="1">
              <a:lnSpc>
                <a:spcPct val="90000"/>
              </a:lnSpc>
            </a:pPr>
            <a:r>
              <a:rPr lang="es-AR" sz="2400" smtClean="0"/>
              <a:t>6 bucles forman un “rosetón” (ver la imagen siguiente).</a:t>
            </a:r>
          </a:p>
          <a:p>
            <a:pPr eaLnBrk="1" hangingPunct="1">
              <a:lnSpc>
                <a:spcPct val="90000"/>
              </a:lnSpc>
            </a:pPr>
            <a:r>
              <a:rPr lang="es-AR" sz="2400" smtClean="0"/>
              <a:t>30 rosetones una vuelta de espiral.</a:t>
            </a:r>
          </a:p>
          <a:p>
            <a:pPr eaLnBrk="1" hangingPunct="1">
              <a:lnSpc>
                <a:spcPct val="90000"/>
              </a:lnSpc>
            </a:pPr>
            <a:r>
              <a:rPr lang="es-AR" sz="2400" smtClean="0"/>
              <a:t>Y 20 espirales una cromátida. </a:t>
            </a:r>
            <a:endParaRPr lang="es-ES_tradnl" sz="2400" smtClean="0"/>
          </a:p>
        </p:txBody>
      </p:sp>
      <p:sp>
        <p:nvSpPr>
          <p:cNvPr id="269316"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411077" name="Picture 5" descr="NUCLEOS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362200"/>
            <a:ext cx="4419600"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1078" name="Picture 6" descr="fg16_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5350" y="1993900"/>
            <a:ext cx="405765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11074"/>
                                        </p:tgtEl>
                                        <p:attrNameLst>
                                          <p:attrName>style.visibility</p:attrName>
                                        </p:attrNameLst>
                                      </p:cBhvr>
                                      <p:to>
                                        <p:strVal val="visible"/>
                                      </p:to>
                                    </p:set>
                                    <p:animEffect transition="in" filter="fade">
                                      <p:cBhvr>
                                        <p:cTn id="7" dur="2000"/>
                                        <p:tgtEl>
                                          <p:spTgt spid="1411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11075">
                                            <p:txEl>
                                              <p:pRg st="0" end="0"/>
                                            </p:txEl>
                                          </p:spTgt>
                                        </p:tgtEl>
                                        <p:attrNameLst>
                                          <p:attrName>style.visibility</p:attrName>
                                        </p:attrNameLst>
                                      </p:cBhvr>
                                      <p:to>
                                        <p:strVal val="visible"/>
                                      </p:to>
                                    </p:set>
                                    <p:animEffect transition="in" filter="blinds(horizontal)">
                                      <p:cBhvr>
                                        <p:cTn id="12" dur="500"/>
                                        <p:tgtEl>
                                          <p:spTgt spid="1411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411077"/>
                                        </p:tgtEl>
                                        <p:attrNameLst>
                                          <p:attrName>style.visibility</p:attrName>
                                        </p:attrNameLst>
                                      </p:cBhvr>
                                      <p:to>
                                        <p:strVal val="visible"/>
                                      </p:to>
                                    </p:set>
                                    <p:animEffect transition="in" filter="fade">
                                      <p:cBhvr>
                                        <p:cTn id="17" dur="2000"/>
                                        <p:tgtEl>
                                          <p:spTgt spid="141107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2000"/>
                                        <p:tgtEl>
                                          <p:spTgt spid="1411077"/>
                                        </p:tgtEl>
                                      </p:cBhvr>
                                    </p:animEffect>
                                    <p:set>
                                      <p:cBhvr>
                                        <p:cTn id="22" dur="1" fill="hold">
                                          <p:stCondLst>
                                            <p:cond delay="1999"/>
                                          </p:stCondLst>
                                        </p:cTn>
                                        <p:tgtEl>
                                          <p:spTgt spid="141107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11075">
                                            <p:txEl>
                                              <p:pRg st="1" end="1"/>
                                            </p:txEl>
                                          </p:spTgt>
                                        </p:tgtEl>
                                        <p:attrNameLst>
                                          <p:attrName>style.visibility</p:attrName>
                                        </p:attrNameLst>
                                      </p:cBhvr>
                                      <p:to>
                                        <p:strVal val="visible"/>
                                      </p:to>
                                    </p:set>
                                    <p:animEffect transition="in" filter="blinds(horizontal)">
                                      <p:cBhvr>
                                        <p:cTn id="27" dur="500"/>
                                        <p:tgtEl>
                                          <p:spTgt spid="141107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411078"/>
                                        </p:tgtEl>
                                        <p:attrNameLst>
                                          <p:attrName>style.visibility</p:attrName>
                                        </p:attrNameLst>
                                      </p:cBhvr>
                                      <p:to>
                                        <p:strVal val="visible"/>
                                      </p:to>
                                    </p:set>
                                    <p:animEffect transition="in" filter="fade">
                                      <p:cBhvr>
                                        <p:cTn id="32" dur="2000"/>
                                        <p:tgtEl>
                                          <p:spTgt spid="141107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11075">
                                            <p:txEl>
                                              <p:pRg st="2" end="2"/>
                                            </p:txEl>
                                          </p:spTgt>
                                        </p:tgtEl>
                                        <p:attrNameLst>
                                          <p:attrName>style.visibility</p:attrName>
                                        </p:attrNameLst>
                                      </p:cBhvr>
                                      <p:to>
                                        <p:strVal val="visible"/>
                                      </p:to>
                                    </p:set>
                                    <p:animEffect transition="in" filter="blinds(horizontal)">
                                      <p:cBhvr>
                                        <p:cTn id="37" dur="500"/>
                                        <p:tgtEl>
                                          <p:spTgt spid="1411075">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11075">
                                            <p:txEl>
                                              <p:pRg st="3" end="3"/>
                                            </p:txEl>
                                          </p:spTgt>
                                        </p:tgtEl>
                                        <p:attrNameLst>
                                          <p:attrName>style.visibility</p:attrName>
                                        </p:attrNameLst>
                                      </p:cBhvr>
                                      <p:to>
                                        <p:strVal val="visible"/>
                                      </p:to>
                                    </p:set>
                                    <p:animEffect transition="in" filter="blinds(horizontal)">
                                      <p:cBhvr>
                                        <p:cTn id="42" dur="500"/>
                                        <p:tgtEl>
                                          <p:spTgt spid="1411075">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11075">
                                            <p:txEl>
                                              <p:pRg st="4" end="4"/>
                                            </p:txEl>
                                          </p:spTgt>
                                        </p:tgtEl>
                                        <p:attrNameLst>
                                          <p:attrName>style.visibility</p:attrName>
                                        </p:attrNameLst>
                                      </p:cBhvr>
                                      <p:to>
                                        <p:strVal val="visible"/>
                                      </p:to>
                                    </p:set>
                                    <p:animEffect transition="in" filter="blinds(horizontal)">
                                      <p:cBhvr>
                                        <p:cTn id="47" dur="500"/>
                                        <p:tgtEl>
                                          <p:spTgt spid="1411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1074" grpId="0"/>
      <p:bldP spid="1411075" grpId="0" build="p"/>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2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7063" y="0"/>
            <a:ext cx="45291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2099" name="Text Box 3"/>
          <p:cNvSpPr txBox="1">
            <a:spLocks noChangeArrowheads="1"/>
          </p:cNvSpPr>
          <p:nvPr/>
        </p:nvSpPr>
        <p:spPr bwMode="auto">
          <a:xfrm>
            <a:off x="136525" y="2246313"/>
            <a:ext cx="26225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estructura terciaria</a:t>
            </a:r>
          </a:p>
          <a:p>
            <a:pPr eaLnBrk="1" hangingPunct="1"/>
            <a:r>
              <a:rPr lang="es-AR">
                <a:solidFill>
                  <a:schemeClr val="tx1"/>
                </a:solidFill>
              </a:rPr>
              <a:t>del ADN, o la geometría</a:t>
            </a:r>
          </a:p>
          <a:p>
            <a:pPr eaLnBrk="1" hangingPunct="1"/>
            <a:r>
              <a:rPr lang="es-AR">
                <a:solidFill>
                  <a:schemeClr val="tx1"/>
                </a:solidFill>
              </a:rPr>
              <a:t>de la vida</a:t>
            </a:r>
            <a:endParaRPr lang="es-ES_tradnl">
              <a:solidFill>
                <a:schemeClr val="tx1"/>
              </a:solidFill>
            </a:endParaRPr>
          </a:p>
        </p:txBody>
      </p:sp>
      <p:sp>
        <p:nvSpPr>
          <p:cNvPr id="1412100" name="Text Box 4"/>
          <p:cNvSpPr txBox="1">
            <a:spLocks noChangeArrowheads="1"/>
          </p:cNvSpPr>
          <p:nvPr/>
        </p:nvSpPr>
        <p:spPr bwMode="auto">
          <a:xfrm>
            <a:off x="136525" y="4075113"/>
            <a:ext cx="28511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ES" i="1">
                <a:solidFill>
                  <a:schemeClr val="tx1"/>
                </a:solidFill>
              </a:rPr>
              <a:t>“Al destino le gusta </a:t>
            </a:r>
          </a:p>
          <a:p>
            <a:pPr eaLnBrk="1" hangingPunct="1"/>
            <a:r>
              <a:rPr lang="es-ES" i="1">
                <a:solidFill>
                  <a:schemeClr val="tx1"/>
                </a:solidFill>
              </a:rPr>
              <a:t>inventar dibujos y figuras” </a:t>
            </a:r>
          </a:p>
          <a:p>
            <a:pPr eaLnBrk="1" hangingPunct="1"/>
            <a:r>
              <a:rPr lang="es-ES">
                <a:solidFill>
                  <a:schemeClr val="tx1"/>
                </a:solidFill>
              </a:rPr>
              <a:t>Rilke</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12098"/>
                                        </p:tgtEl>
                                        <p:attrNameLst>
                                          <p:attrName>style.visibility</p:attrName>
                                        </p:attrNameLst>
                                      </p:cBhvr>
                                      <p:to>
                                        <p:strVal val="visible"/>
                                      </p:to>
                                    </p:set>
                                    <p:animEffect transition="in" filter="fade">
                                      <p:cBhvr>
                                        <p:cTn id="7" dur="2000"/>
                                        <p:tgtEl>
                                          <p:spTgt spid="1412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12099"/>
                                        </p:tgtEl>
                                        <p:attrNameLst>
                                          <p:attrName>style.visibility</p:attrName>
                                        </p:attrNameLst>
                                      </p:cBhvr>
                                      <p:to>
                                        <p:strVal val="visible"/>
                                      </p:to>
                                    </p:set>
                                    <p:animEffect transition="in" filter="dissolve">
                                      <p:cBhvr>
                                        <p:cTn id="12" dur="500"/>
                                        <p:tgtEl>
                                          <p:spTgt spid="14120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12100"/>
                                        </p:tgtEl>
                                        <p:attrNameLst>
                                          <p:attrName>style.visibility</p:attrName>
                                        </p:attrNameLst>
                                      </p:cBhvr>
                                      <p:to>
                                        <p:strVal val="visible"/>
                                      </p:to>
                                    </p:set>
                                    <p:animEffect transition="in" filter="fade">
                                      <p:cBhvr>
                                        <p:cTn id="17" dur="2000"/>
                                        <p:tgtEl>
                                          <p:spTgt spid="1412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2099" grpId="0"/>
      <p:bldP spid="1412100" grpId="0"/>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22" name="Rectangle 2"/>
          <p:cNvSpPr>
            <a:spLocks noGrp="1" noChangeArrowheads="1"/>
          </p:cNvSpPr>
          <p:nvPr>
            <p:ph type="title"/>
          </p:nvPr>
        </p:nvSpPr>
        <p:spPr>
          <a:xfrm>
            <a:off x="457200" y="0"/>
            <a:ext cx="8229600" cy="1143000"/>
          </a:xfrm>
        </p:spPr>
        <p:txBody>
          <a:bodyPr/>
          <a:lstStyle/>
          <a:p>
            <a:pPr eaLnBrk="1" hangingPunct="1"/>
            <a:r>
              <a:rPr lang="es-AR" sz="2800" smtClean="0">
                <a:solidFill>
                  <a:srgbClr val="FFFF00"/>
                </a:solidFill>
              </a:rPr>
              <a:t>Y se cree que, en los espermatozoides humanos, el ADN presenta “estructura cristalina”</a:t>
            </a:r>
            <a:endParaRPr lang="es-ES_tradnl" sz="2800" smtClean="0">
              <a:solidFill>
                <a:srgbClr val="FFFF00"/>
              </a:solidFill>
            </a:endParaRPr>
          </a:p>
        </p:txBody>
      </p:sp>
      <p:pic>
        <p:nvPicPr>
          <p:cNvPr id="1413123" name="Picture 3" descr="File:Telomere fogged.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1638" y="1066800"/>
            <a:ext cx="580072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13122"/>
                                        </p:tgtEl>
                                        <p:attrNameLst>
                                          <p:attrName>style.visibility</p:attrName>
                                        </p:attrNameLst>
                                      </p:cBhvr>
                                      <p:to>
                                        <p:strVal val="visible"/>
                                      </p:to>
                                    </p:set>
                                    <p:animEffect transition="in" filter="fade">
                                      <p:cBhvr>
                                        <p:cTn id="7" dur="2000"/>
                                        <p:tgtEl>
                                          <p:spTgt spid="1413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13123"/>
                                        </p:tgtEl>
                                        <p:attrNameLst>
                                          <p:attrName>style.visibility</p:attrName>
                                        </p:attrNameLst>
                                      </p:cBhvr>
                                      <p:to>
                                        <p:strVal val="visible"/>
                                      </p:to>
                                    </p:set>
                                    <p:animEffect transition="in" filter="fade">
                                      <p:cBhvr>
                                        <p:cTn id="12" dur="2000"/>
                                        <p:tgtEl>
                                          <p:spTgt spid="1413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22"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4146" name="Rectangle 2"/>
          <p:cNvSpPr>
            <a:spLocks noGrp="1" noChangeArrowheads="1"/>
          </p:cNvSpPr>
          <p:nvPr>
            <p:ph type="title"/>
          </p:nvPr>
        </p:nvSpPr>
        <p:spPr>
          <a:xfrm>
            <a:off x="457200" y="2514600"/>
            <a:ext cx="8229600" cy="1143000"/>
          </a:xfrm>
        </p:spPr>
        <p:txBody>
          <a:bodyPr/>
          <a:lstStyle/>
          <a:p>
            <a:pPr eaLnBrk="1" hangingPunct="1"/>
            <a:r>
              <a:rPr lang="es-ES" sz="4000" i="1" smtClean="0">
                <a:solidFill>
                  <a:srgbClr val="FFFF00"/>
                </a:solidFill>
              </a:rPr>
              <a:t>“Las oscuras nubes que hasta ahora han velado los Misterios se han disipado, la Luz gloriosa ilumina el Oriente con su brillante efulgencia, y sus rayos penetran las tinieblas que otrora protegían los lugares ocultos”.</a:t>
            </a:r>
            <a:endParaRPr lang="es-ES_tradnl" sz="4000" i="1" smtClean="0">
              <a:solidFill>
                <a:srgbClr val="FFFF00"/>
              </a:solidFill>
            </a:endParaRPr>
          </a:p>
        </p:txBody>
      </p:sp>
      <p:sp>
        <p:nvSpPr>
          <p:cNvPr id="269316" name="Text Box 4"/>
          <p:cNvSpPr txBox="1">
            <a:spLocks noChangeArrowheads="1"/>
          </p:cNvSpPr>
          <p:nvPr/>
        </p:nvSpPr>
        <p:spPr bwMode="auto">
          <a:xfrm>
            <a:off x="552450" y="5759450"/>
            <a:ext cx="8134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hlink"/>
                </a:solidFill>
              </a:rPr>
              <a:t>Ahora sabemos escribir la Palabra de la Vida, pero todavía debemos aprender</a:t>
            </a:r>
          </a:p>
          <a:p>
            <a:pPr eaLnBrk="1" hangingPunct="1"/>
            <a:r>
              <a:rPr lang="es-AR">
                <a:solidFill>
                  <a:schemeClr val="hlink"/>
                </a:solidFill>
              </a:rPr>
              <a:t>a pronunciarla. Sólo con ese Verbo culminará la Logia de Perfección.</a:t>
            </a:r>
            <a:endParaRPr lang="es-ES_tradnl">
              <a:solidFill>
                <a:schemeClr val="hlink"/>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14146"/>
                                        </p:tgtEl>
                                        <p:attrNameLst>
                                          <p:attrName>style.visibility</p:attrName>
                                        </p:attrNameLst>
                                      </p:cBhvr>
                                      <p:to>
                                        <p:strVal val="visible"/>
                                      </p:to>
                                    </p:set>
                                    <p:animEffect transition="in" filter="wedge">
                                      <p:cBhvr>
                                        <p:cTn id="7" dur="2000"/>
                                        <p:tgtEl>
                                          <p:spTgt spid="1414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9316"/>
                                        </p:tgtEl>
                                        <p:attrNameLst>
                                          <p:attrName>style.visibility</p:attrName>
                                        </p:attrNameLst>
                                      </p:cBhvr>
                                      <p:to>
                                        <p:strVal val="visible"/>
                                      </p:to>
                                    </p:set>
                                    <p:animEffect transition="in" filter="fade">
                                      <p:cBhvr>
                                        <p:cTn id="12" dur="2000"/>
                                        <p:tgtEl>
                                          <p:spTgt spid="269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4146" grpId="0"/>
      <p:bldP spid="269316"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4450" name="Rectangle 2"/>
          <p:cNvSpPr>
            <a:spLocks noGrp="1" noChangeArrowheads="1"/>
          </p:cNvSpPr>
          <p:nvPr>
            <p:ph type="title" idx="4294967295"/>
          </p:nvPr>
        </p:nvSpPr>
        <p:spPr>
          <a:xfrm>
            <a:off x="533400" y="228600"/>
            <a:ext cx="8229600" cy="1139825"/>
          </a:xfrm>
        </p:spPr>
        <p:txBody>
          <a:bodyPr/>
          <a:lstStyle/>
          <a:p>
            <a:pPr eaLnBrk="1" hangingPunct="1"/>
            <a:r>
              <a:rPr lang="es-AR" smtClean="0">
                <a:solidFill>
                  <a:srgbClr val="FFFF00"/>
                </a:solidFill>
              </a:rPr>
              <a:t>9. Instrucción (II)</a:t>
            </a:r>
            <a:endParaRPr lang="es-ES_tradnl" smtClean="0">
              <a:solidFill>
                <a:srgbClr val="FFFF00"/>
              </a:solidFill>
            </a:endParaRPr>
          </a:p>
        </p:txBody>
      </p:sp>
      <p:pic>
        <p:nvPicPr>
          <p:cNvPr id="3" name="Picture 5" descr="13_ri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295400"/>
            <a:ext cx="38639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4450"/>
                                        </p:tgtEl>
                                        <p:attrNameLst>
                                          <p:attrName>style.visibility</p:attrName>
                                        </p:attrNameLst>
                                      </p:cBhvr>
                                      <p:to>
                                        <p:strVal val="visible"/>
                                      </p:to>
                                    </p:set>
                                    <p:animEffect transition="in" filter="blinds(horizontal)">
                                      <p:cBhvr>
                                        <p:cTn id="7" dur="500"/>
                                        <p:tgtEl>
                                          <p:spTgt spid="1384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4450"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5605" name="Picture 5" descr="19_Double_Arch_Jason_thu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6225" y="0"/>
            <a:ext cx="5184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5606" name="Text Box 6"/>
          <p:cNvSpPr txBox="1">
            <a:spLocks noChangeArrowheads="1"/>
          </p:cNvSpPr>
          <p:nvPr/>
        </p:nvSpPr>
        <p:spPr bwMode="auto">
          <a:xfrm>
            <a:off x="212725" y="798513"/>
            <a:ext cx="2571750"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En el Rito de Memphis</a:t>
            </a:r>
          </a:p>
          <a:p>
            <a:pPr eaLnBrk="1" hangingPunct="1"/>
            <a:r>
              <a:rPr lang="es-AR">
                <a:solidFill>
                  <a:schemeClr val="tx1"/>
                </a:solidFill>
              </a:rPr>
              <a:t>se habla de los</a:t>
            </a:r>
          </a:p>
          <a:p>
            <a:pPr eaLnBrk="1" hangingPunct="1"/>
            <a:r>
              <a:rPr lang="es-AR" i="1">
                <a:solidFill>
                  <a:schemeClr val="tx1"/>
                </a:solidFill>
              </a:rPr>
              <a:t>“Arcos de la</a:t>
            </a:r>
          </a:p>
          <a:p>
            <a:pPr eaLnBrk="1" hangingPunct="1"/>
            <a:r>
              <a:rPr lang="es-AR" i="1">
                <a:solidFill>
                  <a:schemeClr val="tx1"/>
                </a:solidFill>
              </a:rPr>
              <a:t>Naturaleza”,</a:t>
            </a:r>
          </a:p>
          <a:p>
            <a:pPr eaLnBrk="1" hangingPunct="1"/>
            <a:r>
              <a:rPr lang="es-AR">
                <a:solidFill>
                  <a:schemeClr val="tx1"/>
                </a:solidFill>
              </a:rPr>
              <a:t>como si el</a:t>
            </a:r>
          </a:p>
          <a:p>
            <a:pPr eaLnBrk="1" hangingPunct="1"/>
            <a:r>
              <a:rPr lang="es-AR">
                <a:solidFill>
                  <a:schemeClr val="tx1"/>
                </a:solidFill>
              </a:rPr>
              <a:t>Cosmos entero</a:t>
            </a:r>
          </a:p>
          <a:p>
            <a:pPr eaLnBrk="1" hangingPunct="1"/>
            <a:r>
              <a:rPr lang="es-AR">
                <a:solidFill>
                  <a:schemeClr val="tx1"/>
                </a:solidFill>
              </a:rPr>
              <a:t>fuese un gran conjunto </a:t>
            </a:r>
          </a:p>
          <a:p>
            <a:pPr eaLnBrk="1" hangingPunct="1"/>
            <a:r>
              <a:rPr lang="es-AR">
                <a:solidFill>
                  <a:schemeClr val="tx1"/>
                </a:solidFill>
              </a:rPr>
              <a:t>de Arcos,</a:t>
            </a:r>
          </a:p>
          <a:p>
            <a:pPr eaLnBrk="1" hangingPunct="1"/>
            <a:r>
              <a:rPr lang="es-AR">
                <a:solidFill>
                  <a:schemeClr val="tx1"/>
                </a:solidFill>
              </a:rPr>
              <a:t>comunicados a través</a:t>
            </a:r>
          </a:p>
          <a:p>
            <a:pPr eaLnBrk="1" hangingPunct="1"/>
            <a:r>
              <a:rPr lang="es-AR">
                <a:solidFill>
                  <a:schemeClr val="tx1"/>
                </a:solidFill>
              </a:rPr>
              <a:t>de sus</a:t>
            </a:r>
          </a:p>
          <a:p>
            <a:pPr eaLnBrk="1" hangingPunct="1"/>
            <a:r>
              <a:rPr lang="es-AR">
                <a:solidFill>
                  <a:schemeClr val="tx1"/>
                </a:solidFill>
              </a:rPr>
              <a:t>Piedras Clave.</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305605"/>
                                        </p:tgtEl>
                                        <p:attrNameLst>
                                          <p:attrName>style.visibility</p:attrName>
                                        </p:attrNameLst>
                                      </p:cBhvr>
                                      <p:to>
                                        <p:strVal val="visible"/>
                                      </p:to>
                                    </p:set>
                                    <p:animEffect transition="in" filter="circle(in)">
                                      <p:cBhvr>
                                        <p:cTn id="7" dur="2000"/>
                                        <p:tgtEl>
                                          <p:spTgt spid="13056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05606"/>
                                        </p:tgtEl>
                                        <p:attrNameLst>
                                          <p:attrName>style.visibility</p:attrName>
                                        </p:attrNameLst>
                                      </p:cBhvr>
                                      <p:to>
                                        <p:strVal val="visible"/>
                                      </p:to>
                                    </p:set>
                                    <p:animEffect transition="in" filter="fade">
                                      <p:cBhvr>
                                        <p:cTn id="12" dur="2000"/>
                                        <p:tgtEl>
                                          <p:spTgt spid="130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5606"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6146" name="Rectangle 2"/>
          <p:cNvSpPr>
            <a:spLocks noGrp="1" noChangeArrowheads="1"/>
          </p:cNvSpPr>
          <p:nvPr>
            <p:ph type="title" idx="4294967295"/>
          </p:nvPr>
        </p:nvSpPr>
        <p:spPr/>
        <p:txBody>
          <a:bodyPr/>
          <a:lstStyle/>
          <a:p>
            <a:pPr eaLnBrk="1" hangingPunct="1"/>
            <a:r>
              <a:rPr lang="es-AR" b="1" smtClean="0">
                <a:solidFill>
                  <a:schemeClr val="hlink"/>
                </a:solidFill>
              </a:rPr>
              <a:t>El “trabajo místico”</a:t>
            </a:r>
            <a:endParaRPr lang="es-ES_tradnl" b="1" smtClean="0">
              <a:solidFill>
                <a:schemeClr val="hlink"/>
              </a:solidFill>
            </a:endParaRPr>
          </a:p>
        </p:txBody>
      </p:sp>
      <p:sp>
        <p:nvSpPr>
          <p:cNvPr id="1286147" name="Rectangle 3"/>
          <p:cNvSpPr>
            <a:spLocks noGrp="1" noChangeArrowheads="1"/>
          </p:cNvSpPr>
          <p:nvPr>
            <p:ph type="body" sz="half" idx="4294967295"/>
          </p:nvPr>
        </p:nvSpPr>
        <p:spPr>
          <a:xfrm>
            <a:off x="457200" y="1600200"/>
            <a:ext cx="8229600" cy="2185988"/>
          </a:xfrm>
        </p:spPr>
        <p:txBody>
          <a:bodyPr/>
          <a:lstStyle/>
          <a:p>
            <a:pPr eaLnBrk="1" hangingPunct="1"/>
            <a:r>
              <a:rPr lang="es-AR" sz="2000" smtClean="0"/>
              <a:t>Se dice que los miembros del </a:t>
            </a:r>
            <a:r>
              <a:rPr lang="es-AR" sz="2000" i="1" smtClean="0"/>
              <a:t>“Gremio Místico”</a:t>
            </a:r>
            <a:r>
              <a:rPr lang="es-AR" sz="2000" smtClean="0"/>
              <a:t> (Mystic Craft) enseñan los Misterios del </a:t>
            </a:r>
            <a:r>
              <a:rPr lang="es-AR" sz="2000" i="1" smtClean="0"/>
              <a:t>“Sublime Edificio”.</a:t>
            </a:r>
            <a:endParaRPr lang="es-ES_tradnl" sz="2000" i="1" smtClean="0"/>
          </a:p>
        </p:txBody>
      </p:sp>
      <p:pic>
        <p:nvPicPr>
          <p:cNvPr id="1286150" name="Picture 6" descr="jerusalem_solomon_te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586038"/>
            <a:ext cx="54102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6151" name="Text Box 7"/>
          <p:cNvSpPr txBox="1">
            <a:spLocks noChangeArrowheads="1"/>
          </p:cNvSpPr>
          <p:nvPr/>
        </p:nvSpPr>
        <p:spPr bwMode="auto">
          <a:xfrm>
            <a:off x="152400" y="3505200"/>
            <a:ext cx="163195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i="1">
                <a:solidFill>
                  <a:schemeClr val="tx1"/>
                </a:solidFill>
              </a:rPr>
              <a:t>“Que su </a:t>
            </a:r>
          </a:p>
          <a:p>
            <a:pPr eaLnBrk="1" hangingPunct="1"/>
            <a:r>
              <a:rPr lang="es-AR" i="1">
                <a:solidFill>
                  <a:schemeClr val="tx1"/>
                </a:solidFill>
              </a:rPr>
              <a:t>Belleza pueda</a:t>
            </a:r>
          </a:p>
          <a:p>
            <a:pPr eaLnBrk="1" hangingPunct="1"/>
            <a:r>
              <a:rPr lang="es-AR" i="1">
                <a:solidFill>
                  <a:schemeClr val="tx1"/>
                </a:solidFill>
              </a:rPr>
              <a:t>purificar</a:t>
            </a:r>
          </a:p>
          <a:p>
            <a:pPr eaLnBrk="1" hangingPunct="1"/>
            <a:r>
              <a:rPr lang="es-AR" i="1">
                <a:solidFill>
                  <a:schemeClr val="tx1"/>
                </a:solidFill>
              </a:rPr>
              <a:t>nuestros</a:t>
            </a:r>
          </a:p>
          <a:p>
            <a:pPr eaLnBrk="1" hangingPunct="1"/>
            <a:r>
              <a:rPr lang="es-AR" i="1">
                <a:solidFill>
                  <a:schemeClr val="tx1"/>
                </a:solidFill>
              </a:rPr>
              <a:t>corazones”</a:t>
            </a:r>
            <a:endParaRPr lang="es-ES_tradnl" i="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6146"/>
                                        </p:tgtEl>
                                        <p:attrNameLst>
                                          <p:attrName>style.visibility</p:attrName>
                                        </p:attrNameLst>
                                      </p:cBhvr>
                                      <p:to>
                                        <p:strVal val="visible"/>
                                      </p:to>
                                    </p:set>
                                    <p:animEffect transition="in" filter="blinds(horizontal)">
                                      <p:cBhvr>
                                        <p:cTn id="7" dur="500"/>
                                        <p:tgtEl>
                                          <p:spTgt spid="128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6147">
                                            <p:txEl>
                                              <p:pRg st="0" end="0"/>
                                            </p:txEl>
                                          </p:spTgt>
                                        </p:tgtEl>
                                        <p:attrNameLst>
                                          <p:attrName>style.visibility</p:attrName>
                                        </p:attrNameLst>
                                      </p:cBhvr>
                                      <p:to>
                                        <p:strVal val="visible"/>
                                      </p:to>
                                    </p:set>
                                    <p:animEffect transition="in" filter="blinds(horizontal)">
                                      <p:cBhvr>
                                        <p:cTn id="12" dur="500"/>
                                        <p:tgtEl>
                                          <p:spTgt spid="12861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1286150"/>
                                        </p:tgtEl>
                                        <p:attrNameLst>
                                          <p:attrName>style.visibility</p:attrName>
                                        </p:attrNameLst>
                                      </p:cBhvr>
                                      <p:to>
                                        <p:strVal val="visible"/>
                                      </p:to>
                                    </p:set>
                                    <p:animEffect transition="in" filter="plus(in)">
                                      <p:cBhvr>
                                        <p:cTn id="17" dur="2000"/>
                                        <p:tgtEl>
                                          <p:spTgt spid="128615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86151"/>
                                        </p:tgtEl>
                                        <p:attrNameLst>
                                          <p:attrName>style.visibility</p:attrName>
                                        </p:attrNameLst>
                                      </p:cBhvr>
                                      <p:to>
                                        <p:strVal val="visible"/>
                                      </p:to>
                                    </p:set>
                                    <p:animEffect transition="in" filter="dissolve">
                                      <p:cBhvr>
                                        <p:cTn id="22" dur="500"/>
                                        <p:tgtEl>
                                          <p:spTgt spid="128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6146" grpId="0"/>
      <p:bldP spid="1286147" grpId="0" build="p"/>
      <p:bldP spid="1286151"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8677" name="Picture 5" descr="pa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91440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8678" name="Text Box 6"/>
          <p:cNvSpPr txBox="1">
            <a:spLocks noChangeArrowheads="1"/>
          </p:cNvSpPr>
          <p:nvPr/>
        </p:nvSpPr>
        <p:spPr bwMode="auto">
          <a:xfrm>
            <a:off x="6324600" y="304800"/>
            <a:ext cx="25844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Algunos Rituales </a:t>
            </a:r>
          </a:p>
          <a:p>
            <a:pPr eaLnBrk="1" hangingPunct="1"/>
            <a:r>
              <a:rPr lang="es-AR">
                <a:solidFill>
                  <a:schemeClr val="tx1"/>
                </a:solidFill>
              </a:rPr>
              <a:t>llaman a la Divinidad</a:t>
            </a:r>
          </a:p>
          <a:p>
            <a:pPr eaLnBrk="1" hangingPunct="1"/>
            <a:r>
              <a:rPr lang="es-AR" i="1">
                <a:solidFill>
                  <a:schemeClr val="tx1"/>
                </a:solidFill>
              </a:rPr>
              <a:t>Avolet</a:t>
            </a:r>
            <a:r>
              <a:rPr lang="es-AR">
                <a:solidFill>
                  <a:schemeClr val="tx1"/>
                </a:solidFill>
              </a:rPr>
              <a:t> (¿corrupción</a:t>
            </a:r>
          </a:p>
          <a:p>
            <a:pPr eaLnBrk="1" hangingPunct="1"/>
            <a:r>
              <a:rPr lang="es-AR">
                <a:solidFill>
                  <a:schemeClr val="tx1"/>
                </a:solidFill>
              </a:rPr>
              <a:t>de Azoth?), e indican</a:t>
            </a:r>
          </a:p>
          <a:p>
            <a:pPr eaLnBrk="1" hangingPunct="1"/>
            <a:r>
              <a:rPr lang="es-AR">
                <a:solidFill>
                  <a:schemeClr val="tx1"/>
                </a:solidFill>
              </a:rPr>
              <a:t>que esto significa</a:t>
            </a:r>
          </a:p>
          <a:p>
            <a:pPr eaLnBrk="1" hangingPunct="1"/>
            <a:r>
              <a:rPr lang="es-AR" i="1">
                <a:solidFill>
                  <a:schemeClr val="tx1"/>
                </a:solidFill>
              </a:rPr>
              <a:t>“Alma de la Naturaleza”</a:t>
            </a:r>
            <a:endParaRPr lang="es-ES_tradnl"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08677"/>
                                        </p:tgtEl>
                                        <p:attrNameLst>
                                          <p:attrName>style.visibility</p:attrName>
                                        </p:attrNameLst>
                                      </p:cBhvr>
                                      <p:to>
                                        <p:strVal val="visible"/>
                                      </p:to>
                                    </p:set>
                                    <p:animEffect transition="in" filter="fade">
                                      <p:cBhvr>
                                        <p:cTn id="7" dur="2000"/>
                                        <p:tgtEl>
                                          <p:spTgt spid="1308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08678"/>
                                        </p:tgtEl>
                                        <p:attrNameLst>
                                          <p:attrName>style.visibility</p:attrName>
                                        </p:attrNameLst>
                                      </p:cBhvr>
                                      <p:to>
                                        <p:strVal val="visible"/>
                                      </p:to>
                                    </p:set>
                                    <p:animEffect transition="in" filter="fade">
                                      <p:cBhvr>
                                        <p:cTn id="12" dur="2000"/>
                                        <p:tgtEl>
                                          <p:spTgt spid="130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8678"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5" name="Picture 5" descr="frase-de_un_alma_del_universo_son_todas_las_almas_derivados_-georg_her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3525"/>
                                        </p:tgtEl>
                                        <p:attrNameLst>
                                          <p:attrName>style.visibility</p:attrName>
                                        </p:attrNameLst>
                                      </p:cBhvr>
                                      <p:to>
                                        <p:strVal val="visible"/>
                                      </p:to>
                                    </p:set>
                                    <p:animEffect transition="in" filter="box(out)">
                                      <p:cBhvr>
                                        <p:cTn id="7" dur="2000"/>
                                        <p:tgtEl>
                                          <p:spTgt spid="363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21" name="Picture 5" descr="2197049790_1dee11051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875"/>
            <a:ext cx="7620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7651" name="Text Box 3"/>
          <p:cNvSpPr txBox="1">
            <a:spLocks noChangeArrowheads="1"/>
          </p:cNvSpPr>
          <p:nvPr/>
        </p:nvSpPr>
        <p:spPr bwMode="auto">
          <a:xfrm>
            <a:off x="76200" y="798513"/>
            <a:ext cx="191135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Triple Tau.</a:t>
            </a:r>
          </a:p>
          <a:p>
            <a:pPr eaLnBrk="1" hangingPunct="1"/>
            <a:r>
              <a:rPr lang="es-ES">
                <a:solidFill>
                  <a:schemeClr val="tx1"/>
                </a:solidFill>
              </a:rPr>
              <a:t>Este símbolo,</a:t>
            </a:r>
          </a:p>
          <a:p>
            <a:pPr eaLnBrk="1" hangingPunct="1"/>
            <a:r>
              <a:rPr lang="es-ES">
                <a:solidFill>
                  <a:schemeClr val="tx1"/>
                </a:solidFill>
              </a:rPr>
              <a:t>muy conocido en</a:t>
            </a:r>
          </a:p>
          <a:p>
            <a:pPr eaLnBrk="1" hangingPunct="1"/>
            <a:r>
              <a:rPr lang="es-ES">
                <a:solidFill>
                  <a:schemeClr val="tx1"/>
                </a:solidFill>
              </a:rPr>
              <a:t>el Arco Real del</a:t>
            </a:r>
          </a:p>
          <a:p>
            <a:pPr eaLnBrk="1" hangingPunct="1"/>
            <a:r>
              <a:rPr lang="es-ES">
                <a:solidFill>
                  <a:schemeClr val="tx1"/>
                </a:solidFill>
              </a:rPr>
              <a:t>Rito York, es</a:t>
            </a:r>
          </a:p>
          <a:p>
            <a:pPr eaLnBrk="1" hangingPunct="1"/>
            <a:r>
              <a:rPr lang="es-ES">
                <a:solidFill>
                  <a:schemeClr val="tx1"/>
                </a:solidFill>
              </a:rPr>
              <a:t>muy apropiado</a:t>
            </a:r>
          </a:p>
          <a:p>
            <a:pPr eaLnBrk="1" hangingPunct="1"/>
            <a:r>
              <a:rPr lang="es-ES">
                <a:solidFill>
                  <a:schemeClr val="tx1"/>
                </a:solidFill>
              </a:rPr>
              <a:t>para ser </a:t>
            </a:r>
          </a:p>
          <a:p>
            <a:pPr eaLnBrk="1" hangingPunct="1"/>
            <a:r>
              <a:rPr lang="es-ES">
                <a:solidFill>
                  <a:schemeClr val="tx1"/>
                </a:solidFill>
              </a:rPr>
              <a:t>incorporado al</a:t>
            </a:r>
          </a:p>
          <a:p>
            <a:pPr eaLnBrk="1" hangingPunct="1"/>
            <a:r>
              <a:rPr lang="es-ES">
                <a:solidFill>
                  <a:schemeClr val="tx1"/>
                </a:solidFill>
              </a:rPr>
              <a:t>Rito Escocés.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2021"/>
                                        </p:tgtEl>
                                        <p:attrNameLst>
                                          <p:attrName>style.visibility</p:attrName>
                                        </p:attrNameLst>
                                      </p:cBhvr>
                                      <p:to>
                                        <p:strVal val="visible"/>
                                      </p:to>
                                    </p:set>
                                    <p:animEffect transition="in" filter="box(out)">
                                      <p:cBhvr>
                                        <p:cTn id="7" dur="2000"/>
                                        <p:tgtEl>
                                          <p:spTgt spid="342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07651"/>
                                        </p:tgtEl>
                                        <p:attrNameLst>
                                          <p:attrName>style.visibility</p:attrName>
                                        </p:attrNameLst>
                                      </p:cBhvr>
                                      <p:to>
                                        <p:strVal val="visible"/>
                                      </p:to>
                                    </p:set>
                                    <p:animEffect transition="in" filter="fade">
                                      <p:cBhvr>
                                        <p:cTn id="12" dur="2000"/>
                                        <p:tgtEl>
                                          <p:spTgt spid="130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7651"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7651" name="Text Box 3"/>
          <p:cNvSpPr txBox="1">
            <a:spLocks noChangeArrowheads="1"/>
          </p:cNvSpPr>
          <p:nvPr/>
        </p:nvSpPr>
        <p:spPr bwMode="auto">
          <a:xfrm>
            <a:off x="76200" y="798513"/>
            <a:ext cx="217805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Triple Tau.</a:t>
            </a:r>
          </a:p>
          <a:p>
            <a:pPr eaLnBrk="1" hangingPunct="1"/>
            <a:r>
              <a:rPr lang="es-ES">
                <a:solidFill>
                  <a:schemeClr val="tx1"/>
                </a:solidFill>
              </a:rPr>
              <a:t>Alude a la </a:t>
            </a:r>
          </a:p>
          <a:p>
            <a:pPr eaLnBrk="1" hangingPunct="1"/>
            <a:r>
              <a:rPr lang="es-ES">
                <a:solidFill>
                  <a:schemeClr val="tx1"/>
                </a:solidFill>
              </a:rPr>
              <a:t>Tri-unidad, a partir </a:t>
            </a:r>
          </a:p>
          <a:p>
            <a:pPr eaLnBrk="1" hangingPunct="1"/>
            <a:r>
              <a:rPr lang="es-ES">
                <a:solidFill>
                  <a:schemeClr val="tx1"/>
                </a:solidFill>
              </a:rPr>
              <a:t>de la cual </a:t>
            </a:r>
          </a:p>
          <a:p>
            <a:pPr eaLnBrk="1" hangingPunct="1"/>
            <a:r>
              <a:rPr lang="es-ES">
                <a:solidFill>
                  <a:schemeClr val="tx1"/>
                </a:solidFill>
              </a:rPr>
              <a:t>el Caos informe </a:t>
            </a:r>
          </a:p>
          <a:p>
            <a:pPr eaLnBrk="1" hangingPunct="1"/>
            <a:r>
              <a:rPr lang="es-ES" i="1">
                <a:solidFill>
                  <a:schemeClr val="tx1"/>
                </a:solidFill>
              </a:rPr>
              <a:t>(“horrible, sombrío, </a:t>
            </a:r>
          </a:p>
          <a:p>
            <a:pPr eaLnBrk="1" hangingPunct="1"/>
            <a:r>
              <a:rPr lang="es-ES" i="1">
                <a:solidFill>
                  <a:schemeClr val="tx1"/>
                </a:solidFill>
              </a:rPr>
              <a:t>informe”)</a:t>
            </a:r>
            <a:r>
              <a:rPr lang="es-ES">
                <a:solidFill>
                  <a:schemeClr val="tx1"/>
                </a:solidFill>
              </a:rPr>
              <a:t> fue </a:t>
            </a:r>
          </a:p>
          <a:p>
            <a:pPr eaLnBrk="1" hangingPunct="1"/>
            <a:r>
              <a:rPr lang="es-ES">
                <a:solidFill>
                  <a:schemeClr val="tx1"/>
                </a:solidFill>
              </a:rPr>
              <a:t>transformado </a:t>
            </a:r>
          </a:p>
          <a:p>
            <a:pPr eaLnBrk="1" hangingPunct="1"/>
            <a:r>
              <a:rPr lang="es-ES">
                <a:solidFill>
                  <a:schemeClr val="tx1"/>
                </a:solidFill>
              </a:rPr>
              <a:t>en forma y </a:t>
            </a:r>
          </a:p>
          <a:p>
            <a:pPr eaLnBrk="1" hangingPunct="1"/>
            <a:r>
              <a:rPr lang="es-ES">
                <a:solidFill>
                  <a:schemeClr val="tx1"/>
                </a:solidFill>
              </a:rPr>
              <a:t>existencia.</a:t>
            </a:r>
            <a:endParaRPr lang="es-ES_tradnl">
              <a:solidFill>
                <a:schemeClr val="tx1"/>
              </a:solidFill>
            </a:endParaRPr>
          </a:p>
        </p:txBody>
      </p:sp>
      <p:pic>
        <p:nvPicPr>
          <p:cNvPr id="1307653" name="Picture 5" descr="pa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9525"/>
            <a:ext cx="67818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307653"/>
                                        </p:tgtEl>
                                        <p:attrNameLst>
                                          <p:attrName>style.visibility</p:attrName>
                                        </p:attrNameLst>
                                      </p:cBhvr>
                                      <p:to>
                                        <p:strVal val="visible"/>
                                      </p:to>
                                    </p:set>
                                    <p:animEffect transition="in" filter="circle(in)">
                                      <p:cBhvr>
                                        <p:cTn id="7" dur="2000"/>
                                        <p:tgtEl>
                                          <p:spTgt spid="13076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07651"/>
                                        </p:tgtEl>
                                        <p:attrNameLst>
                                          <p:attrName>style.visibility</p:attrName>
                                        </p:attrNameLst>
                                      </p:cBhvr>
                                      <p:to>
                                        <p:strVal val="visible"/>
                                      </p:to>
                                    </p:set>
                                    <p:animEffect transition="in" filter="fade">
                                      <p:cBhvr>
                                        <p:cTn id="12" dur="2000"/>
                                        <p:tgtEl>
                                          <p:spTgt spid="130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7651"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7" name="Picture 7" descr="20_ra_apron_p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163" y="0"/>
            <a:ext cx="6904037"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realarco%20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225" y="152400"/>
            <a:ext cx="6556375"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04800" y="533400"/>
            <a:ext cx="17494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El símbolo del</a:t>
            </a:r>
          </a:p>
          <a:p>
            <a:pPr eaLnBrk="1" hangingPunct="1"/>
            <a:r>
              <a:rPr lang="es-MX" b="1">
                <a:solidFill>
                  <a:schemeClr val="tx1"/>
                </a:solidFill>
              </a:rPr>
              <a:t>Arco Real del</a:t>
            </a:r>
          </a:p>
          <a:p>
            <a:pPr eaLnBrk="1" hangingPunct="1"/>
            <a:r>
              <a:rPr lang="es-MX" b="1">
                <a:solidFill>
                  <a:schemeClr val="tx1"/>
                </a:solidFill>
              </a:rPr>
              <a:t>Rito York,</a:t>
            </a:r>
          </a:p>
          <a:p>
            <a:pPr eaLnBrk="1" hangingPunct="1"/>
            <a:r>
              <a:rPr lang="es-MX" b="1">
                <a:solidFill>
                  <a:schemeClr val="tx1"/>
                </a:solidFill>
              </a:rPr>
              <a:t>en distintas</a:t>
            </a:r>
          </a:p>
          <a:p>
            <a:pPr eaLnBrk="1" hangingPunct="1"/>
            <a:r>
              <a:rPr lang="es-MX" b="1">
                <a:solidFill>
                  <a:schemeClr val="tx1"/>
                </a:solidFill>
              </a:rPr>
              <a:t>variantes</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6327"/>
                                        </p:tgtEl>
                                        <p:attrNameLst>
                                          <p:attrName>style.visibility</p:attrName>
                                        </p:attrNameLst>
                                      </p:cBhvr>
                                      <p:to>
                                        <p:strVal val="visible"/>
                                      </p:to>
                                    </p:set>
                                    <p:animEffect transition="in" filter="box(out)">
                                      <p:cBhvr>
                                        <p:cTn id="7" dur="2000"/>
                                        <p:tgtEl>
                                          <p:spTgt spid="563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nodeType="clickEffect">
                                  <p:stCondLst>
                                    <p:cond delay="0"/>
                                  </p:stCondLst>
                                  <p:childTnLst>
                                    <p:animEffect transition="out" filter="diamond(out)">
                                      <p:cBhvr>
                                        <p:cTn id="11" dur="2000"/>
                                        <p:tgtEl>
                                          <p:spTgt spid="56327"/>
                                        </p:tgtEl>
                                      </p:cBhvr>
                                    </p:animEffect>
                                    <p:set>
                                      <p:cBhvr>
                                        <p:cTn id="12" dur="1" fill="hold">
                                          <p:stCondLst>
                                            <p:cond delay="1999"/>
                                          </p:stCondLst>
                                        </p:cTn>
                                        <p:tgtEl>
                                          <p:spTgt spid="56327"/>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3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out)">
                                      <p:cBhvr>
                                        <p:cTn id="17" dur="2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b="1" smtClean="0">
                <a:solidFill>
                  <a:srgbClr val="FFFF00"/>
                </a:solidFill>
              </a:rPr>
              <a:t>La Triple Tau</a:t>
            </a:r>
            <a:endParaRPr lang="es-AR" b="1" smtClean="0">
              <a:solidFill>
                <a:srgbClr val="FFFF00"/>
              </a:solidFill>
            </a:endParaRPr>
          </a:p>
        </p:txBody>
      </p:sp>
      <p:sp>
        <p:nvSpPr>
          <p:cNvPr id="3" name="2 Marcador de contenido"/>
          <p:cNvSpPr>
            <a:spLocks noGrp="1"/>
          </p:cNvSpPr>
          <p:nvPr>
            <p:ph sz="half" idx="4294967295"/>
          </p:nvPr>
        </p:nvSpPr>
        <p:spPr>
          <a:xfrm>
            <a:off x="228600" y="1646238"/>
            <a:ext cx="4191000" cy="4525962"/>
          </a:xfrm>
        </p:spPr>
        <p:txBody>
          <a:bodyPr/>
          <a:lstStyle/>
          <a:p>
            <a:r>
              <a:rPr lang="es-MX" sz="2800" smtClean="0"/>
              <a:t>Algunos Rituales Martinistas comparan la Triple Tau con la letra hebrea schin, compuesta por tres «llamas».</a:t>
            </a:r>
          </a:p>
          <a:p>
            <a:r>
              <a:rPr lang="es-MX" sz="2800" smtClean="0"/>
              <a:t>La schin significa, entre otras cosas, acuerdo, alianza, la unidad de tres en uno.</a:t>
            </a:r>
            <a:endParaRPr lang="es-AR" sz="2800" smtClean="0"/>
          </a:p>
        </p:txBody>
      </p:sp>
      <p:sp>
        <p:nvSpPr>
          <p:cNvPr id="281604" name="3 Marcador de contenido"/>
          <p:cNvSpPr>
            <a:spLocks noGrp="1"/>
          </p:cNvSpPr>
          <p:nvPr>
            <p:ph sz="half" idx="4294967295"/>
          </p:nvPr>
        </p:nvSpPr>
        <p:spPr>
          <a:xfrm>
            <a:off x="4648200" y="1600200"/>
            <a:ext cx="4038600" cy="4525963"/>
          </a:xfrm>
        </p:spPr>
        <p:txBody>
          <a:bodyPr/>
          <a:lstStyle/>
          <a:p>
            <a:endParaRPr lang="es-AR" sz="2800" smtClean="0"/>
          </a:p>
        </p:txBody>
      </p:sp>
      <p:pic>
        <p:nvPicPr>
          <p:cNvPr id="5" name="Picture 2" descr="http://www.dimensiones.org/imagenes/sh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389063"/>
            <a:ext cx="4343400" cy="5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575" name="Picture 7" descr="Cole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5575"/>
                                        </p:tgtEl>
                                        <p:attrNameLst>
                                          <p:attrName>style.visibility</p:attrName>
                                        </p:attrNameLst>
                                      </p:cBhvr>
                                      <p:to>
                                        <p:strVal val="visible"/>
                                      </p:to>
                                    </p:set>
                                    <p:animEffect transition="in" filter="box(out)">
                                      <p:cBhvr>
                                        <p:cTn id="7" dur="2000"/>
                                        <p:tgtEl>
                                          <p:spTgt spid="365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5" name="Picture 6" descr="simbolo0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5675"/>
            <a:ext cx="914400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6" name="Text Box 6"/>
          <p:cNvSpPr txBox="1">
            <a:spLocks noChangeArrowheads="1"/>
          </p:cNvSpPr>
          <p:nvPr/>
        </p:nvSpPr>
        <p:spPr bwMode="auto">
          <a:xfrm>
            <a:off x="838200" y="4921250"/>
            <a:ext cx="760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b="1">
                <a:solidFill>
                  <a:schemeClr val="tx1"/>
                </a:solidFill>
              </a:rPr>
              <a:t>Distintos desarrollo geométricos del Triple Triángulo y la Triple Tau,</a:t>
            </a:r>
          </a:p>
          <a:p>
            <a:pPr algn="ctr" eaLnBrk="1" hangingPunct="1"/>
            <a:r>
              <a:rPr lang="es-AR" b="1">
                <a:solidFill>
                  <a:schemeClr val="tx1"/>
                </a:solidFill>
              </a:rPr>
              <a:t>según la Logia Quatour Coronati</a:t>
            </a:r>
            <a:endParaRPr lang="es-ES_tradnl"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12645"/>
                                        </p:tgtEl>
                                        <p:attrNameLst>
                                          <p:attrName>style.visibility</p:attrName>
                                        </p:attrNameLst>
                                      </p:cBhvr>
                                      <p:to>
                                        <p:strVal val="visible"/>
                                      </p:to>
                                    </p:set>
                                    <p:animEffect transition="in" filter="circle(out)">
                                      <p:cBhvr>
                                        <p:cTn id="7" dur="2000"/>
                                        <p:tgtEl>
                                          <p:spTgt spid="1126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46"/>
                                        </p:tgtEl>
                                        <p:attrNameLst>
                                          <p:attrName>style.visibility</p:attrName>
                                        </p:attrNameLst>
                                      </p:cBhvr>
                                      <p:to>
                                        <p:strVal val="visible"/>
                                      </p:to>
                                    </p:set>
                                    <p:animEffect transition="in" filter="fade">
                                      <p:cBhvr>
                                        <p:cTn id="12" dur="2000"/>
                                        <p:tgtEl>
                                          <p:spTgt spid="112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6"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b="1" smtClean="0">
                <a:solidFill>
                  <a:srgbClr val="FFFF00"/>
                </a:solidFill>
              </a:rPr>
              <a:t>El triángulo de Sierpinski</a:t>
            </a:r>
            <a:endParaRPr lang="es-AR" b="1" smtClean="0">
              <a:solidFill>
                <a:srgbClr val="FFFF00"/>
              </a:solidFill>
            </a:endParaRPr>
          </a:p>
        </p:txBody>
      </p:sp>
      <p:sp>
        <p:nvSpPr>
          <p:cNvPr id="3" name="2 Marcador de contenido"/>
          <p:cNvSpPr>
            <a:spLocks noGrp="1"/>
          </p:cNvSpPr>
          <p:nvPr>
            <p:ph sz="half" idx="4294967295"/>
          </p:nvPr>
        </p:nvSpPr>
        <p:spPr>
          <a:xfrm>
            <a:off x="457200" y="1622425"/>
            <a:ext cx="8229600" cy="2187575"/>
          </a:xfrm>
        </p:spPr>
        <p:txBody>
          <a:bodyPr/>
          <a:lstStyle/>
          <a:p>
            <a:r>
              <a:rPr lang="es-MX" sz="2400" smtClean="0"/>
              <a:t>Es una construcción matemática que se obtiene a partir del triple triángulo.</a:t>
            </a:r>
          </a:p>
          <a:p>
            <a:r>
              <a:rPr lang="es-MX" sz="2400" smtClean="0"/>
              <a:t>Pertenece a la categoría de objetos llamados fractales.</a:t>
            </a:r>
          </a:p>
          <a:p>
            <a:r>
              <a:rPr lang="es-MX" sz="2400" smtClean="0"/>
              <a:t>El fractal resultante tiene perímetro infinito y superficie igual a cero.</a:t>
            </a:r>
            <a:endParaRPr lang="es-AR" sz="2400" smtClean="0"/>
          </a:p>
        </p:txBody>
      </p:sp>
      <p:pic>
        <p:nvPicPr>
          <p:cNvPr id="6" name="Picture 2" descr="http://www.figueraspacheco.com/LBOTELLA/Geom/Fractals/Imatges/Artificials/Sierpinski.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859213"/>
            <a:ext cx="6116638" cy="27701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3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out)">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8" name="Picture 6" descr="img_iesremudastriangulo%20(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700"/>
            <a:ext cx="8382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6598"/>
                                        </p:tgtEl>
                                        <p:attrNameLst>
                                          <p:attrName>style.visibility</p:attrName>
                                        </p:attrNameLst>
                                      </p:cBhvr>
                                      <p:to>
                                        <p:strVal val="visible"/>
                                      </p:to>
                                    </p:set>
                                    <p:animEffect transition="in" filter="box(out)">
                                      <p:cBhvr>
                                        <p:cTn id="7" dur="2000"/>
                                        <p:tgtEl>
                                          <p:spTgt spid="366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2050" name="Rectangle 2"/>
          <p:cNvSpPr>
            <a:spLocks noGrp="1" noChangeArrowheads="1"/>
          </p:cNvSpPr>
          <p:nvPr>
            <p:ph type="title" idx="4294967295"/>
          </p:nvPr>
        </p:nvSpPr>
        <p:spPr/>
        <p:txBody>
          <a:bodyPr/>
          <a:lstStyle/>
          <a:p>
            <a:pPr eaLnBrk="1" hangingPunct="1"/>
            <a:r>
              <a:rPr lang="es-AR" sz="4000" b="1" smtClean="0">
                <a:solidFill>
                  <a:schemeClr val="hlink"/>
                </a:solidFill>
              </a:rPr>
              <a:t>Algunas variantes en la Leyenda</a:t>
            </a:r>
            <a:endParaRPr lang="es-ES_tradnl" sz="4000" b="1" smtClean="0">
              <a:solidFill>
                <a:schemeClr val="hlink"/>
              </a:solidFill>
            </a:endParaRPr>
          </a:p>
        </p:txBody>
      </p:sp>
      <p:sp>
        <p:nvSpPr>
          <p:cNvPr id="1282051" name="Rectangle 3"/>
          <p:cNvSpPr>
            <a:spLocks noGrp="1" noChangeArrowheads="1"/>
          </p:cNvSpPr>
          <p:nvPr>
            <p:ph type="body" idx="4294967295"/>
          </p:nvPr>
        </p:nvSpPr>
        <p:spPr/>
        <p:txBody>
          <a:bodyPr/>
          <a:lstStyle/>
          <a:p>
            <a:pPr eaLnBrk="1" hangingPunct="1">
              <a:lnSpc>
                <a:spcPct val="80000"/>
              </a:lnSpc>
            </a:pPr>
            <a:r>
              <a:rPr lang="es-AR" sz="2200" smtClean="0"/>
              <a:t>En el Rito Francés la Leyenda es mucho más sintética, y no se hace ninguna referencia a Enoch.</a:t>
            </a:r>
          </a:p>
          <a:p>
            <a:pPr eaLnBrk="1" hangingPunct="1">
              <a:lnSpc>
                <a:spcPct val="80000"/>
              </a:lnSpc>
            </a:pPr>
            <a:r>
              <a:rPr lang="es-AR" sz="2200" smtClean="0"/>
              <a:t>En el Ritual de Dalchó (1801) la frase en la boca del león es </a:t>
            </a:r>
            <a:r>
              <a:rPr lang="es-AR" sz="2200" i="1" smtClean="0"/>
              <a:t>Juvenis Verbum Intre Leonis (I</a:t>
            </a:r>
            <a:r>
              <a:rPr lang="es-AR" sz="2200" i="1" smtClean="0">
                <a:sym typeface="Symbol" pitchFamily="18" charset="2"/>
              </a:rPr>
              <a:t></a:t>
            </a:r>
            <a:r>
              <a:rPr lang="es-AR" sz="2200" i="1" smtClean="0"/>
              <a:t>V</a:t>
            </a:r>
            <a:r>
              <a:rPr lang="es-AR" sz="2200" i="1" smtClean="0">
                <a:sym typeface="Symbol" pitchFamily="18" charset="2"/>
              </a:rPr>
              <a:t></a:t>
            </a:r>
            <a:r>
              <a:rPr lang="es-AR" sz="2200" i="1" smtClean="0"/>
              <a:t>I</a:t>
            </a:r>
            <a:r>
              <a:rPr lang="es-AR" sz="2200" i="1" smtClean="0">
                <a:sym typeface="Symbol" pitchFamily="18" charset="2"/>
              </a:rPr>
              <a:t></a:t>
            </a:r>
            <a:r>
              <a:rPr lang="es-AR" sz="2200" i="1" smtClean="0"/>
              <a:t>L</a:t>
            </a:r>
            <a:r>
              <a:rPr lang="es-AR" sz="2200" i="1" smtClean="0">
                <a:sym typeface="Symbol" pitchFamily="18" charset="2"/>
              </a:rPr>
              <a:t></a:t>
            </a:r>
            <a:r>
              <a:rPr lang="es-AR" sz="2200" i="1" smtClean="0"/>
              <a:t>).</a:t>
            </a:r>
          </a:p>
          <a:p>
            <a:pPr eaLnBrk="1" hangingPunct="1">
              <a:lnSpc>
                <a:spcPct val="80000"/>
              </a:lnSpc>
            </a:pPr>
            <a:r>
              <a:rPr lang="es-AR" sz="2200" smtClean="0"/>
              <a:t>El mismo Ritual dice que el Delta de Enoch iluminaba las principales edades masónicas: 3-5-7-9.</a:t>
            </a:r>
          </a:p>
          <a:p>
            <a:pPr eaLnBrk="1" hangingPunct="1">
              <a:lnSpc>
                <a:spcPct val="80000"/>
              </a:lnSpc>
            </a:pPr>
            <a:r>
              <a:rPr lang="es-AR" sz="2200" smtClean="0"/>
              <a:t>En versiones antiguas del grado, en lugar de Johaben, aparece </a:t>
            </a:r>
            <a:r>
              <a:rPr lang="es-AR" sz="2200" i="1" smtClean="0"/>
              <a:t>Gibulum</a:t>
            </a:r>
            <a:r>
              <a:rPr lang="es-AR" sz="2200" smtClean="0"/>
              <a:t>.</a:t>
            </a:r>
          </a:p>
          <a:p>
            <a:pPr eaLnBrk="1" hangingPunct="1">
              <a:lnSpc>
                <a:spcPct val="80000"/>
              </a:lnSpc>
            </a:pPr>
            <a:r>
              <a:rPr lang="es-AR" sz="2200" smtClean="0"/>
              <a:t>Y, a veces, el cubo de ágata es reemplazado por una piedra de porfirio oriental blanco.</a:t>
            </a:r>
          </a:p>
          <a:p>
            <a:pPr eaLnBrk="1" hangingPunct="1">
              <a:lnSpc>
                <a:spcPct val="80000"/>
              </a:lnSpc>
            </a:pPr>
            <a:r>
              <a:rPr lang="es-AR" sz="2200" smtClean="0"/>
              <a:t>En el Ritual de Blanchard (2002) los tres Maestros se llaman Toub, Bahani y Hamelabel, y representan </a:t>
            </a:r>
            <a:r>
              <a:rPr lang="es-AR" sz="2200" i="1" smtClean="0"/>
              <a:t>“Luz, Labor y Afección (aspiración)”.</a:t>
            </a:r>
          </a:p>
          <a:p>
            <a:pPr eaLnBrk="1" hangingPunct="1">
              <a:lnSpc>
                <a:spcPct val="80000"/>
              </a:lnSpc>
            </a:pPr>
            <a:r>
              <a:rPr lang="es-AR" sz="2200" smtClean="0"/>
              <a:t>A veces los dos Pilares de Enoch se denominan </a:t>
            </a:r>
            <a:r>
              <a:rPr lang="es-AR" sz="2200" i="1" smtClean="0"/>
              <a:t>“Fuerza”</a:t>
            </a:r>
            <a:r>
              <a:rPr lang="es-AR" sz="2200" smtClean="0"/>
              <a:t> y </a:t>
            </a:r>
            <a:r>
              <a:rPr lang="es-AR" sz="2200" i="1" smtClean="0"/>
              <a:t>“Belleza”</a:t>
            </a:r>
            <a:r>
              <a:rPr lang="es-AR" sz="2200" smtClean="0"/>
              <a:t> y el cubo de ágata </a:t>
            </a:r>
            <a:r>
              <a:rPr lang="es-AR" sz="2200" i="1" smtClean="0"/>
              <a:t>“La Piedra Cúbica de la Sabiduría”.</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2050"/>
                                        </p:tgtEl>
                                        <p:attrNameLst>
                                          <p:attrName>style.visibility</p:attrName>
                                        </p:attrNameLst>
                                      </p:cBhvr>
                                      <p:to>
                                        <p:strVal val="visible"/>
                                      </p:to>
                                    </p:set>
                                    <p:animEffect transition="in" filter="blinds(horizontal)">
                                      <p:cBhvr>
                                        <p:cTn id="7" dur="500"/>
                                        <p:tgtEl>
                                          <p:spTgt spid="128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2051">
                                            <p:txEl>
                                              <p:pRg st="0" end="0"/>
                                            </p:txEl>
                                          </p:spTgt>
                                        </p:tgtEl>
                                        <p:attrNameLst>
                                          <p:attrName>style.visibility</p:attrName>
                                        </p:attrNameLst>
                                      </p:cBhvr>
                                      <p:to>
                                        <p:strVal val="visible"/>
                                      </p:to>
                                    </p:set>
                                    <p:animEffect transition="in" filter="blinds(horizontal)">
                                      <p:cBhvr>
                                        <p:cTn id="12" dur="500"/>
                                        <p:tgtEl>
                                          <p:spTgt spid="12820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2051">
                                            <p:txEl>
                                              <p:pRg st="1" end="1"/>
                                            </p:txEl>
                                          </p:spTgt>
                                        </p:tgtEl>
                                        <p:attrNameLst>
                                          <p:attrName>style.visibility</p:attrName>
                                        </p:attrNameLst>
                                      </p:cBhvr>
                                      <p:to>
                                        <p:strVal val="visible"/>
                                      </p:to>
                                    </p:set>
                                    <p:animEffect transition="in" filter="blinds(horizontal)">
                                      <p:cBhvr>
                                        <p:cTn id="17" dur="500"/>
                                        <p:tgtEl>
                                          <p:spTgt spid="12820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2051">
                                            <p:txEl>
                                              <p:pRg st="2" end="2"/>
                                            </p:txEl>
                                          </p:spTgt>
                                        </p:tgtEl>
                                        <p:attrNameLst>
                                          <p:attrName>style.visibility</p:attrName>
                                        </p:attrNameLst>
                                      </p:cBhvr>
                                      <p:to>
                                        <p:strVal val="visible"/>
                                      </p:to>
                                    </p:set>
                                    <p:animEffect transition="in" filter="blinds(horizontal)">
                                      <p:cBhvr>
                                        <p:cTn id="22" dur="500"/>
                                        <p:tgtEl>
                                          <p:spTgt spid="12820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2051">
                                            <p:txEl>
                                              <p:pRg st="3" end="3"/>
                                            </p:txEl>
                                          </p:spTgt>
                                        </p:tgtEl>
                                        <p:attrNameLst>
                                          <p:attrName>style.visibility</p:attrName>
                                        </p:attrNameLst>
                                      </p:cBhvr>
                                      <p:to>
                                        <p:strVal val="visible"/>
                                      </p:to>
                                    </p:set>
                                    <p:animEffect transition="in" filter="blinds(horizontal)">
                                      <p:cBhvr>
                                        <p:cTn id="27" dur="500"/>
                                        <p:tgtEl>
                                          <p:spTgt spid="128205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2051">
                                            <p:txEl>
                                              <p:pRg st="4" end="4"/>
                                            </p:txEl>
                                          </p:spTgt>
                                        </p:tgtEl>
                                        <p:attrNameLst>
                                          <p:attrName>style.visibility</p:attrName>
                                        </p:attrNameLst>
                                      </p:cBhvr>
                                      <p:to>
                                        <p:strVal val="visible"/>
                                      </p:to>
                                    </p:set>
                                    <p:animEffect transition="in" filter="blinds(horizontal)">
                                      <p:cBhvr>
                                        <p:cTn id="32" dur="500"/>
                                        <p:tgtEl>
                                          <p:spTgt spid="128205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82051">
                                            <p:txEl>
                                              <p:pRg st="5" end="5"/>
                                            </p:txEl>
                                          </p:spTgt>
                                        </p:tgtEl>
                                        <p:attrNameLst>
                                          <p:attrName>style.visibility</p:attrName>
                                        </p:attrNameLst>
                                      </p:cBhvr>
                                      <p:to>
                                        <p:strVal val="visible"/>
                                      </p:to>
                                    </p:set>
                                    <p:animEffect transition="in" filter="blinds(horizontal)">
                                      <p:cBhvr>
                                        <p:cTn id="37" dur="500"/>
                                        <p:tgtEl>
                                          <p:spTgt spid="128205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82051">
                                            <p:txEl>
                                              <p:pRg st="6" end="6"/>
                                            </p:txEl>
                                          </p:spTgt>
                                        </p:tgtEl>
                                        <p:attrNameLst>
                                          <p:attrName>style.visibility</p:attrName>
                                        </p:attrNameLst>
                                      </p:cBhvr>
                                      <p:to>
                                        <p:strVal val="visible"/>
                                      </p:to>
                                    </p:set>
                                    <p:animEffect transition="in" filter="blinds(horizontal)">
                                      <p:cBhvr>
                                        <p:cTn id="42" dur="500"/>
                                        <p:tgtEl>
                                          <p:spTgt spid="12820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2050" grpId="0"/>
      <p:bldP spid="1282051" grpId="0" build="p"/>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42" name="Rectangle 2"/>
          <p:cNvSpPr>
            <a:spLocks noGrp="1" noChangeArrowheads="1"/>
          </p:cNvSpPr>
          <p:nvPr>
            <p:ph type="title" idx="4294967295"/>
          </p:nvPr>
        </p:nvSpPr>
        <p:spPr/>
        <p:txBody>
          <a:bodyPr/>
          <a:lstStyle/>
          <a:p>
            <a:pPr eaLnBrk="1" hangingPunct="1"/>
            <a:r>
              <a:rPr lang="es-AR" sz="4000" b="1" smtClean="0">
                <a:solidFill>
                  <a:schemeClr val="hlink"/>
                </a:solidFill>
              </a:rPr>
              <a:t>Algunas variantes en la Leyenda</a:t>
            </a:r>
            <a:endParaRPr lang="es-ES_tradnl" sz="4000" b="1" smtClean="0">
              <a:solidFill>
                <a:schemeClr val="hlink"/>
              </a:solidFill>
            </a:endParaRPr>
          </a:p>
        </p:txBody>
      </p:sp>
      <p:sp>
        <p:nvSpPr>
          <p:cNvPr id="1290243" name="Rectangle 3"/>
          <p:cNvSpPr>
            <a:spLocks noGrp="1" noChangeArrowheads="1"/>
          </p:cNvSpPr>
          <p:nvPr>
            <p:ph type="body" idx="4294967295"/>
          </p:nvPr>
        </p:nvSpPr>
        <p:spPr/>
        <p:txBody>
          <a:bodyPr/>
          <a:lstStyle/>
          <a:p>
            <a:pPr eaLnBrk="1" hangingPunct="1">
              <a:lnSpc>
                <a:spcPct val="80000"/>
              </a:lnSpc>
            </a:pPr>
            <a:r>
              <a:rPr lang="es-AR" sz="1500" smtClean="0"/>
              <a:t>Cuando se relata la Leyenda, muchas veces los tres Maestros son Johaben (o Joabert), Stolkin y Guibulum.</a:t>
            </a:r>
          </a:p>
          <a:p>
            <a:pPr eaLnBrk="1" hangingPunct="1">
              <a:lnSpc>
                <a:spcPct val="80000"/>
              </a:lnSpc>
            </a:pPr>
            <a:r>
              <a:rPr lang="es-AR" sz="1500" smtClean="0"/>
              <a:t>Y este último es el verdadero “héroe”.</a:t>
            </a:r>
          </a:p>
          <a:p>
            <a:pPr eaLnBrk="1" hangingPunct="1">
              <a:lnSpc>
                <a:spcPct val="80000"/>
              </a:lnSpc>
            </a:pPr>
            <a:r>
              <a:rPr lang="es-AR" sz="1500" smtClean="0"/>
              <a:t>Se relata que, llegado al tercer arco, Guibulum le pide a sus compañeros que bajen con él, pero estos, por miedo, se niegan. Lo mismo ocurre en el sexto arco.</a:t>
            </a:r>
          </a:p>
          <a:p>
            <a:pPr eaLnBrk="1" hangingPunct="1">
              <a:lnSpc>
                <a:spcPct val="80000"/>
              </a:lnSpc>
            </a:pPr>
            <a:r>
              <a:rPr lang="es-AR" sz="1500" smtClean="0"/>
              <a:t>Recién todos descienden en el noveno, cuando la cámara se alumbra por la luz interna del Pedestal de Enoch.</a:t>
            </a:r>
          </a:p>
          <a:p>
            <a:pPr eaLnBrk="1" hangingPunct="1">
              <a:lnSpc>
                <a:spcPct val="80000"/>
              </a:lnSpc>
            </a:pPr>
            <a:r>
              <a:rPr lang="es-AR" sz="1500" smtClean="0"/>
              <a:t>Y tiene sentido que a Guibulum lo llamen </a:t>
            </a:r>
            <a:r>
              <a:rPr lang="es-AR" sz="1500" i="1" smtClean="0"/>
              <a:t>“Jefe de la Hermandad Unida”</a:t>
            </a:r>
            <a:r>
              <a:rPr lang="es-AR" sz="1500" smtClean="0"/>
              <a:t>, porque fue el único de los tres que tuvo el coraje de descender al Arco Noveno.</a:t>
            </a:r>
          </a:p>
          <a:p>
            <a:pPr eaLnBrk="1" hangingPunct="1">
              <a:lnSpc>
                <a:spcPct val="80000"/>
              </a:lnSpc>
            </a:pPr>
            <a:r>
              <a:rPr lang="es-AR" sz="1500" i="1" smtClean="0"/>
              <a:t>“Guibulum es un buen hombre, justo es recompensarlo”</a:t>
            </a:r>
            <a:r>
              <a:rPr lang="es-AR" sz="1500" smtClean="0"/>
              <a:t>.</a:t>
            </a:r>
          </a:p>
          <a:p>
            <a:pPr eaLnBrk="1" hangingPunct="1">
              <a:lnSpc>
                <a:spcPct val="80000"/>
              </a:lnSpc>
            </a:pPr>
            <a:r>
              <a:rPr lang="es-AR" sz="1500" smtClean="0"/>
              <a:t>Cuando Hiram de Tiro recibe la noticia del descubrimiento del Delta, cae en forma similar a Johaben o Guibulum. Y Salomón lo levanta, diciendo también </a:t>
            </a:r>
            <a:r>
              <a:rPr lang="es-AR" sz="1500" i="1" smtClean="0"/>
              <a:t>“Hamelech Ghiblem”.</a:t>
            </a:r>
          </a:p>
          <a:p>
            <a:pPr eaLnBrk="1" hangingPunct="1">
              <a:lnSpc>
                <a:spcPct val="80000"/>
              </a:lnSpc>
            </a:pPr>
            <a:r>
              <a:rPr lang="es-AR" sz="1500" smtClean="0"/>
              <a:t>Y esto fue advertido por los tres Maestros: las primeras Palabras pronunciadas por ellos en el Arco Noveno, fueron las mismas que Salomón pronunció después de recibir la noticia.</a:t>
            </a:r>
          </a:p>
          <a:p>
            <a:pPr eaLnBrk="1" hangingPunct="1">
              <a:lnSpc>
                <a:spcPct val="80000"/>
              </a:lnSpc>
            </a:pPr>
            <a:r>
              <a:rPr lang="es-AR" sz="1500" smtClean="0"/>
              <a:t>Se dice que Jubar, Jehová, Júpiter, son todas corrupciones de la Verdadera Palabra.</a:t>
            </a:r>
          </a:p>
          <a:p>
            <a:pPr eaLnBrk="1" hangingPunct="1">
              <a:lnSpc>
                <a:spcPct val="80000"/>
              </a:lnSpc>
            </a:pPr>
            <a:r>
              <a:rPr lang="es-AR" sz="1500" smtClean="0"/>
              <a:t>Se decreta que la historia del Delta siempre debe narrarse </a:t>
            </a:r>
            <a:r>
              <a:rPr lang="es-AR" sz="1500" i="1" smtClean="0"/>
              <a:t>“cerca del Arbusto Ardiente”</a:t>
            </a:r>
            <a:r>
              <a:rPr lang="es-AR" sz="1500" smtClean="0"/>
              <a:t>.</a:t>
            </a:r>
          </a:p>
          <a:p>
            <a:pPr eaLnBrk="1" hangingPunct="1">
              <a:lnSpc>
                <a:spcPct val="80000"/>
              </a:lnSpc>
            </a:pPr>
            <a:r>
              <a:rPr lang="es-AR" sz="1500" smtClean="0"/>
              <a:t>Otros señalan que la sigla I</a:t>
            </a:r>
            <a:r>
              <a:rPr lang="es-AR" sz="1500" smtClean="0">
                <a:sym typeface="Symbol" pitchFamily="18" charset="2"/>
              </a:rPr>
              <a:t>OLVI estaba inscripta en el Pedestal de Enoch, una letra en cada cara (el pedestal tenía cinco caras: la base, las tres laterales y la cara superior).</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0242"/>
                                        </p:tgtEl>
                                        <p:attrNameLst>
                                          <p:attrName>style.visibility</p:attrName>
                                        </p:attrNameLst>
                                      </p:cBhvr>
                                      <p:to>
                                        <p:strVal val="visible"/>
                                      </p:to>
                                    </p:set>
                                    <p:animEffect transition="in" filter="blinds(horizontal)">
                                      <p:cBhvr>
                                        <p:cTn id="7" dur="500"/>
                                        <p:tgtEl>
                                          <p:spTgt spid="129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90243">
                                            <p:txEl>
                                              <p:pRg st="0" end="0"/>
                                            </p:txEl>
                                          </p:spTgt>
                                        </p:tgtEl>
                                        <p:attrNameLst>
                                          <p:attrName>style.visibility</p:attrName>
                                        </p:attrNameLst>
                                      </p:cBhvr>
                                      <p:to>
                                        <p:strVal val="visible"/>
                                      </p:to>
                                    </p:set>
                                    <p:animEffect transition="in" filter="blinds(horizontal)">
                                      <p:cBhvr>
                                        <p:cTn id="12" dur="500"/>
                                        <p:tgtEl>
                                          <p:spTgt spid="129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90243">
                                            <p:txEl>
                                              <p:pRg st="1" end="1"/>
                                            </p:txEl>
                                          </p:spTgt>
                                        </p:tgtEl>
                                        <p:attrNameLst>
                                          <p:attrName>style.visibility</p:attrName>
                                        </p:attrNameLst>
                                      </p:cBhvr>
                                      <p:to>
                                        <p:strVal val="visible"/>
                                      </p:to>
                                    </p:set>
                                    <p:animEffect transition="in" filter="blinds(horizontal)">
                                      <p:cBhvr>
                                        <p:cTn id="17" dur="500"/>
                                        <p:tgtEl>
                                          <p:spTgt spid="129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90243">
                                            <p:txEl>
                                              <p:pRg st="2" end="2"/>
                                            </p:txEl>
                                          </p:spTgt>
                                        </p:tgtEl>
                                        <p:attrNameLst>
                                          <p:attrName>style.visibility</p:attrName>
                                        </p:attrNameLst>
                                      </p:cBhvr>
                                      <p:to>
                                        <p:strVal val="visible"/>
                                      </p:to>
                                    </p:set>
                                    <p:animEffect transition="in" filter="blinds(horizontal)">
                                      <p:cBhvr>
                                        <p:cTn id="22" dur="500"/>
                                        <p:tgtEl>
                                          <p:spTgt spid="129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90243">
                                            <p:txEl>
                                              <p:pRg st="3" end="3"/>
                                            </p:txEl>
                                          </p:spTgt>
                                        </p:tgtEl>
                                        <p:attrNameLst>
                                          <p:attrName>style.visibility</p:attrName>
                                        </p:attrNameLst>
                                      </p:cBhvr>
                                      <p:to>
                                        <p:strVal val="visible"/>
                                      </p:to>
                                    </p:set>
                                    <p:animEffect transition="in" filter="blinds(horizontal)">
                                      <p:cBhvr>
                                        <p:cTn id="27" dur="500"/>
                                        <p:tgtEl>
                                          <p:spTgt spid="129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90243">
                                            <p:txEl>
                                              <p:pRg st="4" end="4"/>
                                            </p:txEl>
                                          </p:spTgt>
                                        </p:tgtEl>
                                        <p:attrNameLst>
                                          <p:attrName>style.visibility</p:attrName>
                                        </p:attrNameLst>
                                      </p:cBhvr>
                                      <p:to>
                                        <p:strVal val="visible"/>
                                      </p:to>
                                    </p:set>
                                    <p:animEffect transition="in" filter="blinds(horizontal)">
                                      <p:cBhvr>
                                        <p:cTn id="32" dur="500"/>
                                        <p:tgtEl>
                                          <p:spTgt spid="129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90243">
                                            <p:txEl>
                                              <p:pRg st="5" end="5"/>
                                            </p:txEl>
                                          </p:spTgt>
                                        </p:tgtEl>
                                        <p:attrNameLst>
                                          <p:attrName>style.visibility</p:attrName>
                                        </p:attrNameLst>
                                      </p:cBhvr>
                                      <p:to>
                                        <p:strVal val="visible"/>
                                      </p:to>
                                    </p:set>
                                    <p:animEffect transition="in" filter="blinds(horizontal)">
                                      <p:cBhvr>
                                        <p:cTn id="37" dur="500"/>
                                        <p:tgtEl>
                                          <p:spTgt spid="129024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90243">
                                            <p:txEl>
                                              <p:pRg st="6" end="6"/>
                                            </p:txEl>
                                          </p:spTgt>
                                        </p:tgtEl>
                                        <p:attrNameLst>
                                          <p:attrName>style.visibility</p:attrName>
                                        </p:attrNameLst>
                                      </p:cBhvr>
                                      <p:to>
                                        <p:strVal val="visible"/>
                                      </p:to>
                                    </p:set>
                                    <p:animEffect transition="in" filter="blinds(horizontal)">
                                      <p:cBhvr>
                                        <p:cTn id="42" dur="500"/>
                                        <p:tgtEl>
                                          <p:spTgt spid="129024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90243">
                                            <p:txEl>
                                              <p:pRg st="7" end="7"/>
                                            </p:txEl>
                                          </p:spTgt>
                                        </p:tgtEl>
                                        <p:attrNameLst>
                                          <p:attrName>style.visibility</p:attrName>
                                        </p:attrNameLst>
                                      </p:cBhvr>
                                      <p:to>
                                        <p:strVal val="visible"/>
                                      </p:to>
                                    </p:set>
                                    <p:animEffect transition="in" filter="blinds(horizontal)">
                                      <p:cBhvr>
                                        <p:cTn id="47" dur="500"/>
                                        <p:tgtEl>
                                          <p:spTgt spid="129024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290243">
                                            <p:txEl>
                                              <p:pRg st="8" end="8"/>
                                            </p:txEl>
                                          </p:spTgt>
                                        </p:tgtEl>
                                        <p:attrNameLst>
                                          <p:attrName>style.visibility</p:attrName>
                                        </p:attrNameLst>
                                      </p:cBhvr>
                                      <p:to>
                                        <p:strVal val="visible"/>
                                      </p:to>
                                    </p:set>
                                    <p:animEffect transition="in" filter="blinds(horizontal)">
                                      <p:cBhvr>
                                        <p:cTn id="52" dur="500"/>
                                        <p:tgtEl>
                                          <p:spTgt spid="1290243">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90243">
                                            <p:txEl>
                                              <p:pRg st="9" end="9"/>
                                            </p:txEl>
                                          </p:spTgt>
                                        </p:tgtEl>
                                        <p:attrNameLst>
                                          <p:attrName>style.visibility</p:attrName>
                                        </p:attrNameLst>
                                      </p:cBhvr>
                                      <p:to>
                                        <p:strVal val="visible"/>
                                      </p:to>
                                    </p:set>
                                    <p:animEffect transition="in" filter="blinds(horizontal)">
                                      <p:cBhvr>
                                        <p:cTn id="57" dur="500"/>
                                        <p:tgtEl>
                                          <p:spTgt spid="1290243">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290243">
                                            <p:txEl>
                                              <p:pRg st="10" end="10"/>
                                            </p:txEl>
                                          </p:spTgt>
                                        </p:tgtEl>
                                        <p:attrNameLst>
                                          <p:attrName>style.visibility</p:attrName>
                                        </p:attrNameLst>
                                      </p:cBhvr>
                                      <p:to>
                                        <p:strVal val="visible"/>
                                      </p:to>
                                    </p:set>
                                    <p:animEffect transition="in" filter="blinds(horizontal)">
                                      <p:cBhvr>
                                        <p:cTn id="62" dur="500"/>
                                        <p:tgtEl>
                                          <p:spTgt spid="129024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42" grpId="0"/>
      <p:bldP spid="1290243" grpId="0" build="p"/>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194" name="Rectangle 2"/>
          <p:cNvSpPr>
            <a:spLocks noGrp="1" noChangeArrowheads="1"/>
          </p:cNvSpPr>
          <p:nvPr>
            <p:ph type="title" idx="4294967295"/>
          </p:nvPr>
        </p:nvSpPr>
        <p:spPr/>
        <p:txBody>
          <a:bodyPr/>
          <a:lstStyle/>
          <a:p>
            <a:pPr eaLnBrk="1" hangingPunct="1"/>
            <a:r>
              <a:rPr lang="es-AR" sz="4000" b="1" smtClean="0">
                <a:solidFill>
                  <a:schemeClr val="hlink"/>
                </a:solidFill>
              </a:rPr>
              <a:t>Algunas variantes en la Leyenda</a:t>
            </a:r>
            <a:endParaRPr lang="es-ES_tradnl" sz="4000" b="1" smtClean="0">
              <a:solidFill>
                <a:schemeClr val="hlink"/>
              </a:solidFill>
            </a:endParaRPr>
          </a:p>
        </p:txBody>
      </p:sp>
      <p:sp>
        <p:nvSpPr>
          <p:cNvPr id="1288195" name="Rectangle 3"/>
          <p:cNvSpPr>
            <a:spLocks noGrp="1" noChangeArrowheads="1"/>
          </p:cNvSpPr>
          <p:nvPr>
            <p:ph type="body" sz="half" idx="4294967295"/>
          </p:nvPr>
        </p:nvSpPr>
        <p:spPr>
          <a:xfrm>
            <a:off x="457200" y="1676400"/>
            <a:ext cx="4038600" cy="4525963"/>
          </a:xfrm>
        </p:spPr>
        <p:txBody>
          <a:bodyPr/>
          <a:lstStyle/>
          <a:p>
            <a:pPr eaLnBrk="1" hangingPunct="1">
              <a:lnSpc>
                <a:spcPct val="80000"/>
              </a:lnSpc>
            </a:pPr>
            <a:r>
              <a:rPr lang="es-AR" sz="2000" smtClean="0"/>
              <a:t>Otras versiones dicen que Enoch, después de haber tenido su visión, debió realizar un largo peregrinaje hasta encontrar un lugar aceptable donde construir el Templo de los Nueve Arcos.</a:t>
            </a:r>
          </a:p>
          <a:p>
            <a:pPr eaLnBrk="1" hangingPunct="1">
              <a:lnSpc>
                <a:spcPct val="80000"/>
              </a:lnSpc>
            </a:pPr>
            <a:r>
              <a:rPr lang="es-AR" sz="2000" smtClean="0"/>
              <a:t>Y otras agregan que Moisés había construido originalmente otro Delta de Oro, en el que grabó las consonantes del Nombre, y que depositó en el Arca de la Alianza.</a:t>
            </a:r>
          </a:p>
          <a:p>
            <a:pPr eaLnBrk="1" hangingPunct="1">
              <a:lnSpc>
                <a:spcPct val="80000"/>
              </a:lnSpc>
            </a:pPr>
            <a:r>
              <a:rPr lang="es-AR" sz="2000" smtClean="0"/>
              <a:t>Este Delta sería luego fundido y utilizado en una imagen del dios filisteo Dagon.</a:t>
            </a:r>
            <a:endParaRPr lang="es-ES_tradnl" sz="2000" smtClean="0"/>
          </a:p>
        </p:txBody>
      </p:sp>
      <p:sp>
        <p:nvSpPr>
          <p:cNvPr id="288772" name="Rectangle 4"/>
          <p:cNvSpPr>
            <a:spLocks noGrp="1" noChangeArrowheads="1"/>
          </p:cNvSpPr>
          <p:nvPr>
            <p:ph sz="half" idx="4294967295"/>
          </p:nvPr>
        </p:nvSpPr>
        <p:spPr>
          <a:xfrm>
            <a:off x="4648200" y="1600200"/>
            <a:ext cx="4038600" cy="4525963"/>
          </a:xfrm>
        </p:spPr>
        <p:txBody>
          <a:bodyPr/>
          <a:lstStyle/>
          <a:p>
            <a:pPr eaLnBrk="1" hangingPunct="1">
              <a:lnSpc>
                <a:spcPct val="80000"/>
              </a:lnSpc>
            </a:pPr>
            <a:endParaRPr lang="es-AR" sz="2000" smtClean="0"/>
          </a:p>
        </p:txBody>
      </p:sp>
      <p:pic>
        <p:nvPicPr>
          <p:cNvPr id="1288198" name="Picture 6" descr="dago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3900" y="1676400"/>
            <a:ext cx="4305300"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8199" name="Text Box 7"/>
          <p:cNvSpPr txBox="1">
            <a:spLocks noChangeArrowheads="1"/>
          </p:cNvSpPr>
          <p:nvPr/>
        </p:nvSpPr>
        <p:spPr bwMode="auto">
          <a:xfrm>
            <a:off x="4743450" y="5943600"/>
            <a:ext cx="379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Imagen de Dagon, concebido como</a:t>
            </a:r>
          </a:p>
          <a:p>
            <a:pPr algn="ctr" eaLnBrk="1" hangingPunct="1"/>
            <a:r>
              <a:rPr lang="es-AR">
                <a:solidFill>
                  <a:schemeClr val="tx1"/>
                </a:solidFill>
              </a:rPr>
              <a:t>un Dios-pez.</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8194"/>
                                        </p:tgtEl>
                                        <p:attrNameLst>
                                          <p:attrName>style.visibility</p:attrName>
                                        </p:attrNameLst>
                                      </p:cBhvr>
                                      <p:to>
                                        <p:strVal val="visible"/>
                                      </p:to>
                                    </p:set>
                                    <p:animEffect transition="in" filter="blinds(horizontal)">
                                      <p:cBhvr>
                                        <p:cTn id="7" dur="500"/>
                                        <p:tgtEl>
                                          <p:spTgt spid="128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8195">
                                            <p:txEl>
                                              <p:pRg st="0" end="0"/>
                                            </p:txEl>
                                          </p:spTgt>
                                        </p:tgtEl>
                                        <p:attrNameLst>
                                          <p:attrName>style.visibility</p:attrName>
                                        </p:attrNameLst>
                                      </p:cBhvr>
                                      <p:to>
                                        <p:strVal val="visible"/>
                                      </p:to>
                                    </p:set>
                                    <p:animEffect transition="in" filter="blinds(horizontal)">
                                      <p:cBhvr>
                                        <p:cTn id="12" dur="500"/>
                                        <p:tgtEl>
                                          <p:spTgt spid="1288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8195">
                                            <p:txEl>
                                              <p:pRg st="1" end="1"/>
                                            </p:txEl>
                                          </p:spTgt>
                                        </p:tgtEl>
                                        <p:attrNameLst>
                                          <p:attrName>style.visibility</p:attrName>
                                        </p:attrNameLst>
                                      </p:cBhvr>
                                      <p:to>
                                        <p:strVal val="visible"/>
                                      </p:to>
                                    </p:set>
                                    <p:animEffect transition="in" filter="blinds(horizontal)">
                                      <p:cBhvr>
                                        <p:cTn id="17" dur="500"/>
                                        <p:tgtEl>
                                          <p:spTgt spid="1288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8195">
                                            <p:txEl>
                                              <p:pRg st="2" end="2"/>
                                            </p:txEl>
                                          </p:spTgt>
                                        </p:tgtEl>
                                        <p:attrNameLst>
                                          <p:attrName>style.visibility</p:attrName>
                                        </p:attrNameLst>
                                      </p:cBhvr>
                                      <p:to>
                                        <p:strVal val="visible"/>
                                      </p:to>
                                    </p:set>
                                    <p:animEffect transition="in" filter="blinds(horizontal)">
                                      <p:cBhvr>
                                        <p:cTn id="22" dur="500"/>
                                        <p:tgtEl>
                                          <p:spTgt spid="12881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288198"/>
                                        </p:tgtEl>
                                        <p:attrNameLst>
                                          <p:attrName>style.visibility</p:attrName>
                                        </p:attrNameLst>
                                      </p:cBhvr>
                                      <p:to>
                                        <p:strVal val="visible"/>
                                      </p:to>
                                    </p:set>
                                    <p:animEffect transition="in" filter="fade">
                                      <p:cBhvr>
                                        <p:cTn id="27" dur="2000"/>
                                        <p:tgtEl>
                                          <p:spTgt spid="128819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88199"/>
                                        </p:tgtEl>
                                        <p:attrNameLst>
                                          <p:attrName>style.visibility</p:attrName>
                                        </p:attrNameLst>
                                      </p:cBhvr>
                                      <p:to>
                                        <p:strVal val="visible"/>
                                      </p:to>
                                    </p:set>
                                    <p:animEffect transition="in" filter="dissolve">
                                      <p:cBhvr>
                                        <p:cTn id="32" dur="500"/>
                                        <p:tgtEl>
                                          <p:spTgt spid="128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8194" grpId="0"/>
      <p:bldP spid="1288195" grpId="0" build="p"/>
      <p:bldP spid="1288199"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266" name="Rectangle 2"/>
          <p:cNvSpPr>
            <a:spLocks noGrp="1" noChangeArrowheads="1"/>
          </p:cNvSpPr>
          <p:nvPr>
            <p:ph type="title" idx="4294967295"/>
          </p:nvPr>
        </p:nvSpPr>
        <p:spPr>
          <a:xfrm>
            <a:off x="228600" y="274638"/>
            <a:ext cx="8458200" cy="1143000"/>
          </a:xfrm>
        </p:spPr>
        <p:txBody>
          <a:bodyPr/>
          <a:lstStyle/>
          <a:p>
            <a:pPr eaLnBrk="1" hangingPunct="1"/>
            <a:r>
              <a:rPr lang="es-AR" b="1" smtClean="0">
                <a:solidFill>
                  <a:schemeClr val="hlink"/>
                </a:solidFill>
              </a:rPr>
              <a:t>Una variante poco conocida (I)</a:t>
            </a:r>
            <a:endParaRPr lang="es-ES_tradnl" b="1" smtClean="0">
              <a:solidFill>
                <a:schemeClr val="hlink"/>
              </a:solidFill>
            </a:endParaRPr>
          </a:p>
        </p:txBody>
      </p:sp>
      <p:sp>
        <p:nvSpPr>
          <p:cNvPr id="1291267" name="Rectangle 3"/>
          <p:cNvSpPr>
            <a:spLocks noGrp="1" noChangeArrowheads="1"/>
          </p:cNvSpPr>
          <p:nvPr>
            <p:ph type="body" idx="4294967295"/>
          </p:nvPr>
        </p:nvSpPr>
        <p:spPr/>
        <p:txBody>
          <a:bodyPr/>
          <a:lstStyle/>
          <a:p>
            <a:pPr eaLnBrk="1" hangingPunct="1">
              <a:lnSpc>
                <a:spcPct val="80000"/>
              </a:lnSpc>
            </a:pPr>
            <a:r>
              <a:rPr lang="es-AR" sz="2400" smtClean="0"/>
              <a:t>Pierre Mariel menciona una variante poco conocida de la Leyenda.</a:t>
            </a:r>
          </a:p>
          <a:p>
            <a:pPr eaLnBrk="1" hangingPunct="1">
              <a:lnSpc>
                <a:spcPct val="80000"/>
              </a:lnSpc>
            </a:pPr>
            <a:r>
              <a:rPr lang="es-AR" sz="2400" smtClean="0"/>
              <a:t>La protagonizan tres Magos, iniciados en Babilonia, que se dirigen a las ruinas del Templo de Salomón.</a:t>
            </a:r>
          </a:p>
          <a:p>
            <a:pPr eaLnBrk="1" hangingPunct="1">
              <a:lnSpc>
                <a:spcPct val="80000"/>
              </a:lnSpc>
            </a:pPr>
            <a:r>
              <a:rPr lang="es-AR" sz="2400" smtClean="0"/>
              <a:t>Descubren un pozo y el Delta de Hiram, en forma equivalente al Rito Francés.</a:t>
            </a:r>
          </a:p>
          <a:p>
            <a:pPr eaLnBrk="1" hangingPunct="1">
              <a:lnSpc>
                <a:spcPct val="80000"/>
              </a:lnSpc>
            </a:pPr>
            <a:r>
              <a:rPr lang="es-AR" sz="2400" smtClean="0"/>
              <a:t>Pero el Maestro que lo recoge se lo coloca en el cuello mostrando el reverso del Delta, que no contenía ninguna inscripción, porque sus Compañeros aún no poseían el grado de Maestro.</a:t>
            </a:r>
          </a:p>
          <a:p>
            <a:pPr eaLnBrk="1" hangingPunct="1">
              <a:lnSpc>
                <a:spcPct val="80000"/>
              </a:lnSpc>
            </a:pPr>
            <a:r>
              <a:rPr lang="es-AR" sz="2400" smtClean="0"/>
              <a:t>Para explorar el pozo, atan una cuerda a una piedra plana que había cerca del mismo, sobre la que estaba escrito </a:t>
            </a:r>
            <a:r>
              <a:rPr lang="es-AR" sz="2400" i="1" smtClean="0"/>
              <a:t>Jachin</a:t>
            </a:r>
            <a:r>
              <a:rPr lang="es-AR" sz="2400" smtClean="0"/>
              <a:t>. Y para asegurar la cuerda, ruedan sobre la piedra el fuste de una columna, sobre la que se lee </a:t>
            </a:r>
            <a:r>
              <a:rPr lang="es-AR" sz="2400" i="1" smtClean="0"/>
              <a:t>Boaz.</a:t>
            </a:r>
            <a:endParaRPr lang="es-AR" sz="24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1266"/>
                                        </p:tgtEl>
                                        <p:attrNameLst>
                                          <p:attrName>style.visibility</p:attrName>
                                        </p:attrNameLst>
                                      </p:cBhvr>
                                      <p:to>
                                        <p:strVal val="visible"/>
                                      </p:to>
                                    </p:set>
                                    <p:animEffect transition="in" filter="blinds(horizontal)">
                                      <p:cBhvr>
                                        <p:cTn id="7" dur="500"/>
                                        <p:tgtEl>
                                          <p:spTgt spid="129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1267">
                                            <p:txEl>
                                              <p:pRg st="0" end="0"/>
                                            </p:txEl>
                                          </p:spTgt>
                                        </p:tgtEl>
                                        <p:attrNameLst>
                                          <p:attrName>style.visibility</p:attrName>
                                        </p:attrNameLst>
                                      </p:cBhvr>
                                      <p:to>
                                        <p:strVal val="visible"/>
                                      </p:to>
                                    </p:set>
                                    <p:anim calcmode="lin" valueType="num">
                                      <p:cBhvr>
                                        <p:cTn id="12" dur="1000" fill="hold"/>
                                        <p:tgtEl>
                                          <p:spTgt spid="129126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126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126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1267">
                                            <p:txEl>
                                              <p:pRg st="1" end="1"/>
                                            </p:txEl>
                                          </p:spTgt>
                                        </p:tgtEl>
                                        <p:attrNameLst>
                                          <p:attrName>style.visibility</p:attrName>
                                        </p:attrNameLst>
                                      </p:cBhvr>
                                      <p:to>
                                        <p:strVal val="visible"/>
                                      </p:to>
                                    </p:set>
                                    <p:anim calcmode="lin" valueType="num">
                                      <p:cBhvr>
                                        <p:cTn id="19" dur="1000" fill="hold"/>
                                        <p:tgtEl>
                                          <p:spTgt spid="1291267">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126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1267">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1267">
                                            <p:txEl>
                                              <p:pRg st="2" end="2"/>
                                            </p:txEl>
                                          </p:spTgt>
                                        </p:tgtEl>
                                        <p:attrNameLst>
                                          <p:attrName>style.visibility</p:attrName>
                                        </p:attrNameLst>
                                      </p:cBhvr>
                                      <p:to>
                                        <p:strVal val="visible"/>
                                      </p:to>
                                    </p:set>
                                    <p:anim calcmode="lin" valueType="num">
                                      <p:cBhvr>
                                        <p:cTn id="26" dur="1000" fill="hold"/>
                                        <p:tgtEl>
                                          <p:spTgt spid="1291267">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1267">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1267">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1267">
                                            <p:txEl>
                                              <p:pRg st="3" end="3"/>
                                            </p:txEl>
                                          </p:spTgt>
                                        </p:tgtEl>
                                        <p:attrNameLst>
                                          <p:attrName>style.visibility</p:attrName>
                                        </p:attrNameLst>
                                      </p:cBhvr>
                                      <p:to>
                                        <p:strVal val="visible"/>
                                      </p:to>
                                    </p:set>
                                    <p:anim calcmode="lin" valueType="num">
                                      <p:cBhvr>
                                        <p:cTn id="33" dur="1000" fill="hold"/>
                                        <p:tgtEl>
                                          <p:spTgt spid="1291267">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1267">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1267">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91267">
                                            <p:txEl>
                                              <p:pRg st="4" end="4"/>
                                            </p:txEl>
                                          </p:spTgt>
                                        </p:tgtEl>
                                        <p:attrNameLst>
                                          <p:attrName>style.visibility</p:attrName>
                                        </p:attrNameLst>
                                      </p:cBhvr>
                                      <p:to>
                                        <p:strVal val="visible"/>
                                      </p:to>
                                    </p:set>
                                    <p:anim calcmode="lin" valueType="num">
                                      <p:cBhvr>
                                        <p:cTn id="40" dur="1000" fill="hold"/>
                                        <p:tgtEl>
                                          <p:spTgt spid="1291267">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91267">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9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1266" grpId="0"/>
      <p:bldP spid="1291267" grpId="0" build="p"/>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290" name="Rectangle 2"/>
          <p:cNvSpPr>
            <a:spLocks noGrp="1" noChangeArrowheads="1"/>
          </p:cNvSpPr>
          <p:nvPr>
            <p:ph type="title" idx="4294967295"/>
          </p:nvPr>
        </p:nvSpPr>
        <p:spPr>
          <a:xfrm>
            <a:off x="228600" y="274638"/>
            <a:ext cx="8610600" cy="1143000"/>
          </a:xfrm>
        </p:spPr>
        <p:txBody>
          <a:bodyPr/>
          <a:lstStyle/>
          <a:p>
            <a:pPr eaLnBrk="1" hangingPunct="1"/>
            <a:r>
              <a:rPr lang="es-AR" b="1" smtClean="0">
                <a:solidFill>
                  <a:schemeClr val="hlink"/>
                </a:solidFill>
              </a:rPr>
              <a:t>Una variante poco conocida (II)</a:t>
            </a:r>
            <a:endParaRPr lang="es-ES_tradnl" b="1" smtClean="0">
              <a:solidFill>
                <a:schemeClr val="hlink"/>
              </a:solidFill>
            </a:endParaRPr>
          </a:p>
        </p:txBody>
      </p:sp>
      <p:sp>
        <p:nvSpPr>
          <p:cNvPr id="1292291" name="Rectangle 3"/>
          <p:cNvSpPr>
            <a:spLocks noGrp="1" noChangeArrowheads="1"/>
          </p:cNvSpPr>
          <p:nvPr>
            <p:ph type="body" idx="4294967295"/>
          </p:nvPr>
        </p:nvSpPr>
        <p:spPr/>
        <p:txBody>
          <a:bodyPr/>
          <a:lstStyle/>
          <a:p>
            <a:pPr eaLnBrk="1" hangingPunct="1">
              <a:lnSpc>
                <a:spcPct val="80000"/>
              </a:lnSpc>
            </a:pPr>
            <a:r>
              <a:rPr lang="es-ES_tradnl" sz="2000" smtClean="0"/>
              <a:t>Dos de entre los Magos hicieron a continuación un fuego sagrado con la ayuda de un bastoncillo de madera dura que frotaron entre las manos e hicieron girar en un orificio hecho en un trozo de madera tierna. Cuando la madera tierna estuvo encendida, soplaron encima para provocar la llama. Mientras tanto, el tercero había ido a tomar, en los hatos sujetos a la grupa de los camellos, tres antorchas de resina que habían traído para ahuyentar a los animales salvajes de sus campamentos nocturnos. Las antorchas se aproximaron sucesivamente a la madera en llamas y se encendieron. Cada Mago, llevando su antorcha en la mano, se dejó deslizar hacia el fondo del pozo.</a:t>
            </a:r>
          </a:p>
          <a:p>
            <a:pPr eaLnBrk="1" hangingPunct="1">
              <a:lnSpc>
                <a:spcPct val="80000"/>
              </a:lnSpc>
            </a:pPr>
            <a:r>
              <a:rPr lang="es-ES_tradnl" sz="2000" smtClean="0"/>
              <a:t>Una vez allí, se internaron, guiados por su jefe, en el pasillo que llevaba a una puerta de bronce. Llegados ante esta, el viejo Mago la examinó atentamente al resplandor de su antorcha. Constató, en el centro, la existencia de un ornamento en relieve con forma de corona real, en derredor de la cual había un círculo compuesto de veintidós puntos. El Mago se absorbió en una meditación profunda; después pronunció la palabra </a:t>
            </a:r>
            <a:r>
              <a:rPr lang="es-ES_tradnl" sz="2000" i="1" smtClean="0"/>
              <a:t>Malkuth </a:t>
            </a:r>
            <a:r>
              <a:rPr lang="es-ES_tradnl" sz="2000" smtClean="0"/>
              <a:t>y, de pronto, la puerta se abrió. </a:t>
            </a:r>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2290"/>
                                        </p:tgtEl>
                                        <p:attrNameLst>
                                          <p:attrName>style.visibility</p:attrName>
                                        </p:attrNameLst>
                                      </p:cBhvr>
                                      <p:to>
                                        <p:strVal val="visible"/>
                                      </p:to>
                                    </p:set>
                                    <p:animEffect transition="in" filter="blinds(horizontal)">
                                      <p:cBhvr>
                                        <p:cTn id="7" dur="500"/>
                                        <p:tgtEl>
                                          <p:spTgt spid="129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2291">
                                            <p:txEl>
                                              <p:pRg st="0" end="0"/>
                                            </p:txEl>
                                          </p:spTgt>
                                        </p:tgtEl>
                                        <p:attrNameLst>
                                          <p:attrName>style.visibility</p:attrName>
                                        </p:attrNameLst>
                                      </p:cBhvr>
                                      <p:to>
                                        <p:strVal val="visible"/>
                                      </p:to>
                                    </p:set>
                                    <p:anim calcmode="lin" valueType="num">
                                      <p:cBhvr>
                                        <p:cTn id="12" dur="1000" fill="hold"/>
                                        <p:tgtEl>
                                          <p:spTgt spid="1292291">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2291">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229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2291">
                                            <p:txEl>
                                              <p:pRg st="1" end="1"/>
                                            </p:txEl>
                                          </p:spTgt>
                                        </p:tgtEl>
                                        <p:attrNameLst>
                                          <p:attrName>style.visibility</p:attrName>
                                        </p:attrNameLst>
                                      </p:cBhvr>
                                      <p:to>
                                        <p:strVal val="visible"/>
                                      </p:to>
                                    </p:set>
                                    <p:anim calcmode="lin" valueType="num">
                                      <p:cBhvr>
                                        <p:cTn id="19" dur="1000" fill="hold"/>
                                        <p:tgtEl>
                                          <p:spTgt spid="1292291">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229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2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2290" grpId="0"/>
      <p:bldP spid="1292291" grpId="0" build="p"/>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21" name="Picture 5" descr="Vis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7623" name="Picture 7" descr="malku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0"/>
            <a:ext cx="6667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778250" y="1143000"/>
            <a:ext cx="1708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ES" sz="2400" b="1">
                <a:solidFill>
                  <a:schemeClr val="tx1"/>
                </a:solidFill>
              </a:rPr>
              <a:t>MALKUTH</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7621"/>
                                        </p:tgtEl>
                                        <p:attrNameLst>
                                          <p:attrName>style.visibility</p:attrName>
                                        </p:attrNameLst>
                                      </p:cBhvr>
                                      <p:to>
                                        <p:strVal val="visible"/>
                                      </p:to>
                                    </p:set>
                                    <p:animEffect transition="in" filter="box(out)">
                                      <p:cBhvr>
                                        <p:cTn id="7" dur="2000"/>
                                        <p:tgtEl>
                                          <p:spTgt spid="3676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nodeType="clickEffect">
                                  <p:stCondLst>
                                    <p:cond delay="0"/>
                                  </p:stCondLst>
                                  <p:childTnLst>
                                    <p:animEffect transition="out" filter="wedge">
                                      <p:cBhvr>
                                        <p:cTn id="11" dur="2000"/>
                                        <p:tgtEl>
                                          <p:spTgt spid="367621"/>
                                        </p:tgtEl>
                                      </p:cBhvr>
                                    </p:animEffect>
                                    <p:set>
                                      <p:cBhvr>
                                        <p:cTn id="12" dur="1" fill="hold">
                                          <p:stCondLst>
                                            <p:cond delay="1999"/>
                                          </p:stCondLst>
                                        </p:cTn>
                                        <p:tgtEl>
                                          <p:spTgt spid="367621"/>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32" fill="hold" nodeType="clickEffect">
                                  <p:stCondLst>
                                    <p:cond delay="0"/>
                                  </p:stCondLst>
                                  <p:childTnLst>
                                    <p:set>
                                      <p:cBhvr>
                                        <p:cTn id="16" dur="1" fill="hold">
                                          <p:stCondLst>
                                            <p:cond delay="0"/>
                                          </p:stCondLst>
                                        </p:cTn>
                                        <p:tgtEl>
                                          <p:spTgt spid="367623"/>
                                        </p:tgtEl>
                                        <p:attrNameLst>
                                          <p:attrName>style.visibility</p:attrName>
                                        </p:attrNameLst>
                                      </p:cBhvr>
                                      <p:to>
                                        <p:strVal val="visible"/>
                                      </p:to>
                                    </p:set>
                                    <p:animEffect transition="in" filter="circle(out)">
                                      <p:cBhvr>
                                        <p:cTn id="17" dur="5000"/>
                                        <p:tgtEl>
                                          <p:spTgt spid="3676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314" name="Rectangle 2"/>
          <p:cNvSpPr>
            <a:spLocks noGrp="1" noChangeArrowheads="1"/>
          </p:cNvSpPr>
          <p:nvPr>
            <p:ph type="title" idx="4294967295"/>
          </p:nvPr>
        </p:nvSpPr>
        <p:spPr>
          <a:xfrm>
            <a:off x="304800" y="274638"/>
            <a:ext cx="8686800" cy="1143000"/>
          </a:xfrm>
        </p:spPr>
        <p:txBody>
          <a:bodyPr/>
          <a:lstStyle/>
          <a:p>
            <a:pPr eaLnBrk="1" hangingPunct="1"/>
            <a:r>
              <a:rPr lang="es-AR" b="1" smtClean="0">
                <a:solidFill>
                  <a:schemeClr val="hlink"/>
                </a:solidFill>
              </a:rPr>
              <a:t>Una variante poco conocida (III)</a:t>
            </a:r>
            <a:endParaRPr lang="es-ES_tradnl" b="1" smtClean="0">
              <a:solidFill>
                <a:schemeClr val="hlink"/>
              </a:solidFill>
            </a:endParaRPr>
          </a:p>
        </p:txBody>
      </p:sp>
      <p:sp>
        <p:nvSpPr>
          <p:cNvPr id="1293315" name="Rectangle 3"/>
          <p:cNvSpPr>
            <a:spLocks noGrp="1" noChangeArrowheads="1"/>
          </p:cNvSpPr>
          <p:nvPr>
            <p:ph type="body" idx="4294967295"/>
          </p:nvPr>
        </p:nvSpPr>
        <p:spPr/>
        <p:txBody>
          <a:bodyPr/>
          <a:lstStyle/>
          <a:p>
            <a:pPr eaLnBrk="1" hangingPunct="1">
              <a:lnSpc>
                <a:spcPct val="80000"/>
              </a:lnSpc>
            </a:pPr>
            <a:r>
              <a:rPr lang="es-ES_tradnl" sz="2000" smtClean="0"/>
              <a:t>Los exploradores se encontraron entonces ante una escalera que se internaba en el suelo; allí se introdujeron, antorcha en mano, contando los escalones. Cuando hubieron descendido tres de ellos, encontraron un rellano triangular, en cuyo lado izquierdo comenzaba una nueva escalera. Se metieron por esta y tras cinco escalones encontraron…</a:t>
            </a:r>
          </a:p>
          <a:p>
            <a:pPr eaLnBrk="1" hangingPunct="1">
              <a:lnSpc>
                <a:spcPct val="80000"/>
              </a:lnSpc>
            </a:pPr>
            <a:r>
              <a:rPr lang="es-ES_tradnl" sz="2000" smtClean="0"/>
              <a:t>un nuevo rellano de igual forma y dimensión. Esta vez la escalera continuaba por el lado derecho y se componía de siete escalones.</a:t>
            </a:r>
          </a:p>
          <a:p>
            <a:pPr eaLnBrk="1" hangingPunct="1">
              <a:lnSpc>
                <a:spcPct val="80000"/>
              </a:lnSpc>
            </a:pPr>
            <a:r>
              <a:rPr lang="es-ES_tradnl" sz="2000" smtClean="0"/>
              <a:t>Después de franquear otro rellano, descendieron nueve escalones y se encontraron ante una segunda puerta de bronce.</a:t>
            </a:r>
          </a:p>
          <a:p>
            <a:pPr eaLnBrk="1" hangingPunct="1">
              <a:lnSpc>
                <a:spcPct val="80000"/>
              </a:lnSpc>
            </a:pPr>
            <a:r>
              <a:rPr lang="es-ES_tradnl" sz="2000" smtClean="0"/>
              <a:t>El viejo Mago constató la existencia de otro ornamento en relieve representando una piedra angular, rodeada también de un círculo de veintidós puntos. Pronunció la palabra </a:t>
            </a:r>
            <a:r>
              <a:rPr lang="es-ES_tradnl" sz="2000" i="1" smtClean="0"/>
              <a:t>Iésod </a:t>
            </a:r>
            <a:r>
              <a:rPr lang="es-ES_tradnl" sz="2000" smtClean="0"/>
              <a:t>y esta puerta se abrió a su vez.</a:t>
            </a:r>
          </a:p>
          <a:p>
            <a:pPr eaLnBrk="1" hangingPunct="1">
              <a:lnSpc>
                <a:spcPct val="80000"/>
              </a:lnSpc>
            </a:pPr>
            <a:r>
              <a:rPr lang="es-ES_tradnl" sz="2000" smtClean="0"/>
              <a:t>Los Magos entraron en una vasta sala abovedada y circular, cuya pared estaba decorada con nueve nervaduras fuertes que partían del suelo y se encontraban en la cumbre en un punto central.</a:t>
            </a:r>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3314"/>
                                        </p:tgtEl>
                                        <p:attrNameLst>
                                          <p:attrName>style.visibility</p:attrName>
                                        </p:attrNameLst>
                                      </p:cBhvr>
                                      <p:to>
                                        <p:strVal val="visible"/>
                                      </p:to>
                                    </p:set>
                                    <p:animEffect transition="in" filter="blinds(horizontal)">
                                      <p:cBhvr>
                                        <p:cTn id="7" dur="500"/>
                                        <p:tgtEl>
                                          <p:spTgt spid="129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3315">
                                            <p:txEl>
                                              <p:pRg st="0" end="0"/>
                                            </p:txEl>
                                          </p:spTgt>
                                        </p:tgtEl>
                                        <p:attrNameLst>
                                          <p:attrName>style.visibility</p:attrName>
                                        </p:attrNameLst>
                                      </p:cBhvr>
                                      <p:to>
                                        <p:strVal val="visible"/>
                                      </p:to>
                                    </p:set>
                                    <p:anim calcmode="lin" valueType="num">
                                      <p:cBhvr>
                                        <p:cTn id="12" dur="1000" fill="hold"/>
                                        <p:tgtEl>
                                          <p:spTgt spid="1293315">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331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331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3315">
                                            <p:txEl>
                                              <p:pRg st="1" end="1"/>
                                            </p:txEl>
                                          </p:spTgt>
                                        </p:tgtEl>
                                        <p:attrNameLst>
                                          <p:attrName>style.visibility</p:attrName>
                                        </p:attrNameLst>
                                      </p:cBhvr>
                                      <p:to>
                                        <p:strVal val="visible"/>
                                      </p:to>
                                    </p:set>
                                    <p:anim calcmode="lin" valueType="num">
                                      <p:cBhvr>
                                        <p:cTn id="19" dur="1000" fill="hold"/>
                                        <p:tgtEl>
                                          <p:spTgt spid="1293315">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3315">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3315">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3315">
                                            <p:txEl>
                                              <p:pRg st="2" end="2"/>
                                            </p:txEl>
                                          </p:spTgt>
                                        </p:tgtEl>
                                        <p:attrNameLst>
                                          <p:attrName>style.visibility</p:attrName>
                                        </p:attrNameLst>
                                      </p:cBhvr>
                                      <p:to>
                                        <p:strVal val="visible"/>
                                      </p:to>
                                    </p:set>
                                    <p:anim calcmode="lin" valueType="num">
                                      <p:cBhvr>
                                        <p:cTn id="26" dur="1000" fill="hold"/>
                                        <p:tgtEl>
                                          <p:spTgt spid="1293315">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3315">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3315">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3315">
                                            <p:txEl>
                                              <p:pRg st="3" end="3"/>
                                            </p:txEl>
                                          </p:spTgt>
                                        </p:tgtEl>
                                        <p:attrNameLst>
                                          <p:attrName>style.visibility</p:attrName>
                                        </p:attrNameLst>
                                      </p:cBhvr>
                                      <p:to>
                                        <p:strVal val="visible"/>
                                      </p:to>
                                    </p:set>
                                    <p:anim calcmode="lin" valueType="num">
                                      <p:cBhvr>
                                        <p:cTn id="33" dur="1000" fill="hold"/>
                                        <p:tgtEl>
                                          <p:spTgt spid="1293315">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3315">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3315">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93315">
                                            <p:txEl>
                                              <p:pRg st="4" end="4"/>
                                            </p:txEl>
                                          </p:spTgt>
                                        </p:tgtEl>
                                        <p:attrNameLst>
                                          <p:attrName>style.visibility</p:attrName>
                                        </p:attrNameLst>
                                      </p:cBhvr>
                                      <p:to>
                                        <p:strVal val="visible"/>
                                      </p:to>
                                    </p:set>
                                    <p:anim calcmode="lin" valueType="num">
                                      <p:cBhvr>
                                        <p:cTn id="40" dur="1000" fill="hold"/>
                                        <p:tgtEl>
                                          <p:spTgt spid="1293315">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93315">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9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3314" grpId="0"/>
      <p:bldP spid="1293315" grpId="0" build="p"/>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5" name="Picture 5" descr="Yesodimg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713"/>
            <a:ext cx="9144000" cy="663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8645"/>
                                        </p:tgtEl>
                                        <p:attrNameLst>
                                          <p:attrName>style.visibility</p:attrName>
                                        </p:attrNameLst>
                                      </p:cBhvr>
                                      <p:to>
                                        <p:strVal val="visible"/>
                                      </p:to>
                                    </p:set>
                                    <p:animEffect transition="in" filter="box(out)">
                                      <p:cBhvr>
                                        <p:cTn id="7" dur="2000"/>
                                        <p:tgtEl>
                                          <p:spTgt spid="368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4338" name="Rectangle 2"/>
          <p:cNvSpPr>
            <a:spLocks noGrp="1" noChangeArrowheads="1"/>
          </p:cNvSpPr>
          <p:nvPr>
            <p:ph type="title" idx="4294967295"/>
          </p:nvPr>
        </p:nvSpPr>
        <p:spPr>
          <a:xfrm>
            <a:off x="152400" y="274638"/>
            <a:ext cx="8763000" cy="1143000"/>
          </a:xfrm>
        </p:spPr>
        <p:txBody>
          <a:bodyPr/>
          <a:lstStyle/>
          <a:p>
            <a:pPr eaLnBrk="1" hangingPunct="1"/>
            <a:r>
              <a:rPr lang="es-AR" b="1" smtClean="0">
                <a:solidFill>
                  <a:schemeClr val="hlink"/>
                </a:solidFill>
              </a:rPr>
              <a:t>Una variante poco conocida (IV)</a:t>
            </a:r>
            <a:endParaRPr lang="es-ES_tradnl" b="1" smtClean="0">
              <a:solidFill>
                <a:schemeClr val="hlink"/>
              </a:solidFill>
            </a:endParaRPr>
          </a:p>
        </p:txBody>
      </p:sp>
      <p:sp>
        <p:nvSpPr>
          <p:cNvPr id="1294339" name="Rectangle 3"/>
          <p:cNvSpPr>
            <a:spLocks noGrp="1" noChangeArrowheads="1"/>
          </p:cNvSpPr>
          <p:nvPr>
            <p:ph type="body" idx="4294967295"/>
          </p:nvPr>
        </p:nvSpPr>
        <p:spPr/>
        <p:txBody>
          <a:bodyPr/>
          <a:lstStyle/>
          <a:p>
            <a:pPr eaLnBrk="1" hangingPunct="1">
              <a:lnSpc>
                <a:spcPct val="80000"/>
              </a:lnSpc>
            </a:pPr>
            <a:r>
              <a:rPr lang="es-ES_tradnl" sz="2000" smtClean="0"/>
              <a:t>La examinaron al resplandor de sus antorchas, la recorrieron para ver si no había otra salida que aquella por la que habían entrado. No encontraron absolutamente nada y pensaron en retirarse; pero su jefe volvió sobre sus pasos, examinó las nervaduras una tras otra, buscó un punto de referencia, contó las nervaduras y de pronto llamó. En un rincón oscuro había descubierto una tercera puerta de bronce. Esta llevaba como símbolo un Sol radiante, como siempre inscrito en un círculo de veintidós puntos. El jefe de los Magos pronunció la palabra </a:t>
            </a:r>
            <a:r>
              <a:rPr lang="es-ES_tradnl" sz="2000" i="1" smtClean="0"/>
              <a:t>Netzah </a:t>
            </a:r>
            <a:r>
              <a:rPr lang="es-ES_tradnl" sz="2000" smtClean="0"/>
              <a:t>y, de nuevo, la puerta se abrió, dando acceso a una segunda sala.</a:t>
            </a:r>
          </a:p>
          <a:p>
            <a:pPr eaLnBrk="1" hangingPunct="1">
              <a:lnSpc>
                <a:spcPct val="80000"/>
              </a:lnSpc>
            </a:pPr>
            <a:r>
              <a:rPr lang="es-ES_tradnl" sz="2000" smtClean="0"/>
              <a:t>Sucesivamente, los exploradores franquearon otras siete puertas igualmente disimuladas y pasaron a nuevas criptas.</a:t>
            </a:r>
          </a:p>
          <a:p>
            <a:pPr eaLnBrk="1" hangingPunct="1">
              <a:lnSpc>
                <a:spcPct val="80000"/>
              </a:lnSpc>
            </a:pPr>
            <a:r>
              <a:rPr lang="es-ES_tradnl" sz="2000" smtClean="0"/>
              <a:t>Sobre cada una de esas siete puertas había, respectivamente, una Luna resplandeciente, una cabeza de león, una curva graciosa, una regla, un rollo de la Ley, un ojo y una corona real.</a:t>
            </a:r>
          </a:p>
          <a:p>
            <a:pPr eaLnBrk="1" hangingPunct="1">
              <a:lnSpc>
                <a:spcPct val="80000"/>
              </a:lnSpc>
            </a:pPr>
            <a:r>
              <a:rPr lang="es-ES_tradnl" sz="2000" smtClean="0"/>
              <a:t>Las palabras pronunciadas fueron, sucesivamente: </a:t>
            </a:r>
            <a:r>
              <a:rPr lang="es-ES_tradnl" sz="2000" i="1" smtClean="0"/>
              <a:t>Hod, Tiphereth, Chesed, Geburah, Chochmah, Binah </a:t>
            </a:r>
            <a:r>
              <a:rPr lang="es-ES_tradnl" sz="2000" smtClean="0"/>
              <a:t>y </a:t>
            </a:r>
            <a:r>
              <a:rPr lang="es-ES_tradnl" sz="2000" i="1" smtClean="0"/>
              <a:t>Kether.</a:t>
            </a:r>
            <a:r>
              <a:rPr lang="es-ES_tradnl" sz="2000" smtClean="0"/>
              <a:t> </a:t>
            </a:r>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4338"/>
                                        </p:tgtEl>
                                        <p:attrNameLst>
                                          <p:attrName>style.visibility</p:attrName>
                                        </p:attrNameLst>
                                      </p:cBhvr>
                                      <p:to>
                                        <p:strVal val="visible"/>
                                      </p:to>
                                    </p:set>
                                    <p:animEffect transition="in" filter="blinds(horizontal)">
                                      <p:cBhvr>
                                        <p:cTn id="7" dur="500"/>
                                        <p:tgtEl>
                                          <p:spTgt spid="1294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4339">
                                            <p:txEl>
                                              <p:pRg st="0" end="0"/>
                                            </p:txEl>
                                          </p:spTgt>
                                        </p:tgtEl>
                                        <p:attrNameLst>
                                          <p:attrName>style.visibility</p:attrName>
                                        </p:attrNameLst>
                                      </p:cBhvr>
                                      <p:to>
                                        <p:strVal val="visible"/>
                                      </p:to>
                                    </p:set>
                                    <p:anim calcmode="lin" valueType="num">
                                      <p:cBhvr>
                                        <p:cTn id="12" dur="1000" fill="hold"/>
                                        <p:tgtEl>
                                          <p:spTgt spid="1294339">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4339">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433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4339">
                                            <p:txEl>
                                              <p:pRg st="1" end="1"/>
                                            </p:txEl>
                                          </p:spTgt>
                                        </p:tgtEl>
                                        <p:attrNameLst>
                                          <p:attrName>style.visibility</p:attrName>
                                        </p:attrNameLst>
                                      </p:cBhvr>
                                      <p:to>
                                        <p:strVal val="visible"/>
                                      </p:to>
                                    </p:set>
                                    <p:anim calcmode="lin" valueType="num">
                                      <p:cBhvr>
                                        <p:cTn id="19" dur="1000" fill="hold"/>
                                        <p:tgtEl>
                                          <p:spTgt spid="1294339">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4339">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4339">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4339">
                                            <p:txEl>
                                              <p:pRg st="2" end="2"/>
                                            </p:txEl>
                                          </p:spTgt>
                                        </p:tgtEl>
                                        <p:attrNameLst>
                                          <p:attrName>style.visibility</p:attrName>
                                        </p:attrNameLst>
                                      </p:cBhvr>
                                      <p:to>
                                        <p:strVal val="visible"/>
                                      </p:to>
                                    </p:set>
                                    <p:anim calcmode="lin" valueType="num">
                                      <p:cBhvr>
                                        <p:cTn id="26" dur="1000" fill="hold"/>
                                        <p:tgtEl>
                                          <p:spTgt spid="1294339">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4339">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4339">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4339">
                                            <p:txEl>
                                              <p:pRg st="3" end="3"/>
                                            </p:txEl>
                                          </p:spTgt>
                                        </p:tgtEl>
                                        <p:attrNameLst>
                                          <p:attrName>style.visibility</p:attrName>
                                        </p:attrNameLst>
                                      </p:cBhvr>
                                      <p:to>
                                        <p:strVal val="visible"/>
                                      </p:to>
                                    </p:set>
                                    <p:anim calcmode="lin" valueType="num">
                                      <p:cBhvr>
                                        <p:cTn id="33" dur="1000" fill="hold"/>
                                        <p:tgtEl>
                                          <p:spTgt spid="1294339">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4339">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4338" grpId="0"/>
      <p:bldP spid="1294339" grpId="0" build="p"/>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69" name="Picture 5" descr="ANd9GcQtDCS-KYiOOFiXBlBIHPNyhVJNcMzhr-vE7pKVFwTLwJ6BaLCrf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4450" y="0"/>
            <a:ext cx="3975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9669"/>
                                        </p:tgtEl>
                                        <p:attrNameLst>
                                          <p:attrName>style.visibility</p:attrName>
                                        </p:attrNameLst>
                                      </p:cBhvr>
                                      <p:to>
                                        <p:strVal val="visible"/>
                                      </p:to>
                                    </p:set>
                                    <p:animEffect transition="in" filter="box(out)">
                                      <p:cBhvr>
                                        <p:cTn id="7" dur="2000"/>
                                        <p:tgtEl>
                                          <p:spTgt spid="369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362" name="Rectangle 2"/>
          <p:cNvSpPr>
            <a:spLocks noGrp="1" noChangeArrowheads="1"/>
          </p:cNvSpPr>
          <p:nvPr>
            <p:ph type="title" idx="4294967295"/>
          </p:nvPr>
        </p:nvSpPr>
        <p:spPr>
          <a:xfrm>
            <a:off x="228600" y="274638"/>
            <a:ext cx="8686800" cy="1143000"/>
          </a:xfrm>
        </p:spPr>
        <p:txBody>
          <a:bodyPr/>
          <a:lstStyle/>
          <a:p>
            <a:pPr eaLnBrk="1" hangingPunct="1"/>
            <a:r>
              <a:rPr lang="es-AR" b="1" smtClean="0">
                <a:solidFill>
                  <a:schemeClr val="hlink"/>
                </a:solidFill>
              </a:rPr>
              <a:t>Una variante poco conocida (V)</a:t>
            </a:r>
            <a:endParaRPr lang="es-ES_tradnl" b="1" smtClean="0">
              <a:solidFill>
                <a:schemeClr val="hlink"/>
              </a:solidFill>
            </a:endParaRPr>
          </a:p>
        </p:txBody>
      </p:sp>
      <p:sp>
        <p:nvSpPr>
          <p:cNvPr id="1295363" name="Rectangle 3"/>
          <p:cNvSpPr>
            <a:spLocks noGrp="1" noChangeArrowheads="1"/>
          </p:cNvSpPr>
          <p:nvPr>
            <p:ph type="body" idx="4294967295"/>
          </p:nvPr>
        </p:nvSpPr>
        <p:spPr>
          <a:xfrm>
            <a:off x="457200" y="1447800"/>
            <a:ext cx="8229600" cy="4525963"/>
          </a:xfrm>
        </p:spPr>
        <p:txBody>
          <a:bodyPr/>
          <a:lstStyle/>
          <a:p>
            <a:pPr eaLnBrk="1" hangingPunct="1">
              <a:lnSpc>
                <a:spcPct val="80000"/>
              </a:lnSpc>
            </a:pPr>
            <a:r>
              <a:rPr lang="es-ES_tradnl" sz="1900" smtClean="0"/>
              <a:t>Cuando entraron en la novena bóveda, los Magos se detuvieron sorprendidos, deslumbrados, espantados. Dicha bóveda no estaba en absoluto sumergida en la oscuridad; aparecía, por el contrario, brillantemente iluminada. En el medio estaban situados tres candelabros de una altura de once codos. Cada uno tenía tres brazos. Estas lámparas, que la destrucción del reino de Judá, la ruina de Jerusalén y el hundimiento del Templo no habían extinguido, iluminaban todos los detalles de esta bóveda admirable tallada en la roca viva.</a:t>
            </a:r>
          </a:p>
          <a:p>
            <a:pPr eaLnBrk="1" hangingPunct="1">
              <a:lnSpc>
                <a:spcPct val="80000"/>
              </a:lnSpc>
            </a:pPr>
            <a:r>
              <a:rPr lang="es-ES_tradnl" sz="1900" smtClean="0"/>
              <a:t>Los peregrinos apagaron sus antorchas, las depositaron cerca de la puerta, se quitaron sus sandalias y después avanzaron inclinándose nueve veces hacia los candelabros.</a:t>
            </a:r>
          </a:p>
          <a:p>
            <a:pPr eaLnBrk="1" hangingPunct="1">
              <a:lnSpc>
                <a:spcPct val="80000"/>
              </a:lnSpc>
            </a:pPr>
            <a:r>
              <a:rPr lang="es-ES_tradnl" sz="1900" smtClean="0"/>
              <a:t>En la base del triángulo formado por estos habían construido un altar cúbico de mármol blanco de dos codos de alto. Sobre el frente, mirando el vértice del triángulo, estaban representados en oro los útiles sagrados de la Masonería: la Regla, el Compás, la Escuadra, el Nivel, la Paleta, la Maza. Sobre la cara lateral izquierda se veían unas figuras geométricas: el Triángulo, el Cuadrado, la Estrella de cinco brazos, el Cubo. Sobre la cara lateral derecha se leían los siguientes números: 11, 27, 125, 343, 729, 1331. Finalmente, sobre la cuarta cara estaba representada la Acacia.</a:t>
            </a:r>
            <a:endParaRPr lang="es-AR" sz="19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5362"/>
                                        </p:tgtEl>
                                        <p:attrNameLst>
                                          <p:attrName>style.visibility</p:attrName>
                                        </p:attrNameLst>
                                      </p:cBhvr>
                                      <p:to>
                                        <p:strVal val="visible"/>
                                      </p:to>
                                    </p:set>
                                    <p:animEffect transition="in" filter="blinds(horizontal)">
                                      <p:cBhvr>
                                        <p:cTn id="7" dur="500"/>
                                        <p:tgtEl>
                                          <p:spTgt spid="1295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5363">
                                            <p:txEl>
                                              <p:pRg st="0" end="0"/>
                                            </p:txEl>
                                          </p:spTgt>
                                        </p:tgtEl>
                                        <p:attrNameLst>
                                          <p:attrName>style.visibility</p:attrName>
                                        </p:attrNameLst>
                                      </p:cBhvr>
                                      <p:to>
                                        <p:strVal val="visible"/>
                                      </p:to>
                                    </p:set>
                                    <p:anim calcmode="lin" valueType="num">
                                      <p:cBhvr>
                                        <p:cTn id="12" dur="1000" fill="hold"/>
                                        <p:tgtEl>
                                          <p:spTgt spid="129536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536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536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5363">
                                            <p:txEl>
                                              <p:pRg st="1" end="1"/>
                                            </p:txEl>
                                          </p:spTgt>
                                        </p:tgtEl>
                                        <p:attrNameLst>
                                          <p:attrName>style.visibility</p:attrName>
                                        </p:attrNameLst>
                                      </p:cBhvr>
                                      <p:to>
                                        <p:strVal val="visible"/>
                                      </p:to>
                                    </p:set>
                                    <p:anim calcmode="lin" valueType="num">
                                      <p:cBhvr>
                                        <p:cTn id="19" dur="1000" fill="hold"/>
                                        <p:tgtEl>
                                          <p:spTgt spid="1295363">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5363">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5363">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5363">
                                            <p:txEl>
                                              <p:pRg st="2" end="2"/>
                                            </p:txEl>
                                          </p:spTgt>
                                        </p:tgtEl>
                                        <p:attrNameLst>
                                          <p:attrName>style.visibility</p:attrName>
                                        </p:attrNameLst>
                                      </p:cBhvr>
                                      <p:to>
                                        <p:strVal val="visible"/>
                                      </p:to>
                                    </p:set>
                                    <p:anim calcmode="lin" valueType="num">
                                      <p:cBhvr>
                                        <p:cTn id="26" dur="1000" fill="hold"/>
                                        <p:tgtEl>
                                          <p:spTgt spid="1295363">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5363">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5362" grpId="0"/>
      <p:bldP spid="1295363" grpId="0" build="p"/>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6386" name="Rectangle 2"/>
          <p:cNvSpPr>
            <a:spLocks noGrp="1" noChangeArrowheads="1"/>
          </p:cNvSpPr>
          <p:nvPr>
            <p:ph type="title" idx="4294967295"/>
          </p:nvPr>
        </p:nvSpPr>
        <p:spPr>
          <a:xfrm>
            <a:off x="152400" y="274638"/>
            <a:ext cx="8839200" cy="1143000"/>
          </a:xfrm>
        </p:spPr>
        <p:txBody>
          <a:bodyPr/>
          <a:lstStyle/>
          <a:p>
            <a:pPr eaLnBrk="1" hangingPunct="1"/>
            <a:r>
              <a:rPr lang="es-AR" b="1" smtClean="0">
                <a:solidFill>
                  <a:schemeClr val="hlink"/>
                </a:solidFill>
              </a:rPr>
              <a:t>Una variante poco conocida (VI)</a:t>
            </a:r>
            <a:endParaRPr lang="es-ES_tradnl" b="1" smtClean="0">
              <a:solidFill>
                <a:schemeClr val="hlink"/>
              </a:solidFill>
            </a:endParaRPr>
          </a:p>
        </p:txBody>
      </p:sp>
      <p:sp>
        <p:nvSpPr>
          <p:cNvPr id="1296387" name="Rectangle 3"/>
          <p:cNvSpPr>
            <a:spLocks noGrp="1" noChangeArrowheads="1"/>
          </p:cNvSpPr>
          <p:nvPr>
            <p:ph type="body" idx="4294967295"/>
          </p:nvPr>
        </p:nvSpPr>
        <p:spPr/>
        <p:txBody>
          <a:bodyPr/>
          <a:lstStyle/>
          <a:p>
            <a:pPr eaLnBrk="1" hangingPunct="1">
              <a:lnSpc>
                <a:spcPct val="80000"/>
              </a:lnSpc>
            </a:pPr>
            <a:r>
              <a:rPr lang="es-ES_tradnl" sz="2000" smtClean="0"/>
              <a:t>Sobre el altar estaba puesta una piedra de ágata de tres palmos de lado; encima se leía, escrita en letras de oro, la palabra </a:t>
            </a:r>
            <a:r>
              <a:rPr lang="es-ES_tradnl" sz="2000" i="1" smtClean="0"/>
              <a:t>Adonai.</a:t>
            </a:r>
            <a:endParaRPr lang="es-ES_tradnl" sz="2000" smtClean="0"/>
          </a:p>
          <a:p>
            <a:pPr eaLnBrk="1" hangingPunct="1">
              <a:lnSpc>
                <a:spcPct val="80000"/>
              </a:lnSpc>
            </a:pPr>
            <a:r>
              <a:rPr lang="es-ES_tradnl" sz="2000" smtClean="0"/>
              <a:t>Los dos Magos, discípulos, se inclinaron y adoraron el nombre; después su jefe ordenó:</a:t>
            </a:r>
          </a:p>
          <a:p>
            <a:pPr eaLnBrk="1" hangingPunct="1">
              <a:lnSpc>
                <a:spcPct val="80000"/>
              </a:lnSpc>
            </a:pPr>
            <a:r>
              <a:rPr lang="es-ES_tradnl" sz="2000" smtClean="0"/>
              <a:t>«Ya es tiempo para vosotros de recibir la suprema enseñanza que hará de vosotros unos Iniciados perfectos. Este Nombre es un símbolo que no expresa realmente la idea de la Concepción Suprema».</a:t>
            </a:r>
          </a:p>
          <a:p>
            <a:pPr eaLnBrk="1" hangingPunct="1">
              <a:lnSpc>
                <a:spcPct val="80000"/>
              </a:lnSpc>
            </a:pPr>
            <a:r>
              <a:rPr lang="es-ES_tradnl" sz="2000" smtClean="0"/>
              <a:t>Tomó entonces con las dos manos la piedra de ágata; se volvió hacia sus discípulos diciéndoles: «Mirad la Concepción Suprema, hela aquí. Vosotros estáis en el Centro de la idea».</a:t>
            </a:r>
          </a:p>
          <a:p>
            <a:pPr eaLnBrk="1" hangingPunct="1">
              <a:lnSpc>
                <a:spcPct val="80000"/>
              </a:lnSpc>
            </a:pPr>
            <a:r>
              <a:rPr lang="es-ES_tradnl" sz="2000" smtClean="0"/>
              <a:t>Los discípulos deletrearon las letras </a:t>
            </a:r>
            <a:r>
              <a:rPr lang="es-ES_tradnl" sz="2000" i="1" smtClean="0"/>
              <a:t>lod, He, Vau, He</a:t>
            </a:r>
            <a:r>
              <a:rPr lang="es-ES_tradnl" sz="2000" smtClean="0"/>
              <a:t> y abrieron la boca para pronunciar la palabra, pero él les gritó:</a:t>
            </a:r>
          </a:p>
          <a:p>
            <a:pPr eaLnBrk="1" hangingPunct="1">
              <a:lnSpc>
                <a:spcPct val="80000"/>
              </a:lnSpc>
            </a:pPr>
            <a:r>
              <a:rPr lang="es-ES_tradnl" sz="2000" smtClean="0"/>
              <a:t>«¡Silencio! Esa es la Palabra Inefable que no debe salir de labio alguno». </a:t>
            </a:r>
          </a:p>
          <a:p>
            <a:pPr eaLnBrk="1" hangingPunct="1">
              <a:lnSpc>
                <a:spcPct val="80000"/>
              </a:lnSpc>
            </a:pPr>
            <a:r>
              <a:rPr lang="es-ES_tradnl" sz="2000" smtClean="0"/>
              <a:t>Reposó después la piedra de ágata sobre el altar, tomó de su pecho la joya del Maestro Hiram y les mostró que los mismos signos se encontraban grabados allí.</a:t>
            </a:r>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6386"/>
                                        </p:tgtEl>
                                        <p:attrNameLst>
                                          <p:attrName>style.visibility</p:attrName>
                                        </p:attrNameLst>
                                      </p:cBhvr>
                                      <p:to>
                                        <p:strVal val="visible"/>
                                      </p:to>
                                    </p:set>
                                    <p:animEffect transition="in" filter="blinds(horizontal)">
                                      <p:cBhvr>
                                        <p:cTn id="7" dur="500"/>
                                        <p:tgtEl>
                                          <p:spTgt spid="129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6387">
                                            <p:txEl>
                                              <p:pRg st="0" end="0"/>
                                            </p:txEl>
                                          </p:spTgt>
                                        </p:tgtEl>
                                        <p:attrNameLst>
                                          <p:attrName>style.visibility</p:attrName>
                                        </p:attrNameLst>
                                      </p:cBhvr>
                                      <p:to>
                                        <p:strVal val="visible"/>
                                      </p:to>
                                    </p:set>
                                    <p:anim calcmode="lin" valueType="num">
                                      <p:cBhvr>
                                        <p:cTn id="12" dur="1000" fill="hold"/>
                                        <p:tgtEl>
                                          <p:spTgt spid="129638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638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638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6387">
                                            <p:txEl>
                                              <p:pRg st="1" end="1"/>
                                            </p:txEl>
                                          </p:spTgt>
                                        </p:tgtEl>
                                        <p:attrNameLst>
                                          <p:attrName>style.visibility</p:attrName>
                                        </p:attrNameLst>
                                      </p:cBhvr>
                                      <p:to>
                                        <p:strVal val="visible"/>
                                      </p:to>
                                    </p:set>
                                    <p:anim calcmode="lin" valueType="num">
                                      <p:cBhvr>
                                        <p:cTn id="19" dur="1000" fill="hold"/>
                                        <p:tgtEl>
                                          <p:spTgt spid="1296387">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638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6387">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6387">
                                            <p:txEl>
                                              <p:pRg st="2" end="2"/>
                                            </p:txEl>
                                          </p:spTgt>
                                        </p:tgtEl>
                                        <p:attrNameLst>
                                          <p:attrName>style.visibility</p:attrName>
                                        </p:attrNameLst>
                                      </p:cBhvr>
                                      <p:to>
                                        <p:strVal val="visible"/>
                                      </p:to>
                                    </p:set>
                                    <p:anim calcmode="lin" valueType="num">
                                      <p:cBhvr>
                                        <p:cTn id="26" dur="1000" fill="hold"/>
                                        <p:tgtEl>
                                          <p:spTgt spid="1296387">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6387">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6387">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6387">
                                            <p:txEl>
                                              <p:pRg st="3" end="3"/>
                                            </p:txEl>
                                          </p:spTgt>
                                        </p:tgtEl>
                                        <p:attrNameLst>
                                          <p:attrName>style.visibility</p:attrName>
                                        </p:attrNameLst>
                                      </p:cBhvr>
                                      <p:to>
                                        <p:strVal val="visible"/>
                                      </p:to>
                                    </p:set>
                                    <p:anim calcmode="lin" valueType="num">
                                      <p:cBhvr>
                                        <p:cTn id="33" dur="1000" fill="hold"/>
                                        <p:tgtEl>
                                          <p:spTgt spid="1296387">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6387">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6387">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96387">
                                            <p:txEl>
                                              <p:pRg st="4" end="4"/>
                                            </p:txEl>
                                          </p:spTgt>
                                        </p:tgtEl>
                                        <p:attrNameLst>
                                          <p:attrName>style.visibility</p:attrName>
                                        </p:attrNameLst>
                                      </p:cBhvr>
                                      <p:to>
                                        <p:strVal val="visible"/>
                                      </p:to>
                                    </p:set>
                                    <p:anim calcmode="lin" valueType="num">
                                      <p:cBhvr>
                                        <p:cTn id="40" dur="1000" fill="hold"/>
                                        <p:tgtEl>
                                          <p:spTgt spid="1296387">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96387">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96387">
                                            <p:txEl>
                                              <p:pRg st="4" end="4"/>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1296387">
                                            <p:txEl>
                                              <p:pRg st="5" end="5"/>
                                            </p:txEl>
                                          </p:spTgt>
                                        </p:tgtEl>
                                        <p:attrNameLst>
                                          <p:attrName>style.visibility</p:attrName>
                                        </p:attrNameLst>
                                      </p:cBhvr>
                                      <p:to>
                                        <p:strVal val="visible"/>
                                      </p:to>
                                    </p:set>
                                    <p:anim calcmode="lin" valueType="num">
                                      <p:cBhvr>
                                        <p:cTn id="47" dur="1000" fill="hold"/>
                                        <p:tgtEl>
                                          <p:spTgt spid="1296387">
                                            <p:txEl>
                                              <p:pRg st="5" end="5"/>
                                            </p:txEl>
                                          </p:spTgt>
                                        </p:tgtEl>
                                        <p:attrNameLst>
                                          <p:attrName>ppt_w</p:attrName>
                                        </p:attrNameLst>
                                      </p:cBhvr>
                                      <p:tavLst>
                                        <p:tav tm="0">
                                          <p:val>
                                            <p:strVal val="#ppt_w*0.70"/>
                                          </p:val>
                                        </p:tav>
                                        <p:tav tm="100000">
                                          <p:val>
                                            <p:strVal val="#ppt_w"/>
                                          </p:val>
                                        </p:tav>
                                      </p:tavLst>
                                    </p:anim>
                                    <p:anim calcmode="lin" valueType="num">
                                      <p:cBhvr>
                                        <p:cTn id="48" dur="1000" fill="hold"/>
                                        <p:tgtEl>
                                          <p:spTgt spid="1296387">
                                            <p:txEl>
                                              <p:pRg st="5" end="5"/>
                                            </p:txEl>
                                          </p:spTgt>
                                        </p:tgtEl>
                                        <p:attrNameLst>
                                          <p:attrName>ppt_h</p:attrName>
                                        </p:attrNameLst>
                                      </p:cBhvr>
                                      <p:tavLst>
                                        <p:tav tm="0">
                                          <p:val>
                                            <p:strVal val="#ppt_h"/>
                                          </p:val>
                                        </p:tav>
                                        <p:tav tm="100000">
                                          <p:val>
                                            <p:strVal val="#ppt_h"/>
                                          </p:val>
                                        </p:tav>
                                      </p:tavLst>
                                    </p:anim>
                                    <p:animEffect transition="in" filter="fade">
                                      <p:cBhvr>
                                        <p:cTn id="49" dur="1000"/>
                                        <p:tgtEl>
                                          <p:spTgt spid="1296387">
                                            <p:txEl>
                                              <p:pRg st="5" end="5"/>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1296387">
                                            <p:txEl>
                                              <p:pRg st="6" end="6"/>
                                            </p:txEl>
                                          </p:spTgt>
                                        </p:tgtEl>
                                        <p:attrNameLst>
                                          <p:attrName>style.visibility</p:attrName>
                                        </p:attrNameLst>
                                      </p:cBhvr>
                                      <p:to>
                                        <p:strVal val="visible"/>
                                      </p:to>
                                    </p:set>
                                    <p:anim calcmode="lin" valueType="num">
                                      <p:cBhvr>
                                        <p:cTn id="54" dur="1000" fill="hold"/>
                                        <p:tgtEl>
                                          <p:spTgt spid="1296387">
                                            <p:txEl>
                                              <p:pRg st="6" end="6"/>
                                            </p:txEl>
                                          </p:spTgt>
                                        </p:tgtEl>
                                        <p:attrNameLst>
                                          <p:attrName>ppt_w</p:attrName>
                                        </p:attrNameLst>
                                      </p:cBhvr>
                                      <p:tavLst>
                                        <p:tav tm="0">
                                          <p:val>
                                            <p:strVal val="#ppt_w*0.70"/>
                                          </p:val>
                                        </p:tav>
                                        <p:tav tm="100000">
                                          <p:val>
                                            <p:strVal val="#ppt_w"/>
                                          </p:val>
                                        </p:tav>
                                      </p:tavLst>
                                    </p:anim>
                                    <p:anim calcmode="lin" valueType="num">
                                      <p:cBhvr>
                                        <p:cTn id="55" dur="1000" fill="hold"/>
                                        <p:tgtEl>
                                          <p:spTgt spid="1296387">
                                            <p:txEl>
                                              <p:pRg st="6" end="6"/>
                                            </p:txEl>
                                          </p:spTgt>
                                        </p:tgtEl>
                                        <p:attrNameLst>
                                          <p:attrName>ppt_h</p:attrName>
                                        </p:attrNameLst>
                                      </p:cBhvr>
                                      <p:tavLst>
                                        <p:tav tm="0">
                                          <p:val>
                                            <p:strVal val="#ppt_h"/>
                                          </p:val>
                                        </p:tav>
                                        <p:tav tm="100000">
                                          <p:val>
                                            <p:strVal val="#ppt_h"/>
                                          </p:val>
                                        </p:tav>
                                      </p:tavLst>
                                    </p:anim>
                                    <p:animEffect transition="in" filter="fade">
                                      <p:cBhvr>
                                        <p:cTn id="56" dur="1000"/>
                                        <p:tgtEl>
                                          <p:spTgt spid="129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386" grpId="0"/>
      <p:bldP spid="1296387" grpId="0" build="p"/>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410" name="Rectangle 2"/>
          <p:cNvSpPr>
            <a:spLocks noGrp="1" noChangeArrowheads="1"/>
          </p:cNvSpPr>
          <p:nvPr>
            <p:ph type="title" idx="4294967295"/>
          </p:nvPr>
        </p:nvSpPr>
        <p:spPr/>
        <p:txBody>
          <a:bodyPr/>
          <a:lstStyle/>
          <a:p>
            <a:pPr eaLnBrk="1" hangingPunct="1"/>
            <a:r>
              <a:rPr lang="es-AR" sz="4000" b="1" smtClean="0">
                <a:solidFill>
                  <a:schemeClr val="hlink"/>
                </a:solidFill>
              </a:rPr>
              <a:t>Una variante poco conocida (VII)</a:t>
            </a:r>
            <a:endParaRPr lang="es-ES_tradnl" sz="4000" b="1" smtClean="0">
              <a:solidFill>
                <a:schemeClr val="hlink"/>
              </a:solidFill>
            </a:endParaRPr>
          </a:p>
        </p:txBody>
      </p:sp>
      <p:sp>
        <p:nvSpPr>
          <p:cNvPr id="1297411" name="Rectangle 3"/>
          <p:cNvSpPr>
            <a:spLocks noGrp="1" noChangeArrowheads="1"/>
          </p:cNvSpPr>
          <p:nvPr>
            <p:ph type="body" idx="4294967295"/>
          </p:nvPr>
        </p:nvSpPr>
        <p:spPr/>
        <p:txBody>
          <a:bodyPr/>
          <a:lstStyle/>
          <a:p>
            <a:pPr eaLnBrk="1" hangingPunct="1">
              <a:lnSpc>
                <a:spcPct val="80000"/>
              </a:lnSpc>
            </a:pPr>
            <a:r>
              <a:rPr lang="es-ES_tradnl" sz="1800" smtClean="0"/>
              <a:t>«Aprended ahora —les dijo— que no fue Salomón quien hizo excavar esta bóveda hipogea, ni construir las ocho que la preceden, del mismo modo que él no escondió la piedra de ágata. La piedra fue colocada por Enoch, el primero de todos los Iniciados, que no murió en absoluto, sino que sobrevive en sus hijos espirituales. Enoch vivió mucho tiempo antes de Salomón, antes incluso del Diluvio. No se sabe en qué época fueron construidas las ocho primeras bóvedas y esta excavada en la roca viva.»</a:t>
            </a:r>
          </a:p>
          <a:p>
            <a:pPr eaLnBrk="1" hangingPunct="1">
              <a:lnSpc>
                <a:spcPct val="80000"/>
              </a:lnSpc>
            </a:pPr>
            <a:r>
              <a:rPr lang="es-ES_tradnl" sz="1800" smtClean="0"/>
              <a:t>Los nuevos Grandes Iniciados apartaron su atención del altar y de la piedra de ágata; miraron el cielo de la sala, que se perdía en una altura prodigiosa; recorrieron la vasta nave, donde sus voces despertaban ecos repetidos. Llegaron así ante una puerta cuidadosamente disimulada, sobre la que había grabado un vaso roto. Llamaron a su Maestro y le dijeron:</a:t>
            </a:r>
          </a:p>
          <a:p>
            <a:pPr eaLnBrk="1" hangingPunct="1">
              <a:lnSpc>
                <a:spcPct val="80000"/>
              </a:lnSpc>
            </a:pPr>
            <a:r>
              <a:rPr lang="es-ES_tradnl" sz="1800" smtClean="0"/>
              <a:t>«Ábrenos también esta puerta; ahí detrás debe de haber un nuevo misterio».</a:t>
            </a:r>
          </a:p>
          <a:p>
            <a:pPr eaLnBrk="1" hangingPunct="1">
              <a:lnSpc>
                <a:spcPct val="80000"/>
              </a:lnSpc>
            </a:pPr>
            <a:r>
              <a:rPr lang="es-ES_tradnl" sz="1800" smtClean="0"/>
              <a:t>«No —les respondió él—; de ningún modo debe abrirse esa puerta. Ahí hay un misterio, pero es un misterio terrible, un misterio de muerte.»</a:t>
            </a:r>
          </a:p>
          <a:p>
            <a:pPr eaLnBrk="1" hangingPunct="1">
              <a:lnSpc>
                <a:spcPct val="80000"/>
              </a:lnSpc>
            </a:pPr>
            <a:r>
              <a:rPr lang="es-ES_tradnl" sz="1800" smtClean="0"/>
              <a:t>«Tú quieres ocultarnos algo, reservártelo para ti; pero nosotros queremos saberlo todo, ¡la abriremos nosotros mismos!».</a:t>
            </a:r>
            <a:endParaRPr lang="es-AR" sz="18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7410"/>
                                        </p:tgtEl>
                                        <p:attrNameLst>
                                          <p:attrName>style.visibility</p:attrName>
                                        </p:attrNameLst>
                                      </p:cBhvr>
                                      <p:to>
                                        <p:strVal val="visible"/>
                                      </p:to>
                                    </p:set>
                                    <p:animEffect transition="in" filter="blinds(horizontal)">
                                      <p:cBhvr>
                                        <p:cTn id="7" dur="500"/>
                                        <p:tgtEl>
                                          <p:spTgt spid="1297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7411">
                                            <p:txEl>
                                              <p:pRg st="0" end="0"/>
                                            </p:txEl>
                                          </p:spTgt>
                                        </p:tgtEl>
                                        <p:attrNameLst>
                                          <p:attrName>style.visibility</p:attrName>
                                        </p:attrNameLst>
                                      </p:cBhvr>
                                      <p:to>
                                        <p:strVal val="visible"/>
                                      </p:to>
                                    </p:set>
                                    <p:anim calcmode="lin" valueType="num">
                                      <p:cBhvr>
                                        <p:cTn id="12" dur="1000" fill="hold"/>
                                        <p:tgtEl>
                                          <p:spTgt spid="1297411">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7411">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741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7411">
                                            <p:txEl>
                                              <p:pRg st="1" end="1"/>
                                            </p:txEl>
                                          </p:spTgt>
                                        </p:tgtEl>
                                        <p:attrNameLst>
                                          <p:attrName>style.visibility</p:attrName>
                                        </p:attrNameLst>
                                      </p:cBhvr>
                                      <p:to>
                                        <p:strVal val="visible"/>
                                      </p:to>
                                    </p:set>
                                    <p:anim calcmode="lin" valueType="num">
                                      <p:cBhvr>
                                        <p:cTn id="19" dur="1000" fill="hold"/>
                                        <p:tgtEl>
                                          <p:spTgt spid="1297411">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741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741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7411">
                                            <p:txEl>
                                              <p:pRg st="2" end="2"/>
                                            </p:txEl>
                                          </p:spTgt>
                                        </p:tgtEl>
                                        <p:attrNameLst>
                                          <p:attrName>style.visibility</p:attrName>
                                        </p:attrNameLst>
                                      </p:cBhvr>
                                      <p:to>
                                        <p:strVal val="visible"/>
                                      </p:to>
                                    </p:set>
                                    <p:anim calcmode="lin" valueType="num">
                                      <p:cBhvr>
                                        <p:cTn id="26" dur="1000" fill="hold"/>
                                        <p:tgtEl>
                                          <p:spTgt spid="1297411">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7411">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7411">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7411">
                                            <p:txEl>
                                              <p:pRg st="3" end="3"/>
                                            </p:txEl>
                                          </p:spTgt>
                                        </p:tgtEl>
                                        <p:attrNameLst>
                                          <p:attrName>style.visibility</p:attrName>
                                        </p:attrNameLst>
                                      </p:cBhvr>
                                      <p:to>
                                        <p:strVal val="visible"/>
                                      </p:to>
                                    </p:set>
                                    <p:anim calcmode="lin" valueType="num">
                                      <p:cBhvr>
                                        <p:cTn id="33" dur="1000" fill="hold"/>
                                        <p:tgtEl>
                                          <p:spTgt spid="1297411">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7411">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7411">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97411">
                                            <p:txEl>
                                              <p:pRg st="4" end="4"/>
                                            </p:txEl>
                                          </p:spTgt>
                                        </p:tgtEl>
                                        <p:attrNameLst>
                                          <p:attrName>style.visibility</p:attrName>
                                        </p:attrNameLst>
                                      </p:cBhvr>
                                      <p:to>
                                        <p:strVal val="visible"/>
                                      </p:to>
                                    </p:set>
                                    <p:anim calcmode="lin" valueType="num">
                                      <p:cBhvr>
                                        <p:cTn id="40" dur="1000" fill="hold"/>
                                        <p:tgtEl>
                                          <p:spTgt spid="1297411">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297411">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29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7410" grpId="0"/>
      <p:bldP spid="1297411" grpId="0" build="p"/>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3" name="Picture 5" descr="2940012218711_p0_v1_s260x4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25" y="0"/>
            <a:ext cx="485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0693"/>
                                        </p:tgtEl>
                                        <p:attrNameLst>
                                          <p:attrName>style.visibility</p:attrName>
                                        </p:attrNameLst>
                                      </p:cBhvr>
                                      <p:to>
                                        <p:strVal val="visible"/>
                                      </p:to>
                                    </p:set>
                                    <p:animEffect transition="in" filter="box(out)">
                                      <p:cBhvr>
                                        <p:cTn id="7" dur="2000"/>
                                        <p:tgtEl>
                                          <p:spTgt spid="370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8434" name="Rectangle 2"/>
          <p:cNvSpPr>
            <a:spLocks noGrp="1" noChangeArrowheads="1"/>
          </p:cNvSpPr>
          <p:nvPr>
            <p:ph type="title" idx="4294967295"/>
          </p:nvPr>
        </p:nvSpPr>
        <p:spPr/>
        <p:txBody>
          <a:bodyPr/>
          <a:lstStyle/>
          <a:p>
            <a:pPr eaLnBrk="1" hangingPunct="1"/>
            <a:r>
              <a:rPr lang="es-AR" sz="4000" b="1" smtClean="0">
                <a:solidFill>
                  <a:schemeClr val="hlink"/>
                </a:solidFill>
              </a:rPr>
              <a:t>Una variante poco conocida (VIII)</a:t>
            </a:r>
            <a:endParaRPr lang="es-ES_tradnl" sz="4000" b="1" smtClean="0">
              <a:solidFill>
                <a:schemeClr val="hlink"/>
              </a:solidFill>
            </a:endParaRPr>
          </a:p>
        </p:txBody>
      </p:sp>
      <p:sp>
        <p:nvSpPr>
          <p:cNvPr id="1298435" name="Rectangle 3"/>
          <p:cNvSpPr>
            <a:spLocks noGrp="1" noChangeArrowheads="1"/>
          </p:cNvSpPr>
          <p:nvPr>
            <p:ph type="body" idx="4294967295"/>
          </p:nvPr>
        </p:nvSpPr>
        <p:spPr>
          <a:xfrm>
            <a:off x="228600" y="1447800"/>
            <a:ext cx="8763000" cy="4525963"/>
          </a:xfrm>
        </p:spPr>
        <p:txBody>
          <a:bodyPr/>
          <a:lstStyle/>
          <a:p>
            <a:pPr eaLnBrk="1" hangingPunct="1">
              <a:lnSpc>
                <a:spcPct val="80000"/>
              </a:lnSpc>
            </a:pPr>
            <a:r>
              <a:rPr lang="es-ES_tradnl" sz="1900" smtClean="0"/>
              <a:t>Se pusieron entonces a pronunciar todas las palabras que habían escuchado de boca de su Maestro. Como esas palabras no producían ningún efecto, dijeron todas aquellas que les vinieron a la mente. Iban a renunciar cuando uno de ellos habló así:</a:t>
            </a:r>
          </a:p>
          <a:p>
            <a:pPr eaLnBrk="1" hangingPunct="1">
              <a:lnSpc>
                <a:spcPct val="80000"/>
              </a:lnSpc>
            </a:pPr>
            <a:r>
              <a:rPr lang="es-ES_tradnl" sz="1900" smtClean="0"/>
              <a:t>«Sin embargo, no podemos continuar al infinito». Ante esta palabra </a:t>
            </a:r>
            <a:r>
              <a:rPr lang="es-ES_tradnl" sz="1900" i="1" smtClean="0"/>
              <a:t>(En Soph), </a:t>
            </a:r>
            <a:r>
              <a:rPr lang="es-ES_tradnl" sz="1900" smtClean="0"/>
              <a:t>la puerta se abrió con violencia, los dos imprudentes fueron derribados al suelo, un viento furioso sopló en la bóveda, las lámparas mágicas se apagaron.</a:t>
            </a:r>
          </a:p>
          <a:p>
            <a:pPr eaLnBrk="1" hangingPunct="1">
              <a:lnSpc>
                <a:spcPct val="80000"/>
              </a:lnSpc>
            </a:pPr>
            <a:r>
              <a:rPr lang="es-ES_tradnl" sz="1900" smtClean="0"/>
              <a:t>El Maestro se precipitó sobre la puerta, pidiendo ayuda a sus discípulos; estos acudieron a su voz, empujaron con él, y sus esfuerzos reunidos consiguieron cerrar nuevamente la puerta.</a:t>
            </a:r>
          </a:p>
          <a:p>
            <a:pPr eaLnBrk="1" hangingPunct="1">
              <a:lnSpc>
                <a:spcPct val="80000"/>
              </a:lnSpc>
            </a:pPr>
            <a:r>
              <a:rPr lang="es-ES_tradnl" sz="1900" smtClean="0"/>
              <a:t>Pero las luces ya no volvieron a encenderse y los Magos quedaron sumidos en las tinieblas. Se reunieron a una voz de su Maestro. Este les dijo: «¡Ay, este terrible acontecimiento era de prever! Estaba escrito que cometeríais esta imprudencia. Henos aquí en grave peligro de perecer en este lugar subterráneo ignorado por los hombres. Intentemos, sin embargo, salir, atravesar las ocho bóvedas y llegar al pozo por el que hemos descendido. Vamos a tomarnos de la mano, y caminaremos hasta dar con la puerta de salida. Recomenzaremos en todas las salas hasta que hayamos llegado al pie de la escalera de veinticuatro peldaños. Esperemos conseguirlo».</a:t>
            </a:r>
            <a:endParaRPr lang="es-AR" sz="19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8434"/>
                                        </p:tgtEl>
                                        <p:attrNameLst>
                                          <p:attrName>style.visibility</p:attrName>
                                        </p:attrNameLst>
                                      </p:cBhvr>
                                      <p:to>
                                        <p:strVal val="visible"/>
                                      </p:to>
                                    </p:set>
                                    <p:animEffect transition="in" filter="blinds(horizontal)">
                                      <p:cBhvr>
                                        <p:cTn id="7" dur="500"/>
                                        <p:tgtEl>
                                          <p:spTgt spid="1298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8435">
                                            <p:txEl>
                                              <p:pRg st="0" end="0"/>
                                            </p:txEl>
                                          </p:spTgt>
                                        </p:tgtEl>
                                        <p:attrNameLst>
                                          <p:attrName>style.visibility</p:attrName>
                                        </p:attrNameLst>
                                      </p:cBhvr>
                                      <p:to>
                                        <p:strVal val="visible"/>
                                      </p:to>
                                    </p:set>
                                    <p:anim calcmode="lin" valueType="num">
                                      <p:cBhvr>
                                        <p:cTn id="12" dur="1000" fill="hold"/>
                                        <p:tgtEl>
                                          <p:spTgt spid="1298435">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84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843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8435">
                                            <p:txEl>
                                              <p:pRg st="1" end="1"/>
                                            </p:txEl>
                                          </p:spTgt>
                                        </p:tgtEl>
                                        <p:attrNameLst>
                                          <p:attrName>style.visibility</p:attrName>
                                        </p:attrNameLst>
                                      </p:cBhvr>
                                      <p:to>
                                        <p:strVal val="visible"/>
                                      </p:to>
                                    </p:set>
                                    <p:anim calcmode="lin" valueType="num">
                                      <p:cBhvr>
                                        <p:cTn id="19" dur="1000" fill="hold"/>
                                        <p:tgtEl>
                                          <p:spTgt spid="1298435">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8435">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8435">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8435">
                                            <p:txEl>
                                              <p:pRg st="2" end="2"/>
                                            </p:txEl>
                                          </p:spTgt>
                                        </p:tgtEl>
                                        <p:attrNameLst>
                                          <p:attrName>style.visibility</p:attrName>
                                        </p:attrNameLst>
                                      </p:cBhvr>
                                      <p:to>
                                        <p:strVal val="visible"/>
                                      </p:to>
                                    </p:set>
                                    <p:anim calcmode="lin" valueType="num">
                                      <p:cBhvr>
                                        <p:cTn id="26" dur="1000" fill="hold"/>
                                        <p:tgtEl>
                                          <p:spTgt spid="1298435">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8435">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8435">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8435">
                                            <p:txEl>
                                              <p:pRg st="3" end="3"/>
                                            </p:txEl>
                                          </p:spTgt>
                                        </p:tgtEl>
                                        <p:attrNameLst>
                                          <p:attrName>style.visibility</p:attrName>
                                        </p:attrNameLst>
                                      </p:cBhvr>
                                      <p:to>
                                        <p:strVal val="visible"/>
                                      </p:to>
                                    </p:set>
                                    <p:anim calcmode="lin" valueType="num">
                                      <p:cBhvr>
                                        <p:cTn id="33" dur="1000" fill="hold"/>
                                        <p:tgtEl>
                                          <p:spTgt spid="1298435">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8435">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8434" grpId="0"/>
      <p:bldP spid="1298435" grpId="0" build="p"/>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458" name="Rectangle 2"/>
          <p:cNvSpPr>
            <a:spLocks noGrp="1" noChangeArrowheads="1"/>
          </p:cNvSpPr>
          <p:nvPr>
            <p:ph type="title" idx="4294967295"/>
          </p:nvPr>
        </p:nvSpPr>
        <p:spPr>
          <a:xfrm>
            <a:off x="152400" y="274638"/>
            <a:ext cx="8839200" cy="1143000"/>
          </a:xfrm>
        </p:spPr>
        <p:txBody>
          <a:bodyPr/>
          <a:lstStyle/>
          <a:p>
            <a:pPr eaLnBrk="1" hangingPunct="1"/>
            <a:r>
              <a:rPr lang="es-AR" b="1" smtClean="0">
                <a:solidFill>
                  <a:schemeClr val="hlink"/>
                </a:solidFill>
              </a:rPr>
              <a:t>Una variante poco conocida (IX)</a:t>
            </a:r>
            <a:endParaRPr lang="es-ES_tradnl" b="1" smtClean="0">
              <a:solidFill>
                <a:schemeClr val="hlink"/>
              </a:solidFill>
            </a:endParaRPr>
          </a:p>
        </p:txBody>
      </p:sp>
      <p:sp>
        <p:nvSpPr>
          <p:cNvPr id="1299459" name="Rectangle 3"/>
          <p:cNvSpPr>
            <a:spLocks noGrp="1" noChangeArrowheads="1"/>
          </p:cNvSpPr>
          <p:nvPr>
            <p:ph type="body" idx="4294967295"/>
          </p:nvPr>
        </p:nvSpPr>
        <p:spPr/>
        <p:txBody>
          <a:bodyPr/>
          <a:lstStyle/>
          <a:p>
            <a:pPr eaLnBrk="1" hangingPunct="1">
              <a:lnSpc>
                <a:spcPct val="80000"/>
              </a:lnSpc>
            </a:pPr>
            <a:r>
              <a:rPr lang="es-ES_tradnl" sz="2000" smtClean="0"/>
              <a:t>Así lo hicieron. Pasaron dos horas de angustia, pero no desesperaron en absoluto. Llegaron al pie de la escalera de los veinticuatro peldaños. Los subieron contando 9, 7, 5 y 3, y se encontraron de nuevo en el fondo del pozo. Era medianoche, las estrellas brillaban; los cinturones colgaban aún.</a:t>
            </a:r>
          </a:p>
          <a:p>
            <a:pPr eaLnBrk="1" hangingPunct="1">
              <a:lnSpc>
                <a:spcPct val="80000"/>
              </a:lnSpc>
            </a:pPr>
            <a:r>
              <a:rPr lang="es-ES_tradnl" sz="2000" smtClean="0"/>
              <a:t>Antes de permitir a sus compañeros que ascendieran, el Maestro les mostró el círculo recortado en el cielo por la boca del pozo y les dijo: «Los diez círculos que hemos visto al descender representan también las bóvedas de la escalera; la última corresponde al número once, aquella de la que ha soplado el viento del desastre; es el cielo infinito con luminarias que lo pueblan fuera de nuestro alcance».</a:t>
            </a:r>
          </a:p>
          <a:p>
            <a:pPr eaLnBrk="1" hangingPunct="1">
              <a:lnSpc>
                <a:spcPct val="80000"/>
              </a:lnSpc>
            </a:pPr>
            <a:r>
              <a:rPr lang="es-ES_tradnl" sz="2000" smtClean="0"/>
              <a:t>Los tres Iniciados regresaron al recinto del Templo en ruinas; movieron de nuevo el fuste de la columna sin ver allí la palabra </a:t>
            </a:r>
            <a:r>
              <a:rPr lang="es-ES_tradnl" sz="2000" i="1" smtClean="0"/>
              <a:t>Boaz; </a:t>
            </a:r>
            <a:r>
              <a:rPr lang="es-ES_tradnl" sz="2000" smtClean="0"/>
              <a:t>desataron sus cinturones, se los pusieron y montaron en sus cabalgaduras; después, sin intercambiar una palabra, sumergidos en profunda meditación, bajo el cielo estrellado, en medio del silencio nocturno, se alejaron al paso lento de sus camellos, en dirección a Babilonia...</a:t>
            </a:r>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9458"/>
                                        </p:tgtEl>
                                        <p:attrNameLst>
                                          <p:attrName>style.visibility</p:attrName>
                                        </p:attrNameLst>
                                      </p:cBhvr>
                                      <p:to>
                                        <p:strVal val="visible"/>
                                      </p:to>
                                    </p:set>
                                    <p:animEffect transition="in" filter="blinds(horizontal)">
                                      <p:cBhvr>
                                        <p:cTn id="7" dur="500"/>
                                        <p:tgtEl>
                                          <p:spTgt spid="129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9459">
                                            <p:txEl>
                                              <p:pRg st="0" end="0"/>
                                            </p:txEl>
                                          </p:spTgt>
                                        </p:tgtEl>
                                        <p:attrNameLst>
                                          <p:attrName>style.visibility</p:attrName>
                                        </p:attrNameLst>
                                      </p:cBhvr>
                                      <p:to>
                                        <p:strVal val="visible"/>
                                      </p:to>
                                    </p:set>
                                    <p:anim calcmode="lin" valueType="num">
                                      <p:cBhvr>
                                        <p:cTn id="12" dur="1000" fill="hold"/>
                                        <p:tgtEl>
                                          <p:spTgt spid="1299459">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9459">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945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9459">
                                            <p:txEl>
                                              <p:pRg st="1" end="1"/>
                                            </p:txEl>
                                          </p:spTgt>
                                        </p:tgtEl>
                                        <p:attrNameLst>
                                          <p:attrName>style.visibility</p:attrName>
                                        </p:attrNameLst>
                                      </p:cBhvr>
                                      <p:to>
                                        <p:strVal val="visible"/>
                                      </p:to>
                                    </p:set>
                                    <p:anim calcmode="lin" valueType="num">
                                      <p:cBhvr>
                                        <p:cTn id="19" dur="1000" fill="hold"/>
                                        <p:tgtEl>
                                          <p:spTgt spid="1299459">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9459">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9459">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9459">
                                            <p:txEl>
                                              <p:pRg st="2" end="2"/>
                                            </p:txEl>
                                          </p:spTgt>
                                        </p:tgtEl>
                                        <p:attrNameLst>
                                          <p:attrName>style.visibility</p:attrName>
                                        </p:attrNameLst>
                                      </p:cBhvr>
                                      <p:to>
                                        <p:strVal val="visible"/>
                                      </p:to>
                                    </p:set>
                                    <p:anim calcmode="lin" valueType="num">
                                      <p:cBhvr>
                                        <p:cTn id="26" dur="1000" fill="hold"/>
                                        <p:tgtEl>
                                          <p:spTgt spid="1299459">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9459">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9458" grpId="0"/>
      <p:bldP spid="1299459" grpId="0" build="p"/>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458" name="Rectangle 2"/>
          <p:cNvSpPr>
            <a:spLocks noGrp="1" noChangeArrowheads="1"/>
          </p:cNvSpPr>
          <p:nvPr>
            <p:ph type="title" idx="4294967295"/>
          </p:nvPr>
        </p:nvSpPr>
        <p:spPr>
          <a:xfrm>
            <a:off x="152400" y="274638"/>
            <a:ext cx="8839200" cy="1143000"/>
          </a:xfrm>
        </p:spPr>
        <p:txBody>
          <a:bodyPr/>
          <a:lstStyle/>
          <a:p>
            <a:pPr eaLnBrk="1" hangingPunct="1"/>
            <a:r>
              <a:rPr lang="es-AR" b="1" smtClean="0">
                <a:solidFill>
                  <a:schemeClr val="hlink"/>
                </a:solidFill>
              </a:rPr>
              <a:t>Una variante poco conocida </a:t>
            </a:r>
            <a:endParaRPr lang="es-ES_tradnl" b="1" smtClean="0">
              <a:solidFill>
                <a:schemeClr val="hlink"/>
              </a:solidFill>
            </a:endParaRPr>
          </a:p>
        </p:txBody>
      </p:sp>
      <p:sp>
        <p:nvSpPr>
          <p:cNvPr id="1299459" name="Rectangle 3"/>
          <p:cNvSpPr>
            <a:spLocks noGrp="1" noChangeArrowheads="1"/>
          </p:cNvSpPr>
          <p:nvPr>
            <p:ph type="body" idx="4294967295"/>
          </p:nvPr>
        </p:nvSpPr>
        <p:spPr/>
        <p:txBody>
          <a:bodyPr/>
          <a:lstStyle/>
          <a:p>
            <a:pPr eaLnBrk="1" hangingPunct="1">
              <a:lnSpc>
                <a:spcPct val="80000"/>
              </a:lnSpc>
            </a:pPr>
            <a:r>
              <a:rPr lang="es-ES_tradnl" smtClean="0"/>
              <a:t>Esta variante de la Leyenda es muy interesante, altamente esotérica e iniciática y desprovista de connotaciones religiosas irrelevantes.</a:t>
            </a:r>
          </a:p>
          <a:p>
            <a:pPr eaLnBrk="1" hangingPunct="1">
              <a:lnSpc>
                <a:spcPct val="80000"/>
              </a:lnSpc>
            </a:pPr>
            <a:r>
              <a:rPr lang="es-ES_tradnl" smtClean="0"/>
              <a:t>Su naturaleza es, obviamente, cabalística.</a:t>
            </a:r>
          </a:p>
          <a:p>
            <a:pPr eaLnBrk="1" hangingPunct="1">
              <a:lnSpc>
                <a:spcPct val="80000"/>
              </a:lnSpc>
            </a:pPr>
            <a:r>
              <a:rPr lang="es-ES_tradnl" smtClean="0"/>
              <a:t>Presenta el tema de la puerta prohibida, habitual en los cuentos de hadas.</a:t>
            </a:r>
          </a:p>
          <a:p>
            <a:pPr eaLnBrk="1" hangingPunct="1">
              <a:lnSpc>
                <a:spcPct val="80000"/>
              </a:lnSpc>
            </a:pPr>
            <a:r>
              <a:rPr lang="es-ES_tradnl" smtClean="0"/>
              <a:t>El final es abierto y algo decepcionante, pero tiene la ventaja  de evitar simplificaciones o versiones ingenuas de la Iniciación.</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9458"/>
                                        </p:tgtEl>
                                        <p:attrNameLst>
                                          <p:attrName>style.visibility</p:attrName>
                                        </p:attrNameLst>
                                      </p:cBhvr>
                                      <p:to>
                                        <p:strVal val="visible"/>
                                      </p:to>
                                    </p:set>
                                    <p:animEffect transition="in" filter="blinds(horizontal)">
                                      <p:cBhvr>
                                        <p:cTn id="7" dur="500"/>
                                        <p:tgtEl>
                                          <p:spTgt spid="129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9459">
                                            <p:txEl>
                                              <p:pRg st="0" end="0"/>
                                            </p:txEl>
                                          </p:spTgt>
                                        </p:tgtEl>
                                        <p:attrNameLst>
                                          <p:attrName>style.visibility</p:attrName>
                                        </p:attrNameLst>
                                      </p:cBhvr>
                                      <p:to>
                                        <p:strVal val="visible"/>
                                      </p:to>
                                    </p:set>
                                    <p:anim calcmode="lin" valueType="num">
                                      <p:cBhvr>
                                        <p:cTn id="12" dur="1000" fill="hold"/>
                                        <p:tgtEl>
                                          <p:spTgt spid="1299459">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9459">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945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9459">
                                            <p:txEl>
                                              <p:pRg st="1" end="1"/>
                                            </p:txEl>
                                          </p:spTgt>
                                        </p:tgtEl>
                                        <p:attrNameLst>
                                          <p:attrName>style.visibility</p:attrName>
                                        </p:attrNameLst>
                                      </p:cBhvr>
                                      <p:to>
                                        <p:strVal val="visible"/>
                                      </p:to>
                                    </p:set>
                                    <p:anim calcmode="lin" valueType="num">
                                      <p:cBhvr>
                                        <p:cTn id="19" dur="1000" fill="hold"/>
                                        <p:tgtEl>
                                          <p:spTgt spid="1299459">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9459">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9459">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9459">
                                            <p:txEl>
                                              <p:pRg st="2" end="2"/>
                                            </p:txEl>
                                          </p:spTgt>
                                        </p:tgtEl>
                                        <p:attrNameLst>
                                          <p:attrName>style.visibility</p:attrName>
                                        </p:attrNameLst>
                                      </p:cBhvr>
                                      <p:to>
                                        <p:strVal val="visible"/>
                                      </p:to>
                                    </p:set>
                                    <p:anim calcmode="lin" valueType="num">
                                      <p:cBhvr>
                                        <p:cTn id="26" dur="1000" fill="hold"/>
                                        <p:tgtEl>
                                          <p:spTgt spid="1299459">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9459">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9459">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9459">
                                            <p:txEl>
                                              <p:pRg st="3" end="3"/>
                                            </p:txEl>
                                          </p:spTgt>
                                        </p:tgtEl>
                                        <p:attrNameLst>
                                          <p:attrName>style.visibility</p:attrName>
                                        </p:attrNameLst>
                                      </p:cBhvr>
                                      <p:to>
                                        <p:strVal val="visible"/>
                                      </p:to>
                                    </p:set>
                                    <p:anim calcmode="lin" valueType="num">
                                      <p:cBhvr>
                                        <p:cTn id="33" dur="1000" fill="hold"/>
                                        <p:tgtEl>
                                          <p:spTgt spid="1299459">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9459">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9458" grpId="0"/>
      <p:bldP spid="1299459" grpId="0" build="p"/>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arch2as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588"/>
            <a:ext cx="51054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4581" name="Picture 5" descr="index_r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0"/>
            <a:ext cx="4518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4582" name="Text Box 6"/>
          <p:cNvSpPr txBox="1">
            <a:spLocks noChangeArrowheads="1"/>
          </p:cNvSpPr>
          <p:nvPr/>
        </p:nvSpPr>
        <p:spPr bwMode="auto">
          <a:xfrm>
            <a:off x="212725" y="1408113"/>
            <a:ext cx="18478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alquimista</a:t>
            </a:r>
          </a:p>
          <a:p>
            <a:pPr eaLnBrk="1" hangingPunct="1"/>
            <a:r>
              <a:rPr lang="es-AR">
                <a:solidFill>
                  <a:schemeClr val="tx1"/>
                </a:solidFill>
              </a:rPr>
              <a:t>iluminado desde</a:t>
            </a:r>
          </a:p>
          <a:p>
            <a:pPr eaLnBrk="1" hangingPunct="1"/>
            <a:r>
              <a:rPr lang="es-AR">
                <a:solidFill>
                  <a:schemeClr val="tx1"/>
                </a:solidFill>
              </a:rPr>
              <a:t>la Piedra</a:t>
            </a:r>
          </a:p>
          <a:p>
            <a:pPr eaLnBrk="1" hangingPunct="1"/>
            <a:r>
              <a:rPr lang="es-AR">
                <a:solidFill>
                  <a:schemeClr val="tx1"/>
                </a:solidFill>
              </a:rPr>
              <a:t>Clave</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1304581"/>
                                        </p:tgtEl>
                                        <p:attrNameLst>
                                          <p:attrName>style.visibility</p:attrName>
                                        </p:attrNameLst>
                                      </p:cBhvr>
                                      <p:to>
                                        <p:strVal val="visible"/>
                                      </p:to>
                                    </p:set>
                                    <p:animEffect transition="in" filter="plus(in)">
                                      <p:cBhvr>
                                        <p:cTn id="7" dur="2000"/>
                                        <p:tgtEl>
                                          <p:spTgt spid="13045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04582"/>
                                        </p:tgtEl>
                                        <p:attrNameLst>
                                          <p:attrName>style.visibility</p:attrName>
                                        </p:attrNameLst>
                                      </p:cBhvr>
                                      <p:to>
                                        <p:strVal val="visible"/>
                                      </p:to>
                                    </p:set>
                                    <p:animEffect transition="in" filter="dissolve">
                                      <p:cBhvr>
                                        <p:cTn id="12" dur="500"/>
                                        <p:tgtEl>
                                          <p:spTgt spid="130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4582"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9" name="Picture 3" descr="jpeg&amp;sv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0950" y="0"/>
            <a:ext cx="4641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Text Box 4"/>
          <p:cNvSpPr txBox="1">
            <a:spLocks noChangeArrowheads="1"/>
          </p:cNvSpPr>
          <p:nvPr/>
        </p:nvSpPr>
        <p:spPr bwMode="auto">
          <a:xfrm>
            <a:off x="136525" y="1027113"/>
            <a:ext cx="22796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b="1">
                <a:solidFill>
                  <a:schemeClr val="tx1"/>
                </a:solidFill>
              </a:rPr>
              <a:t>Diseño para una</a:t>
            </a:r>
          </a:p>
          <a:p>
            <a:pPr eaLnBrk="1" hangingPunct="1"/>
            <a:r>
              <a:rPr lang="es-AR" b="1">
                <a:solidFill>
                  <a:schemeClr val="tx1"/>
                </a:solidFill>
              </a:rPr>
              <a:t>representación</a:t>
            </a:r>
          </a:p>
          <a:p>
            <a:pPr eaLnBrk="1" hangingPunct="1"/>
            <a:r>
              <a:rPr lang="es-AR" b="1">
                <a:solidFill>
                  <a:schemeClr val="tx1"/>
                </a:solidFill>
              </a:rPr>
              <a:t>teatral del grado 13</a:t>
            </a:r>
          </a:p>
          <a:p>
            <a:pPr eaLnBrk="1" hangingPunct="1"/>
            <a:r>
              <a:rPr lang="es-AR" b="1">
                <a:solidFill>
                  <a:schemeClr val="tx1"/>
                </a:solidFill>
              </a:rPr>
              <a:t>en Minnesota,</a:t>
            </a:r>
          </a:p>
          <a:p>
            <a:pPr eaLnBrk="1" hangingPunct="1"/>
            <a:r>
              <a:rPr lang="es-AR" b="1">
                <a:solidFill>
                  <a:schemeClr val="tx1"/>
                </a:solidFill>
              </a:rPr>
              <a:t>Estados Unidos</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32099"/>
                                        </p:tgtEl>
                                        <p:attrNameLst>
                                          <p:attrName>style.visibility</p:attrName>
                                        </p:attrNameLst>
                                      </p:cBhvr>
                                      <p:to>
                                        <p:strVal val="visible"/>
                                      </p:to>
                                    </p:set>
                                    <p:animEffect transition="in" filter="wedge">
                                      <p:cBhvr>
                                        <p:cTn id="7" dur="2000"/>
                                        <p:tgtEl>
                                          <p:spTgt spid="1320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2100"/>
                                        </p:tgtEl>
                                        <p:attrNameLst>
                                          <p:attrName>style.visibility</p:attrName>
                                        </p:attrNameLst>
                                      </p:cBhvr>
                                      <p:to>
                                        <p:strVal val="visible"/>
                                      </p:to>
                                    </p:set>
                                    <p:animEffect transition="in" filter="fade">
                                      <p:cBhvr>
                                        <p:cTn id="12" dur="2000"/>
                                        <p:tgtEl>
                                          <p:spTgt spid="132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170" name="Rectangle 2"/>
          <p:cNvSpPr>
            <a:spLocks noGrp="1" noChangeArrowheads="1"/>
          </p:cNvSpPr>
          <p:nvPr>
            <p:ph type="title"/>
          </p:nvPr>
        </p:nvSpPr>
        <p:spPr>
          <a:xfrm>
            <a:off x="533400" y="228600"/>
            <a:ext cx="8229600" cy="1139825"/>
          </a:xfrm>
        </p:spPr>
        <p:txBody>
          <a:bodyPr/>
          <a:lstStyle/>
          <a:p>
            <a:pPr eaLnBrk="1" hangingPunct="1"/>
            <a:r>
              <a:rPr lang="es-AR" smtClean="0">
                <a:solidFill>
                  <a:srgbClr val="FFFF00"/>
                </a:solidFill>
              </a:rPr>
              <a:t>10. El Arco Real del Rito York</a:t>
            </a:r>
            <a:endParaRPr lang="es-ES_tradnl" smtClean="0">
              <a:solidFill>
                <a:srgbClr val="FFFF00"/>
              </a:solidFill>
            </a:endParaRPr>
          </a:p>
        </p:txBody>
      </p:sp>
      <p:pic>
        <p:nvPicPr>
          <p:cNvPr id="1415171" name="Picture 3" descr="DSC098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5410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5170"/>
                                        </p:tgtEl>
                                        <p:attrNameLst>
                                          <p:attrName>style.visibility</p:attrName>
                                        </p:attrNameLst>
                                      </p:cBhvr>
                                      <p:to>
                                        <p:strVal val="visible"/>
                                      </p:to>
                                    </p:set>
                                    <p:animEffect transition="in" filter="blinds(horizontal)">
                                      <p:cBhvr>
                                        <p:cTn id="7" dur="500"/>
                                        <p:tgtEl>
                                          <p:spTgt spid="1415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15171"/>
                                        </p:tgtEl>
                                        <p:attrNameLst>
                                          <p:attrName>style.visibility</p:attrName>
                                        </p:attrNameLst>
                                      </p:cBhvr>
                                      <p:to>
                                        <p:strVal val="visible"/>
                                      </p:to>
                                    </p:set>
                                    <p:animEffect transition="in" filter="fade">
                                      <p:cBhvr>
                                        <p:cTn id="12" dur="2000"/>
                                        <p:tgtEl>
                                          <p:spTgt spid="141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5170"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6194" name="Rectangle 2"/>
          <p:cNvSpPr>
            <a:spLocks noGrp="1" noChangeArrowheads="1"/>
          </p:cNvSpPr>
          <p:nvPr>
            <p:ph type="title"/>
          </p:nvPr>
        </p:nvSpPr>
        <p:spPr/>
        <p:txBody>
          <a:bodyPr/>
          <a:lstStyle/>
          <a:p>
            <a:pPr eaLnBrk="1" hangingPunct="1"/>
            <a:r>
              <a:rPr lang="es-AR" smtClean="0">
                <a:solidFill>
                  <a:srgbClr val="FFFF00"/>
                </a:solidFill>
              </a:rPr>
              <a:t>Algunos datos históricos</a:t>
            </a:r>
            <a:endParaRPr lang="es-ES_tradnl" smtClean="0">
              <a:solidFill>
                <a:srgbClr val="FFFF00"/>
              </a:solidFill>
            </a:endParaRPr>
          </a:p>
        </p:txBody>
      </p:sp>
      <p:sp>
        <p:nvSpPr>
          <p:cNvPr id="1416195" name="Rectangle 3"/>
          <p:cNvSpPr>
            <a:spLocks noGrp="1" noChangeArrowheads="1"/>
          </p:cNvSpPr>
          <p:nvPr>
            <p:ph type="body" idx="1"/>
          </p:nvPr>
        </p:nvSpPr>
        <p:spPr/>
        <p:txBody>
          <a:bodyPr/>
          <a:lstStyle/>
          <a:p>
            <a:pPr eaLnBrk="1" hangingPunct="1">
              <a:lnSpc>
                <a:spcPct val="80000"/>
              </a:lnSpc>
            </a:pPr>
            <a:r>
              <a:rPr lang="es-ES" sz="2000" smtClean="0"/>
              <a:t>El acta de unión de las dos Grandes Logias Inglesas (1801), considera este grado como una Orden incluida en el grado de Maestro. </a:t>
            </a:r>
          </a:p>
          <a:p>
            <a:pPr eaLnBrk="1" hangingPunct="1">
              <a:lnSpc>
                <a:spcPct val="80000"/>
              </a:lnSpc>
            </a:pPr>
            <a:r>
              <a:rPr lang="es-ES" sz="2000" smtClean="0"/>
              <a:t>Dice que pertenece a la </a:t>
            </a:r>
            <a:r>
              <a:rPr lang="es-ES" sz="2000" i="1" smtClean="0"/>
              <a:t>“Pure Ancient Masonry”.</a:t>
            </a:r>
            <a:r>
              <a:rPr lang="es-ES" sz="2000" smtClean="0"/>
              <a:t> </a:t>
            </a:r>
          </a:p>
          <a:p>
            <a:pPr eaLnBrk="1" hangingPunct="1">
              <a:lnSpc>
                <a:spcPct val="80000"/>
              </a:lnSpc>
            </a:pPr>
            <a:r>
              <a:rPr lang="es-ES" sz="2000" smtClean="0"/>
              <a:t>A lo largo del tiempo se le han dado distintos nombres: </a:t>
            </a:r>
            <a:r>
              <a:rPr lang="es-ES" sz="2000" i="1" smtClean="0"/>
              <a:t>“Orden Suprema del Santo Arco Real de Jerusalén”,</a:t>
            </a:r>
            <a:r>
              <a:rPr lang="es-ES" sz="2000" smtClean="0"/>
              <a:t> </a:t>
            </a:r>
            <a:r>
              <a:rPr lang="es-ES" sz="2000" i="1" smtClean="0"/>
              <a:t>“Arco Real de Zorobabel”</a:t>
            </a:r>
            <a:r>
              <a:rPr lang="es-ES" sz="2000" smtClean="0"/>
              <a:t> y otros. </a:t>
            </a:r>
          </a:p>
          <a:p>
            <a:pPr eaLnBrk="1" hangingPunct="1">
              <a:lnSpc>
                <a:spcPct val="80000"/>
              </a:lnSpc>
            </a:pPr>
            <a:r>
              <a:rPr lang="es-ES" sz="2000" smtClean="0"/>
              <a:t>La primera mención de este grado parece remontarse a 1743, en una tenida de la Logia N° 21 de Youghal, Irlanda. </a:t>
            </a:r>
          </a:p>
          <a:p>
            <a:pPr eaLnBrk="1" hangingPunct="1">
              <a:lnSpc>
                <a:spcPct val="80000"/>
              </a:lnSpc>
            </a:pPr>
            <a:r>
              <a:rPr lang="es-ES" sz="2000" smtClean="0"/>
              <a:t>Aparece en los registros de la Gran Logia de los Antiguos en 1752, pero la primera Iniciación registrada tuvo lugar en Virginia (Estados Unidos) en 1753.</a:t>
            </a:r>
          </a:p>
          <a:p>
            <a:pPr eaLnBrk="1" hangingPunct="1">
              <a:lnSpc>
                <a:spcPct val="80000"/>
              </a:lnSpc>
            </a:pPr>
            <a:r>
              <a:rPr lang="es-ES" sz="2000" smtClean="0"/>
              <a:t>Existe una confusión entre </a:t>
            </a:r>
            <a:r>
              <a:rPr lang="es-ES" sz="2000" i="1" smtClean="0"/>
              <a:t>“Royal Ark”</a:t>
            </a:r>
            <a:r>
              <a:rPr lang="es-ES" sz="2000" smtClean="0"/>
              <a:t> y </a:t>
            </a:r>
            <a:r>
              <a:rPr lang="es-ES" sz="2000" i="1" smtClean="0"/>
              <a:t>“Royal Arch”.</a:t>
            </a:r>
            <a:r>
              <a:rPr lang="es-ES" sz="2000" smtClean="0"/>
              <a:t> La primera denominación es incorrecta, y refiere a grados vinculados con el Patriarca Noaquita, 21° del Rito Escocés. El nombre correcto en inglés es </a:t>
            </a:r>
            <a:r>
              <a:rPr lang="es-ES" sz="2000" i="1" smtClean="0"/>
              <a:t>“Royal Arch”.</a:t>
            </a:r>
            <a:endParaRPr lang="es-ES_tradnl" sz="2000" i="1"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6194"/>
                                        </p:tgtEl>
                                        <p:attrNameLst>
                                          <p:attrName>style.visibility</p:attrName>
                                        </p:attrNameLst>
                                      </p:cBhvr>
                                      <p:to>
                                        <p:strVal val="visible"/>
                                      </p:to>
                                    </p:set>
                                    <p:animEffect transition="in" filter="blinds(horizontal)">
                                      <p:cBhvr>
                                        <p:cTn id="7" dur="500"/>
                                        <p:tgtEl>
                                          <p:spTgt spid="1416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16195">
                                            <p:txEl>
                                              <p:pRg st="0" end="0"/>
                                            </p:txEl>
                                          </p:spTgt>
                                        </p:tgtEl>
                                        <p:attrNameLst>
                                          <p:attrName>style.visibility</p:attrName>
                                        </p:attrNameLst>
                                      </p:cBhvr>
                                      <p:to>
                                        <p:strVal val="visible"/>
                                      </p:to>
                                    </p:set>
                                    <p:animEffect transition="in" filter="blinds(horizontal)">
                                      <p:cBhvr>
                                        <p:cTn id="12" dur="500"/>
                                        <p:tgtEl>
                                          <p:spTgt spid="1416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16195">
                                            <p:txEl>
                                              <p:pRg st="1" end="1"/>
                                            </p:txEl>
                                          </p:spTgt>
                                        </p:tgtEl>
                                        <p:attrNameLst>
                                          <p:attrName>style.visibility</p:attrName>
                                        </p:attrNameLst>
                                      </p:cBhvr>
                                      <p:to>
                                        <p:strVal val="visible"/>
                                      </p:to>
                                    </p:set>
                                    <p:animEffect transition="in" filter="blinds(horizontal)">
                                      <p:cBhvr>
                                        <p:cTn id="17" dur="500"/>
                                        <p:tgtEl>
                                          <p:spTgt spid="1416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16195">
                                            <p:txEl>
                                              <p:pRg st="2" end="2"/>
                                            </p:txEl>
                                          </p:spTgt>
                                        </p:tgtEl>
                                        <p:attrNameLst>
                                          <p:attrName>style.visibility</p:attrName>
                                        </p:attrNameLst>
                                      </p:cBhvr>
                                      <p:to>
                                        <p:strVal val="visible"/>
                                      </p:to>
                                    </p:set>
                                    <p:animEffect transition="in" filter="blinds(horizontal)">
                                      <p:cBhvr>
                                        <p:cTn id="22" dur="500"/>
                                        <p:tgtEl>
                                          <p:spTgt spid="14161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16195">
                                            <p:txEl>
                                              <p:pRg st="3" end="3"/>
                                            </p:txEl>
                                          </p:spTgt>
                                        </p:tgtEl>
                                        <p:attrNameLst>
                                          <p:attrName>style.visibility</p:attrName>
                                        </p:attrNameLst>
                                      </p:cBhvr>
                                      <p:to>
                                        <p:strVal val="visible"/>
                                      </p:to>
                                    </p:set>
                                    <p:animEffect transition="in" filter="blinds(horizontal)">
                                      <p:cBhvr>
                                        <p:cTn id="27" dur="500"/>
                                        <p:tgtEl>
                                          <p:spTgt spid="14161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16195">
                                            <p:txEl>
                                              <p:pRg st="4" end="4"/>
                                            </p:txEl>
                                          </p:spTgt>
                                        </p:tgtEl>
                                        <p:attrNameLst>
                                          <p:attrName>style.visibility</p:attrName>
                                        </p:attrNameLst>
                                      </p:cBhvr>
                                      <p:to>
                                        <p:strVal val="visible"/>
                                      </p:to>
                                    </p:set>
                                    <p:animEffect transition="in" filter="blinds(horizontal)">
                                      <p:cBhvr>
                                        <p:cTn id="32" dur="500"/>
                                        <p:tgtEl>
                                          <p:spTgt spid="141619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16195">
                                            <p:txEl>
                                              <p:pRg st="5" end="5"/>
                                            </p:txEl>
                                          </p:spTgt>
                                        </p:tgtEl>
                                        <p:attrNameLst>
                                          <p:attrName>style.visibility</p:attrName>
                                        </p:attrNameLst>
                                      </p:cBhvr>
                                      <p:to>
                                        <p:strVal val="visible"/>
                                      </p:to>
                                    </p:set>
                                    <p:animEffect transition="in" filter="blinds(horizontal)">
                                      <p:cBhvr>
                                        <p:cTn id="37" dur="500"/>
                                        <p:tgtEl>
                                          <p:spTgt spid="1416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6194" grpId="0"/>
      <p:bldP spid="1416195" grpId="0" build="p"/>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218" name="Rectangle 2"/>
          <p:cNvSpPr>
            <a:spLocks noGrp="1" noChangeArrowheads="1"/>
          </p:cNvSpPr>
          <p:nvPr>
            <p:ph type="title"/>
          </p:nvPr>
        </p:nvSpPr>
        <p:spPr>
          <a:xfrm>
            <a:off x="457200" y="228600"/>
            <a:ext cx="8229600" cy="1143000"/>
          </a:xfrm>
        </p:spPr>
        <p:txBody>
          <a:bodyPr/>
          <a:lstStyle/>
          <a:p>
            <a:pPr eaLnBrk="1" hangingPunct="1"/>
            <a:r>
              <a:rPr lang="es-ES" sz="1900" b="1" smtClean="0"/>
              <a:t>En sus orígenes, este grado se confería en las Logias Simbólicas que trabajaban en el Rito York. Sólo se concedía a Maestros Masones que hubiesen “pasado por la Silla”, es decir, que hubiesen sido Maestros de Logia. Hoy se confiere en los </a:t>
            </a:r>
            <a:r>
              <a:rPr lang="es-ES" sz="1900" b="1" i="1" smtClean="0"/>
              <a:t>“Capítulos del Arco Real”,</a:t>
            </a:r>
            <a:r>
              <a:rPr lang="es-ES" sz="1900" b="1" smtClean="0"/>
              <a:t> y la prescripción mencionada se ha eliminado.</a:t>
            </a:r>
            <a:endParaRPr lang="es-ES_tradnl" sz="1900" b="1" smtClean="0"/>
          </a:p>
        </p:txBody>
      </p:sp>
      <p:pic>
        <p:nvPicPr>
          <p:cNvPr id="1417219" name="Picture 3" descr="180px-Royalarch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00200"/>
            <a:ext cx="37719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7220" name="Text Box 4"/>
          <p:cNvSpPr txBox="1">
            <a:spLocks noChangeArrowheads="1"/>
          </p:cNvSpPr>
          <p:nvPr/>
        </p:nvSpPr>
        <p:spPr bwMode="auto">
          <a:xfrm>
            <a:off x="136525" y="3008313"/>
            <a:ext cx="22669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Sala del Capítulo</a:t>
            </a:r>
          </a:p>
          <a:p>
            <a:pPr eaLnBrk="1" hangingPunct="1"/>
            <a:r>
              <a:rPr lang="es-AR">
                <a:solidFill>
                  <a:schemeClr val="tx1"/>
                </a:solidFill>
              </a:rPr>
              <a:t>del Arco Real de </a:t>
            </a:r>
          </a:p>
          <a:p>
            <a:pPr eaLnBrk="1" hangingPunct="1"/>
            <a:r>
              <a:rPr lang="es-AR">
                <a:solidFill>
                  <a:schemeClr val="tx1"/>
                </a:solidFill>
              </a:rPr>
              <a:t>una Logia de Irlanda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17218"/>
                                        </p:tgtEl>
                                        <p:attrNameLst>
                                          <p:attrName>style.visibility</p:attrName>
                                        </p:attrNameLst>
                                      </p:cBhvr>
                                      <p:to>
                                        <p:strVal val="visible"/>
                                      </p:to>
                                    </p:set>
                                    <p:animEffect transition="in" filter="fade">
                                      <p:cBhvr>
                                        <p:cTn id="7" dur="2000"/>
                                        <p:tgtEl>
                                          <p:spTgt spid="1417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1417219"/>
                                        </p:tgtEl>
                                        <p:attrNameLst>
                                          <p:attrName>style.visibility</p:attrName>
                                        </p:attrNameLst>
                                      </p:cBhvr>
                                      <p:to>
                                        <p:strVal val="visible"/>
                                      </p:to>
                                    </p:set>
                                    <p:animEffect transition="in" filter="plus(in)">
                                      <p:cBhvr>
                                        <p:cTn id="12" dur="2000"/>
                                        <p:tgtEl>
                                          <p:spTgt spid="14172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17220"/>
                                        </p:tgtEl>
                                        <p:attrNameLst>
                                          <p:attrName>style.visibility</p:attrName>
                                        </p:attrNameLst>
                                      </p:cBhvr>
                                      <p:to>
                                        <p:strVal val="visible"/>
                                      </p:to>
                                    </p:set>
                                    <p:animEffect transition="in" filter="dissolve">
                                      <p:cBhvr>
                                        <p:cTn id="17" dur="500"/>
                                        <p:tgtEl>
                                          <p:spTgt spid="1417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7218" grpId="0"/>
      <p:bldP spid="1417220" grpId="0"/>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8242" name="Rectangle 2"/>
          <p:cNvSpPr>
            <a:spLocks noGrp="1" noChangeArrowheads="1"/>
          </p:cNvSpPr>
          <p:nvPr>
            <p:ph type="title"/>
          </p:nvPr>
        </p:nvSpPr>
        <p:spPr>
          <a:xfrm>
            <a:off x="457200" y="381000"/>
            <a:ext cx="8229600" cy="1143000"/>
          </a:xfrm>
        </p:spPr>
        <p:txBody>
          <a:bodyPr/>
          <a:lstStyle/>
          <a:p>
            <a:pPr eaLnBrk="1" hangingPunct="1"/>
            <a:r>
              <a:rPr lang="es-AR" sz="2800" smtClean="0">
                <a:solidFill>
                  <a:srgbClr val="FFFF00"/>
                </a:solidFill>
              </a:rPr>
              <a:t>Los documentos iniciales del Arco Real indican que este grado debería estar gobernado por un consejo de 72 miembros </a:t>
            </a:r>
            <a:r>
              <a:rPr lang="es-AR" sz="2800" i="1" smtClean="0">
                <a:solidFill>
                  <a:srgbClr val="FFFF00"/>
                </a:solidFill>
              </a:rPr>
              <a:t>(“</a:t>
            </a:r>
            <a:r>
              <a:rPr lang="es-ES" sz="2800" i="1" smtClean="0">
                <a:solidFill>
                  <a:srgbClr val="FFFF00"/>
                </a:solidFill>
              </a:rPr>
              <a:t>Extracto de las leyes de la sociedad del Real Arco, 1787</a:t>
            </a:r>
            <a:r>
              <a:rPr lang="es-ES" sz="2800" smtClean="0">
                <a:solidFill>
                  <a:srgbClr val="FFFF00"/>
                </a:solidFill>
              </a:rPr>
              <a:t>”).</a:t>
            </a:r>
            <a:endParaRPr lang="es-ES_tradnl" sz="2800" smtClean="0">
              <a:solidFill>
                <a:srgbClr val="FFFF00"/>
              </a:solidFill>
            </a:endParaRPr>
          </a:p>
        </p:txBody>
      </p:sp>
      <p:pic>
        <p:nvPicPr>
          <p:cNvPr id="1418243" name="Picture 3" descr="Rosacru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957388"/>
            <a:ext cx="5943600"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8244" name="Text Box 4"/>
          <p:cNvSpPr txBox="1">
            <a:spLocks noChangeArrowheads="1"/>
          </p:cNvSpPr>
          <p:nvPr/>
        </p:nvSpPr>
        <p:spPr bwMode="auto">
          <a:xfrm>
            <a:off x="76200" y="2398713"/>
            <a:ext cx="180975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misma</a:t>
            </a:r>
          </a:p>
          <a:p>
            <a:pPr eaLnBrk="1" hangingPunct="1"/>
            <a:r>
              <a:rPr lang="es-AR">
                <a:solidFill>
                  <a:schemeClr val="tx1"/>
                </a:solidFill>
              </a:rPr>
              <a:t>prescripción</a:t>
            </a:r>
          </a:p>
          <a:p>
            <a:pPr eaLnBrk="1" hangingPunct="1"/>
            <a:r>
              <a:rPr lang="es-AR">
                <a:solidFill>
                  <a:schemeClr val="tx1"/>
                </a:solidFill>
              </a:rPr>
              <a:t>existió en la</a:t>
            </a:r>
          </a:p>
          <a:p>
            <a:pPr eaLnBrk="1" hangingPunct="1"/>
            <a:r>
              <a:rPr lang="es-AR" i="1">
                <a:solidFill>
                  <a:schemeClr val="tx1"/>
                </a:solidFill>
              </a:rPr>
              <a:t>“Orden de</a:t>
            </a:r>
          </a:p>
          <a:p>
            <a:pPr eaLnBrk="1" hangingPunct="1"/>
            <a:r>
              <a:rPr lang="es-AR" i="1">
                <a:solidFill>
                  <a:schemeClr val="tx1"/>
                </a:solidFill>
              </a:rPr>
              <a:t>los Hermanos</a:t>
            </a:r>
          </a:p>
          <a:p>
            <a:pPr eaLnBrk="1" hangingPunct="1"/>
            <a:r>
              <a:rPr lang="es-AR" i="1">
                <a:solidFill>
                  <a:schemeClr val="tx1"/>
                </a:solidFill>
              </a:rPr>
              <a:t>Asiáticos”</a:t>
            </a:r>
            <a:r>
              <a:rPr lang="es-AR">
                <a:solidFill>
                  <a:schemeClr val="tx1"/>
                </a:solidFill>
              </a:rPr>
              <a:t>, que</a:t>
            </a:r>
          </a:p>
          <a:p>
            <a:pPr eaLnBrk="1" hangingPunct="1"/>
            <a:r>
              <a:rPr lang="es-AR">
                <a:solidFill>
                  <a:schemeClr val="tx1"/>
                </a:solidFill>
              </a:rPr>
              <a:t>se difundió</a:t>
            </a:r>
          </a:p>
          <a:p>
            <a:pPr eaLnBrk="1" hangingPunct="1"/>
            <a:r>
              <a:rPr lang="es-AR">
                <a:solidFill>
                  <a:schemeClr val="tx1"/>
                </a:solidFill>
              </a:rPr>
              <a:t>durante el siglo</a:t>
            </a:r>
          </a:p>
          <a:p>
            <a:pPr eaLnBrk="1" hangingPunct="1"/>
            <a:r>
              <a:rPr lang="es-AR">
                <a:solidFill>
                  <a:schemeClr val="tx1"/>
                </a:solidFill>
              </a:rPr>
              <a:t>XVIII y presenta</a:t>
            </a:r>
          </a:p>
          <a:p>
            <a:pPr eaLnBrk="1" hangingPunct="1"/>
            <a:r>
              <a:rPr lang="es-AR">
                <a:solidFill>
                  <a:schemeClr val="tx1"/>
                </a:solidFill>
              </a:rPr>
              <a:t>varios puntos</a:t>
            </a:r>
          </a:p>
          <a:p>
            <a:pPr eaLnBrk="1" hangingPunct="1"/>
            <a:r>
              <a:rPr lang="es-AR">
                <a:solidFill>
                  <a:schemeClr val="tx1"/>
                </a:solidFill>
              </a:rPr>
              <a:t>de contacto</a:t>
            </a:r>
          </a:p>
          <a:p>
            <a:pPr eaLnBrk="1" hangingPunct="1"/>
            <a:r>
              <a:rPr lang="es-AR">
                <a:solidFill>
                  <a:schemeClr val="tx1"/>
                </a:solidFill>
              </a:rPr>
              <a:t>con el Arco </a:t>
            </a:r>
          </a:p>
          <a:p>
            <a:pPr eaLnBrk="1" hangingPunct="1"/>
            <a:r>
              <a:rPr lang="es-AR">
                <a:solidFill>
                  <a:schemeClr val="tx1"/>
                </a:solidFill>
              </a:rPr>
              <a:t>Real inglés.</a:t>
            </a:r>
          </a:p>
          <a:p>
            <a:pPr eaLnBrk="1" hangingPunct="1"/>
            <a:endParaRPr lang="es-ES_tradnl">
              <a:solidFill>
                <a:schemeClr val="tx1"/>
              </a:solidFill>
            </a:endParaRPr>
          </a:p>
        </p:txBody>
      </p:sp>
      <p:sp>
        <p:nvSpPr>
          <p:cNvPr id="1418245" name="Text Box 5"/>
          <p:cNvSpPr txBox="1">
            <a:spLocks noChangeArrowheads="1"/>
          </p:cNvSpPr>
          <p:nvPr/>
        </p:nvSpPr>
        <p:spPr bwMode="auto">
          <a:xfrm>
            <a:off x="7772400" y="2465388"/>
            <a:ext cx="130175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Orden que</a:t>
            </a:r>
          </a:p>
          <a:p>
            <a:pPr eaLnBrk="1" hangingPunct="1"/>
            <a:r>
              <a:rPr lang="es-AR">
                <a:solidFill>
                  <a:schemeClr val="tx1"/>
                </a:solidFill>
              </a:rPr>
              <a:t>constituyó</a:t>
            </a:r>
          </a:p>
          <a:p>
            <a:pPr eaLnBrk="1" hangingPunct="1"/>
            <a:r>
              <a:rPr lang="es-AR">
                <a:solidFill>
                  <a:schemeClr val="tx1"/>
                </a:solidFill>
              </a:rPr>
              <a:t>también </a:t>
            </a:r>
          </a:p>
          <a:p>
            <a:pPr eaLnBrk="1" hangingPunct="1"/>
            <a:r>
              <a:rPr lang="es-AR">
                <a:solidFill>
                  <a:schemeClr val="tx1"/>
                </a:solidFill>
              </a:rPr>
              <a:t>un eslabón</a:t>
            </a:r>
          </a:p>
          <a:p>
            <a:pPr eaLnBrk="1" hangingPunct="1"/>
            <a:r>
              <a:rPr lang="es-AR">
                <a:solidFill>
                  <a:schemeClr val="tx1"/>
                </a:solidFill>
              </a:rPr>
              <a:t>en la </a:t>
            </a:r>
          </a:p>
          <a:p>
            <a:pPr eaLnBrk="1" hangingPunct="1"/>
            <a:r>
              <a:rPr lang="es-AR">
                <a:solidFill>
                  <a:schemeClr val="tx1"/>
                </a:solidFill>
              </a:rPr>
              <a:t>génesis</a:t>
            </a:r>
          </a:p>
          <a:p>
            <a:pPr eaLnBrk="1" hangingPunct="1"/>
            <a:r>
              <a:rPr lang="es-AR">
                <a:solidFill>
                  <a:schemeClr val="tx1"/>
                </a:solidFill>
              </a:rPr>
              <a:t>de la </a:t>
            </a:r>
          </a:p>
          <a:p>
            <a:pPr eaLnBrk="1" hangingPunct="1"/>
            <a:r>
              <a:rPr lang="es-AR" i="1">
                <a:solidFill>
                  <a:schemeClr val="tx1"/>
                </a:solidFill>
              </a:rPr>
              <a:t>“Rosacruz</a:t>
            </a:r>
          </a:p>
          <a:p>
            <a:pPr eaLnBrk="1" hangingPunct="1"/>
            <a:r>
              <a:rPr lang="es-AR" i="1">
                <a:solidFill>
                  <a:schemeClr val="tx1"/>
                </a:solidFill>
              </a:rPr>
              <a:t>de Oro”</a:t>
            </a:r>
            <a:endParaRPr lang="es-ES_tradnl" i="1">
              <a:solidFill>
                <a:schemeClr val="tx1"/>
              </a:solidFill>
            </a:endParaRPr>
          </a:p>
        </p:txBody>
      </p:sp>
      <p:sp>
        <p:nvSpPr>
          <p:cNvPr id="1418246" name="Text Box 6"/>
          <p:cNvSpPr txBox="1">
            <a:spLocks noChangeArrowheads="1"/>
          </p:cNvSpPr>
          <p:nvPr/>
        </p:nvSpPr>
        <p:spPr bwMode="auto">
          <a:xfrm>
            <a:off x="1638300" y="6064250"/>
            <a:ext cx="6267450" cy="6413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t>En el grado de “Pequeño Arquitecto”, del Rito Adonhiramita,</a:t>
            </a:r>
          </a:p>
          <a:p>
            <a:pPr algn="ctr" eaLnBrk="1" hangingPunct="1"/>
            <a:r>
              <a:rPr lang="es-AR"/>
              <a:t>la Logia se alumbra con 72 luces.</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8242"/>
                                        </p:tgtEl>
                                        <p:attrNameLst>
                                          <p:attrName>style.visibility</p:attrName>
                                        </p:attrNameLst>
                                      </p:cBhvr>
                                      <p:to>
                                        <p:strVal val="visible"/>
                                      </p:to>
                                    </p:set>
                                    <p:animEffect transition="in" filter="blinds(horizontal)">
                                      <p:cBhvr>
                                        <p:cTn id="7" dur="500"/>
                                        <p:tgtEl>
                                          <p:spTgt spid="1418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18244"/>
                                        </p:tgtEl>
                                        <p:attrNameLst>
                                          <p:attrName>style.visibility</p:attrName>
                                        </p:attrNameLst>
                                      </p:cBhvr>
                                      <p:to>
                                        <p:strVal val="visible"/>
                                      </p:to>
                                    </p:set>
                                    <p:animEffect transition="in" filter="dissolve">
                                      <p:cBhvr>
                                        <p:cTn id="12" dur="500"/>
                                        <p:tgtEl>
                                          <p:spTgt spid="14182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18245"/>
                                        </p:tgtEl>
                                        <p:attrNameLst>
                                          <p:attrName>style.visibility</p:attrName>
                                        </p:attrNameLst>
                                      </p:cBhvr>
                                      <p:to>
                                        <p:strVal val="visible"/>
                                      </p:to>
                                    </p:set>
                                    <p:animEffect transition="in" filter="dissolve">
                                      <p:cBhvr>
                                        <p:cTn id="17" dur="500"/>
                                        <p:tgtEl>
                                          <p:spTgt spid="14182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18243"/>
                                        </p:tgtEl>
                                        <p:attrNameLst>
                                          <p:attrName>style.visibility</p:attrName>
                                        </p:attrNameLst>
                                      </p:cBhvr>
                                      <p:to>
                                        <p:strVal val="visible"/>
                                      </p:to>
                                    </p:set>
                                    <p:animEffect transition="in" filter="fade">
                                      <p:cBhvr>
                                        <p:cTn id="22" dur="2000"/>
                                        <p:tgtEl>
                                          <p:spTgt spid="14182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418246"/>
                                        </p:tgtEl>
                                        <p:attrNameLst>
                                          <p:attrName>style.visibility</p:attrName>
                                        </p:attrNameLst>
                                      </p:cBhvr>
                                      <p:to>
                                        <p:strVal val="visible"/>
                                      </p:to>
                                    </p:set>
                                    <p:animEffect transition="in" filter="circle(in)">
                                      <p:cBhvr>
                                        <p:cTn id="27" dur="2000"/>
                                        <p:tgtEl>
                                          <p:spTgt spid="1418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8242" grpId="0"/>
      <p:bldP spid="1418244" grpId="0"/>
      <p:bldP spid="1418245" grpId="0"/>
      <p:bldP spid="1418246"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266" name="Rectangle 2"/>
          <p:cNvSpPr>
            <a:spLocks noGrp="1" noChangeArrowheads="1"/>
          </p:cNvSpPr>
          <p:nvPr>
            <p:ph type="title"/>
          </p:nvPr>
        </p:nvSpPr>
        <p:spPr>
          <a:xfrm>
            <a:off x="457200" y="457200"/>
            <a:ext cx="8229600" cy="1143000"/>
          </a:xfrm>
        </p:spPr>
        <p:txBody>
          <a:bodyPr/>
          <a:lstStyle/>
          <a:p>
            <a:pPr eaLnBrk="1" hangingPunct="1"/>
            <a:r>
              <a:rPr lang="es-AR" sz="3800" smtClean="0">
                <a:solidFill>
                  <a:srgbClr val="FFFF00"/>
                </a:solidFill>
              </a:rPr>
              <a:t>Los actuales Capítulos del Arco Real del Rito York confieren cuatro grados</a:t>
            </a:r>
            <a:endParaRPr lang="es-ES_tradnl" sz="3800" smtClean="0">
              <a:solidFill>
                <a:srgbClr val="FFFF00"/>
              </a:solidFill>
            </a:endParaRPr>
          </a:p>
        </p:txBody>
      </p:sp>
      <p:sp>
        <p:nvSpPr>
          <p:cNvPr id="1419267" name="Rectangle 3"/>
          <p:cNvSpPr>
            <a:spLocks noGrp="1" noChangeArrowheads="1"/>
          </p:cNvSpPr>
          <p:nvPr>
            <p:ph type="body" idx="1"/>
          </p:nvPr>
        </p:nvSpPr>
        <p:spPr>
          <a:xfrm>
            <a:off x="457200" y="2027238"/>
            <a:ext cx="8229600" cy="4525962"/>
          </a:xfrm>
        </p:spPr>
        <p:txBody>
          <a:bodyPr/>
          <a:lstStyle/>
          <a:p>
            <a:pPr eaLnBrk="1" hangingPunct="1"/>
            <a:r>
              <a:rPr lang="es-AR" sz="2800" smtClean="0"/>
              <a:t>Maestro de Marca (Mark Master)</a:t>
            </a:r>
          </a:p>
          <a:p>
            <a:pPr eaLnBrk="1" hangingPunct="1"/>
            <a:r>
              <a:rPr lang="es-AR" sz="2800" smtClean="0"/>
              <a:t>Maestro Pasado o Aprobado (Past Master)</a:t>
            </a:r>
          </a:p>
          <a:p>
            <a:pPr eaLnBrk="1" hangingPunct="1"/>
            <a:r>
              <a:rPr lang="es-AR" sz="2800" smtClean="0"/>
              <a:t>Excelentísimo Maestro o Muy Excelente Maestro (Most Excellent Master)</a:t>
            </a:r>
          </a:p>
          <a:p>
            <a:pPr eaLnBrk="1" hangingPunct="1"/>
            <a:r>
              <a:rPr lang="es-AR" sz="2800" smtClean="0"/>
              <a:t>Arco Real (Royal Arch)</a:t>
            </a:r>
          </a:p>
          <a:p>
            <a:pPr eaLnBrk="1" hangingPunct="1"/>
            <a:r>
              <a:rPr lang="es-AR" sz="2800" smtClean="0"/>
              <a:t>Hay muchas variantes según los países. Por ejemplo, puede invertirse el orden de los dos primeros grados. Pero la sucesión expuesta es la más frecuente.</a:t>
            </a:r>
            <a:endParaRPr lang="es-ES_tradnl" sz="2800" smtClean="0"/>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9266"/>
                                        </p:tgtEl>
                                        <p:attrNameLst>
                                          <p:attrName>style.visibility</p:attrName>
                                        </p:attrNameLst>
                                      </p:cBhvr>
                                      <p:to>
                                        <p:strVal val="visible"/>
                                      </p:to>
                                    </p:set>
                                    <p:animEffect transition="in" filter="blinds(horizontal)">
                                      <p:cBhvr>
                                        <p:cTn id="7" dur="500"/>
                                        <p:tgtEl>
                                          <p:spTgt spid="1419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19267">
                                            <p:txEl>
                                              <p:pRg st="0" end="0"/>
                                            </p:txEl>
                                          </p:spTgt>
                                        </p:tgtEl>
                                        <p:attrNameLst>
                                          <p:attrName>style.visibility</p:attrName>
                                        </p:attrNameLst>
                                      </p:cBhvr>
                                      <p:to>
                                        <p:strVal val="visible"/>
                                      </p:to>
                                    </p:set>
                                    <p:animEffect transition="in" filter="blinds(horizontal)">
                                      <p:cBhvr>
                                        <p:cTn id="12" dur="500"/>
                                        <p:tgtEl>
                                          <p:spTgt spid="14192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19267">
                                            <p:txEl>
                                              <p:pRg st="1" end="1"/>
                                            </p:txEl>
                                          </p:spTgt>
                                        </p:tgtEl>
                                        <p:attrNameLst>
                                          <p:attrName>style.visibility</p:attrName>
                                        </p:attrNameLst>
                                      </p:cBhvr>
                                      <p:to>
                                        <p:strVal val="visible"/>
                                      </p:to>
                                    </p:set>
                                    <p:animEffect transition="in" filter="blinds(horizontal)">
                                      <p:cBhvr>
                                        <p:cTn id="17" dur="500"/>
                                        <p:tgtEl>
                                          <p:spTgt spid="141926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19267">
                                            <p:txEl>
                                              <p:pRg st="2" end="2"/>
                                            </p:txEl>
                                          </p:spTgt>
                                        </p:tgtEl>
                                        <p:attrNameLst>
                                          <p:attrName>style.visibility</p:attrName>
                                        </p:attrNameLst>
                                      </p:cBhvr>
                                      <p:to>
                                        <p:strVal val="visible"/>
                                      </p:to>
                                    </p:set>
                                    <p:animEffect transition="in" filter="blinds(horizontal)">
                                      <p:cBhvr>
                                        <p:cTn id="22" dur="500"/>
                                        <p:tgtEl>
                                          <p:spTgt spid="141926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19267">
                                            <p:txEl>
                                              <p:pRg st="3" end="3"/>
                                            </p:txEl>
                                          </p:spTgt>
                                        </p:tgtEl>
                                        <p:attrNameLst>
                                          <p:attrName>style.visibility</p:attrName>
                                        </p:attrNameLst>
                                      </p:cBhvr>
                                      <p:to>
                                        <p:strVal val="visible"/>
                                      </p:to>
                                    </p:set>
                                    <p:animEffect transition="in" filter="blinds(horizontal)">
                                      <p:cBhvr>
                                        <p:cTn id="27" dur="500"/>
                                        <p:tgtEl>
                                          <p:spTgt spid="141926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19267">
                                            <p:txEl>
                                              <p:pRg st="4" end="4"/>
                                            </p:txEl>
                                          </p:spTgt>
                                        </p:tgtEl>
                                        <p:attrNameLst>
                                          <p:attrName>style.visibility</p:attrName>
                                        </p:attrNameLst>
                                      </p:cBhvr>
                                      <p:to>
                                        <p:strVal val="visible"/>
                                      </p:to>
                                    </p:set>
                                    <p:animEffect transition="in" filter="blinds(horizontal)">
                                      <p:cBhvr>
                                        <p:cTn id="32" dur="500"/>
                                        <p:tgtEl>
                                          <p:spTgt spid="1419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9266" grpId="0"/>
      <p:bldP spid="1419267" grpId="0" build="p"/>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0290" name="Rectangle 2"/>
          <p:cNvSpPr>
            <a:spLocks noGrp="1" noChangeArrowheads="1"/>
          </p:cNvSpPr>
          <p:nvPr>
            <p:ph type="title"/>
          </p:nvPr>
        </p:nvSpPr>
        <p:spPr>
          <a:xfrm>
            <a:off x="457200" y="0"/>
            <a:ext cx="8229600" cy="1143000"/>
          </a:xfrm>
        </p:spPr>
        <p:txBody>
          <a:bodyPr/>
          <a:lstStyle/>
          <a:p>
            <a:pPr eaLnBrk="1" hangingPunct="1"/>
            <a:r>
              <a:rPr lang="es-AR" smtClean="0">
                <a:solidFill>
                  <a:srgbClr val="FFFF00"/>
                </a:solidFill>
              </a:rPr>
              <a:t>Maestro de Marca</a:t>
            </a:r>
            <a:endParaRPr lang="es-ES_tradnl" smtClean="0">
              <a:solidFill>
                <a:srgbClr val="FFFF00"/>
              </a:solidFill>
            </a:endParaRPr>
          </a:p>
        </p:txBody>
      </p:sp>
      <p:sp>
        <p:nvSpPr>
          <p:cNvPr id="1420291" name="Rectangle 3"/>
          <p:cNvSpPr>
            <a:spLocks noGrp="1" noChangeArrowheads="1"/>
          </p:cNvSpPr>
          <p:nvPr>
            <p:ph type="body" sz="half" idx="1"/>
          </p:nvPr>
        </p:nvSpPr>
        <p:spPr/>
        <p:txBody>
          <a:bodyPr/>
          <a:lstStyle/>
          <a:p>
            <a:pPr eaLnBrk="1" hangingPunct="1">
              <a:lnSpc>
                <a:spcPct val="80000"/>
              </a:lnSpc>
            </a:pPr>
            <a:r>
              <a:rPr lang="es-AR" sz="1800" smtClean="0"/>
              <a:t>En una de las variantes de este grado, se dice que, antes de la llegada de Hiram, los trabajos del Templo habían sido dirigidos por un pariente de Salomón llamado Cavellum.</a:t>
            </a:r>
          </a:p>
          <a:p>
            <a:pPr eaLnBrk="1" hangingPunct="1">
              <a:lnSpc>
                <a:spcPct val="80000"/>
              </a:lnSpc>
            </a:pPr>
            <a:r>
              <a:rPr lang="es-AR" sz="1800" smtClean="0"/>
              <a:t>Cuando se intentó levantar una puerta al Norte del Templo, Cavellum pretendió equivocadamente cerrar el arco con una piedra cúbica.</a:t>
            </a:r>
          </a:p>
          <a:p>
            <a:pPr eaLnBrk="1" hangingPunct="1">
              <a:lnSpc>
                <a:spcPct val="80000"/>
              </a:lnSpc>
            </a:pPr>
            <a:r>
              <a:rPr lang="es-AR" sz="1800" smtClean="0"/>
              <a:t>De forma tal que las dovelas del arco cayeron sobre él y lo mataron.</a:t>
            </a:r>
          </a:p>
          <a:p>
            <a:pPr eaLnBrk="1" hangingPunct="1">
              <a:lnSpc>
                <a:spcPct val="80000"/>
              </a:lnSpc>
            </a:pPr>
            <a:r>
              <a:rPr lang="es-AR" sz="1800" smtClean="0"/>
              <a:t>Por eso, al Norte del Templo no había puertas.</a:t>
            </a:r>
          </a:p>
          <a:p>
            <a:pPr eaLnBrk="1" hangingPunct="1">
              <a:lnSpc>
                <a:spcPct val="80000"/>
              </a:lnSpc>
            </a:pPr>
            <a:r>
              <a:rPr lang="es-AR" sz="1800" smtClean="0"/>
              <a:t>Y cuando Hiram fue asesinado, no pudo escapar por ese lado.</a:t>
            </a:r>
            <a:endParaRPr lang="es-ES_tradnl" sz="1800" smtClean="0"/>
          </a:p>
        </p:txBody>
      </p:sp>
      <p:sp>
        <p:nvSpPr>
          <p:cNvPr id="312324" name="Rectangle 4"/>
          <p:cNvSpPr>
            <a:spLocks noGrp="1" noChangeArrowheads="1"/>
          </p:cNvSpPr>
          <p:nvPr>
            <p:ph sz="half" idx="2"/>
          </p:nvPr>
        </p:nvSpPr>
        <p:spPr/>
        <p:txBody>
          <a:bodyPr/>
          <a:lstStyle/>
          <a:p>
            <a:pPr eaLnBrk="1" hangingPunct="1">
              <a:lnSpc>
                <a:spcPct val="80000"/>
              </a:lnSpc>
            </a:pPr>
            <a:endParaRPr lang="es-AR" sz="1800" smtClean="0"/>
          </a:p>
        </p:txBody>
      </p:sp>
      <p:pic>
        <p:nvPicPr>
          <p:cNvPr id="1420293" name="Picture 5" descr="markMason-copi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1085850"/>
            <a:ext cx="3638550"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0294" name="Text Box 6"/>
          <p:cNvSpPr txBox="1">
            <a:spLocks noChangeArrowheads="1"/>
          </p:cNvSpPr>
          <p:nvPr/>
        </p:nvSpPr>
        <p:spPr bwMode="auto">
          <a:xfrm>
            <a:off x="838200" y="6096000"/>
            <a:ext cx="2787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t>
            </a:r>
            <a:r>
              <a:rPr lang="es-AR" i="1">
                <a:solidFill>
                  <a:schemeClr val="tx1"/>
                </a:solidFill>
              </a:rPr>
              <a:t>“Mark Master”</a:t>
            </a:r>
            <a:endParaRPr lang="es-ES_tradnl"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20290"/>
                                        </p:tgtEl>
                                        <p:attrNameLst>
                                          <p:attrName>style.visibility</p:attrName>
                                        </p:attrNameLst>
                                      </p:cBhvr>
                                      <p:to>
                                        <p:strVal val="visible"/>
                                      </p:to>
                                    </p:set>
                                    <p:animEffect transition="in" filter="blinds(horizontal)">
                                      <p:cBhvr>
                                        <p:cTn id="7" dur="500"/>
                                        <p:tgtEl>
                                          <p:spTgt spid="1420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20291">
                                            <p:txEl>
                                              <p:pRg st="0" end="0"/>
                                            </p:txEl>
                                          </p:spTgt>
                                        </p:tgtEl>
                                        <p:attrNameLst>
                                          <p:attrName>style.visibility</p:attrName>
                                        </p:attrNameLst>
                                      </p:cBhvr>
                                      <p:to>
                                        <p:strVal val="visible"/>
                                      </p:to>
                                    </p:set>
                                    <p:animEffect transition="in" filter="blinds(horizontal)">
                                      <p:cBhvr>
                                        <p:cTn id="12" dur="500"/>
                                        <p:tgtEl>
                                          <p:spTgt spid="14202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20291">
                                            <p:txEl>
                                              <p:pRg st="1" end="1"/>
                                            </p:txEl>
                                          </p:spTgt>
                                        </p:tgtEl>
                                        <p:attrNameLst>
                                          <p:attrName>style.visibility</p:attrName>
                                        </p:attrNameLst>
                                      </p:cBhvr>
                                      <p:to>
                                        <p:strVal val="visible"/>
                                      </p:to>
                                    </p:set>
                                    <p:animEffect transition="in" filter="blinds(horizontal)">
                                      <p:cBhvr>
                                        <p:cTn id="17" dur="500"/>
                                        <p:tgtEl>
                                          <p:spTgt spid="14202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20291">
                                            <p:txEl>
                                              <p:pRg st="2" end="2"/>
                                            </p:txEl>
                                          </p:spTgt>
                                        </p:tgtEl>
                                        <p:attrNameLst>
                                          <p:attrName>style.visibility</p:attrName>
                                        </p:attrNameLst>
                                      </p:cBhvr>
                                      <p:to>
                                        <p:strVal val="visible"/>
                                      </p:to>
                                    </p:set>
                                    <p:animEffect transition="in" filter="blinds(horizontal)">
                                      <p:cBhvr>
                                        <p:cTn id="22" dur="500"/>
                                        <p:tgtEl>
                                          <p:spTgt spid="14202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20291">
                                            <p:txEl>
                                              <p:pRg st="3" end="3"/>
                                            </p:txEl>
                                          </p:spTgt>
                                        </p:tgtEl>
                                        <p:attrNameLst>
                                          <p:attrName>style.visibility</p:attrName>
                                        </p:attrNameLst>
                                      </p:cBhvr>
                                      <p:to>
                                        <p:strVal val="visible"/>
                                      </p:to>
                                    </p:set>
                                    <p:animEffect transition="in" filter="blinds(horizontal)">
                                      <p:cBhvr>
                                        <p:cTn id="27" dur="500"/>
                                        <p:tgtEl>
                                          <p:spTgt spid="14202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20291">
                                            <p:txEl>
                                              <p:pRg st="4" end="4"/>
                                            </p:txEl>
                                          </p:spTgt>
                                        </p:tgtEl>
                                        <p:attrNameLst>
                                          <p:attrName>style.visibility</p:attrName>
                                        </p:attrNameLst>
                                      </p:cBhvr>
                                      <p:to>
                                        <p:strVal val="visible"/>
                                      </p:to>
                                    </p:set>
                                    <p:animEffect transition="in" filter="blinds(horizontal)">
                                      <p:cBhvr>
                                        <p:cTn id="32" dur="500"/>
                                        <p:tgtEl>
                                          <p:spTgt spid="14202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420293"/>
                                        </p:tgtEl>
                                        <p:attrNameLst>
                                          <p:attrName>style.visibility</p:attrName>
                                        </p:attrNameLst>
                                      </p:cBhvr>
                                      <p:to>
                                        <p:strVal val="visible"/>
                                      </p:to>
                                    </p:set>
                                    <p:animEffect transition="in" filter="fade">
                                      <p:cBhvr>
                                        <p:cTn id="37" dur="2000"/>
                                        <p:tgtEl>
                                          <p:spTgt spid="142029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20294"/>
                                        </p:tgtEl>
                                        <p:attrNameLst>
                                          <p:attrName>style.visibility</p:attrName>
                                        </p:attrNameLst>
                                      </p:cBhvr>
                                      <p:to>
                                        <p:strVal val="visible"/>
                                      </p:to>
                                    </p:set>
                                    <p:animEffect transition="in" filter="dissolve">
                                      <p:cBhvr>
                                        <p:cTn id="42" dur="500"/>
                                        <p:tgtEl>
                                          <p:spTgt spid="1420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0290" grpId="0"/>
      <p:bldP spid="1420291" grpId="0" build="p"/>
      <p:bldP spid="1420294" grpId="0"/>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314" name="Rectangle 2"/>
          <p:cNvSpPr>
            <a:spLocks noGrp="1" noChangeArrowheads="1"/>
          </p:cNvSpPr>
          <p:nvPr>
            <p:ph type="title"/>
          </p:nvPr>
        </p:nvSpPr>
        <p:spPr>
          <a:xfrm>
            <a:off x="457200" y="0"/>
            <a:ext cx="8229600" cy="1143000"/>
          </a:xfrm>
        </p:spPr>
        <p:txBody>
          <a:bodyPr/>
          <a:lstStyle/>
          <a:p>
            <a:pPr eaLnBrk="1" hangingPunct="1"/>
            <a:r>
              <a:rPr lang="es-AR" smtClean="0">
                <a:solidFill>
                  <a:srgbClr val="FFFF00"/>
                </a:solidFill>
              </a:rPr>
              <a:t>Maestro de Marca</a:t>
            </a:r>
            <a:endParaRPr lang="es-ES_tradnl" smtClean="0">
              <a:solidFill>
                <a:srgbClr val="FFFF00"/>
              </a:solidFill>
            </a:endParaRPr>
          </a:p>
        </p:txBody>
      </p:sp>
      <p:sp>
        <p:nvSpPr>
          <p:cNvPr id="1421315" name="Rectangle 3"/>
          <p:cNvSpPr>
            <a:spLocks noGrp="1" noChangeArrowheads="1"/>
          </p:cNvSpPr>
          <p:nvPr>
            <p:ph type="body" sz="half" idx="1"/>
          </p:nvPr>
        </p:nvSpPr>
        <p:spPr/>
        <p:txBody>
          <a:bodyPr/>
          <a:lstStyle/>
          <a:p>
            <a:pPr eaLnBrk="1" hangingPunct="1">
              <a:lnSpc>
                <a:spcPct val="80000"/>
              </a:lnSpc>
            </a:pPr>
            <a:r>
              <a:rPr lang="es-AR" sz="2000" smtClean="0"/>
              <a:t>En otra variante, un Compañero encuentra casualmente una piedra de forma extraña, y la presenta como propia.</a:t>
            </a:r>
          </a:p>
          <a:p>
            <a:pPr eaLnBrk="1" hangingPunct="1">
              <a:lnSpc>
                <a:spcPct val="80000"/>
              </a:lnSpc>
            </a:pPr>
            <a:r>
              <a:rPr lang="es-AR" sz="2000" smtClean="0"/>
              <a:t>Los Supervisores del trabajo no pueden aprobarla, pero encuentran en ella una </a:t>
            </a:r>
            <a:r>
              <a:rPr lang="es-AR" sz="2000" i="1" smtClean="0"/>
              <a:t>“oculta belleza”.</a:t>
            </a:r>
          </a:p>
          <a:p>
            <a:pPr eaLnBrk="1" hangingPunct="1">
              <a:lnSpc>
                <a:spcPct val="80000"/>
              </a:lnSpc>
            </a:pPr>
            <a:r>
              <a:rPr lang="es-AR" sz="2000" smtClean="0"/>
              <a:t>El Compañero tampoco puede justificar que sea su propia obra.</a:t>
            </a:r>
          </a:p>
          <a:p>
            <a:pPr eaLnBrk="1" hangingPunct="1">
              <a:lnSpc>
                <a:spcPct val="80000"/>
              </a:lnSpc>
            </a:pPr>
            <a:r>
              <a:rPr lang="es-AR" sz="2000" smtClean="0"/>
              <a:t>Finalmente, se descubre que era una piedra clave tallada por el propio Hiram Abiff, y que contenía su marca.</a:t>
            </a:r>
            <a:endParaRPr lang="es-ES_tradnl" sz="2000" smtClean="0"/>
          </a:p>
        </p:txBody>
      </p:sp>
      <p:sp>
        <p:nvSpPr>
          <p:cNvPr id="313348" name="Rectangle 4"/>
          <p:cNvSpPr>
            <a:spLocks noGrp="1" noChangeArrowheads="1"/>
          </p:cNvSpPr>
          <p:nvPr>
            <p:ph sz="half" idx="2"/>
          </p:nvPr>
        </p:nvSpPr>
        <p:spPr/>
        <p:txBody>
          <a:bodyPr/>
          <a:lstStyle/>
          <a:p>
            <a:pPr eaLnBrk="1" hangingPunct="1">
              <a:lnSpc>
                <a:spcPct val="80000"/>
              </a:lnSpc>
            </a:pPr>
            <a:endParaRPr lang="es-AR" sz="2000" smtClean="0"/>
          </a:p>
        </p:txBody>
      </p:sp>
      <p:pic>
        <p:nvPicPr>
          <p:cNvPr id="1421317" name="Picture 5" descr="mar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19200"/>
            <a:ext cx="3976688"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1318" name="Text Box 6"/>
          <p:cNvSpPr txBox="1">
            <a:spLocks noChangeArrowheads="1"/>
          </p:cNvSpPr>
          <p:nvPr/>
        </p:nvSpPr>
        <p:spPr bwMode="auto">
          <a:xfrm>
            <a:off x="1098550" y="6208713"/>
            <a:ext cx="3092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Otro cuadro del Mark Master</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21314"/>
                                        </p:tgtEl>
                                        <p:attrNameLst>
                                          <p:attrName>style.visibility</p:attrName>
                                        </p:attrNameLst>
                                      </p:cBhvr>
                                      <p:to>
                                        <p:strVal val="visible"/>
                                      </p:to>
                                    </p:set>
                                    <p:animEffect transition="in" filter="blinds(horizontal)">
                                      <p:cBhvr>
                                        <p:cTn id="7" dur="500"/>
                                        <p:tgtEl>
                                          <p:spTgt spid="1421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21315">
                                            <p:txEl>
                                              <p:pRg st="0" end="0"/>
                                            </p:txEl>
                                          </p:spTgt>
                                        </p:tgtEl>
                                        <p:attrNameLst>
                                          <p:attrName>style.visibility</p:attrName>
                                        </p:attrNameLst>
                                      </p:cBhvr>
                                      <p:to>
                                        <p:strVal val="visible"/>
                                      </p:to>
                                    </p:set>
                                    <p:animEffect transition="in" filter="blinds(horizontal)">
                                      <p:cBhvr>
                                        <p:cTn id="12" dur="500"/>
                                        <p:tgtEl>
                                          <p:spTgt spid="14213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21315">
                                            <p:txEl>
                                              <p:pRg st="1" end="1"/>
                                            </p:txEl>
                                          </p:spTgt>
                                        </p:tgtEl>
                                        <p:attrNameLst>
                                          <p:attrName>style.visibility</p:attrName>
                                        </p:attrNameLst>
                                      </p:cBhvr>
                                      <p:to>
                                        <p:strVal val="visible"/>
                                      </p:to>
                                    </p:set>
                                    <p:animEffect transition="in" filter="blinds(horizontal)">
                                      <p:cBhvr>
                                        <p:cTn id="17" dur="500"/>
                                        <p:tgtEl>
                                          <p:spTgt spid="14213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21315">
                                            <p:txEl>
                                              <p:pRg st="2" end="2"/>
                                            </p:txEl>
                                          </p:spTgt>
                                        </p:tgtEl>
                                        <p:attrNameLst>
                                          <p:attrName>style.visibility</p:attrName>
                                        </p:attrNameLst>
                                      </p:cBhvr>
                                      <p:to>
                                        <p:strVal val="visible"/>
                                      </p:to>
                                    </p:set>
                                    <p:animEffect transition="in" filter="blinds(horizontal)">
                                      <p:cBhvr>
                                        <p:cTn id="22" dur="500"/>
                                        <p:tgtEl>
                                          <p:spTgt spid="14213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21315">
                                            <p:txEl>
                                              <p:pRg st="3" end="3"/>
                                            </p:txEl>
                                          </p:spTgt>
                                        </p:tgtEl>
                                        <p:attrNameLst>
                                          <p:attrName>style.visibility</p:attrName>
                                        </p:attrNameLst>
                                      </p:cBhvr>
                                      <p:to>
                                        <p:strVal val="visible"/>
                                      </p:to>
                                    </p:set>
                                    <p:animEffect transition="in" filter="blinds(horizontal)">
                                      <p:cBhvr>
                                        <p:cTn id="27" dur="500"/>
                                        <p:tgtEl>
                                          <p:spTgt spid="14213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421317"/>
                                        </p:tgtEl>
                                        <p:attrNameLst>
                                          <p:attrName>style.visibility</p:attrName>
                                        </p:attrNameLst>
                                      </p:cBhvr>
                                      <p:to>
                                        <p:strVal val="visible"/>
                                      </p:to>
                                    </p:set>
                                    <p:animEffect transition="in" filter="fade">
                                      <p:cBhvr>
                                        <p:cTn id="32" dur="2000"/>
                                        <p:tgtEl>
                                          <p:spTgt spid="142131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21318"/>
                                        </p:tgtEl>
                                        <p:attrNameLst>
                                          <p:attrName>style.visibility</p:attrName>
                                        </p:attrNameLst>
                                      </p:cBhvr>
                                      <p:to>
                                        <p:strVal val="visible"/>
                                      </p:to>
                                    </p:set>
                                    <p:animEffect transition="in" filter="dissolve">
                                      <p:cBhvr>
                                        <p:cTn id="37" dur="500"/>
                                        <p:tgtEl>
                                          <p:spTgt spid="1421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1314" grpId="0"/>
      <p:bldP spid="1421315" grpId="0" build="p"/>
      <p:bldP spid="1421318" grpId="0"/>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2338" name="Rectangle 2"/>
          <p:cNvSpPr>
            <a:spLocks noGrp="1" noChangeArrowheads="1"/>
          </p:cNvSpPr>
          <p:nvPr>
            <p:ph type="title"/>
          </p:nvPr>
        </p:nvSpPr>
        <p:spPr/>
        <p:txBody>
          <a:bodyPr/>
          <a:lstStyle/>
          <a:p>
            <a:pPr eaLnBrk="1" hangingPunct="1"/>
            <a:r>
              <a:rPr lang="es-AR" smtClean="0">
                <a:solidFill>
                  <a:srgbClr val="FFFF00"/>
                </a:solidFill>
              </a:rPr>
              <a:t>Maestro de Marca</a:t>
            </a:r>
            <a:endParaRPr lang="es-ES_tradnl" smtClean="0">
              <a:solidFill>
                <a:srgbClr val="FFFF00"/>
              </a:solidFill>
            </a:endParaRPr>
          </a:p>
        </p:txBody>
      </p:sp>
      <p:sp>
        <p:nvSpPr>
          <p:cNvPr id="1422339" name="Rectangle 3"/>
          <p:cNvSpPr>
            <a:spLocks noGrp="1" noChangeArrowheads="1"/>
          </p:cNvSpPr>
          <p:nvPr>
            <p:ph type="body" sz="half" idx="1"/>
          </p:nvPr>
        </p:nvSpPr>
        <p:spPr/>
        <p:txBody>
          <a:bodyPr/>
          <a:lstStyle/>
          <a:p>
            <a:pPr eaLnBrk="1" hangingPunct="1"/>
            <a:r>
              <a:rPr lang="es-ES" sz="2800" smtClean="0"/>
              <a:t>La tapicería es verde, con una columna blanca en cada ángulo. </a:t>
            </a:r>
          </a:p>
          <a:p>
            <a:pPr eaLnBrk="1" hangingPunct="1"/>
            <a:r>
              <a:rPr lang="es-ES" sz="2800" smtClean="0"/>
              <a:t>Hay 9 luces, en 3 grupos de 3.</a:t>
            </a:r>
            <a:endParaRPr lang="es-ES_tradnl" sz="2800" smtClean="0"/>
          </a:p>
        </p:txBody>
      </p:sp>
      <p:sp>
        <p:nvSpPr>
          <p:cNvPr id="314372" name="Rectangle 4"/>
          <p:cNvSpPr>
            <a:spLocks noGrp="1" noChangeArrowheads="1"/>
          </p:cNvSpPr>
          <p:nvPr>
            <p:ph sz="half" idx="2"/>
          </p:nvPr>
        </p:nvSpPr>
        <p:spPr/>
        <p:txBody>
          <a:bodyPr/>
          <a:lstStyle/>
          <a:p>
            <a:pPr eaLnBrk="1" hangingPunct="1"/>
            <a:endParaRPr lang="es-AR" sz="2800" smtClean="0"/>
          </a:p>
        </p:txBody>
      </p:sp>
      <p:pic>
        <p:nvPicPr>
          <p:cNvPr id="1422341" name="Picture 5" descr="MarkMasterrega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2950" y="1600200"/>
            <a:ext cx="428625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2342" name="Text Box 6"/>
          <p:cNvSpPr txBox="1">
            <a:spLocks noChangeArrowheads="1"/>
          </p:cNvSpPr>
          <p:nvPr/>
        </p:nvSpPr>
        <p:spPr bwMode="auto">
          <a:xfrm>
            <a:off x="819150" y="4724400"/>
            <a:ext cx="337185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Mandil y joyas de este grado.</a:t>
            </a:r>
          </a:p>
          <a:p>
            <a:pPr eaLnBrk="1" hangingPunct="1"/>
            <a:r>
              <a:rPr lang="es-AR">
                <a:solidFill>
                  <a:schemeClr val="tx1"/>
                </a:solidFill>
              </a:rPr>
              <a:t>Las rosetas corresponden a los</a:t>
            </a:r>
          </a:p>
          <a:p>
            <a:pPr eaLnBrk="1" hangingPunct="1"/>
            <a:r>
              <a:rPr lang="es-AR">
                <a:solidFill>
                  <a:schemeClr val="tx1"/>
                </a:solidFill>
              </a:rPr>
              <a:t>que desempeñan o han </a:t>
            </a:r>
          </a:p>
          <a:p>
            <a:pPr eaLnBrk="1" hangingPunct="1"/>
            <a:r>
              <a:rPr lang="es-AR">
                <a:solidFill>
                  <a:schemeClr val="tx1"/>
                </a:solidFill>
              </a:rPr>
              <a:t>desempeñado la Maestría</a:t>
            </a:r>
          </a:p>
          <a:p>
            <a:pPr eaLnBrk="1" hangingPunct="1"/>
            <a:r>
              <a:rPr lang="es-AR">
                <a:solidFill>
                  <a:schemeClr val="tx1"/>
                </a:solidFill>
              </a:rPr>
              <a:t>en esta cámara.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22338"/>
                                        </p:tgtEl>
                                        <p:attrNameLst>
                                          <p:attrName>style.visibility</p:attrName>
                                        </p:attrNameLst>
                                      </p:cBhvr>
                                      <p:to>
                                        <p:strVal val="visible"/>
                                      </p:to>
                                    </p:set>
                                    <p:animEffect transition="in" filter="blinds(horizontal)">
                                      <p:cBhvr>
                                        <p:cTn id="7" dur="500"/>
                                        <p:tgtEl>
                                          <p:spTgt spid="1422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22339">
                                            <p:txEl>
                                              <p:pRg st="0" end="0"/>
                                            </p:txEl>
                                          </p:spTgt>
                                        </p:tgtEl>
                                        <p:attrNameLst>
                                          <p:attrName>style.visibility</p:attrName>
                                        </p:attrNameLst>
                                      </p:cBhvr>
                                      <p:to>
                                        <p:strVal val="visible"/>
                                      </p:to>
                                    </p:set>
                                    <p:animEffect transition="in" filter="blinds(horizontal)">
                                      <p:cBhvr>
                                        <p:cTn id="12" dur="500"/>
                                        <p:tgtEl>
                                          <p:spTgt spid="1422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22339">
                                            <p:txEl>
                                              <p:pRg st="1" end="1"/>
                                            </p:txEl>
                                          </p:spTgt>
                                        </p:tgtEl>
                                        <p:attrNameLst>
                                          <p:attrName>style.visibility</p:attrName>
                                        </p:attrNameLst>
                                      </p:cBhvr>
                                      <p:to>
                                        <p:strVal val="visible"/>
                                      </p:to>
                                    </p:set>
                                    <p:animEffect transition="in" filter="blinds(horizontal)">
                                      <p:cBhvr>
                                        <p:cTn id="17" dur="500"/>
                                        <p:tgtEl>
                                          <p:spTgt spid="14223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1422341"/>
                                        </p:tgtEl>
                                        <p:attrNameLst>
                                          <p:attrName>style.visibility</p:attrName>
                                        </p:attrNameLst>
                                      </p:cBhvr>
                                      <p:to>
                                        <p:strVal val="visible"/>
                                      </p:to>
                                    </p:set>
                                    <p:animEffect transition="in" filter="wedge">
                                      <p:cBhvr>
                                        <p:cTn id="22" dur="2000"/>
                                        <p:tgtEl>
                                          <p:spTgt spid="142234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22342"/>
                                        </p:tgtEl>
                                        <p:attrNameLst>
                                          <p:attrName>style.visibility</p:attrName>
                                        </p:attrNameLst>
                                      </p:cBhvr>
                                      <p:to>
                                        <p:strVal val="visible"/>
                                      </p:to>
                                    </p:set>
                                    <p:animEffect transition="in" filter="dissolve">
                                      <p:cBhvr>
                                        <p:cTn id="27" dur="500"/>
                                        <p:tgtEl>
                                          <p:spTgt spid="1422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2338" grpId="0"/>
      <p:bldP spid="1422339" grpId="0" build="p"/>
      <p:bldP spid="1422342" grpId="0"/>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pPr eaLnBrk="1" hangingPunct="1"/>
            <a:r>
              <a:rPr lang="es-AR" smtClean="0">
                <a:solidFill>
                  <a:srgbClr val="FFFF00"/>
                </a:solidFill>
              </a:rPr>
              <a:t>Maestro de Marca</a:t>
            </a:r>
            <a:endParaRPr lang="es-ES_tradnl" smtClean="0">
              <a:solidFill>
                <a:srgbClr val="FFFF00"/>
              </a:solidFill>
            </a:endParaRPr>
          </a:p>
        </p:txBody>
      </p:sp>
      <p:pic>
        <p:nvPicPr>
          <p:cNvPr id="1423363" name="Picture 3" descr="Miley%20David%20A%20-%20m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24013"/>
            <a:ext cx="3767138" cy="332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364" name="Picture 4" descr="Mark%20Master%20capstone%20locking%202D%20Keystone%20Quest%20red,%20b&amp;w%2002%20transpar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175" y="1371600"/>
            <a:ext cx="30448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65" name="Text Box 5"/>
          <p:cNvSpPr txBox="1">
            <a:spLocks noChangeArrowheads="1"/>
          </p:cNvSpPr>
          <p:nvPr/>
        </p:nvSpPr>
        <p:spPr bwMode="auto">
          <a:xfrm>
            <a:off x="739775" y="5751513"/>
            <a:ext cx="8083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i="1">
                <a:solidFill>
                  <a:schemeClr val="tx1"/>
                </a:solidFill>
              </a:rPr>
              <a:t>“Hiram, the Widow´s Son, send to King Solomon”</a:t>
            </a:r>
            <a:r>
              <a:rPr lang="es-AR">
                <a:solidFill>
                  <a:schemeClr val="tx1"/>
                </a:solidFill>
              </a:rPr>
              <a:t> </a:t>
            </a:r>
            <a:r>
              <a:rPr lang="es-AR" i="1">
                <a:solidFill>
                  <a:schemeClr val="tx1"/>
                </a:solidFill>
              </a:rPr>
              <a:t>(“Hiram, el Hijo de la Viuda, </a:t>
            </a:r>
          </a:p>
          <a:p>
            <a:pPr algn="ctr" eaLnBrk="1" hangingPunct="1"/>
            <a:r>
              <a:rPr lang="es-AR" i="1">
                <a:solidFill>
                  <a:schemeClr val="tx1"/>
                </a:solidFill>
              </a:rPr>
              <a:t>lo envía al Rey Salomón”)</a:t>
            </a:r>
            <a:endParaRPr lang="es-ES_tradnl"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23362"/>
                                        </p:tgtEl>
                                        <p:attrNameLst>
                                          <p:attrName>style.visibility</p:attrName>
                                        </p:attrNameLst>
                                      </p:cBhvr>
                                      <p:to>
                                        <p:strVal val="visible"/>
                                      </p:to>
                                    </p:set>
                                    <p:animEffect transition="in" filter="fade">
                                      <p:cBhvr>
                                        <p:cTn id="7" dur="2000"/>
                                        <p:tgtEl>
                                          <p:spTgt spid="1423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423363"/>
                                        </p:tgtEl>
                                        <p:attrNameLst>
                                          <p:attrName>style.visibility</p:attrName>
                                        </p:attrNameLst>
                                      </p:cBhvr>
                                      <p:to>
                                        <p:strVal val="visible"/>
                                      </p:to>
                                    </p:set>
                                    <p:animEffect transition="in" filter="wedge">
                                      <p:cBhvr>
                                        <p:cTn id="12" dur="2000"/>
                                        <p:tgtEl>
                                          <p:spTgt spid="14233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1423364"/>
                                        </p:tgtEl>
                                        <p:attrNameLst>
                                          <p:attrName>style.visibility</p:attrName>
                                        </p:attrNameLst>
                                      </p:cBhvr>
                                      <p:to>
                                        <p:strVal val="visible"/>
                                      </p:to>
                                    </p:set>
                                    <p:animEffect transition="in" filter="plus(in)">
                                      <p:cBhvr>
                                        <p:cTn id="17" dur="2000"/>
                                        <p:tgtEl>
                                          <p:spTgt spid="14233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23365"/>
                                        </p:tgtEl>
                                        <p:attrNameLst>
                                          <p:attrName>style.visibility</p:attrName>
                                        </p:attrNameLst>
                                      </p:cBhvr>
                                      <p:to>
                                        <p:strVal val="visible"/>
                                      </p:to>
                                    </p:set>
                                    <p:animEffect transition="in" filter="fade">
                                      <p:cBhvr>
                                        <p:cTn id="22" dur="2000"/>
                                        <p:tgtEl>
                                          <p:spTgt spid="1423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62" grpId="0"/>
      <p:bldP spid="1423365" grpId="0"/>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6a00e550caa66d88340120a4d1fc8c970b-250w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60325"/>
            <a:ext cx="5334000"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28600" y="1600200"/>
            <a:ext cx="154463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Distintas</a:t>
            </a:r>
          </a:p>
          <a:p>
            <a:pPr eaLnBrk="1" hangingPunct="1"/>
            <a:r>
              <a:rPr lang="es-MX" b="1">
                <a:solidFill>
                  <a:schemeClr val="tx1"/>
                </a:solidFill>
              </a:rPr>
              <a:t>representa-</a:t>
            </a:r>
          </a:p>
          <a:p>
            <a:pPr eaLnBrk="1" hangingPunct="1"/>
            <a:r>
              <a:rPr lang="es-MX" b="1">
                <a:solidFill>
                  <a:schemeClr val="tx1"/>
                </a:solidFill>
              </a:rPr>
              <a:t>ciones de la</a:t>
            </a:r>
          </a:p>
          <a:p>
            <a:pPr eaLnBrk="1" hangingPunct="1"/>
            <a:r>
              <a:rPr lang="es-MX" b="1">
                <a:solidFill>
                  <a:schemeClr val="tx1"/>
                </a:solidFill>
              </a:rPr>
              <a:t>piedra clave</a:t>
            </a:r>
          </a:p>
          <a:p>
            <a:pPr eaLnBrk="1" hangingPunct="1"/>
            <a:r>
              <a:rPr lang="es-MX" b="1">
                <a:solidFill>
                  <a:schemeClr val="tx1"/>
                </a:solidFill>
              </a:rPr>
              <a:t>del Maestro</a:t>
            </a:r>
          </a:p>
          <a:p>
            <a:pPr eaLnBrk="1" hangingPunct="1"/>
            <a:r>
              <a:rPr lang="es-MX" b="1">
                <a:solidFill>
                  <a:schemeClr val="tx1"/>
                </a:solidFill>
              </a:rPr>
              <a:t>de Marca,</a:t>
            </a:r>
          </a:p>
          <a:p>
            <a:pPr eaLnBrk="1" hangingPunct="1"/>
            <a:r>
              <a:rPr lang="es-MX" b="1">
                <a:solidFill>
                  <a:schemeClr val="tx1"/>
                </a:solidFill>
              </a:rPr>
              <a:t>de gran</a:t>
            </a:r>
          </a:p>
          <a:p>
            <a:pPr eaLnBrk="1" hangingPunct="1"/>
            <a:r>
              <a:rPr lang="es-MX" b="1">
                <a:solidFill>
                  <a:schemeClr val="tx1"/>
                </a:solidFill>
              </a:rPr>
              <a:t>valor </a:t>
            </a:r>
          </a:p>
          <a:p>
            <a:pPr eaLnBrk="1" hangingPunct="1"/>
            <a:r>
              <a:rPr lang="es-MX" b="1">
                <a:solidFill>
                  <a:schemeClr val="tx1"/>
                </a:solidFill>
              </a:rPr>
              <a:t>simbólico</a:t>
            </a:r>
          </a:p>
          <a:p>
            <a:pPr eaLnBrk="1" hangingPunct="1"/>
            <a:r>
              <a:rPr lang="es-MX" b="1">
                <a:solidFill>
                  <a:schemeClr val="tx1"/>
                </a:solidFill>
              </a:rPr>
              <a:t>y artístico</a:t>
            </a:r>
            <a:endParaRPr lang="es-AR" b="1">
              <a:solidFill>
                <a:schemeClr val="tx1"/>
              </a:solidFill>
            </a:endParaRPr>
          </a:p>
        </p:txBody>
      </p:sp>
      <p:pic>
        <p:nvPicPr>
          <p:cNvPr id="4" name="Picture 5" descr="Mark Book Ezekiel L. Bas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1275"/>
            <a:ext cx="61722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92_001_1T1Tabbot_cropp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0163"/>
            <a:ext cx="5410200" cy="675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xit" presetSubtype="32" fill="hold" nodeType="clickEffect">
                                  <p:stCondLst>
                                    <p:cond delay="0"/>
                                  </p:stCondLst>
                                  <p:childTnLst>
                                    <p:animEffect transition="out" filter="diamond(out)">
                                      <p:cBhvr>
                                        <p:cTn id="16" dur="2000"/>
                                        <p:tgtEl>
                                          <p:spTgt spid="2"/>
                                        </p:tgtEl>
                                      </p:cBhvr>
                                    </p:animEffect>
                                    <p:set>
                                      <p:cBhvr>
                                        <p:cTn id="17" dur="1" fill="hold">
                                          <p:stCondLst>
                                            <p:cond delay="1999"/>
                                          </p:stCondLst>
                                        </p:cTn>
                                        <p:tgtEl>
                                          <p:spTgt spid="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out)">
                                      <p:cBhvr>
                                        <p:cTn id="22" dur="20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32" fill="hold" nodeType="clickEffect">
                                  <p:stCondLst>
                                    <p:cond delay="0"/>
                                  </p:stCondLst>
                                  <p:childTnLst>
                                    <p:animEffect transition="out" filter="diamond(out)">
                                      <p:cBhvr>
                                        <p:cTn id="26" dur="2000"/>
                                        <p:tgtEl>
                                          <p:spTgt spid="4"/>
                                        </p:tgtEl>
                                      </p:cBhvr>
                                    </p:animEffect>
                                    <p:set>
                                      <p:cBhvr>
                                        <p:cTn id="27" dur="1" fill="hold">
                                          <p:stCondLst>
                                            <p:cond delay="1999"/>
                                          </p:stCondLst>
                                        </p:cTn>
                                        <p:tgtEl>
                                          <p:spTgt spid="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out)">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8" name="Picture 5" descr="simbolo0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575" y="0"/>
            <a:ext cx="6038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32" fill="hold" nodeType="clickEffect">
                                  <p:stCondLst>
                                    <p:cond delay="0"/>
                                  </p:stCondLst>
                                  <p:childTnLst>
                                    <p:set>
                                      <p:cBhvr>
                                        <p:cTn id="6" dur="1" fill="hold">
                                          <p:stCondLst>
                                            <p:cond delay="0"/>
                                          </p:stCondLst>
                                        </p:cTn>
                                        <p:tgtEl>
                                          <p:spTgt spid="110598"/>
                                        </p:tgtEl>
                                        <p:attrNameLst>
                                          <p:attrName>style.visibility</p:attrName>
                                        </p:attrNameLst>
                                      </p:cBhvr>
                                      <p:to>
                                        <p:strVal val="visible"/>
                                      </p:to>
                                    </p:set>
                                    <p:animEffect transition="in" filter="plus(out)">
                                      <p:cBhvr>
                                        <p:cTn id="7" dur="2000"/>
                                        <p:tgtEl>
                                          <p:spTgt spid="110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4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61913"/>
            <a:ext cx="5268913" cy="671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4387" name="Text Box 3"/>
          <p:cNvSpPr txBox="1">
            <a:spLocks noChangeArrowheads="1"/>
          </p:cNvSpPr>
          <p:nvPr/>
        </p:nvSpPr>
        <p:spPr bwMode="auto">
          <a:xfrm>
            <a:off x="365125" y="1865313"/>
            <a:ext cx="20764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Escudo de la Gran</a:t>
            </a:r>
          </a:p>
          <a:p>
            <a:pPr eaLnBrk="1" hangingPunct="1"/>
            <a:r>
              <a:rPr lang="es-AR">
                <a:solidFill>
                  <a:schemeClr val="tx1"/>
                </a:solidFill>
              </a:rPr>
              <a:t>Logia de </a:t>
            </a:r>
          </a:p>
          <a:p>
            <a:pPr eaLnBrk="1" hangingPunct="1"/>
            <a:r>
              <a:rPr lang="es-AR">
                <a:solidFill>
                  <a:schemeClr val="tx1"/>
                </a:solidFill>
              </a:rPr>
              <a:t>Maestros de</a:t>
            </a:r>
          </a:p>
          <a:p>
            <a:pPr eaLnBrk="1" hangingPunct="1"/>
            <a:r>
              <a:rPr lang="es-AR">
                <a:solidFill>
                  <a:schemeClr val="tx1"/>
                </a:solidFill>
              </a:rPr>
              <a:t>Marca de</a:t>
            </a:r>
          </a:p>
          <a:p>
            <a:pPr eaLnBrk="1" hangingPunct="1"/>
            <a:r>
              <a:rPr lang="es-AR">
                <a:solidFill>
                  <a:schemeClr val="tx1"/>
                </a:solidFill>
              </a:rPr>
              <a:t>Inglaterra</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24386"/>
                                        </p:tgtEl>
                                        <p:attrNameLst>
                                          <p:attrName>style.visibility</p:attrName>
                                        </p:attrNameLst>
                                      </p:cBhvr>
                                      <p:to>
                                        <p:strVal val="visible"/>
                                      </p:to>
                                    </p:set>
                                    <p:animEffect transition="in" filter="fade">
                                      <p:cBhvr>
                                        <p:cTn id="7" dur="2000"/>
                                        <p:tgtEl>
                                          <p:spTgt spid="1424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24387"/>
                                        </p:tgtEl>
                                        <p:attrNameLst>
                                          <p:attrName>style.visibility</p:attrName>
                                        </p:attrNameLst>
                                      </p:cBhvr>
                                      <p:to>
                                        <p:strVal val="visible"/>
                                      </p:to>
                                    </p:set>
                                    <p:animEffect transition="in" filter="dissolve">
                                      <p:cBhvr>
                                        <p:cTn id="12" dur="500"/>
                                        <p:tgtEl>
                                          <p:spTgt spid="1424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4387" grpId="0"/>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410" name="Rectangle 2"/>
          <p:cNvSpPr>
            <a:spLocks noGrp="1" noChangeArrowheads="1"/>
          </p:cNvSpPr>
          <p:nvPr>
            <p:ph type="title"/>
          </p:nvPr>
        </p:nvSpPr>
        <p:spPr/>
        <p:txBody>
          <a:bodyPr/>
          <a:lstStyle/>
          <a:p>
            <a:pPr eaLnBrk="1" hangingPunct="1"/>
            <a:r>
              <a:rPr lang="es-AR" smtClean="0">
                <a:solidFill>
                  <a:srgbClr val="FFFF00"/>
                </a:solidFill>
              </a:rPr>
              <a:t>Maestro Pasado o Aprobado</a:t>
            </a:r>
            <a:endParaRPr lang="es-ES_tradnl" smtClean="0">
              <a:solidFill>
                <a:srgbClr val="FFFF00"/>
              </a:solidFill>
            </a:endParaRPr>
          </a:p>
        </p:txBody>
      </p:sp>
      <p:sp>
        <p:nvSpPr>
          <p:cNvPr id="1425411" name="Rectangle 3"/>
          <p:cNvSpPr>
            <a:spLocks noGrp="1" noChangeArrowheads="1"/>
          </p:cNvSpPr>
          <p:nvPr>
            <p:ph type="body" sz="half" idx="1"/>
          </p:nvPr>
        </p:nvSpPr>
        <p:spPr>
          <a:xfrm>
            <a:off x="381000" y="1600200"/>
            <a:ext cx="4038600" cy="4525963"/>
          </a:xfrm>
        </p:spPr>
        <p:txBody>
          <a:bodyPr/>
          <a:lstStyle/>
          <a:p>
            <a:pPr eaLnBrk="1" hangingPunct="1"/>
            <a:r>
              <a:rPr lang="es-AR" sz="2400" smtClean="0"/>
              <a:t>Es un grado “virtual”, porque confiere la condición de Maestro de una Logia Simbólica a quienes </a:t>
            </a:r>
            <a:r>
              <a:rPr lang="es-AR" sz="2400" i="1" smtClean="0"/>
              <a:t>no </a:t>
            </a:r>
            <a:r>
              <a:rPr lang="es-AR" sz="2400" smtClean="0"/>
              <a:t>la ejercen o han ejercido efectivamente.</a:t>
            </a:r>
          </a:p>
          <a:p>
            <a:pPr eaLnBrk="1" hangingPunct="1"/>
            <a:r>
              <a:rPr lang="es-AR" sz="2400" smtClean="0"/>
              <a:t>Por eso, en general, la Iniciación es una instalación temporaria en la Silla del Oriente.</a:t>
            </a:r>
            <a:endParaRPr lang="es-ES_tradnl" sz="2400" smtClean="0"/>
          </a:p>
        </p:txBody>
      </p:sp>
      <p:sp>
        <p:nvSpPr>
          <p:cNvPr id="319492" name="Rectangle 4"/>
          <p:cNvSpPr>
            <a:spLocks noGrp="1" noChangeArrowheads="1"/>
          </p:cNvSpPr>
          <p:nvPr>
            <p:ph sz="half" idx="2"/>
          </p:nvPr>
        </p:nvSpPr>
        <p:spPr/>
        <p:txBody>
          <a:bodyPr/>
          <a:lstStyle/>
          <a:p>
            <a:pPr eaLnBrk="1" hangingPunct="1"/>
            <a:endParaRPr lang="es-AR" sz="2400" smtClean="0"/>
          </a:p>
        </p:txBody>
      </p:sp>
      <p:pic>
        <p:nvPicPr>
          <p:cNvPr id="1425413" name="Picture 5" descr="past%20master%20colour%20transparent%2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4105275"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5414" name="Text Box 6"/>
          <p:cNvSpPr txBox="1">
            <a:spLocks noChangeArrowheads="1"/>
          </p:cNvSpPr>
          <p:nvPr/>
        </p:nvSpPr>
        <p:spPr bwMode="auto">
          <a:xfrm>
            <a:off x="5530850" y="6096000"/>
            <a:ext cx="2317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Joya del Past Master</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25410"/>
                                        </p:tgtEl>
                                        <p:attrNameLst>
                                          <p:attrName>style.visibility</p:attrName>
                                        </p:attrNameLst>
                                      </p:cBhvr>
                                      <p:to>
                                        <p:strVal val="visible"/>
                                      </p:to>
                                    </p:set>
                                    <p:animEffect transition="in" filter="blinds(horizontal)">
                                      <p:cBhvr>
                                        <p:cTn id="7" dur="500"/>
                                        <p:tgtEl>
                                          <p:spTgt spid="1425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25411">
                                            <p:txEl>
                                              <p:pRg st="0" end="0"/>
                                            </p:txEl>
                                          </p:spTgt>
                                        </p:tgtEl>
                                        <p:attrNameLst>
                                          <p:attrName>style.visibility</p:attrName>
                                        </p:attrNameLst>
                                      </p:cBhvr>
                                      <p:to>
                                        <p:strVal val="visible"/>
                                      </p:to>
                                    </p:set>
                                    <p:animEffect transition="in" filter="blinds(horizontal)">
                                      <p:cBhvr>
                                        <p:cTn id="12" dur="1000"/>
                                        <p:tgtEl>
                                          <p:spTgt spid="14254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25411">
                                            <p:txEl>
                                              <p:pRg st="1" end="1"/>
                                            </p:txEl>
                                          </p:spTgt>
                                        </p:tgtEl>
                                        <p:attrNameLst>
                                          <p:attrName>style.visibility</p:attrName>
                                        </p:attrNameLst>
                                      </p:cBhvr>
                                      <p:to>
                                        <p:strVal val="visible"/>
                                      </p:to>
                                    </p:set>
                                    <p:animEffect transition="in" filter="blinds(horizontal)">
                                      <p:cBhvr>
                                        <p:cTn id="17" dur="1000"/>
                                        <p:tgtEl>
                                          <p:spTgt spid="14254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25413"/>
                                        </p:tgtEl>
                                        <p:attrNameLst>
                                          <p:attrName>style.visibility</p:attrName>
                                        </p:attrNameLst>
                                      </p:cBhvr>
                                      <p:to>
                                        <p:strVal val="visible"/>
                                      </p:to>
                                    </p:set>
                                    <p:animEffect transition="in" filter="fade">
                                      <p:cBhvr>
                                        <p:cTn id="22" dur="2000"/>
                                        <p:tgtEl>
                                          <p:spTgt spid="14254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25414"/>
                                        </p:tgtEl>
                                        <p:attrNameLst>
                                          <p:attrName>style.visibility</p:attrName>
                                        </p:attrNameLst>
                                      </p:cBhvr>
                                      <p:to>
                                        <p:strVal val="visible"/>
                                      </p:to>
                                    </p:set>
                                    <p:animEffect transition="in" filter="dissolve">
                                      <p:cBhvr>
                                        <p:cTn id="27" dur="500"/>
                                        <p:tgtEl>
                                          <p:spTgt spid="1425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5410" grpId="0"/>
      <p:bldP spid="1425411" grpId="0" build="p"/>
      <p:bldP spid="1425414"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6434" name="Rectangle 2"/>
          <p:cNvSpPr>
            <a:spLocks noGrp="1" noChangeArrowheads="1"/>
          </p:cNvSpPr>
          <p:nvPr>
            <p:ph type="title"/>
          </p:nvPr>
        </p:nvSpPr>
        <p:spPr/>
        <p:txBody>
          <a:bodyPr/>
          <a:lstStyle/>
          <a:p>
            <a:pPr eaLnBrk="1" hangingPunct="1"/>
            <a:r>
              <a:rPr lang="es-AR" smtClean="0">
                <a:solidFill>
                  <a:srgbClr val="FFFF00"/>
                </a:solidFill>
              </a:rPr>
              <a:t>Maestro Pasado</a:t>
            </a:r>
            <a:endParaRPr lang="es-ES_tradnl" smtClean="0">
              <a:solidFill>
                <a:srgbClr val="FFFF00"/>
              </a:solidFill>
            </a:endParaRPr>
          </a:p>
        </p:txBody>
      </p:sp>
      <p:sp>
        <p:nvSpPr>
          <p:cNvPr id="1426435" name="Rectangle 3"/>
          <p:cNvSpPr>
            <a:spLocks noGrp="1" noChangeArrowheads="1"/>
          </p:cNvSpPr>
          <p:nvPr>
            <p:ph type="body" sz="half" idx="1"/>
          </p:nvPr>
        </p:nvSpPr>
        <p:spPr/>
        <p:txBody>
          <a:bodyPr/>
          <a:lstStyle/>
          <a:p>
            <a:pPr eaLnBrk="1" hangingPunct="1">
              <a:lnSpc>
                <a:spcPct val="80000"/>
              </a:lnSpc>
            </a:pPr>
            <a:r>
              <a:rPr lang="es-ES" sz="2400" smtClean="0"/>
              <a:t>La tapicería es roja. </a:t>
            </a:r>
          </a:p>
          <a:p>
            <a:pPr eaLnBrk="1" hangingPunct="1">
              <a:lnSpc>
                <a:spcPct val="80000"/>
              </a:lnSpc>
            </a:pPr>
            <a:r>
              <a:rPr lang="es-ES" sz="2400" smtClean="0"/>
              <a:t>Antiguamente, en la joya se inscribía la sigla: H </a:t>
            </a:r>
            <a:r>
              <a:rPr lang="es-ES" sz="2600" b="1" smtClean="0"/>
              <a:t>.·. </a:t>
            </a:r>
            <a:r>
              <a:rPr lang="es-ES" sz="2600" smtClean="0"/>
              <a:t>T </a:t>
            </a:r>
            <a:r>
              <a:rPr lang="es-ES" sz="2600" b="1" smtClean="0"/>
              <a:t>.·. </a:t>
            </a:r>
            <a:r>
              <a:rPr lang="es-ES" sz="2600" smtClean="0"/>
              <a:t>H </a:t>
            </a:r>
            <a:r>
              <a:rPr lang="es-ES" sz="2600" b="1" smtClean="0"/>
              <a:t>.·.</a:t>
            </a:r>
            <a:r>
              <a:rPr lang="es-ES" sz="2600" smtClean="0"/>
              <a:t> T </a:t>
            </a:r>
            <a:r>
              <a:rPr lang="es-ES" sz="2600" b="1" smtClean="0"/>
              <a:t>.·. </a:t>
            </a:r>
            <a:r>
              <a:rPr lang="es-ES" sz="2600" smtClean="0"/>
              <a:t>K </a:t>
            </a:r>
            <a:r>
              <a:rPr lang="es-ES" sz="2600" b="1" smtClean="0"/>
              <a:t>.·. </a:t>
            </a:r>
            <a:r>
              <a:rPr lang="es-ES" sz="2600" smtClean="0"/>
              <a:t>S </a:t>
            </a:r>
            <a:r>
              <a:rPr lang="es-ES" sz="2600" b="1" smtClean="0"/>
              <a:t>.·., </a:t>
            </a:r>
            <a:r>
              <a:rPr lang="es-ES" sz="2600" smtClean="0"/>
              <a:t>es decir,</a:t>
            </a:r>
            <a:r>
              <a:rPr lang="es-ES" sz="2600" b="1" smtClean="0"/>
              <a:t> </a:t>
            </a:r>
            <a:r>
              <a:rPr lang="es-ES" sz="2400" smtClean="0"/>
              <a:t>Hiram,Tiro, Health (Salud),Thot, King (Rey); Solomon. </a:t>
            </a:r>
          </a:p>
          <a:p>
            <a:pPr eaLnBrk="1" hangingPunct="1">
              <a:lnSpc>
                <a:spcPct val="80000"/>
              </a:lnSpc>
            </a:pPr>
            <a:r>
              <a:rPr lang="es-ES" sz="2400" smtClean="0"/>
              <a:t>Curiosamente, uno de los signos de este grado se utiliza también en el Martinismo (poner tres dedos de la mano derecha detrás de la oreja derecha).</a:t>
            </a:r>
            <a:r>
              <a:rPr lang="es-ES_tradnl" sz="2400" smtClean="0"/>
              <a:t> </a:t>
            </a:r>
          </a:p>
        </p:txBody>
      </p:sp>
      <p:sp>
        <p:nvSpPr>
          <p:cNvPr id="320516" name="Rectangle 4"/>
          <p:cNvSpPr>
            <a:spLocks noGrp="1" noChangeArrowheads="1"/>
          </p:cNvSpPr>
          <p:nvPr>
            <p:ph sz="half" idx="2"/>
          </p:nvPr>
        </p:nvSpPr>
        <p:spPr/>
        <p:txBody>
          <a:bodyPr/>
          <a:lstStyle/>
          <a:p>
            <a:pPr eaLnBrk="1" hangingPunct="1">
              <a:lnSpc>
                <a:spcPct val="80000"/>
              </a:lnSpc>
            </a:pPr>
            <a:endParaRPr lang="es-AR" sz="2400" smtClean="0"/>
          </a:p>
        </p:txBody>
      </p:sp>
      <p:pic>
        <p:nvPicPr>
          <p:cNvPr id="1426437" name="Picture 5" descr="show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3425" y="1760538"/>
            <a:ext cx="4371975"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6438" name="Text Box 6"/>
          <p:cNvSpPr txBox="1">
            <a:spLocks noChangeArrowheads="1"/>
          </p:cNvSpPr>
          <p:nvPr/>
        </p:nvSpPr>
        <p:spPr bwMode="auto">
          <a:xfrm>
            <a:off x="4876800" y="6034088"/>
            <a:ext cx="376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Conjunto simbólico del Past Master</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26434"/>
                                        </p:tgtEl>
                                        <p:attrNameLst>
                                          <p:attrName>style.visibility</p:attrName>
                                        </p:attrNameLst>
                                      </p:cBhvr>
                                      <p:to>
                                        <p:strVal val="visible"/>
                                      </p:to>
                                    </p:set>
                                    <p:animEffect transition="in" filter="blinds(horizontal)">
                                      <p:cBhvr>
                                        <p:cTn id="7" dur="500"/>
                                        <p:tgtEl>
                                          <p:spTgt spid="1426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26435">
                                            <p:txEl>
                                              <p:pRg st="0" end="0"/>
                                            </p:txEl>
                                          </p:spTgt>
                                        </p:tgtEl>
                                        <p:attrNameLst>
                                          <p:attrName>style.visibility</p:attrName>
                                        </p:attrNameLst>
                                      </p:cBhvr>
                                      <p:to>
                                        <p:strVal val="visible"/>
                                      </p:to>
                                    </p:set>
                                    <p:animEffect transition="in" filter="blinds(horizontal)">
                                      <p:cBhvr>
                                        <p:cTn id="12" dur="500"/>
                                        <p:tgtEl>
                                          <p:spTgt spid="1426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26435">
                                            <p:txEl>
                                              <p:pRg st="1" end="1"/>
                                            </p:txEl>
                                          </p:spTgt>
                                        </p:tgtEl>
                                        <p:attrNameLst>
                                          <p:attrName>style.visibility</p:attrName>
                                        </p:attrNameLst>
                                      </p:cBhvr>
                                      <p:to>
                                        <p:strVal val="visible"/>
                                      </p:to>
                                    </p:set>
                                    <p:animEffect transition="in" filter="blinds(horizontal)">
                                      <p:cBhvr>
                                        <p:cTn id="17" dur="500"/>
                                        <p:tgtEl>
                                          <p:spTgt spid="1426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26435">
                                            <p:txEl>
                                              <p:pRg st="2" end="2"/>
                                            </p:txEl>
                                          </p:spTgt>
                                        </p:tgtEl>
                                        <p:attrNameLst>
                                          <p:attrName>style.visibility</p:attrName>
                                        </p:attrNameLst>
                                      </p:cBhvr>
                                      <p:to>
                                        <p:strVal val="visible"/>
                                      </p:to>
                                    </p:set>
                                    <p:animEffect transition="in" filter="blinds(horizontal)">
                                      <p:cBhvr>
                                        <p:cTn id="22" dur="500"/>
                                        <p:tgtEl>
                                          <p:spTgt spid="1426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0" presetClass="entr" presetSubtype="0" fill="hold" nodeType="clickEffect">
                                  <p:stCondLst>
                                    <p:cond delay="0"/>
                                  </p:stCondLst>
                                  <p:childTnLst>
                                    <p:set>
                                      <p:cBhvr>
                                        <p:cTn id="26" dur="1" fill="hold">
                                          <p:stCondLst>
                                            <p:cond delay="0"/>
                                          </p:stCondLst>
                                        </p:cTn>
                                        <p:tgtEl>
                                          <p:spTgt spid="1426437"/>
                                        </p:tgtEl>
                                        <p:attrNameLst>
                                          <p:attrName>style.visibility</p:attrName>
                                        </p:attrNameLst>
                                      </p:cBhvr>
                                      <p:to>
                                        <p:strVal val="visible"/>
                                      </p:to>
                                    </p:set>
                                    <p:animEffect transition="in" filter="wedge">
                                      <p:cBhvr>
                                        <p:cTn id="27" dur="2000"/>
                                        <p:tgtEl>
                                          <p:spTgt spid="142643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26438"/>
                                        </p:tgtEl>
                                        <p:attrNameLst>
                                          <p:attrName>style.visibility</p:attrName>
                                        </p:attrNameLst>
                                      </p:cBhvr>
                                      <p:to>
                                        <p:strVal val="visible"/>
                                      </p:to>
                                    </p:set>
                                    <p:animEffect transition="in" filter="dissolve">
                                      <p:cBhvr>
                                        <p:cTn id="32" dur="500"/>
                                        <p:tgtEl>
                                          <p:spTgt spid="1426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6434" grpId="0"/>
      <p:bldP spid="1426435" grpId="0" build="p"/>
      <p:bldP spid="1426438" grpId="0"/>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7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4308475" cy="70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7459" name="Text Box 3"/>
          <p:cNvSpPr txBox="1">
            <a:spLocks noChangeArrowheads="1"/>
          </p:cNvSpPr>
          <p:nvPr/>
        </p:nvSpPr>
        <p:spPr bwMode="auto">
          <a:xfrm>
            <a:off x="60325" y="1636713"/>
            <a:ext cx="259556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Imagen del Tejador de</a:t>
            </a:r>
          </a:p>
          <a:p>
            <a:pPr eaLnBrk="1" hangingPunct="1"/>
            <a:r>
              <a:rPr lang="es-AR">
                <a:solidFill>
                  <a:schemeClr val="tx1"/>
                </a:solidFill>
              </a:rPr>
              <a:t>Vuillaume (1820), en la</a:t>
            </a:r>
          </a:p>
          <a:p>
            <a:pPr eaLnBrk="1" hangingPunct="1"/>
            <a:r>
              <a:rPr lang="es-AR">
                <a:solidFill>
                  <a:schemeClr val="tx1"/>
                </a:solidFill>
              </a:rPr>
              <a:t>que se ven la joya y los</a:t>
            </a:r>
          </a:p>
          <a:p>
            <a:pPr eaLnBrk="1" hangingPunct="1"/>
            <a:r>
              <a:rPr lang="es-AR">
                <a:solidFill>
                  <a:schemeClr val="tx1"/>
                </a:solidFill>
              </a:rPr>
              <a:t>símbolos de una </a:t>
            </a:r>
          </a:p>
          <a:p>
            <a:pPr eaLnBrk="1" hangingPunct="1"/>
            <a:r>
              <a:rPr lang="es-AR">
                <a:solidFill>
                  <a:schemeClr val="tx1"/>
                </a:solidFill>
              </a:rPr>
              <a:t>versión del Past Master</a:t>
            </a:r>
          </a:p>
          <a:p>
            <a:pPr eaLnBrk="1" hangingPunct="1"/>
            <a:r>
              <a:rPr lang="es-AR">
                <a:solidFill>
                  <a:schemeClr val="tx1"/>
                </a:solidFill>
              </a:rPr>
              <a:t>que, en esa época,</a:t>
            </a:r>
          </a:p>
          <a:p>
            <a:pPr eaLnBrk="1" hangingPunct="1"/>
            <a:r>
              <a:rPr lang="es-AR">
                <a:solidFill>
                  <a:schemeClr val="tx1"/>
                </a:solidFill>
              </a:rPr>
              <a:t>se confería como</a:t>
            </a:r>
          </a:p>
          <a:p>
            <a:pPr eaLnBrk="1" hangingPunct="1"/>
            <a:r>
              <a:rPr lang="es-AR">
                <a:solidFill>
                  <a:schemeClr val="tx1"/>
                </a:solidFill>
              </a:rPr>
              <a:t>grado subsidiario</a:t>
            </a:r>
          </a:p>
          <a:p>
            <a:pPr eaLnBrk="1" hangingPunct="1"/>
            <a:r>
              <a:rPr lang="es-AR">
                <a:solidFill>
                  <a:schemeClr val="tx1"/>
                </a:solidFill>
              </a:rPr>
              <a:t>(no incluido en los</a:t>
            </a:r>
          </a:p>
          <a:p>
            <a:pPr eaLnBrk="1" hangingPunct="1"/>
            <a:r>
              <a:rPr lang="es-AR">
                <a:solidFill>
                  <a:schemeClr val="tx1"/>
                </a:solidFill>
              </a:rPr>
              <a:t>33 sucesivos) en las</a:t>
            </a:r>
          </a:p>
          <a:p>
            <a:pPr eaLnBrk="1" hangingPunct="1"/>
            <a:r>
              <a:rPr lang="es-AR">
                <a:solidFill>
                  <a:schemeClr val="tx1"/>
                </a:solidFill>
              </a:rPr>
              <a:t>Logias escocesas.</a:t>
            </a:r>
          </a:p>
          <a:p>
            <a:pPr eaLnBrk="1" hangingPunct="1"/>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27458"/>
                                        </p:tgtEl>
                                        <p:attrNameLst>
                                          <p:attrName>style.visibility</p:attrName>
                                        </p:attrNameLst>
                                      </p:cBhvr>
                                      <p:to>
                                        <p:strVal val="visible"/>
                                      </p:to>
                                    </p:set>
                                    <p:animEffect transition="in" filter="fade">
                                      <p:cBhvr>
                                        <p:cTn id="7" dur="2000"/>
                                        <p:tgtEl>
                                          <p:spTgt spid="1427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27459"/>
                                        </p:tgtEl>
                                        <p:attrNameLst>
                                          <p:attrName>style.visibility</p:attrName>
                                        </p:attrNameLst>
                                      </p:cBhvr>
                                      <p:to>
                                        <p:strVal val="visible"/>
                                      </p:to>
                                    </p:set>
                                    <p:animEffect transition="in" filter="dissolve">
                                      <p:cBhvr>
                                        <p:cTn id="12" dur="500"/>
                                        <p:tgtEl>
                                          <p:spTgt spid="1427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7459" grpId="0"/>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8482" name="Rectangle 2"/>
          <p:cNvSpPr>
            <a:spLocks noGrp="1" noChangeArrowheads="1"/>
          </p:cNvSpPr>
          <p:nvPr>
            <p:ph type="title"/>
          </p:nvPr>
        </p:nvSpPr>
        <p:spPr/>
        <p:txBody>
          <a:bodyPr/>
          <a:lstStyle/>
          <a:p>
            <a:pPr eaLnBrk="1" hangingPunct="1"/>
            <a:r>
              <a:rPr lang="es-AR" smtClean="0">
                <a:solidFill>
                  <a:srgbClr val="FFFF00"/>
                </a:solidFill>
              </a:rPr>
              <a:t>Muy Excelente Maestro</a:t>
            </a:r>
            <a:endParaRPr lang="es-ES_tradnl" smtClean="0">
              <a:solidFill>
                <a:srgbClr val="FFFF00"/>
              </a:solidFill>
            </a:endParaRPr>
          </a:p>
        </p:txBody>
      </p:sp>
      <p:sp>
        <p:nvSpPr>
          <p:cNvPr id="1428483" name="Rectangle 3"/>
          <p:cNvSpPr>
            <a:spLocks noGrp="1" noChangeArrowheads="1"/>
          </p:cNvSpPr>
          <p:nvPr>
            <p:ph type="body" sz="half" idx="1"/>
          </p:nvPr>
        </p:nvSpPr>
        <p:spPr/>
        <p:txBody>
          <a:bodyPr/>
          <a:lstStyle/>
          <a:p>
            <a:pPr eaLnBrk="1" hangingPunct="1">
              <a:lnSpc>
                <a:spcPct val="90000"/>
              </a:lnSpc>
            </a:pPr>
            <a:r>
              <a:rPr lang="es-AR" sz="2200" smtClean="0"/>
              <a:t>Es un grado que podría suplir una carencia del Rito Escocés, que no tiene un grado en donde se represente la consagración final del Templo de Salomón.</a:t>
            </a:r>
          </a:p>
          <a:p>
            <a:pPr eaLnBrk="1" hangingPunct="1">
              <a:lnSpc>
                <a:spcPct val="90000"/>
              </a:lnSpc>
            </a:pPr>
            <a:r>
              <a:rPr lang="es-ES" sz="2200" smtClean="0"/>
              <a:t>En este grado, la colocación de la piedra terminal del Templo (</a:t>
            </a:r>
            <a:r>
              <a:rPr lang="es-ES" sz="2200" i="1" smtClean="0"/>
              <a:t>cap-stone</a:t>
            </a:r>
            <a:r>
              <a:rPr lang="es-ES" sz="2200" smtClean="0"/>
              <a:t>) se representa por medio de un arco levantado en medio de la Cámara, después de siete viajes preliminares.</a:t>
            </a:r>
            <a:endParaRPr lang="es-ES_tradnl" sz="2200" smtClean="0"/>
          </a:p>
        </p:txBody>
      </p:sp>
      <p:sp>
        <p:nvSpPr>
          <p:cNvPr id="322564"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428485" name="Picture 5" descr="show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40957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28482"/>
                                        </p:tgtEl>
                                        <p:attrNameLst>
                                          <p:attrName>style.visibility</p:attrName>
                                        </p:attrNameLst>
                                      </p:cBhvr>
                                      <p:to>
                                        <p:strVal val="visible"/>
                                      </p:to>
                                    </p:set>
                                    <p:animEffect transition="in" filter="blinds(horizontal)">
                                      <p:cBhvr>
                                        <p:cTn id="7" dur="500"/>
                                        <p:tgtEl>
                                          <p:spTgt spid="1428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28483">
                                            <p:txEl>
                                              <p:pRg st="0" end="0"/>
                                            </p:txEl>
                                          </p:spTgt>
                                        </p:tgtEl>
                                        <p:attrNameLst>
                                          <p:attrName>style.visibility</p:attrName>
                                        </p:attrNameLst>
                                      </p:cBhvr>
                                      <p:to>
                                        <p:strVal val="visible"/>
                                      </p:to>
                                    </p:set>
                                    <p:animEffect transition="in" filter="blinds(horizontal)">
                                      <p:cBhvr>
                                        <p:cTn id="12" dur="500"/>
                                        <p:tgtEl>
                                          <p:spTgt spid="14284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28483">
                                            <p:txEl>
                                              <p:pRg st="1" end="1"/>
                                            </p:txEl>
                                          </p:spTgt>
                                        </p:tgtEl>
                                        <p:attrNameLst>
                                          <p:attrName>style.visibility</p:attrName>
                                        </p:attrNameLst>
                                      </p:cBhvr>
                                      <p:to>
                                        <p:strVal val="visible"/>
                                      </p:to>
                                    </p:set>
                                    <p:animEffect transition="in" filter="blinds(horizontal)">
                                      <p:cBhvr>
                                        <p:cTn id="17" dur="500"/>
                                        <p:tgtEl>
                                          <p:spTgt spid="14284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28485"/>
                                        </p:tgtEl>
                                        <p:attrNameLst>
                                          <p:attrName>style.visibility</p:attrName>
                                        </p:attrNameLst>
                                      </p:cBhvr>
                                      <p:to>
                                        <p:strVal val="visible"/>
                                      </p:to>
                                    </p:set>
                                    <p:animEffect transition="in" filter="fade">
                                      <p:cBhvr>
                                        <p:cTn id="22" dur="2000"/>
                                        <p:tgtEl>
                                          <p:spTgt spid="1428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8482" grpId="0"/>
      <p:bldP spid="1428483" grpId="0" build="p"/>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9506" name="Rectangle 2"/>
          <p:cNvSpPr>
            <a:spLocks noGrp="1" noChangeArrowheads="1"/>
          </p:cNvSpPr>
          <p:nvPr>
            <p:ph type="title"/>
          </p:nvPr>
        </p:nvSpPr>
        <p:spPr/>
        <p:txBody>
          <a:bodyPr/>
          <a:lstStyle/>
          <a:p>
            <a:pPr eaLnBrk="1" hangingPunct="1"/>
            <a:r>
              <a:rPr lang="es-AR" smtClean="0">
                <a:solidFill>
                  <a:srgbClr val="FFFF00"/>
                </a:solidFill>
              </a:rPr>
              <a:t>Muy Excelente Maestro</a:t>
            </a:r>
            <a:endParaRPr lang="es-ES_tradnl" smtClean="0">
              <a:solidFill>
                <a:srgbClr val="FFFF00"/>
              </a:solidFill>
            </a:endParaRPr>
          </a:p>
        </p:txBody>
      </p:sp>
      <p:pic>
        <p:nvPicPr>
          <p:cNvPr id="1429507" name="Picture 3" descr="m141-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322388"/>
            <a:ext cx="5715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9508" name="Text Box 4"/>
          <p:cNvSpPr txBox="1">
            <a:spLocks noChangeArrowheads="1"/>
          </p:cNvSpPr>
          <p:nvPr/>
        </p:nvSpPr>
        <p:spPr bwMode="auto">
          <a:xfrm>
            <a:off x="1143000" y="6208713"/>
            <a:ext cx="7207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Una parte importante del Ritual es la traslación del Arca de la Alianza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29506"/>
                                        </p:tgtEl>
                                        <p:attrNameLst>
                                          <p:attrName>style.visibility</p:attrName>
                                        </p:attrNameLst>
                                      </p:cBhvr>
                                      <p:to>
                                        <p:strVal val="visible"/>
                                      </p:to>
                                    </p:set>
                                    <p:animEffect transition="in" filter="fade">
                                      <p:cBhvr>
                                        <p:cTn id="7" dur="2000"/>
                                        <p:tgtEl>
                                          <p:spTgt spid="1429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429507"/>
                                        </p:tgtEl>
                                        <p:attrNameLst>
                                          <p:attrName>style.visibility</p:attrName>
                                        </p:attrNameLst>
                                      </p:cBhvr>
                                      <p:to>
                                        <p:strVal val="visible"/>
                                      </p:to>
                                    </p:set>
                                    <p:animEffect transition="in" filter="box(in)">
                                      <p:cBhvr>
                                        <p:cTn id="12" dur="3000"/>
                                        <p:tgtEl>
                                          <p:spTgt spid="14295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29508"/>
                                        </p:tgtEl>
                                        <p:attrNameLst>
                                          <p:attrName>style.visibility</p:attrName>
                                        </p:attrNameLst>
                                      </p:cBhvr>
                                      <p:to>
                                        <p:strVal val="visible"/>
                                      </p:to>
                                    </p:set>
                                    <p:animEffect transition="in" filter="dissolve">
                                      <p:cBhvr>
                                        <p:cTn id="17" dur="500"/>
                                        <p:tgtEl>
                                          <p:spTgt spid="1429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9506" grpId="0"/>
      <p:bldP spid="1429508" grpId="0"/>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0530" name="Rectangle 2"/>
          <p:cNvSpPr>
            <a:spLocks noGrp="1" noChangeArrowheads="1"/>
          </p:cNvSpPr>
          <p:nvPr>
            <p:ph type="title"/>
          </p:nvPr>
        </p:nvSpPr>
        <p:spPr/>
        <p:txBody>
          <a:bodyPr/>
          <a:lstStyle/>
          <a:p>
            <a:pPr eaLnBrk="1" hangingPunct="1"/>
            <a:r>
              <a:rPr lang="es-AR" smtClean="0">
                <a:solidFill>
                  <a:srgbClr val="FFFF00"/>
                </a:solidFill>
              </a:rPr>
              <a:t>Muy Excelente Maestro</a:t>
            </a:r>
            <a:endParaRPr lang="es-ES_tradnl" smtClean="0">
              <a:solidFill>
                <a:srgbClr val="FFFF00"/>
              </a:solidFill>
            </a:endParaRPr>
          </a:p>
        </p:txBody>
      </p:sp>
      <p:sp>
        <p:nvSpPr>
          <p:cNvPr id="1430531" name="Text Box 3"/>
          <p:cNvSpPr txBox="1">
            <a:spLocks noChangeArrowheads="1"/>
          </p:cNvSpPr>
          <p:nvPr/>
        </p:nvSpPr>
        <p:spPr bwMode="auto">
          <a:xfrm>
            <a:off x="1631950" y="6096000"/>
            <a:ext cx="6064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El signo del Muy Excelente Maestro, tal como figura en el </a:t>
            </a:r>
          </a:p>
          <a:p>
            <a:pPr algn="ctr" eaLnBrk="1" hangingPunct="1"/>
            <a:r>
              <a:rPr lang="es-AR">
                <a:solidFill>
                  <a:schemeClr val="tx1"/>
                </a:solidFill>
              </a:rPr>
              <a:t>Monitor de Richardson (siglo XIX)</a:t>
            </a:r>
            <a:endParaRPr lang="es-ES_tradnl">
              <a:solidFill>
                <a:schemeClr val="tx1"/>
              </a:solidFill>
            </a:endParaRPr>
          </a:p>
        </p:txBody>
      </p:sp>
      <p:pic>
        <p:nvPicPr>
          <p:cNvPr id="1430532" name="Picture 4" descr="bcodex_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1225" y="1266825"/>
            <a:ext cx="4829175"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0530"/>
                                        </p:tgtEl>
                                        <p:attrNameLst>
                                          <p:attrName>style.visibility</p:attrName>
                                        </p:attrNameLst>
                                      </p:cBhvr>
                                      <p:to>
                                        <p:strVal val="visible"/>
                                      </p:to>
                                    </p:set>
                                    <p:animEffect transition="in" filter="fade">
                                      <p:cBhvr>
                                        <p:cTn id="7" dur="2000"/>
                                        <p:tgtEl>
                                          <p:spTgt spid="1430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30532"/>
                                        </p:tgtEl>
                                        <p:attrNameLst>
                                          <p:attrName>style.visibility</p:attrName>
                                        </p:attrNameLst>
                                      </p:cBhvr>
                                      <p:to>
                                        <p:strVal val="visible"/>
                                      </p:to>
                                    </p:set>
                                    <p:animEffect transition="in" filter="fade">
                                      <p:cBhvr>
                                        <p:cTn id="12" dur="2000"/>
                                        <p:tgtEl>
                                          <p:spTgt spid="14305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0531"/>
                                        </p:tgtEl>
                                        <p:attrNameLst>
                                          <p:attrName>style.visibility</p:attrName>
                                        </p:attrNameLst>
                                      </p:cBhvr>
                                      <p:to>
                                        <p:strVal val="visible"/>
                                      </p:to>
                                    </p:set>
                                    <p:animEffect transition="in" filter="dissolve">
                                      <p:cBhvr>
                                        <p:cTn id="17" dur="500"/>
                                        <p:tgtEl>
                                          <p:spTgt spid="1430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0530" grpId="0"/>
      <p:bldP spid="1430531" grpId="0"/>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1554" name="Picture 2" descr="30a-Zorobab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38200"/>
            <a:ext cx="69342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1555" name="Rectangle 3"/>
          <p:cNvSpPr>
            <a:spLocks noGrp="1" noChangeArrowheads="1"/>
          </p:cNvSpPr>
          <p:nvPr>
            <p:ph type="title"/>
          </p:nvPr>
        </p:nvSpPr>
        <p:spPr>
          <a:xfrm>
            <a:off x="457200" y="-228600"/>
            <a:ext cx="8229600" cy="1143000"/>
          </a:xfrm>
        </p:spPr>
        <p:txBody>
          <a:bodyPr/>
          <a:lstStyle/>
          <a:p>
            <a:pPr eaLnBrk="1" hangingPunct="1"/>
            <a:r>
              <a:rPr lang="es-AR" sz="3600" smtClean="0">
                <a:solidFill>
                  <a:srgbClr val="FFFF00"/>
                </a:solidFill>
              </a:rPr>
              <a:t>El Arco Real</a:t>
            </a:r>
            <a:r>
              <a:rPr lang="es-AR" smtClean="0">
                <a:solidFill>
                  <a:srgbClr val="FFFF00"/>
                </a:solidFill>
              </a:rPr>
              <a:t> </a:t>
            </a:r>
            <a:endParaRPr lang="es-ES_tradnl" smtClean="0">
              <a:solidFill>
                <a:srgbClr val="FFFF00"/>
              </a:solidFill>
            </a:endParaRPr>
          </a:p>
        </p:txBody>
      </p:sp>
      <p:sp>
        <p:nvSpPr>
          <p:cNvPr id="1431556" name="Text Box 4"/>
          <p:cNvSpPr txBox="1">
            <a:spLocks noChangeArrowheads="1"/>
          </p:cNvSpPr>
          <p:nvPr/>
        </p:nvSpPr>
        <p:spPr bwMode="auto">
          <a:xfrm>
            <a:off x="152400" y="5943600"/>
            <a:ext cx="88963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Su Leyenda transcurre en el Segundo Templo, es decir, el Templo reconstruido por</a:t>
            </a:r>
          </a:p>
          <a:p>
            <a:pPr algn="ctr" eaLnBrk="1" hangingPunct="1"/>
            <a:r>
              <a:rPr lang="es-AR">
                <a:solidFill>
                  <a:schemeClr val="tx1"/>
                </a:solidFill>
              </a:rPr>
              <a:t>Zorobabel, mucho tiempo después de la destrucción del Templo de Salomón o Primer</a:t>
            </a:r>
          </a:p>
          <a:p>
            <a:pPr algn="ctr" eaLnBrk="1" hangingPunct="1"/>
            <a:r>
              <a:rPr lang="es-AR">
                <a:solidFill>
                  <a:schemeClr val="tx1"/>
                </a:solidFill>
              </a:rPr>
              <a:t>Templo. Aquí, Zorobabel en la obra de Miguel </a:t>
            </a:r>
            <a:r>
              <a:rPr lang="en-US">
                <a:solidFill>
                  <a:schemeClr val="tx1"/>
                </a:solidFill>
                <a:cs typeface="Arial" charset="0"/>
              </a:rPr>
              <a:t>Ángel.</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31555"/>
                                        </p:tgtEl>
                                        <p:attrNameLst>
                                          <p:attrName>style.visibility</p:attrName>
                                        </p:attrNameLst>
                                      </p:cBhvr>
                                      <p:to>
                                        <p:strVal val="visible"/>
                                      </p:to>
                                    </p:set>
                                    <p:animEffect transition="in" filter="wedge">
                                      <p:cBhvr>
                                        <p:cTn id="7" dur="2000"/>
                                        <p:tgtEl>
                                          <p:spTgt spid="14315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1556"/>
                                        </p:tgtEl>
                                        <p:attrNameLst>
                                          <p:attrName>style.visibility</p:attrName>
                                        </p:attrNameLst>
                                      </p:cBhvr>
                                      <p:to>
                                        <p:strVal val="visible"/>
                                      </p:to>
                                    </p:set>
                                    <p:animEffect transition="in" filter="fade">
                                      <p:cBhvr>
                                        <p:cTn id="12" dur="2000"/>
                                        <p:tgtEl>
                                          <p:spTgt spid="14315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1431554"/>
                                        </p:tgtEl>
                                        <p:attrNameLst>
                                          <p:attrName>style.visibility</p:attrName>
                                        </p:attrNameLst>
                                      </p:cBhvr>
                                      <p:to>
                                        <p:strVal val="visible"/>
                                      </p:to>
                                    </p:set>
                                    <p:animEffect transition="in" filter="plus(in)">
                                      <p:cBhvr>
                                        <p:cTn id="17" dur="2000"/>
                                        <p:tgtEl>
                                          <p:spTgt spid="1431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1555" grpId="0"/>
      <p:bldP spid="1431556" grpId="0"/>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2578" name="Rectangle 2"/>
          <p:cNvSpPr>
            <a:spLocks noGrp="1" noChangeArrowheads="1"/>
          </p:cNvSpPr>
          <p:nvPr>
            <p:ph type="title"/>
          </p:nvPr>
        </p:nvSpPr>
        <p:spPr>
          <a:xfrm>
            <a:off x="457200" y="0"/>
            <a:ext cx="8229600" cy="1143000"/>
          </a:xfrm>
        </p:spPr>
        <p:txBody>
          <a:bodyPr/>
          <a:lstStyle/>
          <a:p>
            <a:pPr eaLnBrk="1" hangingPunct="1"/>
            <a:r>
              <a:rPr lang="es-AR" smtClean="0">
                <a:solidFill>
                  <a:srgbClr val="FFFF00"/>
                </a:solidFill>
              </a:rPr>
              <a:t>El Templo del Arco Real</a:t>
            </a:r>
            <a:endParaRPr lang="es-ES_tradnl" smtClean="0">
              <a:solidFill>
                <a:srgbClr val="FFFF00"/>
              </a:solidFill>
            </a:endParaRPr>
          </a:p>
        </p:txBody>
      </p:sp>
      <p:pic>
        <p:nvPicPr>
          <p:cNvPr id="1432579" name="Picture 3" descr="22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066800"/>
            <a:ext cx="40290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2580" name="Text Box 4"/>
          <p:cNvSpPr txBox="1">
            <a:spLocks noChangeArrowheads="1"/>
          </p:cNvSpPr>
          <p:nvPr/>
        </p:nvSpPr>
        <p:spPr bwMode="auto">
          <a:xfrm>
            <a:off x="212725" y="1579563"/>
            <a:ext cx="2127250" cy="421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Templo del</a:t>
            </a:r>
          </a:p>
          <a:p>
            <a:pPr eaLnBrk="1" hangingPunct="1"/>
            <a:r>
              <a:rPr lang="es-AR">
                <a:solidFill>
                  <a:schemeClr val="tx1"/>
                </a:solidFill>
              </a:rPr>
              <a:t>Arco Real del</a:t>
            </a:r>
          </a:p>
          <a:p>
            <a:pPr eaLnBrk="1" hangingPunct="1"/>
            <a:r>
              <a:rPr lang="es-AR">
                <a:solidFill>
                  <a:schemeClr val="tx1"/>
                </a:solidFill>
              </a:rPr>
              <a:t>Rito York,</a:t>
            </a:r>
          </a:p>
          <a:p>
            <a:pPr eaLnBrk="1" hangingPunct="1"/>
            <a:r>
              <a:rPr lang="es-AR">
                <a:solidFill>
                  <a:schemeClr val="tx1"/>
                </a:solidFill>
              </a:rPr>
              <a:t>en los Rituales </a:t>
            </a:r>
          </a:p>
          <a:p>
            <a:pPr eaLnBrk="1" hangingPunct="1"/>
            <a:r>
              <a:rPr lang="es-AR">
                <a:solidFill>
                  <a:schemeClr val="tx1"/>
                </a:solidFill>
              </a:rPr>
              <a:t>del siglo XIX.</a:t>
            </a:r>
          </a:p>
          <a:p>
            <a:pPr eaLnBrk="1" hangingPunct="1"/>
            <a:r>
              <a:rPr lang="es-AR">
                <a:solidFill>
                  <a:schemeClr val="tx1"/>
                </a:solidFill>
              </a:rPr>
              <a:t>El Candidato tenía</a:t>
            </a:r>
          </a:p>
          <a:p>
            <a:pPr eaLnBrk="1" hangingPunct="1"/>
            <a:r>
              <a:rPr lang="es-AR">
                <a:solidFill>
                  <a:schemeClr val="tx1"/>
                </a:solidFill>
              </a:rPr>
              <a:t>que atravesar </a:t>
            </a:r>
          </a:p>
          <a:p>
            <a:pPr eaLnBrk="1" hangingPunct="1"/>
            <a:r>
              <a:rPr lang="es-AR">
                <a:solidFill>
                  <a:schemeClr val="tx1"/>
                </a:solidFill>
              </a:rPr>
              <a:t>sucesivamente los </a:t>
            </a:r>
          </a:p>
          <a:p>
            <a:pPr eaLnBrk="1" hangingPunct="1"/>
            <a:r>
              <a:rPr lang="es-AR">
                <a:solidFill>
                  <a:schemeClr val="tx1"/>
                </a:solidFill>
              </a:rPr>
              <a:t>Velos, enfrentarse</a:t>
            </a:r>
          </a:p>
          <a:p>
            <a:pPr eaLnBrk="1" hangingPunct="1"/>
            <a:r>
              <a:rPr lang="es-AR">
                <a:solidFill>
                  <a:schemeClr val="tx1"/>
                </a:solidFill>
              </a:rPr>
              <a:t>en cada uno a un</a:t>
            </a:r>
          </a:p>
          <a:p>
            <a:pPr eaLnBrk="1" hangingPunct="1"/>
            <a:r>
              <a:rPr lang="es-AR">
                <a:solidFill>
                  <a:schemeClr val="tx1"/>
                </a:solidFill>
              </a:rPr>
              <a:t>“Gran Maestro de</a:t>
            </a:r>
          </a:p>
          <a:p>
            <a:pPr eaLnBrk="1" hangingPunct="1"/>
            <a:r>
              <a:rPr lang="es-AR">
                <a:solidFill>
                  <a:schemeClr val="tx1"/>
                </a:solidFill>
              </a:rPr>
              <a:t>los Velos”, pasar</a:t>
            </a:r>
          </a:p>
          <a:p>
            <a:pPr eaLnBrk="1" hangingPunct="1"/>
            <a:r>
              <a:rPr lang="es-AR">
                <a:solidFill>
                  <a:schemeClr val="tx1"/>
                </a:solidFill>
              </a:rPr>
              <a:t>ciertas pruebas y </a:t>
            </a:r>
          </a:p>
          <a:p>
            <a:pPr eaLnBrk="1" hangingPunct="1"/>
            <a:r>
              <a:rPr lang="es-AR">
                <a:solidFill>
                  <a:schemeClr val="tx1"/>
                </a:solidFill>
              </a:rPr>
              <a:t>ejecutar ciertos</a:t>
            </a:r>
          </a:p>
          <a:p>
            <a:pPr eaLnBrk="1" hangingPunct="1"/>
            <a:r>
              <a:rPr lang="es-AR">
                <a:solidFill>
                  <a:schemeClr val="tx1"/>
                </a:solidFill>
              </a:rPr>
              <a:t>signos.</a:t>
            </a:r>
            <a:endParaRPr lang="es-ES_tradnl">
              <a:solidFill>
                <a:schemeClr val="tx1"/>
              </a:solidFill>
            </a:endParaRPr>
          </a:p>
        </p:txBody>
      </p:sp>
      <p:sp>
        <p:nvSpPr>
          <p:cNvPr id="1432581" name="Text Box 5"/>
          <p:cNvSpPr txBox="1">
            <a:spLocks noChangeArrowheads="1"/>
          </p:cNvSpPr>
          <p:nvPr/>
        </p:nvSpPr>
        <p:spPr bwMode="auto">
          <a:xfrm>
            <a:off x="6477000" y="1274763"/>
            <a:ext cx="2782888"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Cada velo tenía un</a:t>
            </a:r>
          </a:p>
          <a:p>
            <a:pPr eaLnBrk="1" hangingPunct="1"/>
            <a:r>
              <a:rPr lang="es-AR">
                <a:solidFill>
                  <a:schemeClr val="tx1"/>
                </a:solidFill>
              </a:rPr>
              <a:t>color diferente: azul, púrpura, escarlata y blanco. El Oficial que </a:t>
            </a:r>
          </a:p>
          <a:p>
            <a:pPr eaLnBrk="1" hangingPunct="1"/>
            <a:r>
              <a:rPr lang="es-AR">
                <a:solidFill>
                  <a:schemeClr val="tx1"/>
                </a:solidFill>
              </a:rPr>
              <a:t>custodiaba el último velo también vestía de blanco, y frente a él el</a:t>
            </a:r>
          </a:p>
          <a:p>
            <a:pPr eaLnBrk="1" hangingPunct="1"/>
            <a:r>
              <a:rPr lang="es-AR">
                <a:solidFill>
                  <a:schemeClr val="tx1"/>
                </a:solidFill>
              </a:rPr>
              <a:t>Candidato pedía la</a:t>
            </a:r>
          </a:p>
          <a:p>
            <a:pPr eaLnBrk="1" hangingPunct="1"/>
            <a:r>
              <a:rPr lang="es-AR">
                <a:solidFill>
                  <a:schemeClr val="tx1"/>
                </a:solidFill>
              </a:rPr>
              <a:t>Palabra Perdida.</a:t>
            </a:r>
          </a:p>
          <a:p>
            <a:pPr eaLnBrk="1" hangingPunct="1"/>
            <a:r>
              <a:rPr lang="es-AR">
                <a:solidFill>
                  <a:schemeClr val="tx1"/>
                </a:solidFill>
              </a:rPr>
              <a:t>Todo este simbolismo,</a:t>
            </a:r>
          </a:p>
          <a:p>
            <a:pPr eaLnBrk="1" hangingPunct="1"/>
            <a:r>
              <a:rPr lang="es-AR">
                <a:solidFill>
                  <a:schemeClr val="tx1"/>
                </a:solidFill>
              </a:rPr>
              <a:t>que representaba</a:t>
            </a:r>
          </a:p>
          <a:p>
            <a:pPr eaLnBrk="1" hangingPunct="1"/>
            <a:r>
              <a:rPr lang="es-AR">
                <a:solidFill>
                  <a:schemeClr val="tx1"/>
                </a:solidFill>
              </a:rPr>
              <a:t>bellamente las</a:t>
            </a:r>
          </a:p>
          <a:p>
            <a:pPr eaLnBrk="1" hangingPunct="1"/>
            <a:r>
              <a:rPr lang="es-AR">
                <a:solidFill>
                  <a:schemeClr val="tx1"/>
                </a:solidFill>
              </a:rPr>
              <a:t>pruebas y dificultades</a:t>
            </a:r>
          </a:p>
          <a:p>
            <a:pPr eaLnBrk="1" hangingPunct="1"/>
            <a:r>
              <a:rPr lang="es-AR">
                <a:solidFill>
                  <a:schemeClr val="tx1"/>
                </a:solidFill>
              </a:rPr>
              <a:t>que vivencia el</a:t>
            </a:r>
          </a:p>
          <a:p>
            <a:pPr eaLnBrk="1" hangingPunct="1"/>
            <a:r>
              <a:rPr lang="es-AR">
                <a:solidFill>
                  <a:schemeClr val="tx1"/>
                </a:solidFill>
              </a:rPr>
              <a:t>Candidato en la </a:t>
            </a:r>
          </a:p>
          <a:p>
            <a:pPr eaLnBrk="1" hangingPunct="1"/>
            <a:r>
              <a:rPr lang="es-AR">
                <a:solidFill>
                  <a:schemeClr val="tx1"/>
                </a:solidFill>
              </a:rPr>
              <a:t>búsqueda de la Verdad,</a:t>
            </a:r>
          </a:p>
          <a:p>
            <a:pPr eaLnBrk="1" hangingPunct="1"/>
            <a:r>
              <a:rPr lang="es-AR">
                <a:solidFill>
                  <a:schemeClr val="tx1"/>
                </a:solidFill>
              </a:rPr>
              <a:t>hoy está casi</a:t>
            </a:r>
          </a:p>
          <a:p>
            <a:pPr eaLnBrk="1" hangingPunct="1"/>
            <a:r>
              <a:rPr lang="es-AR">
                <a:solidFill>
                  <a:schemeClr val="tx1"/>
                </a:solidFill>
              </a:rPr>
              <a:t>completamente </a:t>
            </a:r>
          </a:p>
          <a:p>
            <a:pPr eaLnBrk="1" hangingPunct="1"/>
            <a:r>
              <a:rPr lang="es-AR">
                <a:solidFill>
                  <a:schemeClr val="tx1"/>
                </a:solidFill>
              </a:rPr>
              <a:t>abandonado.</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2578"/>
                                        </p:tgtEl>
                                        <p:attrNameLst>
                                          <p:attrName>style.visibility</p:attrName>
                                        </p:attrNameLst>
                                      </p:cBhvr>
                                      <p:to>
                                        <p:strVal val="visible"/>
                                      </p:to>
                                    </p:set>
                                    <p:animEffect transition="in" filter="fade">
                                      <p:cBhvr>
                                        <p:cTn id="7" dur="2000"/>
                                        <p:tgtEl>
                                          <p:spTgt spid="1432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432579"/>
                                        </p:tgtEl>
                                        <p:attrNameLst>
                                          <p:attrName>style.visibility</p:attrName>
                                        </p:attrNameLst>
                                      </p:cBhvr>
                                      <p:to>
                                        <p:strVal val="visible"/>
                                      </p:to>
                                    </p:set>
                                    <p:animEffect transition="in" filter="wedge">
                                      <p:cBhvr>
                                        <p:cTn id="12" dur="2000"/>
                                        <p:tgtEl>
                                          <p:spTgt spid="14325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2580"/>
                                        </p:tgtEl>
                                        <p:attrNameLst>
                                          <p:attrName>style.visibility</p:attrName>
                                        </p:attrNameLst>
                                      </p:cBhvr>
                                      <p:to>
                                        <p:strVal val="visible"/>
                                      </p:to>
                                    </p:set>
                                    <p:animEffect transition="in" filter="dissolve">
                                      <p:cBhvr>
                                        <p:cTn id="17" dur="500"/>
                                        <p:tgtEl>
                                          <p:spTgt spid="14325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2581"/>
                                        </p:tgtEl>
                                        <p:attrNameLst>
                                          <p:attrName>style.visibility</p:attrName>
                                        </p:attrNameLst>
                                      </p:cBhvr>
                                      <p:to>
                                        <p:strVal val="visible"/>
                                      </p:to>
                                    </p:set>
                                    <p:animEffect transition="in" filter="dissolve">
                                      <p:cBhvr>
                                        <p:cTn id="22" dur="500"/>
                                        <p:tgtEl>
                                          <p:spTgt spid="1432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2578" grpId="0"/>
      <p:bldP spid="1432580" grpId="0"/>
      <p:bldP spid="1432581" grpId="0"/>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02" name="Rectangle 2"/>
          <p:cNvSpPr>
            <a:spLocks noGrp="1" noChangeArrowheads="1"/>
          </p:cNvSpPr>
          <p:nvPr>
            <p:ph type="title"/>
          </p:nvPr>
        </p:nvSpPr>
        <p:spPr/>
        <p:txBody>
          <a:bodyPr/>
          <a:lstStyle/>
          <a:p>
            <a:pPr eaLnBrk="1" hangingPunct="1"/>
            <a:r>
              <a:rPr lang="es-AR" smtClean="0">
                <a:solidFill>
                  <a:srgbClr val="FFFF00"/>
                </a:solidFill>
              </a:rPr>
              <a:t>Los Tres Principales</a:t>
            </a:r>
            <a:endParaRPr lang="es-ES_tradnl" smtClean="0">
              <a:solidFill>
                <a:srgbClr val="FFFF00"/>
              </a:solidFill>
            </a:endParaRPr>
          </a:p>
        </p:txBody>
      </p:sp>
      <p:sp>
        <p:nvSpPr>
          <p:cNvPr id="1433603" name="Rectangle 3"/>
          <p:cNvSpPr>
            <a:spLocks noGrp="1" noChangeArrowheads="1"/>
          </p:cNvSpPr>
          <p:nvPr>
            <p:ph type="body" idx="1"/>
          </p:nvPr>
        </p:nvSpPr>
        <p:spPr/>
        <p:txBody>
          <a:bodyPr/>
          <a:lstStyle/>
          <a:p>
            <a:pPr eaLnBrk="1" hangingPunct="1">
              <a:lnSpc>
                <a:spcPct val="80000"/>
              </a:lnSpc>
            </a:pPr>
            <a:r>
              <a:rPr lang="es-AR" sz="2000" smtClean="0"/>
              <a:t>Todo Capítulo del Arco Real del Rito York está gobernado, simultáneamente, por tres Maestros.</a:t>
            </a:r>
          </a:p>
          <a:p>
            <a:pPr eaLnBrk="1" hangingPunct="1">
              <a:lnSpc>
                <a:spcPct val="80000"/>
              </a:lnSpc>
            </a:pPr>
            <a:r>
              <a:rPr lang="es-AR" sz="2000" smtClean="0"/>
              <a:t>Que suelen representar a Zorobabel (el Rey), Haggai (el Profeta o Sacerdote) y Joshua (el Escriba), pero esto varía mucho según los países.</a:t>
            </a:r>
          </a:p>
          <a:p>
            <a:pPr eaLnBrk="1" hangingPunct="1">
              <a:lnSpc>
                <a:spcPct val="80000"/>
              </a:lnSpc>
            </a:pPr>
            <a:r>
              <a:rPr lang="es-AR" sz="2000" smtClean="0"/>
              <a:t>Se los llama la “Tríada Fundamental”. Y se dice que </a:t>
            </a:r>
            <a:r>
              <a:rPr lang="es-ES" sz="2000" i="1" smtClean="0"/>
              <a:t>“Los tres Oficios fueron y deben ser conferidos de manera especial, acompañados por la posesión de secretos particulares”.</a:t>
            </a:r>
          </a:p>
          <a:p>
            <a:pPr eaLnBrk="1" hangingPunct="1">
              <a:lnSpc>
                <a:spcPct val="80000"/>
              </a:lnSpc>
            </a:pPr>
            <a:r>
              <a:rPr lang="es-AR" sz="2000" smtClean="0"/>
              <a:t>Es decir, cada Oficio representa una línea Iniciática diferente.</a:t>
            </a:r>
          </a:p>
          <a:p>
            <a:pPr eaLnBrk="1" hangingPunct="1">
              <a:lnSpc>
                <a:spcPct val="80000"/>
              </a:lnSpc>
            </a:pPr>
            <a:r>
              <a:rPr lang="es-AR" sz="2000" smtClean="0"/>
              <a:t>Sin embargo, los tres se consideran como un único y solo Maestro (</a:t>
            </a:r>
            <a:r>
              <a:rPr lang="es-AR" sz="2000" i="1" smtClean="0"/>
              <a:t>“unidad en la diversidad”</a:t>
            </a:r>
            <a:r>
              <a:rPr lang="es-AR" sz="2000" smtClean="0"/>
              <a:t>).</a:t>
            </a:r>
          </a:p>
          <a:p>
            <a:pPr eaLnBrk="1" hangingPunct="1">
              <a:lnSpc>
                <a:spcPct val="80000"/>
              </a:lnSpc>
            </a:pPr>
            <a:r>
              <a:rPr lang="es-AR" sz="2000" smtClean="0"/>
              <a:t>Existe entre ellos una rotación análoga a la cadena Martinista, pues la misma persona va ocupando sucesivamente cada uno de los tres puestos.</a:t>
            </a:r>
          </a:p>
          <a:p>
            <a:pPr eaLnBrk="1" hangingPunct="1">
              <a:lnSpc>
                <a:spcPct val="80000"/>
              </a:lnSpc>
            </a:pPr>
            <a:r>
              <a:rPr lang="es-AR" sz="2000" smtClean="0"/>
              <a:t>Cada uno de los tres Maestros corresponde a una sílaba de la Palabra Sagrada: Jah-Bul-On.</a:t>
            </a:r>
            <a:endParaRPr lang="es-ES_tradnl" sz="20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602"/>
                                        </p:tgtEl>
                                        <p:attrNameLst>
                                          <p:attrName>style.visibility</p:attrName>
                                        </p:attrNameLst>
                                      </p:cBhvr>
                                      <p:to>
                                        <p:strVal val="visible"/>
                                      </p:to>
                                    </p:set>
                                    <p:animEffect transition="in" filter="blinds(horizontal)">
                                      <p:cBhvr>
                                        <p:cTn id="7" dur="500"/>
                                        <p:tgtEl>
                                          <p:spTgt spid="14336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3603">
                                            <p:txEl>
                                              <p:pRg st="0" end="0"/>
                                            </p:txEl>
                                          </p:spTgt>
                                        </p:tgtEl>
                                        <p:attrNameLst>
                                          <p:attrName>style.visibility</p:attrName>
                                        </p:attrNameLst>
                                      </p:cBhvr>
                                      <p:to>
                                        <p:strVal val="visible"/>
                                      </p:to>
                                    </p:set>
                                    <p:animEffect transition="in" filter="blinds(horizontal)">
                                      <p:cBhvr>
                                        <p:cTn id="12" dur="500"/>
                                        <p:tgtEl>
                                          <p:spTgt spid="14336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3603">
                                            <p:txEl>
                                              <p:pRg st="1" end="1"/>
                                            </p:txEl>
                                          </p:spTgt>
                                        </p:tgtEl>
                                        <p:attrNameLst>
                                          <p:attrName>style.visibility</p:attrName>
                                        </p:attrNameLst>
                                      </p:cBhvr>
                                      <p:to>
                                        <p:strVal val="visible"/>
                                      </p:to>
                                    </p:set>
                                    <p:animEffect transition="in" filter="blinds(horizontal)">
                                      <p:cBhvr>
                                        <p:cTn id="17" dur="500"/>
                                        <p:tgtEl>
                                          <p:spTgt spid="14336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3603">
                                            <p:txEl>
                                              <p:pRg st="2" end="2"/>
                                            </p:txEl>
                                          </p:spTgt>
                                        </p:tgtEl>
                                        <p:attrNameLst>
                                          <p:attrName>style.visibility</p:attrName>
                                        </p:attrNameLst>
                                      </p:cBhvr>
                                      <p:to>
                                        <p:strVal val="visible"/>
                                      </p:to>
                                    </p:set>
                                    <p:animEffect transition="in" filter="blinds(horizontal)">
                                      <p:cBhvr>
                                        <p:cTn id="22" dur="500"/>
                                        <p:tgtEl>
                                          <p:spTgt spid="14336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3603">
                                            <p:txEl>
                                              <p:pRg st="3" end="3"/>
                                            </p:txEl>
                                          </p:spTgt>
                                        </p:tgtEl>
                                        <p:attrNameLst>
                                          <p:attrName>style.visibility</p:attrName>
                                        </p:attrNameLst>
                                      </p:cBhvr>
                                      <p:to>
                                        <p:strVal val="visible"/>
                                      </p:to>
                                    </p:set>
                                    <p:animEffect transition="in" filter="blinds(horizontal)">
                                      <p:cBhvr>
                                        <p:cTn id="27" dur="500"/>
                                        <p:tgtEl>
                                          <p:spTgt spid="143360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3603">
                                            <p:txEl>
                                              <p:pRg st="4" end="4"/>
                                            </p:txEl>
                                          </p:spTgt>
                                        </p:tgtEl>
                                        <p:attrNameLst>
                                          <p:attrName>style.visibility</p:attrName>
                                        </p:attrNameLst>
                                      </p:cBhvr>
                                      <p:to>
                                        <p:strVal val="visible"/>
                                      </p:to>
                                    </p:set>
                                    <p:animEffect transition="in" filter="blinds(horizontal)">
                                      <p:cBhvr>
                                        <p:cTn id="32" dur="500"/>
                                        <p:tgtEl>
                                          <p:spTgt spid="143360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33603">
                                            <p:txEl>
                                              <p:pRg st="5" end="5"/>
                                            </p:txEl>
                                          </p:spTgt>
                                        </p:tgtEl>
                                        <p:attrNameLst>
                                          <p:attrName>style.visibility</p:attrName>
                                        </p:attrNameLst>
                                      </p:cBhvr>
                                      <p:to>
                                        <p:strVal val="visible"/>
                                      </p:to>
                                    </p:set>
                                    <p:animEffect transition="in" filter="blinds(horizontal)">
                                      <p:cBhvr>
                                        <p:cTn id="37" dur="500"/>
                                        <p:tgtEl>
                                          <p:spTgt spid="143360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33603">
                                            <p:txEl>
                                              <p:pRg st="6" end="6"/>
                                            </p:txEl>
                                          </p:spTgt>
                                        </p:tgtEl>
                                        <p:attrNameLst>
                                          <p:attrName>style.visibility</p:attrName>
                                        </p:attrNameLst>
                                      </p:cBhvr>
                                      <p:to>
                                        <p:strVal val="visible"/>
                                      </p:to>
                                    </p:set>
                                    <p:animEffect transition="in" filter="blinds(horizontal)">
                                      <p:cBhvr>
                                        <p:cTn id="42" dur="500"/>
                                        <p:tgtEl>
                                          <p:spTgt spid="1433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02" grpId="0"/>
      <p:bldP spid="1433603" grpId="0" build="p"/>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626" name="Rectangle 2"/>
          <p:cNvSpPr>
            <a:spLocks noGrp="1" noChangeArrowheads="1"/>
          </p:cNvSpPr>
          <p:nvPr>
            <p:ph type="title"/>
          </p:nvPr>
        </p:nvSpPr>
        <p:spPr/>
        <p:txBody>
          <a:bodyPr/>
          <a:lstStyle/>
          <a:p>
            <a:pPr eaLnBrk="1" hangingPunct="1"/>
            <a:r>
              <a:rPr lang="es-AR" sz="4000" smtClean="0">
                <a:solidFill>
                  <a:srgbClr val="FFFF00"/>
                </a:solidFill>
              </a:rPr>
              <a:t>La Gran Palabra o Palabra Omnífica: Jehová-Jahbulon</a:t>
            </a:r>
            <a:endParaRPr lang="es-ES_tradnl" sz="4000" smtClean="0">
              <a:solidFill>
                <a:srgbClr val="FFFF00"/>
              </a:solidFill>
            </a:endParaRPr>
          </a:p>
        </p:txBody>
      </p:sp>
      <p:sp>
        <p:nvSpPr>
          <p:cNvPr id="1434627" name="Rectangle 3"/>
          <p:cNvSpPr>
            <a:spLocks noGrp="1" noChangeArrowheads="1"/>
          </p:cNvSpPr>
          <p:nvPr>
            <p:ph type="body" sz="half" idx="1"/>
          </p:nvPr>
        </p:nvSpPr>
        <p:spPr>
          <a:xfrm>
            <a:off x="457200" y="1722438"/>
            <a:ext cx="4038600" cy="4525962"/>
          </a:xfrm>
        </p:spPr>
        <p:txBody>
          <a:bodyPr/>
          <a:lstStyle/>
          <a:p>
            <a:pPr eaLnBrk="1" hangingPunct="1">
              <a:lnSpc>
                <a:spcPct val="90000"/>
              </a:lnSpc>
            </a:pPr>
            <a:r>
              <a:rPr lang="es-AR" sz="2000" smtClean="0"/>
              <a:t>Ya vimos esta palabra en el Arco Real Escocés.</a:t>
            </a:r>
          </a:p>
          <a:p>
            <a:pPr eaLnBrk="1" hangingPunct="1">
              <a:lnSpc>
                <a:spcPct val="90000"/>
              </a:lnSpc>
            </a:pPr>
            <a:r>
              <a:rPr lang="es-AR" sz="2000" smtClean="0"/>
              <a:t>En el Arco Real del Rito York ha dado lugar a episodios lamentables, pues algunos Capítulos de los Estados Unidos la han abandonado por sus resonancias “paganas”.</a:t>
            </a:r>
          </a:p>
          <a:p>
            <a:pPr eaLnBrk="1" hangingPunct="1">
              <a:lnSpc>
                <a:spcPct val="90000"/>
              </a:lnSpc>
            </a:pPr>
            <a:r>
              <a:rPr lang="es-AR" sz="2000" smtClean="0"/>
              <a:t>Esta reducción de la Masonería a la tradición judeo-cristiana es limitativa y le impide recibir la riqueza contenida en otras culturas y tradiciones.</a:t>
            </a:r>
            <a:endParaRPr lang="es-ES_tradnl" sz="2000" smtClean="0"/>
          </a:p>
        </p:txBody>
      </p:sp>
      <p:sp>
        <p:nvSpPr>
          <p:cNvPr id="328708" name="Rectangle 4"/>
          <p:cNvSpPr>
            <a:spLocks noGrp="1" noChangeArrowheads="1"/>
          </p:cNvSpPr>
          <p:nvPr>
            <p:ph sz="half" idx="2"/>
          </p:nvPr>
        </p:nvSpPr>
        <p:spPr>
          <a:xfrm>
            <a:off x="4648200" y="1722438"/>
            <a:ext cx="4038600" cy="4525962"/>
          </a:xfrm>
        </p:spPr>
        <p:txBody>
          <a:bodyPr/>
          <a:lstStyle/>
          <a:p>
            <a:pPr eaLnBrk="1" hangingPunct="1">
              <a:lnSpc>
                <a:spcPct val="90000"/>
              </a:lnSpc>
            </a:pPr>
            <a:endParaRPr lang="es-AR" sz="2000" smtClean="0"/>
          </a:p>
        </p:txBody>
      </p:sp>
      <p:pic>
        <p:nvPicPr>
          <p:cNvPr id="1434629" name="Picture 5" descr="016-Gamba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1550" y="2057400"/>
            <a:ext cx="3829050"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626"/>
                                        </p:tgtEl>
                                        <p:attrNameLst>
                                          <p:attrName>style.visibility</p:attrName>
                                        </p:attrNameLst>
                                      </p:cBhvr>
                                      <p:to>
                                        <p:strVal val="visible"/>
                                      </p:to>
                                    </p:set>
                                    <p:animEffect transition="in" filter="blinds(horizontal)">
                                      <p:cBhvr>
                                        <p:cTn id="7" dur="500"/>
                                        <p:tgtEl>
                                          <p:spTgt spid="1434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4627">
                                            <p:txEl>
                                              <p:pRg st="0" end="0"/>
                                            </p:txEl>
                                          </p:spTgt>
                                        </p:tgtEl>
                                        <p:attrNameLst>
                                          <p:attrName>style.visibility</p:attrName>
                                        </p:attrNameLst>
                                      </p:cBhvr>
                                      <p:to>
                                        <p:strVal val="visible"/>
                                      </p:to>
                                    </p:set>
                                    <p:animEffect transition="in" filter="blinds(horizontal)">
                                      <p:cBhvr>
                                        <p:cTn id="12" dur="500"/>
                                        <p:tgtEl>
                                          <p:spTgt spid="14346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4627">
                                            <p:txEl>
                                              <p:pRg st="1" end="1"/>
                                            </p:txEl>
                                          </p:spTgt>
                                        </p:tgtEl>
                                        <p:attrNameLst>
                                          <p:attrName>style.visibility</p:attrName>
                                        </p:attrNameLst>
                                      </p:cBhvr>
                                      <p:to>
                                        <p:strVal val="visible"/>
                                      </p:to>
                                    </p:set>
                                    <p:animEffect transition="in" filter="blinds(horizontal)">
                                      <p:cBhvr>
                                        <p:cTn id="17" dur="500"/>
                                        <p:tgtEl>
                                          <p:spTgt spid="14346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4627">
                                            <p:txEl>
                                              <p:pRg st="2" end="2"/>
                                            </p:txEl>
                                          </p:spTgt>
                                        </p:tgtEl>
                                        <p:attrNameLst>
                                          <p:attrName>style.visibility</p:attrName>
                                        </p:attrNameLst>
                                      </p:cBhvr>
                                      <p:to>
                                        <p:strVal val="visible"/>
                                      </p:to>
                                    </p:set>
                                    <p:animEffect transition="in" filter="blinds(horizontal)">
                                      <p:cBhvr>
                                        <p:cTn id="22" dur="500"/>
                                        <p:tgtEl>
                                          <p:spTgt spid="14346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0" presetClass="entr" presetSubtype="0" fill="hold" nodeType="clickEffect">
                                  <p:stCondLst>
                                    <p:cond delay="0"/>
                                  </p:stCondLst>
                                  <p:childTnLst>
                                    <p:set>
                                      <p:cBhvr>
                                        <p:cTn id="26" dur="1" fill="hold">
                                          <p:stCondLst>
                                            <p:cond delay="0"/>
                                          </p:stCondLst>
                                        </p:cTn>
                                        <p:tgtEl>
                                          <p:spTgt spid="1434629"/>
                                        </p:tgtEl>
                                        <p:attrNameLst>
                                          <p:attrName>style.visibility</p:attrName>
                                        </p:attrNameLst>
                                      </p:cBhvr>
                                      <p:to>
                                        <p:strVal val="visible"/>
                                      </p:to>
                                    </p:set>
                                    <p:animEffect transition="in" filter="wedge">
                                      <p:cBhvr>
                                        <p:cTn id="27" dur="2000"/>
                                        <p:tgtEl>
                                          <p:spTgt spid="1434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626" grpId="0"/>
      <p:bldP spid="1434627" grpId="0" build="p"/>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650" name="Rectangle 2"/>
          <p:cNvSpPr>
            <a:spLocks noGrp="1" noChangeArrowheads="1"/>
          </p:cNvSpPr>
          <p:nvPr>
            <p:ph type="title"/>
          </p:nvPr>
        </p:nvSpPr>
        <p:spPr/>
        <p:txBody>
          <a:bodyPr/>
          <a:lstStyle/>
          <a:p>
            <a:pPr eaLnBrk="1" hangingPunct="1"/>
            <a:r>
              <a:rPr lang="es-AR" sz="4000" smtClean="0">
                <a:solidFill>
                  <a:srgbClr val="FFFF00"/>
                </a:solidFill>
              </a:rPr>
              <a:t>Jah-Bul-On</a:t>
            </a:r>
            <a:endParaRPr lang="es-ES_tradnl" sz="4000" smtClean="0">
              <a:solidFill>
                <a:srgbClr val="FFFF00"/>
              </a:solidFill>
            </a:endParaRPr>
          </a:p>
        </p:txBody>
      </p:sp>
      <p:sp>
        <p:nvSpPr>
          <p:cNvPr id="1435651" name="Rectangle 3"/>
          <p:cNvSpPr>
            <a:spLocks noGrp="1" noChangeArrowheads="1"/>
          </p:cNvSpPr>
          <p:nvPr>
            <p:ph type="body" sz="half" idx="1"/>
          </p:nvPr>
        </p:nvSpPr>
        <p:spPr>
          <a:xfrm>
            <a:off x="457200" y="1722438"/>
            <a:ext cx="4038600" cy="4525962"/>
          </a:xfrm>
        </p:spPr>
        <p:txBody>
          <a:bodyPr/>
          <a:lstStyle/>
          <a:p>
            <a:pPr eaLnBrk="1" hangingPunct="1">
              <a:lnSpc>
                <a:spcPct val="90000"/>
              </a:lnSpc>
            </a:pPr>
            <a:r>
              <a:rPr lang="es-AR" sz="2400" smtClean="0"/>
              <a:t>Como ya dijimos, aquí se mencionan a Jehovah, Baal y Osiris.</a:t>
            </a:r>
          </a:p>
          <a:p>
            <a:pPr eaLnBrk="1" hangingPunct="1">
              <a:lnSpc>
                <a:spcPct val="90000"/>
              </a:lnSpc>
            </a:pPr>
            <a:r>
              <a:rPr lang="es-AR" sz="2400" smtClean="0"/>
              <a:t>Y los Rituales también hacen referencia a Zeus (Júpiter).</a:t>
            </a:r>
          </a:p>
          <a:p>
            <a:pPr eaLnBrk="1" hangingPunct="1">
              <a:lnSpc>
                <a:spcPct val="90000"/>
              </a:lnSpc>
            </a:pPr>
            <a:r>
              <a:rPr lang="es-AR" sz="2400" smtClean="0"/>
              <a:t>Según Pike, OM o AUM también están contenidos en esta Palabra.</a:t>
            </a:r>
          </a:p>
          <a:p>
            <a:pPr eaLnBrk="1" hangingPunct="1">
              <a:lnSpc>
                <a:spcPct val="90000"/>
              </a:lnSpc>
            </a:pPr>
            <a:r>
              <a:rPr lang="es-AR" sz="2400" smtClean="0"/>
              <a:t>Por eso, es un término verdaderamente universal.</a:t>
            </a:r>
            <a:endParaRPr lang="es-ES_tradnl" sz="2400" smtClean="0"/>
          </a:p>
        </p:txBody>
      </p:sp>
      <p:sp>
        <p:nvSpPr>
          <p:cNvPr id="329732" name="Rectangle 4"/>
          <p:cNvSpPr>
            <a:spLocks noGrp="1" noChangeArrowheads="1"/>
          </p:cNvSpPr>
          <p:nvPr>
            <p:ph sz="half" idx="2"/>
          </p:nvPr>
        </p:nvSpPr>
        <p:spPr>
          <a:xfrm>
            <a:off x="4648200" y="1722438"/>
            <a:ext cx="4038600" cy="4525962"/>
          </a:xfrm>
        </p:spPr>
        <p:txBody>
          <a:bodyPr/>
          <a:lstStyle/>
          <a:p>
            <a:pPr eaLnBrk="1" hangingPunct="1">
              <a:lnSpc>
                <a:spcPct val="90000"/>
              </a:lnSpc>
            </a:pPr>
            <a:endParaRPr lang="es-AR" sz="2400" smtClean="0"/>
          </a:p>
        </p:txBody>
      </p:sp>
      <p:pic>
        <p:nvPicPr>
          <p:cNvPr id="1435653" name="Picture 5" descr="RAword01.jpg - 9928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28800"/>
            <a:ext cx="4191000"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5650"/>
                                        </p:tgtEl>
                                        <p:attrNameLst>
                                          <p:attrName>style.visibility</p:attrName>
                                        </p:attrNameLst>
                                      </p:cBhvr>
                                      <p:to>
                                        <p:strVal val="visible"/>
                                      </p:to>
                                    </p:set>
                                    <p:animEffect transition="in" filter="blinds(horizontal)">
                                      <p:cBhvr>
                                        <p:cTn id="7" dur="500"/>
                                        <p:tgtEl>
                                          <p:spTgt spid="1435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5651">
                                            <p:txEl>
                                              <p:pRg st="0" end="0"/>
                                            </p:txEl>
                                          </p:spTgt>
                                        </p:tgtEl>
                                        <p:attrNameLst>
                                          <p:attrName>style.visibility</p:attrName>
                                        </p:attrNameLst>
                                      </p:cBhvr>
                                      <p:to>
                                        <p:strVal val="visible"/>
                                      </p:to>
                                    </p:set>
                                    <p:animEffect transition="in" filter="blinds(horizontal)">
                                      <p:cBhvr>
                                        <p:cTn id="12" dur="500"/>
                                        <p:tgtEl>
                                          <p:spTgt spid="14356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5651">
                                            <p:txEl>
                                              <p:pRg st="1" end="1"/>
                                            </p:txEl>
                                          </p:spTgt>
                                        </p:tgtEl>
                                        <p:attrNameLst>
                                          <p:attrName>style.visibility</p:attrName>
                                        </p:attrNameLst>
                                      </p:cBhvr>
                                      <p:to>
                                        <p:strVal val="visible"/>
                                      </p:to>
                                    </p:set>
                                    <p:animEffect transition="in" filter="blinds(horizontal)">
                                      <p:cBhvr>
                                        <p:cTn id="17" dur="500"/>
                                        <p:tgtEl>
                                          <p:spTgt spid="14356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5651">
                                            <p:txEl>
                                              <p:pRg st="2" end="2"/>
                                            </p:txEl>
                                          </p:spTgt>
                                        </p:tgtEl>
                                        <p:attrNameLst>
                                          <p:attrName>style.visibility</p:attrName>
                                        </p:attrNameLst>
                                      </p:cBhvr>
                                      <p:to>
                                        <p:strVal val="visible"/>
                                      </p:to>
                                    </p:set>
                                    <p:animEffect transition="in" filter="blinds(horizontal)">
                                      <p:cBhvr>
                                        <p:cTn id="22" dur="500"/>
                                        <p:tgtEl>
                                          <p:spTgt spid="14356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5651">
                                            <p:txEl>
                                              <p:pRg st="3" end="3"/>
                                            </p:txEl>
                                          </p:spTgt>
                                        </p:tgtEl>
                                        <p:attrNameLst>
                                          <p:attrName>style.visibility</p:attrName>
                                        </p:attrNameLst>
                                      </p:cBhvr>
                                      <p:to>
                                        <p:strVal val="visible"/>
                                      </p:to>
                                    </p:set>
                                    <p:animEffect transition="in" filter="blinds(horizontal)">
                                      <p:cBhvr>
                                        <p:cTn id="27" dur="500"/>
                                        <p:tgtEl>
                                          <p:spTgt spid="143565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435653"/>
                                        </p:tgtEl>
                                        <p:attrNameLst>
                                          <p:attrName>style.visibility</p:attrName>
                                        </p:attrNameLst>
                                      </p:cBhvr>
                                      <p:to>
                                        <p:strVal val="visible"/>
                                      </p:to>
                                    </p:set>
                                    <p:animEffect transition="in" filter="fade">
                                      <p:cBhvr>
                                        <p:cTn id="32" dur="2000"/>
                                        <p:tgtEl>
                                          <p:spTgt spid="1435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650" grpId="0"/>
      <p:bldP spid="1435651" grpId="0" build="p"/>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674" name="Rectangle 2"/>
          <p:cNvSpPr>
            <a:spLocks noGrp="1" noChangeArrowheads="1"/>
          </p:cNvSpPr>
          <p:nvPr>
            <p:ph type="title"/>
          </p:nvPr>
        </p:nvSpPr>
        <p:spPr/>
        <p:txBody>
          <a:bodyPr/>
          <a:lstStyle/>
          <a:p>
            <a:pPr eaLnBrk="1" hangingPunct="1"/>
            <a:r>
              <a:rPr lang="es-AR" sz="4000" smtClean="0">
                <a:solidFill>
                  <a:srgbClr val="FFFF00"/>
                </a:solidFill>
              </a:rPr>
              <a:t>Jah-Bul-On</a:t>
            </a:r>
            <a:endParaRPr lang="es-ES_tradnl" sz="4000" smtClean="0">
              <a:solidFill>
                <a:srgbClr val="FFFF00"/>
              </a:solidFill>
            </a:endParaRPr>
          </a:p>
        </p:txBody>
      </p:sp>
      <p:sp>
        <p:nvSpPr>
          <p:cNvPr id="1436675" name="Rectangle 3"/>
          <p:cNvSpPr>
            <a:spLocks noGrp="1" noChangeArrowheads="1"/>
          </p:cNvSpPr>
          <p:nvPr>
            <p:ph type="body" sz="half" idx="1"/>
          </p:nvPr>
        </p:nvSpPr>
        <p:spPr>
          <a:xfrm>
            <a:off x="381000" y="1951038"/>
            <a:ext cx="4038600" cy="4525962"/>
          </a:xfrm>
        </p:spPr>
        <p:txBody>
          <a:bodyPr/>
          <a:lstStyle/>
          <a:p>
            <a:pPr eaLnBrk="1" hangingPunct="1">
              <a:lnSpc>
                <a:spcPct val="90000"/>
              </a:lnSpc>
            </a:pPr>
            <a:r>
              <a:rPr lang="es-AR" sz="2000" smtClean="0"/>
              <a:t>Las letras hebreas son la aleph (A), beth (B) y lamed (L).</a:t>
            </a:r>
          </a:p>
          <a:p>
            <a:pPr eaLnBrk="1" hangingPunct="1">
              <a:lnSpc>
                <a:spcPct val="90000"/>
              </a:lnSpc>
            </a:pPr>
            <a:r>
              <a:rPr lang="es-AR" sz="2000" smtClean="0"/>
              <a:t>AB significa “Padre”.</a:t>
            </a:r>
          </a:p>
          <a:p>
            <a:pPr eaLnBrk="1" hangingPunct="1">
              <a:lnSpc>
                <a:spcPct val="90000"/>
              </a:lnSpc>
            </a:pPr>
            <a:r>
              <a:rPr lang="es-AR" sz="2000" smtClean="0"/>
              <a:t>BAL “Señor”.</a:t>
            </a:r>
          </a:p>
          <a:p>
            <a:pPr eaLnBrk="1" hangingPunct="1">
              <a:lnSpc>
                <a:spcPct val="90000"/>
              </a:lnSpc>
            </a:pPr>
            <a:r>
              <a:rPr lang="es-AR" sz="2000" smtClean="0"/>
              <a:t>AL “Palabra”.</a:t>
            </a:r>
          </a:p>
          <a:p>
            <a:pPr eaLnBrk="1" hangingPunct="1">
              <a:lnSpc>
                <a:spcPct val="90000"/>
              </a:lnSpc>
            </a:pPr>
            <a:r>
              <a:rPr lang="es-AR" sz="2000" smtClean="0"/>
              <a:t>LAB “Corazón o espíritu”.</a:t>
            </a:r>
          </a:p>
          <a:p>
            <a:pPr eaLnBrk="1" hangingPunct="1">
              <a:lnSpc>
                <a:spcPct val="90000"/>
              </a:lnSpc>
            </a:pPr>
            <a:r>
              <a:rPr lang="es-AR" sz="2000" smtClean="0"/>
              <a:t>AB BAL “Padre, Señor”.</a:t>
            </a:r>
          </a:p>
          <a:p>
            <a:pPr eaLnBrk="1" hangingPunct="1">
              <a:lnSpc>
                <a:spcPct val="90000"/>
              </a:lnSpc>
            </a:pPr>
            <a:r>
              <a:rPr lang="es-AR" sz="2000" smtClean="0"/>
              <a:t>AL BAL “Palabra, Señor”.</a:t>
            </a:r>
          </a:p>
          <a:p>
            <a:pPr eaLnBrk="1" hangingPunct="1">
              <a:lnSpc>
                <a:spcPct val="90000"/>
              </a:lnSpc>
            </a:pPr>
            <a:r>
              <a:rPr lang="es-AR" sz="2000" smtClean="0"/>
              <a:t>LAB BAL “Espíritu, Señor”.</a:t>
            </a:r>
          </a:p>
          <a:p>
            <a:pPr eaLnBrk="1" hangingPunct="1">
              <a:lnSpc>
                <a:spcPct val="90000"/>
              </a:lnSpc>
            </a:pPr>
            <a:r>
              <a:rPr lang="es-AR" sz="2000" smtClean="0"/>
              <a:t>Si aquí interpretamos “Padre” o “Señor” por “Demiurgo” obtenemos interesantes significados esotéricos.</a:t>
            </a:r>
            <a:endParaRPr lang="es-ES_tradnl" sz="2000" smtClean="0"/>
          </a:p>
        </p:txBody>
      </p:sp>
      <p:sp>
        <p:nvSpPr>
          <p:cNvPr id="330756" name="Rectangle 4"/>
          <p:cNvSpPr>
            <a:spLocks noGrp="1" noChangeArrowheads="1"/>
          </p:cNvSpPr>
          <p:nvPr>
            <p:ph sz="half" idx="2"/>
          </p:nvPr>
        </p:nvSpPr>
        <p:spPr>
          <a:xfrm>
            <a:off x="4648200" y="1722438"/>
            <a:ext cx="4038600" cy="4525962"/>
          </a:xfrm>
        </p:spPr>
        <p:txBody>
          <a:bodyPr/>
          <a:lstStyle/>
          <a:p>
            <a:pPr eaLnBrk="1" hangingPunct="1">
              <a:lnSpc>
                <a:spcPct val="80000"/>
              </a:lnSpc>
            </a:pPr>
            <a:endParaRPr lang="es-AR" sz="1800" smtClean="0"/>
          </a:p>
        </p:txBody>
      </p:sp>
      <p:pic>
        <p:nvPicPr>
          <p:cNvPr id="1436677" name="Picture 5" descr="RAword02.jpg - 13578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752600"/>
            <a:ext cx="410686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6674"/>
                                        </p:tgtEl>
                                        <p:attrNameLst>
                                          <p:attrName>style.visibility</p:attrName>
                                        </p:attrNameLst>
                                      </p:cBhvr>
                                      <p:to>
                                        <p:strVal val="visible"/>
                                      </p:to>
                                    </p:set>
                                    <p:animEffect transition="in" filter="blinds(horizontal)">
                                      <p:cBhvr>
                                        <p:cTn id="7" dur="500"/>
                                        <p:tgtEl>
                                          <p:spTgt spid="1436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1436677"/>
                                        </p:tgtEl>
                                        <p:attrNameLst>
                                          <p:attrName>style.visibility</p:attrName>
                                        </p:attrNameLst>
                                      </p:cBhvr>
                                      <p:to>
                                        <p:strVal val="visible"/>
                                      </p:to>
                                    </p:set>
                                    <p:animEffect transition="in" filter="plus(in)">
                                      <p:cBhvr>
                                        <p:cTn id="12" dur="2000"/>
                                        <p:tgtEl>
                                          <p:spTgt spid="14366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6675">
                                            <p:txEl>
                                              <p:pRg st="0" end="0"/>
                                            </p:txEl>
                                          </p:spTgt>
                                        </p:tgtEl>
                                        <p:attrNameLst>
                                          <p:attrName>style.visibility</p:attrName>
                                        </p:attrNameLst>
                                      </p:cBhvr>
                                      <p:to>
                                        <p:strVal val="visible"/>
                                      </p:to>
                                    </p:set>
                                    <p:animEffect transition="in" filter="blinds(horizontal)">
                                      <p:cBhvr>
                                        <p:cTn id="17" dur="500"/>
                                        <p:tgtEl>
                                          <p:spTgt spid="143667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6675">
                                            <p:txEl>
                                              <p:pRg st="1" end="1"/>
                                            </p:txEl>
                                          </p:spTgt>
                                        </p:tgtEl>
                                        <p:attrNameLst>
                                          <p:attrName>style.visibility</p:attrName>
                                        </p:attrNameLst>
                                      </p:cBhvr>
                                      <p:to>
                                        <p:strVal val="visible"/>
                                      </p:to>
                                    </p:set>
                                    <p:animEffect transition="in" filter="blinds(horizontal)">
                                      <p:cBhvr>
                                        <p:cTn id="22" dur="500"/>
                                        <p:tgtEl>
                                          <p:spTgt spid="143667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6675">
                                            <p:txEl>
                                              <p:pRg st="2" end="2"/>
                                            </p:txEl>
                                          </p:spTgt>
                                        </p:tgtEl>
                                        <p:attrNameLst>
                                          <p:attrName>style.visibility</p:attrName>
                                        </p:attrNameLst>
                                      </p:cBhvr>
                                      <p:to>
                                        <p:strVal val="visible"/>
                                      </p:to>
                                    </p:set>
                                    <p:animEffect transition="in" filter="blinds(horizontal)">
                                      <p:cBhvr>
                                        <p:cTn id="27" dur="500"/>
                                        <p:tgtEl>
                                          <p:spTgt spid="143667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6675">
                                            <p:txEl>
                                              <p:pRg st="3" end="3"/>
                                            </p:txEl>
                                          </p:spTgt>
                                        </p:tgtEl>
                                        <p:attrNameLst>
                                          <p:attrName>style.visibility</p:attrName>
                                        </p:attrNameLst>
                                      </p:cBhvr>
                                      <p:to>
                                        <p:strVal val="visible"/>
                                      </p:to>
                                    </p:set>
                                    <p:animEffect transition="in" filter="blinds(horizontal)">
                                      <p:cBhvr>
                                        <p:cTn id="32" dur="500"/>
                                        <p:tgtEl>
                                          <p:spTgt spid="1436675">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36675">
                                            <p:txEl>
                                              <p:pRg st="4" end="4"/>
                                            </p:txEl>
                                          </p:spTgt>
                                        </p:tgtEl>
                                        <p:attrNameLst>
                                          <p:attrName>style.visibility</p:attrName>
                                        </p:attrNameLst>
                                      </p:cBhvr>
                                      <p:to>
                                        <p:strVal val="visible"/>
                                      </p:to>
                                    </p:set>
                                    <p:animEffect transition="in" filter="blinds(horizontal)">
                                      <p:cBhvr>
                                        <p:cTn id="37" dur="500"/>
                                        <p:tgtEl>
                                          <p:spTgt spid="1436675">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36675">
                                            <p:txEl>
                                              <p:pRg st="5" end="5"/>
                                            </p:txEl>
                                          </p:spTgt>
                                        </p:tgtEl>
                                        <p:attrNameLst>
                                          <p:attrName>style.visibility</p:attrName>
                                        </p:attrNameLst>
                                      </p:cBhvr>
                                      <p:to>
                                        <p:strVal val="visible"/>
                                      </p:to>
                                    </p:set>
                                    <p:animEffect transition="in" filter="blinds(horizontal)">
                                      <p:cBhvr>
                                        <p:cTn id="42" dur="500"/>
                                        <p:tgtEl>
                                          <p:spTgt spid="1436675">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36675">
                                            <p:txEl>
                                              <p:pRg st="6" end="6"/>
                                            </p:txEl>
                                          </p:spTgt>
                                        </p:tgtEl>
                                        <p:attrNameLst>
                                          <p:attrName>style.visibility</p:attrName>
                                        </p:attrNameLst>
                                      </p:cBhvr>
                                      <p:to>
                                        <p:strVal val="visible"/>
                                      </p:to>
                                    </p:set>
                                    <p:animEffect transition="in" filter="blinds(horizontal)">
                                      <p:cBhvr>
                                        <p:cTn id="47" dur="500"/>
                                        <p:tgtEl>
                                          <p:spTgt spid="1436675">
                                            <p:txEl>
                                              <p:pRg st="6" end="6"/>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36675">
                                            <p:txEl>
                                              <p:pRg st="7" end="7"/>
                                            </p:txEl>
                                          </p:spTgt>
                                        </p:tgtEl>
                                        <p:attrNameLst>
                                          <p:attrName>style.visibility</p:attrName>
                                        </p:attrNameLst>
                                      </p:cBhvr>
                                      <p:to>
                                        <p:strVal val="visible"/>
                                      </p:to>
                                    </p:set>
                                    <p:animEffect transition="in" filter="blinds(horizontal)">
                                      <p:cBhvr>
                                        <p:cTn id="52" dur="500"/>
                                        <p:tgtEl>
                                          <p:spTgt spid="1436675">
                                            <p:txEl>
                                              <p:pRg st="7" end="7"/>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36675">
                                            <p:txEl>
                                              <p:pRg st="8" end="8"/>
                                            </p:txEl>
                                          </p:spTgt>
                                        </p:tgtEl>
                                        <p:attrNameLst>
                                          <p:attrName>style.visibility</p:attrName>
                                        </p:attrNameLst>
                                      </p:cBhvr>
                                      <p:to>
                                        <p:strVal val="visible"/>
                                      </p:to>
                                    </p:set>
                                    <p:animEffect transition="in" filter="blinds(horizontal)">
                                      <p:cBhvr>
                                        <p:cTn id="57" dur="500"/>
                                        <p:tgtEl>
                                          <p:spTgt spid="14366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674" grpId="0"/>
      <p:bldP spid="1436675" grpId="0" build="p"/>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698" name="Rectangle 2"/>
          <p:cNvSpPr>
            <a:spLocks noGrp="1" noChangeArrowheads="1"/>
          </p:cNvSpPr>
          <p:nvPr>
            <p:ph type="title"/>
          </p:nvPr>
        </p:nvSpPr>
        <p:spPr>
          <a:xfrm>
            <a:off x="457200" y="0"/>
            <a:ext cx="8229600" cy="1143000"/>
          </a:xfrm>
        </p:spPr>
        <p:txBody>
          <a:bodyPr/>
          <a:lstStyle/>
          <a:p>
            <a:pPr eaLnBrk="1" hangingPunct="1"/>
            <a:r>
              <a:rPr lang="es-AR" smtClean="0">
                <a:solidFill>
                  <a:srgbClr val="FFFF00"/>
                </a:solidFill>
              </a:rPr>
              <a:t>El Mandil</a:t>
            </a:r>
            <a:endParaRPr lang="es-ES_tradnl" smtClean="0">
              <a:solidFill>
                <a:srgbClr val="FFFF00"/>
              </a:solidFill>
            </a:endParaRPr>
          </a:p>
        </p:txBody>
      </p:sp>
      <p:pic>
        <p:nvPicPr>
          <p:cNvPr id="1437699" name="Picture 3" descr="TAB_XVIII_Scottis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066800"/>
            <a:ext cx="5257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700" name="Text Box 4"/>
          <p:cNvSpPr txBox="1">
            <a:spLocks noChangeArrowheads="1"/>
          </p:cNvSpPr>
          <p:nvPr/>
        </p:nvSpPr>
        <p:spPr bwMode="auto">
          <a:xfrm>
            <a:off x="2482850" y="6338888"/>
            <a:ext cx="4298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Antiguo, calificado de “Mandil Operativo”</a:t>
            </a:r>
            <a:endParaRPr lang="es-ES_tradnl">
              <a:solidFill>
                <a:schemeClr val="tx1"/>
              </a:solidFill>
            </a:endParaRPr>
          </a:p>
        </p:txBody>
      </p:sp>
      <p:pic>
        <p:nvPicPr>
          <p:cNvPr id="1437701" name="Picture 5" descr="image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890588"/>
            <a:ext cx="6477000" cy="543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702" name="Text Box 6"/>
          <p:cNvSpPr txBox="1">
            <a:spLocks noChangeArrowheads="1"/>
          </p:cNvSpPr>
          <p:nvPr/>
        </p:nvSpPr>
        <p:spPr bwMode="auto">
          <a:xfrm>
            <a:off x="3016250" y="6361113"/>
            <a:ext cx="3308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Antiguo, de fecha desconocida</a:t>
            </a:r>
            <a:endParaRPr lang="es-ES_tradnl">
              <a:solidFill>
                <a:schemeClr val="tx1"/>
              </a:solidFill>
            </a:endParaRPr>
          </a:p>
        </p:txBody>
      </p:sp>
      <p:pic>
        <p:nvPicPr>
          <p:cNvPr id="1437703" name="Picture 7" descr="GeorgeWashingtonMasonicApr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914400"/>
            <a:ext cx="4551363"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704" name="Text Box 8"/>
          <p:cNvSpPr txBox="1">
            <a:spLocks noChangeArrowheads="1"/>
          </p:cNvSpPr>
          <p:nvPr/>
        </p:nvSpPr>
        <p:spPr bwMode="auto">
          <a:xfrm>
            <a:off x="2743200" y="6284913"/>
            <a:ext cx="3968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Usado por George Washington, 1829</a:t>
            </a:r>
            <a:endParaRPr lang="es-ES_tradnl">
              <a:solidFill>
                <a:schemeClr val="tx1"/>
              </a:solidFill>
            </a:endParaRPr>
          </a:p>
        </p:txBody>
      </p:sp>
      <p:pic>
        <p:nvPicPr>
          <p:cNvPr id="1437705" name="Picture 9" descr="Chapter_apron_sash_WE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990600"/>
            <a:ext cx="502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706" name="Text Box 10"/>
          <p:cNvSpPr txBox="1">
            <a:spLocks noChangeArrowheads="1"/>
          </p:cNvSpPr>
          <p:nvPr/>
        </p:nvSpPr>
        <p:spPr bwMode="auto">
          <a:xfrm>
            <a:off x="4070350" y="6324600"/>
            <a:ext cx="81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Actual</a:t>
            </a:r>
            <a:endParaRPr lang="es-ES_tradnl">
              <a:solidFill>
                <a:schemeClr val="tx1"/>
              </a:solidFill>
            </a:endParaRPr>
          </a:p>
        </p:txBody>
      </p:sp>
      <p:pic>
        <p:nvPicPr>
          <p:cNvPr id="1437707" name="Picture 11" descr="Royal%20Arch%20apron%202b%20transpare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838200"/>
            <a:ext cx="7696200"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7698"/>
                                        </p:tgtEl>
                                        <p:attrNameLst>
                                          <p:attrName>style.visibility</p:attrName>
                                        </p:attrNameLst>
                                      </p:cBhvr>
                                      <p:to>
                                        <p:strVal val="visible"/>
                                      </p:to>
                                    </p:set>
                                    <p:animEffect transition="in" filter="blinds(horizontal)">
                                      <p:cBhvr>
                                        <p:cTn id="7" dur="500"/>
                                        <p:tgtEl>
                                          <p:spTgt spid="1437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37699"/>
                                        </p:tgtEl>
                                        <p:attrNameLst>
                                          <p:attrName>style.visibility</p:attrName>
                                        </p:attrNameLst>
                                      </p:cBhvr>
                                      <p:to>
                                        <p:strVal val="visible"/>
                                      </p:to>
                                    </p:set>
                                    <p:animEffect transition="in" filter="fade">
                                      <p:cBhvr>
                                        <p:cTn id="12" dur="2000"/>
                                        <p:tgtEl>
                                          <p:spTgt spid="14376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437700">
                                            <p:txEl>
                                              <p:pRg st="0" end="0"/>
                                            </p:txEl>
                                          </p:spTgt>
                                        </p:tgtEl>
                                        <p:attrNameLst>
                                          <p:attrName>style.visibility</p:attrName>
                                        </p:attrNameLst>
                                      </p:cBhvr>
                                      <p:to>
                                        <p:strVal val="visible"/>
                                      </p:to>
                                    </p:set>
                                    <p:animEffect transition="in" filter="dissolve">
                                      <p:cBhvr>
                                        <p:cTn id="17" dur="500"/>
                                        <p:tgtEl>
                                          <p:spTgt spid="143770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2000"/>
                                        <p:tgtEl>
                                          <p:spTgt spid="1437700">
                                            <p:txEl>
                                              <p:pRg st="0" end="0"/>
                                            </p:txEl>
                                          </p:spTgt>
                                        </p:tgtEl>
                                      </p:cBhvr>
                                    </p:animEffect>
                                    <p:set>
                                      <p:cBhvr>
                                        <p:cTn id="22" dur="1" fill="hold">
                                          <p:stCondLst>
                                            <p:cond delay="1999"/>
                                          </p:stCondLst>
                                        </p:cTn>
                                        <p:tgtEl>
                                          <p:spTgt spid="1437700">
                                            <p:txEl>
                                              <p:pRg st="0" end="0"/>
                                            </p:txEl>
                                          </p:spTgt>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2000"/>
                                        <p:tgtEl>
                                          <p:spTgt spid="1437699"/>
                                        </p:tgtEl>
                                      </p:cBhvr>
                                    </p:animEffect>
                                    <p:set>
                                      <p:cBhvr>
                                        <p:cTn id="27" dur="1" fill="hold">
                                          <p:stCondLst>
                                            <p:cond delay="1999"/>
                                          </p:stCondLst>
                                        </p:cTn>
                                        <p:tgtEl>
                                          <p:spTgt spid="1437699"/>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437701"/>
                                        </p:tgtEl>
                                        <p:attrNameLst>
                                          <p:attrName>style.visibility</p:attrName>
                                        </p:attrNameLst>
                                      </p:cBhvr>
                                      <p:to>
                                        <p:strVal val="visible"/>
                                      </p:to>
                                    </p:set>
                                    <p:animEffect transition="in" filter="fade">
                                      <p:cBhvr>
                                        <p:cTn id="32" dur="2000"/>
                                        <p:tgtEl>
                                          <p:spTgt spid="143770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37702"/>
                                        </p:tgtEl>
                                        <p:attrNameLst>
                                          <p:attrName>style.visibility</p:attrName>
                                        </p:attrNameLst>
                                      </p:cBhvr>
                                      <p:to>
                                        <p:strVal val="visible"/>
                                      </p:to>
                                    </p:set>
                                    <p:animEffect transition="in" filter="dissolve">
                                      <p:cBhvr>
                                        <p:cTn id="37" dur="500"/>
                                        <p:tgtEl>
                                          <p:spTgt spid="143770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1" nodeType="clickEffect">
                                  <p:stCondLst>
                                    <p:cond delay="0"/>
                                  </p:stCondLst>
                                  <p:childTnLst>
                                    <p:animEffect transition="out" filter="fade">
                                      <p:cBhvr>
                                        <p:cTn id="41" dur="2000"/>
                                        <p:tgtEl>
                                          <p:spTgt spid="1437702"/>
                                        </p:tgtEl>
                                      </p:cBhvr>
                                    </p:animEffect>
                                    <p:set>
                                      <p:cBhvr>
                                        <p:cTn id="42" dur="1" fill="hold">
                                          <p:stCondLst>
                                            <p:cond delay="1999"/>
                                          </p:stCondLst>
                                        </p:cTn>
                                        <p:tgtEl>
                                          <p:spTgt spid="143770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xit" presetSubtype="0" fill="hold" nodeType="clickEffect">
                                  <p:stCondLst>
                                    <p:cond delay="0"/>
                                  </p:stCondLst>
                                  <p:childTnLst>
                                    <p:animEffect transition="out" filter="fade">
                                      <p:cBhvr>
                                        <p:cTn id="46" dur="2000"/>
                                        <p:tgtEl>
                                          <p:spTgt spid="1437701"/>
                                        </p:tgtEl>
                                      </p:cBhvr>
                                    </p:animEffect>
                                    <p:set>
                                      <p:cBhvr>
                                        <p:cTn id="47" dur="1" fill="hold">
                                          <p:stCondLst>
                                            <p:cond delay="1999"/>
                                          </p:stCondLst>
                                        </p:cTn>
                                        <p:tgtEl>
                                          <p:spTgt spid="1437701"/>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1437703"/>
                                        </p:tgtEl>
                                        <p:attrNameLst>
                                          <p:attrName>style.visibility</p:attrName>
                                        </p:attrNameLst>
                                      </p:cBhvr>
                                      <p:to>
                                        <p:strVal val="visible"/>
                                      </p:to>
                                    </p:set>
                                    <p:animEffect transition="in" filter="fade">
                                      <p:cBhvr>
                                        <p:cTn id="52" dur="2000"/>
                                        <p:tgtEl>
                                          <p:spTgt spid="143770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1437704">
                                            <p:txEl>
                                              <p:pRg st="0" end="0"/>
                                            </p:txEl>
                                          </p:spTgt>
                                        </p:tgtEl>
                                        <p:attrNameLst>
                                          <p:attrName>style.visibility</p:attrName>
                                        </p:attrNameLst>
                                      </p:cBhvr>
                                      <p:to>
                                        <p:strVal val="visible"/>
                                      </p:to>
                                    </p:set>
                                    <p:animEffect transition="in" filter="dissolve">
                                      <p:cBhvr>
                                        <p:cTn id="57" dur="500"/>
                                        <p:tgtEl>
                                          <p:spTgt spid="1437704">
                                            <p:txEl>
                                              <p:pRg st="0" end="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xit" presetSubtype="0" fill="hold" nodeType="clickEffect">
                                  <p:stCondLst>
                                    <p:cond delay="0"/>
                                  </p:stCondLst>
                                  <p:childTnLst>
                                    <p:animEffect transition="out" filter="fade">
                                      <p:cBhvr>
                                        <p:cTn id="61" dur="2000"/>
                                        <p:tgtEl>
                                          <p:spTgt spid="1437704">
                                            <p:txEl>
                                              <p:pRg st="0" end="0"/>
                                            </p:txEl>
                                          </p:spTgt>
                                        </p:tgtEl>
                                      </p:cBhvr>
                                    </p:animEffect>
                                    <p:set>
                                      <p:cBhvr>
                                        <p:cTn id="62" dur="1" fill="hold">
                                          <p:stCondLst>
                                            <p:cond delay="1999"/>
                                          </p:stCondLst>
                                        </p:cTn>
                                        <p:tgtEl>
                                          <p:spTgt spid="1437704">
                                            <p:txEl>
                                              <p:pRg st="0" end="0"/>
                                            </p:txEl>
                                          </p:spTgt>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xit" presetSubtype="0" fill="hold" nodeType="clickEffect">
                                  <p:stCondLst>
                                    <p:cond delay="0"/>
                                  </p:stCondLst>
                                  <p:childTnLst>
                                    <p:animEffect transition="out" filter="fade">
                                      <p:cBhvr>
                                        <p:cTn id="66" dur="2000"/>
                                        <p:tgtEl>
                                          <p:spTgt spid="1437703"/>
                                        </p:tgtEl>
                                      </p:cBhvr>
                                    </p:animEffect>
                                    <p:set>
                                      <p:cBhvr>
                                        <p:cTn id="67" dur="1" fill="hold">
                                          <p:stCondLst>
                                            <p:cond delay="1999"/>
                                          </p:stCondLst>
                                        </p:cTn>
                                        <p:tgtEl>
                                          <p:spTgt spid="1437703"/>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nodeType="clickEffect">
                                  <p:stCondLst>
                                    <p:cond delay="0"/>
                                  </p:stCondLst>
                                  <p:childTnLst>
                                    <p:set>
                                      <p:cBhvr>
                                        <p:cTn id="71" dur="1" fill="hold">
                                          <p:stCondLst>
                                            <p:cond delay="0"/>
                                          </p:stCondLst>
                                        </p:cTn>
                                        <p:tgtEl>
                                          <p:spTgt spid="1437705"/>
                                        </p:tgtEl>
                                        <p:attrNameLst>
                                          <p:attrName>style.visibility</p:attrName>
                                        </p:attrNameLst>
                                      </p:cBhvr>
                                      <p:to>
                                        <p:strVal val="visible"/>
                                      </p:to>
                                    </p:set>
                                    <p:animEffect transition="in" filter="fade">
                                      <p:cBhvr>
                                        <p:cTn id="72" dur="2000"/>
                                        <p:tgtEl>
                                          <p:spTgt spid="1437705"/>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1437706"/>
                                        </p:tgtEl>
                                        <p:attrNameLst>
                                          <p:attrName>style.visibility</p:attrName>
                                        </p:attrNameLst>
                                      </p:cBhvr>
                                      <p:to>
                                        <p:strVal val="visible"/>
                                      </p:to>
                                    </p:set>
                                    <p:animEffect transition="in" filter="dissolve">
                                      <p:cBhvr>
                                        <p:cTn id="77" dur="500"/>
                                        <p:tgtEl>
                                          <p:spTgt spid="1437706"/>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xit" presetSubtype="0" fill="hold" nodeType="clickEffect">
                                  <p:stCondLst>
                                    <p:cond delay="0"/>
                                  </p:stCondLst>
                                  <p:childTnLst>
                                    <p:animEffect transition="out" filter="fade">
                                      <p:cBhvr>
                                        <p:cTn id="81" dur="2000"/>
                                        <p:tgtEl>
                                          <p:spTgt spid="1437705"/>
                                        </p:tgtEl>
                                      </p:cBhvr>
                                    </p:animEffect>
                                    <p:set>
                                      <p:cBhvr>
                                        <p:cTn id="82" dur="1" fill="hold">
                                          <p:stCondLst>
                                            <p:cond delay="1999"/>
                                          </p:stCondLst>
                                        </p:cTn>
                                        <p:tgtEl>
                                          <p:spTgt spid="1437705"/>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0" presetClass="entr" presetSubtype="0" fill="hold" nodeType="clickEffect">
                                  <p:stCondLst>
                                    <p:cond delay="0"/>
                                  </p:stCondLst>
                                  <p:childTnLst>
                                    <p:set>
                                      <p:cBhvr>
                                        <p:cTn id="86" dur="1" fill="hold">
                                          <p:stCondLst>
                                            <p:cond delay="0"/>
                                          </p:stCondLst>
                                        </p:cTn>
                                        <p:tgtEl>
                                          <p:spTgt spid="1437707"/>
                                        </p:tgtEl>
                                        <p:attrNameLst>
                                          <p:attrName>style.visibility</p:attrName>
                                        </p:attrNameLst>
                                      </p:cBhvr>
                                      <p:to>
                                        <p:strVal val="visible"/>
                                      </p:to>
                                    </p:set>
                                    <p:animEffect transition="in" filter="fade">
                                      <p:cBhvr>
                                        <p:cTn id="87" dur="2000"/>
                                        <p:tgtEl>
                                          <p:spTgt spid="1437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7698" grpId="0"/>
      <p:bldP spid="1437700" grpId="0" build="allAtOnce"/>
      <p:bldP spid="1437702" grpId="0"/>
      <p:bldP spid="1437702" grpId="1"/>
      <p:bldP spid="1437706" grpId="0"/>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8722" name="Rectangle 2"/>
          <p:cNvSpPr>
            <a:spLocks noGrp="1" noChangeArrowheads="1"/>
          </p:cNvSpPr>
          <p:nvPr>
            <p:ph type="title"/>
          </p:nvPr>
        </p:nvSpPr>
        <p:spPr/>
        <p:txBody>
          <a:bodyPr/>
          <a:lstStyle/>
          <a:p>
            <a:pPr eaLnBrk="1" hangingPunct="1"/>
            <a:r>
              <a:rPr lang="es-AR" smtClean="0">
                <a:solidFill>
                  <a:srgbClr val="FFFF00"/>
                </a:solidFill>
              </a:rPr>
              <a:t>La joya</a:t>
            </a:r>
            <a:endParaRPr lang="es-ES_tradnl" smtClean="0">
              <a:solidFill>
                <a:srgbClr val="FFFF00"/>
              </a:solidFill>
            </a:endParaRPr>
          </a:p>
        </p:txBody>
      </p:sp>
      <p:sp>
        <p:nvSpPr>
          <p:cNvPr id="1438723" name="Rectangle 3"/>
          <p:cNvSpPr>
            <a:spLocks noGrp="1" noChangeArrowheads="1"/>
          </p:cNvSpPr>
          <p:nvPr>
            <p:ph type="body" sz="half" idx="1"/>
          </p:nvPr>
        </p:nvSpPr>
        <p:spPr/>
        <p:txBody>
          <a:bodyPr/>
          <a:lstStyle/>
          <a:p>
            <a:pPr eaLnBrk="1" hangingPunct="1">
              <a:lnSpc>
                <a:spcPct val="90000"/>
              </a:lnSpc>
            </a:pPr>
            <a:r>
              <a:rPr lang="es-AR" sz="2800" smtClean="0"/>
              <a:t>Hay muchas variantes.</a:t>
            </a:r>
          </a:p>
          <a:p>
            <a:pPr eaLnBrk="1" hangingPunct="1">
              <a:lnSpc>
                <a:spcPct val="90000"/>
              </a:lnSpc>
            </a:pPr>
            <a:r>
              <a:rPr lang="es-AR" sz="2800" smtClean="0"/>
              <a:t>Pero, en general, es el Sello de Salomón inscripto en un círculo de oro.</a:t>
            </a:r>
          </a:p>
          <a:p>
            <a:pPr eaLnBrk="1" hangingPunct="1">
              <a:lnSpc>
                <a:spcPct val="90000"/>
              </a:lnSpc>
            </a:pPr>
            <a:r>
              <a:rPr lang="es-AR" sz="2800" smtClean="0"/>
              <a:t>Abajo se ve un pergamino con la leyenda latina </a:t>
            </a:r>
            <a:r>
              <a:rPr lang="es-AR" sz="2800" i="1" smtClean="0"/>
              <a:t>“Nil nisi clavis deest” </a:t>
            </a:r>
            <a:r>
              <a:rPr lang="es-AR" sz="2800" smtClean="0"/>
              <a:t>(</a:t>
            </a:r>
            <a:r>
              <a:rPr lang="es-AR" sz="2800" i="1" smtClean="0"/>
              <a:t>“Sólo falta la clave</a:t>
            </a:r>
            <a:r>
              <a:rPr lang="es-AR" sz="2800" smtClean="0"/>
              <a:t>”).</a:t>
            </a:r>
            <a:endParaRPr lang="es-ES_tradnl" sz="2800" smtClean="0"/>
          </a:p>
        </p:txBody>
      </p:sp>
      <p:sp>
        <p:nvSpPr>
          <p:cNvPr id="332804" name="Rectangle 4"/>
          <p:cNvSpPr>
            <a:spLocks noGrp="1" noChangeArrowheads="1"/>
          </p:cNvSpPr>
          <p:nvPr>
            <p:ph sz="half" idx="2"/>
          </p:nvPr>
        </p:nvSpPr>
        <p:spPr/>
        <p:txBody>
          <a:bodyPr/>
          <a:lstStyle/>
          <a:p>
            <a:pPr eaLnBrk="1" hangingPunct="1">
              <a:lnSpc>
                <a:spcPct val="90000"/>
              </a:lnSpc>
            </a:pPr>
            <a:endParaRPr lang="es-AR" sz="2800" smtClean="0"/>
          </a:p>
        </p:txBody>
      </p:sp>
      <p:pic>
        <p:nvPicPr>
          <p:cNvPr id="1438725" name="Picture 5" descr="RoyalArchMasonJewe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600200"/>
            <a:ext cx="3209925"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8722"/>
                                        </p:tgtEl>
                                        <p:attrNameLst>
                                          <p:attrName>style.visibility</p:attrName>
                                        </p:attrNameLst>
                                      </p:cBhvr>
                                      <p:to>
                                        <p:strVal val="visible"/>
                                      </p:to>
                                    </p:set>
                                    <p:animEffect transition="in" filter="blinds(horizontal)">
                                      <p:cBhvr>
                                        <p:cTn id="7" dur="500"/>
                                        <p:tgtEl>
                                          <p:spTgt spid="1438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38725"/>
                                        </p:tgtEl>
                                        <p:attrNameLst>
                                          <p:attrName>style.visibility</p:attrName>
                                        </p:attrNameLst>
                                      </p:cBhvr>
                                      <p:to>
                                        <p:strVal val="visible"/>
                                      </p:to>
                                    </p:set>
                                    <p:animEffect transition="in" filter="fade">
                                      <p:cBhvr>
                                        <p:cTn id="12" dur="2000"/>
                                        <p:tgtEl>
                                          <p:spTgt spid="14387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8723">
                                            <p:txEl>
                                              <p:pRg st="0" end="0"/>
                                            </p:txEl>
                                          </p:spTgt>
                                        </p:tgtEl>
                                        <p:attrNameLst>
                                          <p:attrName>style.visibility</p:attrName>
                                        </p:attrNameLst>
                                      </p:cBhvr>
                                      <p:to>
                                        <p:strVal val="visible"/>
                                      </p:to>
                                    </p:set>
                                    <p:animEffect transition="in" filter="blinds(horizontal)">
                                      <p:cBhvr>
                                        <p:cTn id="17" dur="500"/>
                                        <p:tgtEl>
                                          <p:spTgt spid="143872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8723">
                                            <p:txEl>
                                              <p:pRg st="1" end="1"/>
                                            </p:txEl>
                                          </p:spTgt>
                                        </p:tgtEl>
                                        <p:attrNameLst>
                                          <p:attrName>style.visibility</p:attrName>
                                        </p:attrNameLst>
                                      </p:cBhvr>
                                      <p:to>
                                        <p:strVal val="visible"/>
                                      </p:to>
                                    </p:set>
                                    <p:animEffect transition="in" filter="blinds(horizontal)">
                                      <p:cBhvr>
                                        <p:cTn id="22" dur="500"/>
                                        <p:tgtEl>
                                          <p:spTgt spid="143872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8723">
                                            <p:txEl>
                                              <p:pRg st="2" end="2"/>
                                            </p:txEl>
                                          </p:spTgt>
                                        </p:tgtEl>
                                        <p:attrNameLst>
                                          <p:attrName>style.visibility</p:attrName>
                                        </p:attrNameLst>
                                      </p:cBhvr>
                                      <p:to>
                                        <p:strVal val="visible"/>
                                      </p:to>
                                    </p:set>
                                    <p:animEffect transition="in" filter="blinds(horizontal)">
                                      <p:cBhvr>
                                        <p:cTn id="27" dur="500"/>
                                        <p:tgtEl>
                                          <p:spTgt spid="1438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8722" grpId="0"/>
      <p:bldP spid="1438723" grpId="0" build="p"/>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746" name="Rectangle 2"/>
          <p:cNvSpPr>
            <a:spLocks noGrp="1" noChangeArrowheads="1"/>
          </p:cNvSpPr>
          <p:nvPr>
            <p:ph type="title"/>
          </p:nvPr>
        </p:nvSpPr>
        <p:spPr/>
        <p:txBody>
          <a:bodyPr/>
          <a:lstStyle/>
          <a:p>
            <a:pPr eaLnBrk="1" hangingPunct="1"/>
            <a:r>
              <a:rPr lang="es-AR" smtClean="0">
                <a:solidFill>
                  <a:srgbClr val="FFFF00"/>
                </a:solidFill>
              </a:rPr>
              <a:t>La joya</a:t>
            </a:r>
            <a:endParaRPr lang="es-ES_tradnl" smtClean="0">
              <a:solidFill>
                <a:srgbClr val="FFFF00"/>
              </a:solidFill>
            </a:endParaRPr>
          </a:p>
        </p:txBody>
      </p:sp>
      <p:sp>
        <p:nvSpPr>
          <p:cNvPr id="1439747" name="Rectangle 3"/>
          <p:cNvSpPr>
            <a:spLocks noGrp="1" noChangeArrowheads="1"/>
          </p:cNvSpPr>
          <p:nvPr>
            <p:ph type="body" sz="half" idx="1"/>
          </p:nvPr>
        </p:nvSpPr>
        <p:spPr>
          <a:xfrm>
            <a:off x="457200" y="1722438"/>
            <a:ext cx="4038600" cy="4525962"/>
          </a:xfrm>
        </p:spPr>
        <p:txBody>
          <a:bodyPr/>
          <a:lstStyle/>
          <a:p>
            <a:pPr eaLnBrk="1" hangingPunct="1">
              <a:lnSpc>
                <a:spcPct val="80000"/>
              </a:lnSpc>
            </a:pPr>
            <a:r>
              <a:rPr lang="es-AR" sz="2000" smtClean="0"/>
              <a:t>Sobre el círculo suele escribirse otra leyenda latina: </a:t>
            </a:r>
            <a:r>
              <a:rPr lang="es-AR" sz="2000" i="1" smtClean="0"/>
              <a:t>“Si talia iungere possis sit tibi scire satis” </a:t>
            </a:r>
            <a:r>
              <a:rPr lang="es-AR" sz="2000" smtClean="0"/>
              <a:t>(</a:t>
            </a:r>
            <a:r>
              <a:rPr lang="es-AR" sz="2000" i="1" smtClean="0"/>
              <a:t>“Si puedes unirte a tales cosas, el saber te será suficiente</a:t>
            </a:r>
            <a:r>
              <a:rPr lang="es-AR" sz="2000" smtClean="0"/>
              <a:t>”).</a:t>
            </a:r>
          </a:p>
          <a:p>
            <a:pPr eaLnBrk="1" hangingPunct="1">
              <a:lnSpc>
                <a:spcPct val="80000"/>
              </a:lnSpc>
            </a:pPr>
            <a:r>
              <a:rPr lang="es-AR" sz="2000" smtClean="0"/>
              <a:t>Y aparece la palabra griega </a:t>
            </a:r>
            <a:r>
              <a:rPr lang="el-GR" sz="2000" smtClean="0">
                <a:cs typeface="Arial" charset="0"/>
              </a:rPr>
              <a:t>ΕΥΠΗΚΑΜΕΝ</a:t>
            </a:r>
            <a:r>
              <a:rPr lang="es-AR" sz="2000" smtClean="0">
                <a:cs typeface="Arial" charset="0"/>
              </a:rPr>
              <a:t> (EUREKAMEN, </a:t>
            </a:r>
            <a:r>
              <a:rPr lang="es-AR" sz="2000" i="1" smtClean="0">
                <a:cs typeface="Arial" charset="0"/>
              </a:rPr>
              <a:t>“Lo hemos encontrado”</a:t>
            </a:r>
            <a:r>
              <a:rPr lang="es-AR" sz="2000" smtClean="0">
                <a:cs typeface="Arial" charset="0"/>
              </a:rPr>
              <a:t>).</a:t>
            </a:r>
          </a:p>
          <a:p>
            <a:pPr eaLnBrk="1" hangingPunct="1">
              <a:lnSpc>
                <a:spcPct val="80000"/>
              </a:lnSpc>
            </a:pPr>
            <a:r>
              <a:rPr lang="es-AR" sz="2000" smtClean="0">
                <a:cs typeface="Arial" charset="0"/>
              </a:rPr>
              <a:t>Y también </a:t>
            </a:r>
            <a:r>
              <a:rPr lang="es-AR" sz="2000" i="1" smtClean="0">
                <a:cs typeface="Arial" charset="0"/>
              </a:rPr>
              <a:t>“Invenimus cultor veritas, civis mundi” </a:t>
            </a:r>
            <a:r>
              <a:rPr lang="es-AR" sz="2000" smtClean="0">
                <a:cs typeface="Arial" charset="0"/>
              </a:rPr>
              <a:t>(“</a:t>
            </a:r>
            <a:r>
              <a:rPr lang="es-AR" sz="2000" i="1" smtClean="0">
                <a:cs typeface="Arial" charset="0"/>
              </a:rPr>
              <a:t>Lo hemos encontrado, adorador de la verdad, ciudadano del mundo”).</a:t>
            </a:r>
          </a:p>
          <a:p>
            <a:pPr eaLnBrk="1" hangingPunct="1">
              <a:lnSpc>
                <a:spcPct val="80000"/>
              </a:lnSpc>
            </a:pPr>
            <a:r>
              <a:rPr lang="es-AR" sz="2000" smtClean="0">
                <a:cs typeface="Arial" charset="0"/>
              </a:rPr>
              <a:t>Y se agrega: Sabiduría, Fuerza, Belleza, Paz, Concordia, Verdad.</a:t>
            </a:r>
            <a:endParaRPr lang="el-GR" sz="2000" smtClean="0">
              <a:cs typeface="Arial" charset="0"/>
            </a:endParaRPr>
          </a:p>
        </p:txBody>
      </p:sp>
      <p:sp>
        <p:nvSpPr>
          <p:cNvPr id="333828" name="Rectangle 4"/>
          <p:cNvSpPr>
            <a:spLocks noGrp="1" noChangeArrowheads="1"/>
          </p:cNvSpPr>
          <p:nvPr>
            <p:ph sz="half" idx="2"/>
          </p:nvPr>
        </p:nvSpPr>
        <p:spPr/>
        <p:txBody>
          <a:bodyPr/>
          <a:lstStyle/>
          <a:p>
            <a:pPr eaLnBrk="1" hangingPunct="1">
              <a:lnSpc>
                <a:spcPct val="80000"/>
              </a:lnSpc>
            </a:pPr>
            <a:endParaRPr lang="es-AR" sz="2000" smtClean="0"/>
          </a:p>
        </p:txBody>
      </p:sp>
      <p:pic>
        <p:nvPicPr>
          <p:cNvPr id="1439749" name="Picture 5" descr="jew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371600"/>
            <a:ext cx="3709988"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9746"/>
                                        </p:tgtEl>
                                        <p:attrNameLst>
                                          <p:attrName>style.visibility</p:attrName>
                                        </p:attrNameLst>
                                      </p:cBhvr>
                                      <p:to>
                                        <p:strVal val="visible"/>
                                      </p:to>
                                    </p:set>
                                    <p:animEffect transition="in" filter="blinds(horizontal)">
                                      <p:cBhvr>
                                        <p:cTn id="7" dur="500"/>
                                        <p:tgtEl>
                                          <p:spTgt spid="1439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39749"/>
                                        </p:tgtEl>
                                        <p:attrNameLst>
                                          <p:attrName>style.visibility</p:attrName>
                                        </p:attrNameLst>
                                      </p:cBhvr>
                                      <p:to>
                                        <p:strVal val="visible"/>
                                      </p:to>
                                    </p:set>
                                    <p:animEffect transition="in" filter="fade">
                                      <p:cBhvr>
                                        <p:cTn id="12" dur="2000"/>
                                        <p:tgtEl>
                                          <p:spTgt spid="14397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9747">
                                            <p:txEl>
                                              <p:pRg st="0" end="0"/>
                                            </p:txEl>
                                          </p:spTgt>
                                        </p:tgtEl>
                                        <p:attrNameLst>
                                          <p:attrName>style.visibility</p:attrName>
                                        </p:attrNameLst>
                                      </p:cBhvr>
                                      <p:to>
                                        <p:strVal val="visible"/>
                                      </p:to>
                                    </p:set>
                                    <p:animEffect transition="in" filter="blinds(horizontal)">
                                      <p:cBhvr>
                                        <p:cTn id="17" dur="500"/>
                                        <p:tgtEl>
                                          <p:spTgt spid="143974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9747">
                                            <p:txEl>
                                              <p:pRg st="1" end="1"/>
                                            </p:txEl>
                                          </p:spTgt>
                                        </p:tgtEl>
                                        <p:attrNameLst>
                                          <p:attrName>style.visibility</p:attrName>
                                        </p:attrNameLst>
                                      </p:cBhvr>
                                      <p:to>
                                        <p:strVal val="visible"/>
                                      </p:to>
                                    </p:set>
                                    <p:animEffect transition="in" filter="blinds(horizontal)">
                                      <p:cBhvr>
                                        <p:cTn id="22" dur="500"/>
                                        <p:tgtEl>
                                          <p:spTgt spid="143974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9747">
                                            <p:txEl>
                                              <p:pRg st="2" end="2"/>
                                            </p:txEl>
                                          </p:spTgt>
                                        </p:tgtEl>
                                        <p:attrNameLst>
                                          <p:attrName>style.visibility</p:attrName>
                                        </p:attrNameLst>
                                      </p:cBhvr>
                                      <p:to>
                                        <p:strVal val="visible"/>
                                      </p:to>
                                    </p:set>
                                    <p:animEffect transition="in" filter="blinds(horizontal)">
                                      <p:cBhvr>
                                        <p:cTn id="27" dur="500"/>
                                        <p:tgtEl>
                                          <p:spTgt spid="1439747">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39747">
                                            <p:txEl>
                                              <p:pRg st="3" end="3"/>
                                            </p:txEl>
                                          </p:spTgt>
                                        </p:tgtEl>
                                        <p:attrNameLst>
                                          <p:attrName>style.visibility</p:attrName>
                                        </p:attrNameLst>
                                      </p:cBhvr>
                                      <p:to>
                                        <p:strVal val="visible"/>
                                      </p:to>
                                    </p:set>
                                    <p:animEffect transition="in" filter="blinds(horizontal)">
                                      <p:cBhvr>
                                        <p:cTn id="32" dur="500"/>
                                        <p:tgtEl>
                                          <p:spTgt spid="1439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9746" grpId="0"/>
      <p:bldP spid="1439747" grpId="0" build="p"/>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0770" name="Rectangle 2"/>
          <p:cNvSpPr>
            <a:spLocks noGrp="1" noChangeArrowheads="1"/>
          </p:cNvSpPr>
          <p:nvPr>
            <p:ph type="title"/>
          </p:nvPr>
        </p:nvSpPr>
        <p:spPr/>
        <p:txBody>
          <a:bodyPr/>
          <a:lstStyle/>
          <a:p>
            <a:pPr eaLnBrk="1" hangingPunct="1"/>
            <a:r>
              <a:rPr lang="es-AR" smtClean="0">
                <a:solidFill>
                  <a:srgbClr val="FFFF00"/>
                </a:solidFill>
              </a:rPr>
              <a:t>La triple tau</a:t>
            </a:r>
            <a:endParaRPr lang="es-ES_tradnl" smtClean="0">
              <a:solidFill>
                <a:srgbClr val="FFFF00"/>
              </a:solidFill>
            </a:endParaRPr>
          </a:p>
        </p:txBody>
      </p:sp>
      <p:pic>
        <p:nvPicPr>
          <p:cNvPr id="1440771" name="Picture 3" descr="chapte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00200"/>
            <a:ext cx="411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0772" name="Text Box 4"/>
          <p:cNvSpPr txBox="1">
            <a:spLocks noChangeArrowheads="1"/>
          </p:cNvSpPr>
          <p:nvPr/>
        </p:nvSpPr>
        <p:spPr bwMode="auto">
          <a:xfrm>
            <a:off x="288925" y="1941513"/>
            <a:ext cx="1936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Está formada por</a:t>
            </a:r>
          </a:p>
          <a:p>
            <a:pPr eaLnBrk="1" hangingPunct="1"/>
            <a:r>
              <a:rPr lang="es-AR">
                <a:solidFill>
                  <a:schemeClr val="tx1"/>
                </a:solidFill>
              </a:rPr>
              <a:t>tres escuadras</a:t>
            </a:r>
            <a:endParaRPr lang="es-ES_tradnl">
              <a:solidFill>
                <a:schemeClr val="tx1"/>
              </a:solidFill>
            </a:endParaRPr>
          </a:p>
        </p:txBody>
      </p:sp>
      <p:sp>
        <p:nvSpPr>
          <p:cNvPr id="1440773" name="Text Box 5"/>
          <p:cNvSpPr txBox="1">
            <a:spLocks noChangeArrowheads="1"/>
          </p:cNvSpPr>
          <p:nvPr/>
        </p:nvSpPr>
        <p:spPr bwMode="auto">
          <a:xfrm>
            <a:off x="288925" y="2932113"/>
            <a:ext cx="20637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Ritual da una</a:t>
            </a:r>
          </a:p>
          <a:p>
            <a:pPr eaLnBrk="1" hangingPunct="1"/>
            <a:r>
              <a:rPr lang="es-AR">
                <a:solidFill>
                  <a:schemeClr val="tx1"/>
                </a:solidFill>
              </a:rPr>
              <a:t>explicación de tipo</a:t>
            </a:r>
          </a:p>
          <a:p>
            <a:pPr eaLnBrk="1" hangingPunct="1"/>
            <a:r>
              <a:rPr lang="es-AR">
                <a:solidFill>
                  <a:schemeClr val="tx1"/>
                </a:solidFill>
              </a:rPr>
              <a:t>panteísta</a:t>
            </a:r>
            <a:endParaRPr lang="es-ES_tradnl">
              <a:solidFill>
                <a:schemeClr val="tx1"/>
              </a:solidFill>
            </a:endParaRPr>
          </a:p>
        </p:txBody>
      </p:sp>
      <p:sp>
        <p:nvSpPr>
          <p:cNvPr id="1440774" name="Text Box 6"/>
          <p:cNvSpPr txBox="1">
            <a:spLocks noChangeArrowheads="1"/>
          </p:cNvSpPr>
          <p:nvPr/>
        </p:nvSpPr>
        <p:spPr bwMode="auto">
          <a:xfrm>
            <a:off x="288925" y="3998913"/>
            <a:ext cx="254635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Se dice que, como</a:t>
            </a:r>
          </a:p>
          <a:p>
            <a:pPr eaLnBrk="1" hangingPunct="1"/>
            <a:r>
              <a:rPr lang="es-AR">
                <a:solidFill>
                  <a:schemeClr val="tx1"/>
                </a:solidFill>
              </a:rPr>
              <a:t>la Tau en la</a:t>
            </a:r>
          </a:p>
          <a:p>
            <a:pPr eaLnBrk="1" hangingPunct="1"/>
            <a:r>
              <a:rPr lang="es-AR">
                <a:solidFill>
                  <a:schemeClr val="tx1"/>
                </a:solidFill>
              </a:rPr>
              <a:t>antig</a:t>
            </a:r>
            <a:r>
              <a:rPr lang="en-US">
                <a:solidFill>
                  <a:schemeClr val="tx1"/>
                </a:solidFill>
                <a:cs typeface="Arial" charset="0"/>
              </a:rPr>
              <a:t>üedad era la</a:t>
            </a:r>
          </a:p>
          <a:p>
            <a:pPr eaLnBrk="1" hangingPunct="1"/>
            <a:r>
              <a:rPr lang="en-US">
                <a:solidFill>
                  <a:schemeClr val="tx1"/>
                </a:solidFill>
                <a:cs typeface="Arial" charset="0"/>
              </a:rPr>
              <a:t>“marca de la vida”,</a:t>
            </a:r>
          </a:p>
          <a:p>
            <a:pPr eaLnBrk="1" hangingPunct="1"/>
            <a:r>
              <a:rPr lang="en-US">
                <a:solidFill>
                  <a:schemeClr val="tx1"/>
                </a:solidFill>
                <a:cs typeface="Arial" charset="0"/>
              </a:rPr>
              <a:t>y como era el</a:t>
            </a:r>
          </a:p>
          <a:p>
            <a:pPr eaLnBrk="1" hangingPunct="1"/>
            <a:r>
              <a:rPr lang="en-US">
                <a:solidFill>
                  <a:schemeClr val="tx1"/>
                </a:solidFill>
                <a:cs typeface="Arial" charset="0"/>
              </a:rPr>
              <a:t>signo que Hiram</a:t>
            </a:r>
          </a:p>
          <a:p>
            <a:pPr eaLnBrk="1" hangingPunct="1"/>
            <a:r>
              <a:rPr lang="en-US">
                <a:solidFill>
                  <a:schemeClr val="tx1"/>
                </a:solidFill>
                <a:cs typeface="Arial" charset="0"/>
              </a:rPr>
              <a:t>usaba para</a:t>
            </a:r>
          </a:p>
          <a:p>
            <a:pPr eaLnBrk="1" hangingPunct="1"/>
            <a:r>
              <a:rPr lang="en-US">
                <a:solidFill>
                  <a:schemeClr val="tx1"/>
                </a:solidFill>
                <a:cs typeface="Arial" charset="0"/>
              </a:rPr>
              <a:t>ordenar a los obreros...</a:t>
            </a:r>
          </a:p>
        </p:txBody>
      </p:sp>
      <p:sp>
        <p:nvSpPr>
          <p:cNvPr id="1440775" name="Text Box 7"/>
          <p:cNvSpPr txBox="1">
            <a:spLocks noChangeArrowheads="1"/>
          </p:cNvSpPr>
          <p:nvPr/>
        </p:nvSpPr>
        <p:spPr bwMode="auto">
          <a:xfrm>
            <a:off x="6842125" y="1941513"/>
            <a:ext cx="23177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…representa la Vida</a:t>
            </a:r>
          </a:p>
          <a:p>
            <a:pPr eaLnBrk="1" hangingPunct="1"/>
            <a:r>
              <a:rPr lang="es-AR">
                <a:solidFill>
                  <a:schemeClr val="tx1"/>
                </a:solidFill>
              </a:rPr>
              <a:t>y el Cosmos </a:t>
            </a:r>
          </a:p>
          <a:p>
            <a:pPr eaLnBrk="1" hangingPunct="1"/>
            <a:r>
              <a:rPr lang="es-AR">
                <a:solidFill>
                  <a:schemeClr val="tx1"/>
                </a:solidFill>
              </a:rPr>
              <a:t>(Universo Ordenado)</a:t>
            </a:r>
          </a:p>
          <a:p>
            <a:pPr eaLnBrk="1" hangingPunct="1"/>
            <a:r>
              <a:rPr lang="es-AR">
                <a:solidFill>
                  <a:schemeClr val="tx1"/>
                </a:solidFill>
              </a:rPr>
              <a:t>naciendo del Caos</a:t>
            </a:r>
          </a:p>
          <a:p>
            <a:pPr eaLnBrk="1" hangingPunct="1"/>
            <a:endParaRPr lang="es-ES_tradnl">
              <a:solidFill>
                <a:schemeClr val="tx1"/>
              </a:solidFill>
            </a:endParaRPr>
          </a:p>
        </p:txBody>
      </p:sp>
      <p:sp>
        <p:nvSpPr>
          <p:cNvPr id="1440776" name="Text Box 8"/>
          <p:cNvSpPr txBox="1">
            <a:spLocks noChangeArrowheads="1"/>
          </p:cNvSpPr>
          <p:nvPr/>
        </p:nvSpPr>
        <p:spPr bwMode="auto">
          <a:xfrm>
            <a:off x="6842125" y="3313113"/>
            <a:ext cx="20256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Se dice que el</a:t>
            </a:r>
          </a:p>
          <a:p>
            <a:pPr eaLnBrk="1" hangingPunct="1"/>
            <a:r>
              <a:rPr lang="es-AR">
                <a:solidFill>
                  <a:schemeClr val="tx1"/>
                </a:solidFill>
              </a:rPr>
              <a:t>triángulo es </a:t>
            </a:r>
          </a:p>
          <a:p>
            <a:pPr eaLnBrk="1" hangingPunct="1"/>
            <a:r>
              <a:rPr lang="es-AR">
                <a:solidFill>
                  <a:schemeClr val="tx1"/>
                </a:solidFill>
              </a:rPr>
              <a:t>emblema de </a:t>
            </a:r>
          </a:p>
          <a:p>
            <a:pPr eaLnBrk="1" hangingPunct="1"/>
            <a:r>
              <a:rPr lang="es-AR">
                <a:solidFill>
                  <a:schemeClr val="tx1"/>
                </a:solidFill>
              </a:rPr>
              <a:t>“Abroeth”, el Alma</a:t>
            </a:r>
          </a:p>
          <a:p>
            <a:pPr eaLnBrk="1" hangingPunct="1"/>
            <a:r>
              <a:rPr lang="es-AR">
                <a:solidFill>
                  <a:schemeClr val="tx1"/>
                </a:solidFill>
              </a:rPr>
              <a:t>de la Naturaleza</a:t>
            </a:r>
            <a:endParaRPr lang="es-ES_tradnl">
              <a:solidFill>
                <a:schemeClr val="tx1"/>
              </a:solidFill>
            </a:endParaRPr>
          </a:p>
        </p:txBody>
      </p:sp>
      <p:sp>
        <p:nvSpPr>
          <p:cNvPr id="1440777" name="Text Box 9"/>
          <p:cNvSpPr txBox="1">
            <a:spLocks noChangeArrowheads="1"/>
          </p:cNvSpPr>
          <p:nvPr/>
        </p:nvSpPr>
        <p:spPr bwMode="auto">
          <a:xfrm>
            <a:off x="6858000" y="4989513"/>
            <a:ext cx="20764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Aunque</a:t>
            </a:r>
          </a:p>
          <a:p>
            <a:pPr eaLnBrk="1" hangingPunct="1"/>
            <a:r>
              <a:rPr lang="es-AR">
                <a:solidFill>
                  <a:schemeClr val="tx1"/>
                </a:solidFill>
              </a:rPr>
              <a:t>sospechamos</a:t>
            </a:r>
          </a:p>
          <a:p>
            <a:pPr eaLnBrk="1" hangingPunct="1"/>
            <a:r>
              <a:rPr lang="es-AR">
                <a:solidFill>
                  <a:schemeClr val="tx1"/>
                </a:solidFill>
              </a:rPr>
              <a:t>que “Abroeth” es </a:t>
            </a:r>
          </a:p>
          <a:p>
            <a:pPr eaLnBrk="1" hangingPunct="1"/>
            <a:r>
              <a:rPr lang="es-AR">
                <a:solidFill>
                  <a:schemeClr val="tx1"/>
                </a:solidFill>
              </a:rPr>
              <a:t>una corrupción de </a:t>
            </a:r>
          </a:p>
          <a:p>
            <a:pPr eaLnBrk="1" hangingPunct="1"/>
            <a:r>
              <a:rPr lang="es-AR">
                <a:solidFill>
                  <a:schemeClr val="tx1"/>
                </a:solidFill>
              </a:rPr>
              <a:t>“Azoth”</a:t>
            </a:r>
            <a:endParaRPr lang="es-ES_tradnl">
              <a:solidFill>
                <a:schemeClr val="tx1"/>
              </a:solidFil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0770"/>
                                        </p:tgtEl>
                                        <p:attrNameLst>
                                          <p:attrName>style.visibility</p:attrName>
                                        </p:attrNameLst>
                                      </p:cBhvr>
                                      <p:to>
                                        <p:strVal val="visible"/>
                                      </p:to>
                                    </p:set>
                                    <p:animEffect transition="in" filter="blinds(horizontal)">
                                      <p:cBhvr>
                                        <p:cTn id="7" dur="500"/>
                                        <p:tgtEl>
                                          <p:spTgt spid="14407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440771"/>
                                        </p:tgtEl>
                                        <p:attrNameLst>
                                          <p:attrName>style.visibility</p:attrName>
                                        </p:attrNameLst>
                                      </p:cBhvr>
                                      <p:to>
                                        <p:strVal val="visible"/>
                                      </p:to>
                                    </p:set>
                                    <p:animEffect transition="in" filter="wedge">
                                      <p:cBhvr>
                                        <p:cTn id="12" dur="2000"/>
                                        <p:tgtEl>
                                          <p:spTgt spid="14407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40772"/>
                                        </p:tgtEl>
                                        <p:attrNameLst>
                                          <p:attrName>style.visibility</p:attrName>
                                        </p:attrNameLst>
                                      </p:cBhvr>
                                      <p:to>
                                        <p:strVal val="visible"/>
                                      </p:to>
                                    </p:set>
                                    <p:animEffect transition="in" filter="dissolve">
                                      <p:cBhvr>
                                        <p:cTn id="17" dur="500"/>
                                        <p:tgtEl>
                                          <p:spTgt spid="144077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40773"/>
                                        </p:tgtEl>
                                        <p:attrNameLst>
                                          <p:attrName>style.visibility</p:attrName>
                                        </p:attrNameLst>
                                      </p:cBhvr>
                                      <p:to>
                                        <p:strVal val="visible"/>
                                      </p:to>
                                    </p:set>
                                    <p:animEffect transition="in" filter="dissolve">
                                      <p:cBhvr>
                                        <p:cTn id="22" dur="500"/>
                                        <p:tgtEl>
                                          <p:spTgt spid="144077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40774"/>
                                        </p:tgtEl>
                                        <p:attrNameLst>
                                          <p:attrName>style.visibility</p:attrName>
                                        </p:attrNameLst>
                                      </p:cBhvr>
                                      <p:to>
                                        <p:strVal val="visible"/>
                                      </p:to>
                                    </p:set>
                                    <p:animEffect transition="in" filter="dissolve">
                                      <p:cBhvr>
                                        <p:cTn id="27" dur="500"/>
                                        <p:tgtEl>
                                          <p:spTgt spid="144077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40775"/>
                                        </p:tgtEl>
                                        <p:attrNameLst>
                                          <p:attrName>style.visibility</p:attrName>
                                        </p:attrNameLst>
                                      </p:cBhvr>
                                      <p:to>
                                        <p:strVal val="visible"/>
                                      </p:to>
                                    </p:set>
                                    <p:animEffect transition="in" filter="dissolve">
                                      <p:cBhvr>
                                        <p:cTn id="32" dur="500"/>
                                        <p:tgtEl>
                                          <p:spTgt spid="144077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40776"/>
                                        </p:tgtEl>
                                        <p:attrNameLst>
                                          <p:attrName>style.visibility</p:attrName>
                                        </p:attrNameLst>
                                      </p:cBhvr>
                                      <p:to>
                                        <p:strVal val="visible"/>
                                      </p:to>
                                    </p:set>
                                    <p:animEffect transition="in" filter="dissolve">
                                      <p:cBhvr>
                                        <p:cTn id="37" dur="500"/>
                                        <p:tgtEl>
                                          <p:spTgt spid="144077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40777"/>
                                        </p:tgtEl>
                                        <p:attrNameLst>
                                          <p:attrName>style.visibility</p:attrName>
                                        </p:attrNameLst>
                                      </p:cBhvr>
                                      <p:to>
                                        <p:strVal val="visible"/>
                                      </p:to>
                                    </p:set>
                                    <p:animEffect transition="in" filter="dissolve">
                                      <p:cBhvr>
                                        <p:cTn id="42" dur="500"/>
                                        <p:tgtEl>
                                          <p:spTgt spid="1440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0770" grpId="0"/>
      <p:bldP spid="1440772" grpId="0"/>
      <p:bldP spid="1440773" grpId="0"/>
      <p:bldP spid="1440774" grpId="0"/>
      <p:bldP spid="1440775" grpId="0"/>
      <p:bldP spid="1440776" grpId="0"/>
      <p:bldP spid="1440777" grpId="0"/>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1794" name="Picture 2" descr="3Croci_3Colon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426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1795" name="Text Box 3"/>
          <p:cNvSpPr txBox="1">
            <a:spLocks noChangeArrowheads="1"/>
          </p:cNvSpPr>
          <p:nvPr/>
        </p:nvSpPr>
        <p:spPr bwMode="auto">
          <a:xfrm>
            <a:off x="212725" y="2170113"/>
            <a:ext cx="23939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La Triple Tau, en </a:t>
            </a:r>
          </a:p>
          <a:p>
            <a:pPr eaLnBrk="1" hangingPunct="1"/>
            <a:r>
              <a:rPr lang="es-AR">
                <a:solidFill>
                  <a:schemeClr val="tx1"/>
                </a:solidFill>
              </a:rPr>
              <a:t>una imagen simbólica</a:t>
            </a:r>
          </a:p>
          <a:p>
            <a:pPr eaLnBrk="1" hangingPunct="1"/>
            <a:r>
              <a:rPr lang="es-AR">
                <a:solidFill>
                  <a:schemeClr val="tx1"/>
                </a:solidFill>
              </a:rPr>
              <a:t>muy bella</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41794"/>
                                        </p:tgtEl>
                                        <p:attrNameLst>
                                          <p:attrName>style.visibility</p:attrName>
                                        </p:attrNameLst>
                                      </p:cBhvr>
                                      <p:to>
                                        <p:strVal val="visible"/>
                                      </p:to>
                                    </p:set>
                                    <p:animEffect transition="in" filter="fade">
                                      <p:cBhvr>
                                        <p:cTn id="7" dur="2000"/>
                                        <p:tgtEl>
                                          <p:spTgt spid="1441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41795"/>
                                        </p:tgtEl>
                                        <p:attrNameLst>
                                          <p:attrName>style.visibility</p:attrName>
                                        </p:attrNameLst>
                                      </p:cBhvr>
                                      <p:to>
                                        <p:strVal val="visible"/>
                                      </p:to>
                                    </p:set>
                                    <p:animEffect transition="in" filter="dissolve">
                                      <p:cBhvr>
                                        <p:cTn id="12" dur="500"/>
                                        <p:tgtEl>
                                          <p:spTgt spid="1441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1795" grpId="0"/>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2818" name="Picture 2" descr="jahbulon_royal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76200"/>
            <a:ext cx="3490913" cy="666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2819" name="Text Box 3"/>
          <p:cNvSpPr txBox="1">
            <a:spLocks noChangeArrowheads="1"/>
          </p:cNvSpPr>
          <p:nvPr/>
        </p:nvSpPr>
        <p:spPr bwMode="auto">
          <a:xfrm>
            <a:off x="76200" y="569913"/>
            <a:ext cx="2520950" cy="558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Signo del Arco Real</a:t>
            </a:r>
          </a:p>
          <a:p>
            <a:pPr eaLnBrk="1" hangingPunct="1"/>
            <a:r>
              <a:rPr lang="es-AR">
                <a:solidFill>
                  <a:schemeClr val="tx1"/>
                </a:solidFill>
              </a:rPr>
              <a:t>del Rito York.</a:t>
            </a:r>
          </a:p>
          <a:p>
            <a:pPr eaLnBrk="1" hangingPunct="1"/>
            <a:r>
              <a:rPr lang="es-AR">
                <a:solidFill>
                  <a:schemeClr val="tx1"/>
                </a:solidFill>
              </a:rPr>
              <a:t>Es uno de los signos</a:t>
            </a:r>
          </a:p>
          <a:p>
            <a:pPr eaLnBrk="1" hangingPunct="1"/>
            <a:r>
              <a:rPr lang="es-AR">
                <a:solidFill>
                  <a:schemeClr val="tx1"/>
                </a:solidFill>
              </a:rPr>
              <a:t>más completos de la</a:t>
            </a:r>
          </a:p>
          <a:p>
            <a:pPr eaLnBrk="1" hangingPunct="1"/>
            <a:r>
              <a:rPr lang="es-AR">
                <a:solidFill>
                  <a:schemeClr val="tx1"/>
                </a:solidFill>
              </a:rPr>
              <a:t>Masonería.</a:t>
            </a:r>
          </a:p>
          <a:p>
            <a:pPr eaLnBrk="1" hangingPunct="1"/>
            <a:r>
              <a:rPr lang="es-AR">
                <a:solidFill>
                  <a:schemeClr val="tx1"/>
                </a:solidFill>
              </a:rPr>
              <a:t>Describirlo en palabras</a:t>
            </a:r>
          </a:p>
          <a:p>
            <a:pPr eaLnBrk="1" hangingPunct="1"/>
            <a:r>
              <a:rPr lang="es-AR">
                <a:solidFill>
                  <a:schemeClr val="tx1"/>
                </a:solidFill>
              </a:rPr>
              <a:t>es muy difícil, debido</a:t>
            </a:r>
          </a:p>
          <a:p>
            <a:pPr eaLnBrk="1" hangingPunct="1"/>
            <a:r>
              <a:rPr lang="es-AR">
                <a:solidFill>
                  <a:schemeClr val="tx1"/>
                </a:solidFill>
              </a:rPr>
              <a:t>a su gran complejidad.</a:t>
            </a:r>
          </a:p>
          <a:p>
            <a:pPr eaLnBrk="1" hangingPunct="1"/>
            <a:r>
              <a:rPr lang="es-AR">
                <a:solidFill>
                  <a:schemeClr val="tx1"/>
                </a:solidFill>
              </a:rPr>
              <a:t>Pero podemos ver</a:t>
            </a:r>
          </a:p>
          <a:p>
            <a:pPr eaLnBrk="1" hangingPunct="1"/>
            <a:r>
              <a:rPr lang="es-AR">
                <a:solidFill>
                  <a:schemeClr val="tx1"/>
                </a:solidFill>
              </a:rPr>
              <a:t>que tres </a:t>
            </a:r>
          </a:p>
          <a:p>
            <a:pPr eaLnBrk="1" hangingPunct="1"/>
            <a:r>
              <a:rPr lang="es-AR">
                <a:solidFill>
                  <a:schemeClr val="tx1"/>
                </a:solidFill>
              </a:rPr>
              <a:t>Hermanos forman un</a:t>
            </a:r>
          </a:p>
          <a:p>
            <a:pPr eaLnBrk="1" hangingPunct="1"/>
            <a:r>
              <a:rPr lang="es-AR">
                <a:solidFill>
                  <a:schemeClr val="tx1"/>
                </a:solidFill>
              </a:rPr>
              <a:t>“Arco Viviente”, y que</a:t>
            </a:r>
          </a:p>
          <a:p>
            <a:pPr eaLnBrk="1" hangingPunct="1"/>
            <a:r>
              <a:rPr lang="es-AR">
                <a:solidFill>
                  <a:schemeClr val="tx1"/>
                </a:solidFill>
              </a:rPr>
              <a:t>hay una postura</a:t>
            </a:r>
          </a:p>
          <a:p>
            <a:pPr eaLnBrk="1" hangingPunct="1"/>
            <a:r>
              <a:rPr lang="es-AR">
                <a:solidFill>
                  <a:schemeClr val="tx1"/>
                </a:solidFill>
              </a:rPr>
              <a:t>especial para los</a:t>
            </a:r>
          </a:p>
          <a:p>
            <a:pPr eaLnBrk="1" hangingPunct="1"/>
            <a:r>
              <a:rPr lang="es-AR">
                <a:solidFill>
                  <a:schemeClr val="tx1"/>
                </a:solidFill>
              </a:rPr>
              <a:t>brazos, las manos</a:t>
            </a:r>
          </a:p>
          <a:p>
            <a:pPr eaLnBrk="1" hangingPunct="1"/>
            <a:r>
              <a:rPr lang="es-AR">
                <a:solidFill>
                  <a:schemeClr val="tx1"/>
                </a:solidFill>
              </a:rPr>
              <a:t>y los pies.</a:t>
            </a:r>
          </a:p>
          <a:p>
            <a:pPr eaLnBrk="1" hangingPunct="1"/>
            <a:r>
              <a:rPr lang="es-AR">
                <a:solidFill>
                  <a:schemeClr val="tx1"/>
                </a:solidFill>
              </a:rPr>
              <a:t>Y las tres sílabas de</a:t>
            </a:r>
          </a:p>
          <a:p>
            <a:pPr eaLnBrk="1" hangingPunct="1"/>
            <a:r>
              <a:rPr lang="es-AR">
                <a:solidFill>
                  <a:schemeClr val="tx1"/>
                </a:solidFill>
              </a:rPr>
              <a:t>Jah-Bul-On se</a:t>
            </a:r>
          </a:p>
          <a:p>
            <a:pPr eaLnBrk="1" hangingPunct="1"/>
            <a:r>
              <a:rPr lang="es-AR">
                <a:solidFill>
                  <a:schemeClr val="tx1"/>
                </a:solidFill>
              </a:rPr>
              <a:t>corresponden con el</a:t>
            </a:r>
          </a:p>
          <a:p>
            <a:pPr eaLnBrk="1" hangingPunct="1"/>
            <a:r>
              <a:rPr lang="es-AR">
                <a:solidFill>
                  <a:schemeClr val="tx1"/>
                </a:solidFill>
              </a:rPr>
              <a:t>Signo.</a:t>
            </a:r>
            <a:endParaRPr lang="es-ES_tradnl">
              <a:solidFill>
                <a:schemeClr val="tx1"/>
              </a:solidFill>
            </a:endParaRPr>
          </a:p>
        </p:txBody>
      </p:sp>
      <p:pic>
        <p:nvPicPr>
          <p:cNvPr id="1442820" name="Picture 4" descr="nouvel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31788"/>
            <a:ext cx="6400800" cy="624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895600" y="1828800"/>
            <a:ext cx="27178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sz="1400" b="1"/>
              <a:t>«Nosotros tres acordamos, </a:t>
            </a:r>
          </a:p>
          <a:p>
            <a:pPr eaLnBrk="1" hangingPunct="1"/>
            <a:r>
              <a:rPr lang="es-MX" sz="1400" b="1"/>
              <a:t>en paz, amor y unidad,</a:t>
            </a:r>
          </a:p>
          <a:p>
            <a:pPr eaLnBrk="1" hangingPunct="1"/>
            <a:r>
              <a:rPr lang="es-MX" sz="1400" b="1"/>
              <a:t>conservar la </a:t>
            </a:r>
          </a:p>
          <a:p>
            <a:pPr eaLnBrk="1" hangingPunct="1"/>
            <a:r>
              <a:rPr lang="es-MX" sz="1400" b="1"/>
              <a:t>Palabra Sagrada,</a:t>
            </a:r>
          </a:p>
          <a:p>
            <a:pPr eaLnBrk="1" hangingPunct="1"/>
            <a:r>
              <a:rPr lang="es-MX" sz="1400" b="1"/>
              <a:t>así como nosotros</a:t>
            </a:r>
          </a:p>
          <a:p>
            <a:pPr eaLnBrk="1" hangingPunct="1"/>
            <a:r>
              <a:rPr lang="es-MX" sz="1400" b="1"/>
              <a:t>acordamos,</a:t>
            </a:r>
          </a:p>
          <a:p>
            <a:pPr eaLnBrk="1" hangingPunct="1"/>
            <a:r>
              <a:rPr lang="es-MX" sz="1400" b="1"/>
              <a:t>en paz, amor y </a:t>
            </a:r>
          </a:p>
          <a:p>
            <a:pPr eaLnBrk="1" hangingPunct="1"/>
            <a:r>
              <a:rPr lang="es-MX" sz="1400" b="1"/>
              <a:t>unidad, buscar la </a:t>
            </a:r>
          </a:p>
          <a:p>
            <a:pPr eaLnBrk="1" hangingPunct="1"/>
            <a:r>
              <a:rPr lang="es-MX" sz="1400" b="1"/>
              <a:t>Palabra Sagrada,</a:t>
            </a:r>
          </a:p>
          <a:p>
            <a:pPr eaLnBrk="1" hangingPunct="1"/>
            <a:r>
              <a:rPr lang="es-MX" sz="1400" b="1"/>
              <a:t>hasta que </a:t>
            </a:r>
          </a:p>
          <a:p>
            <a:pPr eaLnBrk="1" hangingPunct="1"/>
            <a:r>
              <a:rPr lang="es-MX" sz="1400" b="1"/>
              <a:t>nosotros tres,</a:t>
            </a:r>
          </a:p>
          <a:p>
            <a:pPr eaLnBrk="1" hangingPunct="1"/>
            <a:r>
              <a:rPr lang="es-MX" sz="1400" b="1"/>
              <a:t>u otros tres </a:t>
            </a:r>
          </a:p>
          <a:p>
            <a:pPr eaLnBrk="1" hangingPunct="1"/>
            <a:r>
              <a:rPr lang="es-MX" sz="1400" b="1"/>
              <a:t>como nosotros,</a:t>
            </a:r>
          </a:p>
          <a:p>
            <a:pPr eaLnBrk="1" hangingPunct="1"/>
            <a:r>
              <a:rPr lang="es-MX" sz="1400" b="1"/>
              <a:t>acuerden cerrar el Arco Real»</a:t>
            </a:r>
            <a:endParaRPr lang="es-AR" sz="1400"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42818"/>
                                        </p:tgtEl>
                                        <p:attrNameLst>
                                          <p:attrName>style.visibility</p:attrName>
                                        </p:attrNameLst>
                                      </p:cBhvr>
                                      <p:to>
                                        <p:strVal val="visible"/>
                                      </p:to>
                                    </p:set>
                                    <p:animEffect transition="in" filter="fade">
                                      <p:cBhvr>
                                        <p:cTn id="7" dur="2000"/>
                                        <p:tgtEl>
                                          <p:spTgt spid="1442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42819"/>
                                        </p:tgtEl>
                                        <p:attrNameLst>
                                          <p:attrName>style.visibility</p:attrName>
                                        </p:attrNameLst>
                                      </p:cBhvr>
                                      <p:to>
                                        <p:strVal val="visible"/>
                                      </p:to>
                                    </p:set>
                                    <p:animEffect transition="in" filter="dissolve">
                                      <p:cBhvr>
                                        <p:cTn id="12" dur="500"/>
                                        <p:tgtEl>
                                          <p:spTgt spid="14428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nodeType="clickEffect">
                                  <p:stCondLst>
                                    <p:cond delay="0"/>
                                  </p:stCondLst>
                                  <p:childTnLst>
                                    <p:set>
                                      <p:cBhvr>
                                        <p:cTn id="16" dur="1" fill="hold">
                                          <p:stCondLst>
                                            <p:cond delay="0"/>
                                          </p:stCondLst>
                                        </p:cTn>
                                        <p:tgtEl>
                                          <p:spTgt spid="1442820"/>
                                        </p:tgtEl>
                                        <p:attrNameLst>
                                          <p:attrName>style.visibility</p:attrName>
                                        </p:attrNameLst>
                                      </p:cBhvr>
                                      <p:to>
                                        <p:strVal val="visible"/>
                                      </p:to>
                                    </p:set>
                                    <p:animEffect transition="in" filter="wedge">
                                      <p:cBhvr>
                                        <p:cTn id="17" dur="2000"/>
                                        <p:tgtEl>
                                          <p:spTgt spid="14428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out)">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2819" grpId="0"/>
      <p:bldP spid="2" grpId="0"/>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42" name="Picture 2" descr="board_harris_500_8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9225" y="38100"/>
            <a:ext cx="5235575"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43" name="Text Box 3"/>
          <p:cNvSpPr txBox="1">
            <a:spLocks noChangeArrowheads="1"/>
          </p:cNvSpPr>
          <p:nvPr/>
        </p:nvSpPr>
        <p:spPr bwMode="auto">
          <a:xfrm>
            <a:off x="57150" y="2398713"/>
            <a:ext cx="260985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Arco Real</a:t>
            </a:r>
          </a:p>
          <a:p>
            <a:pPr eaLnBrk="1" hangingPunct="1"/>
            <a:r>
              <a:rPr lang="es-AR">
                <a:solidFill>
                  <a:schemeClr val="tx1"/>
                </a:solidFill>
              </a:rPr>
              <a:t>del Rito York</a:t>
            </a:r>
          </a:p>
          <a:p>
            <a:pPr eaLnBrk="1" hangingPunct="1"/>
            <a:r>
              <a:rPr lang="es-AR">
                <a:solidFill>
                  <a:schemeClr val="tx1"/>
                </a:solidFill>
              </a:rPr>
              <a:t>(James Harris, 1825).</a:t>
            </a:r>
          </a:p>
          <a:p>
            <a:pPr eaLnBrk="1" hangingPunct="1"/>
            <a:r>
              <a:rPr lang="es-AR">
                <a:solidFill>
                  <a:schemeClr val="tx1"/>
                </a:solidFill>
              </a:rPr>
              <a:t>Es uno de los conjuntos</a:t>
            </a:r>
          </a:p>
          <a:p>
            <a:pPr eaLnBrk="1" hangingPunct="1"/>
            <a:r>
              <a:rPr lang="es-AR">
                <a:solidFill>
                  <a:schemeClr val="tx1"/>
                </a:solidFill>
              </a:rPr>
              <a:t>simbólicos más bellos</a:t>
            </a:r>
          </a:p>
          <a:p>
            <a:pPr eaLnBrk="1" hangingPunct="1"/>
            <a:r>
              <a:rPr lang="es-AR">
                <a:solidFill>
                  <a:schemeClr val="tx1"/>
                </a:solidFill>
              </a:rPr>
              <a:t>y completos que tiene</a:t>
            </a:r>
          </a:p>
          <a:p>
            <a:pPr eaLnBrk="1" hangingPunct="1"/>
            <a:r>
              <a:rPr lang="es-AR">
                <a:solidFill>
                  <a:schemeClr val="tx1"/>
                </a:solidFill>
              </a:rPr>
              <a:t>la Masonería.</a:t>
            </a:r>
          </a:p>
          <a:p>
            <a:pPr eaLnBrk="1" hangingPunct="1"/>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43842"/>
                                        </p:tgtEl>
                                        <p:attrNameLst>
                                          <p:attrName>style.visibility</p:attrName>
                                        </p:attrNameLst>
                                      </p:cBhvr>
                                      <p:to>
                                        <p:strVal val="visible"/>
                                      </p:to>
                                    </p:set>
                                    <p:animEffect transition="in" filter="fade">
                                      <p:cBhvr>
                                        <p:cTn id="7" dur="2000"/>
                                        <p:tgtEl>
                                          <p:spTgt spid="1443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43843"/>
                                        </p:tgtEl>
                                        <p:attrNameLst>
                                          <p:attrName>style.visibility</p:attrName>
                                        </p:attrNameLst>
                                      </p:cBhvr>
                                      <p:to>
                                        <p:strVal val="visible"/>
                                      </p:to>
                                    </p:set>
                                    <p:animEffect transition="in" filter="dissolve">
                                      <p:cBhvr>
                                        <p:cTn id="12" dur="500"/>
                                        <p:tgtEl>
                                          <p:spTgt spid="1443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43" grpId="0"/>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4866" name="Picture 2" descr="5 Grandes Estandartes del Arco Real. Económ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914400"/>
            <a:ext cx="5867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4867" name="Rectangle 3"/>
          <p:cNvSpPr>
            <a:spLocks noGrp="1" noChangeArrowheads="1"/>
          </p:cNvSpPr>
          <p:nvPr>
            <p:ph type="title"/>
          </p:nvPr>
        </p:nvSpPr>
        <p:spPr>
          <a:xfrm>
            <a:off x="457200" y="-152400"/>
            <a:ext cx="8229600" cy="1143000"/>
          </a:xfrm>
        </p:spPr>
        <p:txBody>
          <a:bodyPr/>
          <a:lstStyle/>
          <a:p>
            <a:pPr eaLnBrk="1" hangingPunct="1"/>
            <a:r>
              <a:rPr lang="es-AR" smtClean="0">
                <a:solidFill>
                  <a:srgbClr val="FFFF00"/>
                </a:solidFill>
              </a:rPr>
              <a:t>Símbolos varios del Capítulo</a:t>
            </a:r>
            <a:endParaRPr lang="es-ES_tradnl" smtClean="0">
              <a:solidFill>
                <a:srgbClr val="FFFF00"/>
              </a:solidFill>
            </a:endParaRPr>
          </a:p>
        </p:txBody>
      </p:sp>
      <p:sp>
        <p:nvSpPr>
          <p:cNvPr id="1444868" name="Text Box 4"/>
          <p:cNvSpPr txBox="1">
            <a:spLocks noChangeArrowheads="1"/>
          </p:cNvSpPr>
          <p:nvPr/>
        </p:nvSpPr>
        <p:spPr bwMode="auto">
          <a:xfrm>
            <a:off x="136525" y="2017713"/>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Estandartes</a:t>
            </a:r>
          </a:p>
          <a:p>
            <a:pPr eaLnBrk="1" hangingPunct="1"/>
            <a:r>
              <a:rPr lang="es-AR">
                <a:solidFill>
                  <a:schemeClr val="tx1"/>
                </a:solidFill>
              </a:rPr>
              <a:t>del Capítulo</a:t>
            </a:r>
            <a:endParaRPr lang="es-ES_tradnl">
              <a:solidFill>
                <a:schemeClr val="tx1"/>
              </a:solidFill>
            </a:endParaRPr>
          </a:p>
        </p:txBody>
      </p:sp>
      <p:pic>
        <p:nvPicPr>
          <p:cNvPr id="1444869" name="Picture 5" descr="t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990600"/>
            <a:ext cx="42862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4870" name="Text Box 6"/>
          <p:cNvSpPr txBox="1">
            <a:spLocks noChangeArrowheads="1"/>
          </p:cNvSpPr>
          <p:nvPr/>
        </p:nvSpPr>
        <p:spPr bwMode="auto">
          <a:xfrm>
            <a:off x="136525" y="3465513"/>
            <a:ext cx="141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Túnica para</a:t>
            </a:r>
          </a:p>
          <a:p>
            <a:pPr eaLnBrk="1" hangingPunct="1"/>
            <a:r>
              <a:rPr lang="es-AR">
                <a:solidFill>
                  <a:schemeClr val="tx1"/>
                </a:solidFill>
              </a:rPr>
              <a:t>los Oficiales</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4867"/>
                                        </p:tgtEl>
                                        <p:attrNameLst>
                                          <p:attrName>style.visibility</p:attrName>
                                        </p:attrNameLst>
                                      </p:cBhvr>
                                      <p:to>
                                        <p:strVal val="visible"/>
                                      </p:to>
                                    </p:set>
                                    <p:animEffect transition="in" filter="blinds(horizontal)">
                                      <p:cBhvr>
                                        <p:cTn id="7" dur="500"/>
                                        <p:tgtEl>
                                          <p:spTgt spid="14448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444866"/>
                                        </p:tgtEl>
                                        <p:attrNameLst>
                                          <p:attrName>style.visibility</p:attrName>
                                        </p:attrNameLst>
                                      </p:cBhvr>
                                      <p:to>
                                        <p:strVal val="visible"/>
                                      </p:to>
                                    </p:set>
                                    <p:animEffect transition="in" filter="diamond(in)">
                                      <p:cBhvr>
                                        <p:cTn id="12" dur="2000"/>
                                        <p:tgtEl>
                                          <p:spTgt spid="14448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44868"/>
                                        </p:tgtEl>
                                        <p:attrNameLst>
                                          <p:attrName>style.visibility</p:attrName>
                                        </p:attrNameLst>
                                      </p:cBhvr>
                                      <p:to>
                                        <p:strVal val="visible"/>
                                      </p:to>
                                    </p:set>
                                    <p:animEffect transition="in" filter="fade">
                                      <p:cBhvr>
                                        <p:cTn id="17" dur="2000"/>
                                        <p:tgtEl>
                                          <p:spTgt spid="144486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2000"/>
                                        <p:tgtEl>
                                          <p:spTgt spid="1444866"/>
                                        </p:tgtEl>
                                      </p:cBhvr>
                                    </p:animEffect>
                                    <p:set>
                                      <p:cBhvr>
                                        <p:cTn id="22" dur="1" fill="hold">
                                          <p:stCondLst>
                                            <p:cond delay="1999"/>
                                          </p:stCondLst>
                                        </p:cTn>
                                        <p:tgtEl>
                                          <p:spTgt spid="144486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1" nodeType="clickEffect">
                                  <p:stCondLst>
                                    <p:cond delay="0"/>
                                  </p:stCondLst>
                                  <p:childTnLst>
                                    <p:animEffect transition="out" filter="fade">
                                      <p:cBhvr>
                                        <p:cTn id="26" dur="2000"/>
                                        <p:tgtEl>
                                          <p:spTgt spid="1444868"/>
                                        </p:tgtEl>
                                      </p:cBhvr>
                                    </p:animEffect>
                                    <p:set>
                                      <p:cBhvr>
                                        <p:cTn id="27" dur="1" fill="hold">
                                          <p:stCondLst>
                                            <p:cond delay="1999"/>
                                          </p:stCondLst>
                                        </p:cTn>
                                        <p:tgtEl>
                                          <p:spTgt spid="1444868"/>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444869"/>
                                        </p:tgtEl>
                                        <p:attrNameLst>
                                          <p:attrName>style.visibility</p:attrName>
                                        </p:attrNameLst>
                                      </p:cBhvr>
                                      <p:to>
                                        <p:strVal val="visible"/>
                                      </p:to>
                                    </p:set>
                                    <p:animEffect transition="in" filter="fade">
                                      <p:cBhvr>
                                        <p:cTn id="32" dur="2000"/>
                                        <p:tgtEl>
                                          <p:spTgt spid="144486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44870"/>
                                        </p:tgtEl>
                                        <p:attrNameLst>
                                          <p:attrName>style.visibility</p:attrName>
                                        </p:attrNameLst>
                                      </p:cBhvr>
                                      <p:to>
                                        <p:strVal val="visible"/>
                                      </p:to>
                                    </p:set>
                                    <p:animEffect transition="in" filter="dissolve">
                                      <p:cBhvr>
                                        <p:cTn id="37" dur="500"/>
                                        <p:tgtEl>
                                          <p:spTgt spid="1444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867" grpId="0"/>
      <p:bldP spid="1444868" grpId="0"/>
      <p:bldP spid="1444868" grpId="1"/>
      <p:bldP spid="1444870" grpId="0"/>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7" name="Picture 5" descr="DIP-ES_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6934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4277"/>
                                        </p:tgtEl>
                                        <p:attrNameLst>
                                          <p:attrName>style.visibility</p:attrName>
                                        </p:attrNameLst>
                                      </p:cBhvr>
                                      <p:to>
                                        <p:strVal val="visible"/>
                                      </p:to>
                                    </p:set>
                                    <p:animEffect transition="in" filter="fade">
                                      <p:cBhvr>
                                        <p:cTn id="7" dur="2000"/>
                                        <p:tgtEl>
                                          <p:spTgt spid="54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170" name="Rectangle 2"/>
          <p:cNvSpPr>
            <a:spLocks noGrp="1" noChangeArrowheads="1"/>
          </p:cNvSpPr>
          <p:nvPr>
            <p:ph type="title"/>
          </p:nvPr>
        </p:nvSpPr>
        <p:spPr>
          <a:xfrm>
            <a:off x="533400" y="228600"/>
            <a:ext cx="8229600" cy="1139825"/>
          </a:xfrm>
        </p:spPr>
        <p:txBody>
          <a:bodyPr/>
          <a:lstStyle/>
          <a:p>
            <a:pPr eaLnBrk="1" hangingPunct="1"/>
            <a:r>
              <a:rPr lang="es-AR" sz="3200" smtClean="0">
                <a:solidFill>
                  <a:srgbClr val="FFFF00"/>
                </a:solidFill>
              </a:rPr>
              <a:t>11. El Arco Real del Rito York - Misceláneas</a:t>
            </a:r>
            <a:endParaRPr lang="es-ES_tradnl" sz="3200" smtClean="0">
              <a:solidFill>
                <a:srgbClr val="FFFF00"/>
              </a:solidFill>
            </a:endParaRPr>
          </a:p>
        </p:txBody>
      </p:sp>
      <p:pic>
        <p:nvPicPr>
          <p:cNvPr id="4" name="Picture 5" descr="jah-bul-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738" y="1447800"/>
            <a:ext cx="4843462"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5170"/>
                                        </p:tgtEl>
                                        <p:attrNameLst>
                                          <p:attrName>style.visibility</p:attrName>
                                        </p:attrNameLst>
                                      </p:cBhvr>
                                      <p:to>
                                        <p:strVal val="visible"/>
                                      </p:to>
                                    </p:set>
                                    <p:animEffect transition="in" filter="blinds(horizontal)">
                                      <p:cBhvr>
                                        <p:cTn id="7" dur="500"/>
                                        <p:tgtEl>
                                          <p:spTgt spid="1415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5170" grpId="0"/>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4" name="Picture 5" descr="StainedGl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975" y="0"/>
            <a:ext cx="5076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117764"/>
                                        </p:tgtEl>
                                        <p:attrNameLst>
                                          <p:attrName>style.visibility</p:attrName>
                                        </p:attrNameLst>
                                      </p:cBhvr>
                                      <p:to>
                                        <p:strVal val="visible"/>
                                      </p:to>
                                    </p:set>
                                    <p:animEffect transition="in" filter="diamond(out)">
                                      <p:cBhvr>
                                        <p:cTn id="7" dur="20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9" name="Picture 5" descr="simbolo0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888" y="0"/>
            <a:ext cx="6372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1619"/>
                                        </p:tgtEl>
                                        <p:attrNameLst>
                                          <p:attrName>style.visibility</p:attrName>
                                        </p:attrNameLst>
                                      </p:cBhvr>
                                      <p:to>
                                        <p:strVal val="visible"/>
                                      </p:to>
                                    </p:set>
                                    <p:animEffect transition="in" filter="box(out)">
                                      <p:cBhvr>
                                        <p:cTn id="7" dur="2000"/>
                                        <p:tgtEl>
                                          <p:spTgt spid="111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ouilla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975" y="77788"/>
            <a:ext cx="7083425" cy="670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7" name="Picture 5" descr="p013_0_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ext Box 4"/>
          <p:cNvSpPr txBox="1">
            <a:spLocks noChangeArrowheads="1"/>
          </p:cNvSpPr>
          <p:nvPr/>
        </p:nvSpPr>
        <p:spPr bwMode="auto">
          <a:xfrm>
            <a:off x="5257800" y="493713"/>
            <a:ext cx="3511550" cy="3667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b="1">
                <a:solidFill>
                  <a:srgbClr val="008000"/>
                </a:solidFill>
              </a:rPr>
              <a:t>La Logia del Maestro de Marca</a:t>
            </a:r>
            <a:endParaRPr lang="es-ES_tradnl" b="1">
              <a:solidFill>
                <a:srgbClr val="008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13667"/>
                                        </p:tgtEl>
                                        <p:attrNameLst>
                                          <p:attrName>style.visibility</p:attrName>
                                        </p:attrNameLst>
                                      </p:cBhvr>
                                      <p:to>
                                        <p:strVal val="visible"/>
                                      </p:to>
                                    </p:set>
                                    <p:animEffect transition="in" filter="wedge">
                                      <p:cBhvr>
                                        <p:cTn id="7" dur="2000"/>
                                        <p:tgtEl>
                                          <p:spTgt spid="1136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3668"/>
                                        </p:tgtEl>
                                        <p:attrNameLst>
                                          <p:attrName>style.visibility</p:attrName>
                                        </p:attrNameLst>
                                      </p:cBhvr>
                                      <p:to>
                                        <p:strVal val="visible"/>
                                      </p:to>
                                    </p:set>
                                    <p:animEffect transition="in" filter="fade">
                                      <p:cBhvr>
                                        <p:cTn id="12" dur="2000"/>
                                        <p:tgtEl>
                                          <p:spTgt spid="113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2" name="Picture 5" descr="p013_0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114692"/>
                                        </p:tgtEl>
                                        <p:attrNameLst>
                                          <p:attrName>style.visibility</p:attrName>
                                        </p:attrNameLst>
                                      </p:cBhvr>
                                      <p:to>
                                        <p:strVal val="visible"/>
                                      </p:to>
                                    </p:set>
                                    <p:animEffect transition="in" filter="diamond(out)">
                                      <p:cBhvr>
                                        <p:cTn id="7" dur="2000"/>
                                        <p:tgtEl>
                                          <p:spTgt spid="114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Picture 5" descr="ark_of_coven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76200"/>
            <a:ext cx="4953000" cy="66722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 y="1981200"/>
            <a:ext cx="17367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El símbolo</a:t>
            </a:r>
          </a:p>
          <a:p>
            <a:pPr eaLnBrk="1" hangingPunct="1"/>
            <a:r>
              <a:rPr lang="es-MX" b="1">
                <a:solidFill>
                  <a:schemeClr val="tx1"/>
                </a:solidFill>
              </a:rPr>
              <a:t>del grado de</a:t>
            </a:r>
          </a:p>
          <a:p>
            <a:pPr eaLnBrk="1" hangingPunct="1"/>
            <a:r>
              <a:rPr lang="es-MX" b="1">
                <a:solidFill>
                  <a:schemeClr val="tx1"/>
                </a:solidFill>
              </a:rPr>
              <a:t>Excelentísimo</a:t>
            </a:r>
          </a:p>
          <a:p>
            <a:pPr eaLnBrk="1" hangingPunct="1"/>
            <a:r>
              <a:rPr lang="es-MX" b="1">
                <a:solidFill>
                  <a:schemeClr val="tx1"/>
                </a:solidFill>
              </a:rPr>
              <a:t>Maestro,</a:t>
            </a:r>
          </a:p>
          <a:p>
            <a:pPr eaLnBrk="1" hangingPunct="1"/>
            <a:r>
              <a:rPr lang="es-MX" b="1">
                <a:solidFill>
                  <a:schemeClr val="tx1"/>
                </a:solidFill>
              </a:rPr>
              <a:t>Rito York</a:t>
            </a:r>
            <a:endParaRPr lang="es-AR" b="1">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8373"/>
                                        </p:tgtEl>
                                        <p:attrNameLst>
                                          <p:attrName>style.visibility</p:attrName>
                                        </p:attrNameLst>
                                      </p:cBhvr>
                                      <p:to>
                                        <p:strVal val="visible"/>
                                      </p:to>
                                    </p:set>
                                    <p:animEffect transition="in" filter="box(out)">
                                      <p:cBhvr>
                                        <p:cTn id="7" dur="2000"/>
                                        <p:tgtEl>
                                          <p:spTgt spid="58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p_H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0163"/>
            <a:ext cx="4572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890" name="Rectangle 2"/>
          <p:cNvSpPr>
            <a:spLocks noGrp="1" noChangeArrowheads="1"/>
          </p:cNvSpPr>
          <p:nvPr>
            <p:ph type="ctrTitle"/>
          </p:nvPr>
        </p:nvSpPr>
        <p:spPr/>
        <p:txBody>
          <a:bodyPr/>
          <a:lstStyle/>
          <a:p>
            <a:pPr eaLnBrk="1" hangingPunct="1"/>
            <a:r>
              <a:rPr lang="es-AR" sz="4000" smtClean="0">
                <a:solidFill>
                  <a:srgbClr val="FFFF00"/>
                </a:solidFill>
              </a:rPr>
              <a:t>La decoración del Capítulo, según la Logia “San Giovanni” N° 1246, de Milán, Italia</a:t>
            </a:r>
            <a:endParaRPr lang="es-ES_tradnl" sz="4000" smtClean="0">
              <a:solidFill>
                <a:srgbClr val="FFFF00"/>
              </a:solidFill>
            </a:endParaRPr>
          </a:p>
        </p:txBody>
      </p:sp>
      <p:sp>
        <p:nvSpPr>
          <p:cNvPr id="349187" name="Rectangle 3"/>
          <p:cNvSpPr>
            <a:spLocks noGrp="1" noChangeArrowheads="1"/>
          </p:cNvSpPr>
          <p:nvPr>
            <p:ph type="subTitle" idx="1"/>
          </p:nvPr>
        </p:nvSpPr>
        <p:spPr/>
        <p:txBody>
          <a:bodyPr/>
          <a:lstStyle/>
          <a:p>
            <a:pPr eaLnBrk="1" hangingPunct="1"/>
            <a:endParaRPr lang="es-AR"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45890"/>
                                        </p:tgtEl>
                                        <p:attrNameLst>
                                          <p:attrName>style.visibility</p:attrName>
                                        </p:attrNameLst>
                                      </p:cBhvr>
                                      <p:to>
                                        <p:strVal val="visible"/>
                                      </p:to>
                                    </p:set>
                                    <p:animEffect transition="in" filter="fade">
                                      <p:cBhvr>
                                        <p:cTn id="7" dur="2000"/>
                                        <p:tgtEl>
                                          <p:spTgt spid="1445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5890" grpId="0"/>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6914" name="Picture 2" descr="clip_image002_00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77850"/>
            <a:ext cx="8153400" cy="620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6915" name="Text Box 3"/>
          <p:cNvSpPr txBox="1">
            <a:spLocks noChangeArrowheads="1"/>
          </p:cNvSpPr>
          <p:nvPr/>
        </p:nvSpPr>
        <p:spPr bwMode="auto">
          <a:xfrm>
            <a:off x="4044950" y="11271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NORTE</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46915"/>
                                        </p:tgtEl>
                                        <p:attrNameLst>
                                          <p:attrName>style.visibility</p:attrName>
                                        </p:attrNameLst>
                                      </p:cBhvr>
                                      <p:to>
                                        <p:strVal val="visible"/>
                                      </p:to>
                                    </p:set>
                                    <p:animEffect transition="in" filter="dissolve">
                                      <p:cBhvr>
                                        <p:cTn id="7" dur="500"/>
                                        <p:tgtEl>
                                          <p:spTgt spid="14469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46914"/>
                                        </p:tgtEl>
                                        <p:attrNameLst>
                                          <p:attrName>style.visibility</p:attrName>
                                        </p:attrNameLst>
                                      </p:cBhvr>
                                      <p:to>
                                        <p:strVal val="visible"/>
                                      </p:to>
                                    </p:set>
                                    <p:animEffect transition="in" filter="fade">
                                      <p:cBhvr>
                                        <p:cTn id="12" dur="2000"/>
                                        <p:tgtEl>
                                          <p:spTgt spid="1446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6915" grpId="0"/>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938" name="Text Box 2"/>
          <p:cNvSpPr txBox="1">
            <a:spLocks noChangeArrowheads="1"/>
          </p:cNvSpPr>
          <p:nvPr/>
        </p:nvSpPr>
        <p:spPr bwMode="auto">
          <a:xfrm>
            <a:off x="4044950" y="112713"/>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OESTE</a:t>
            </a:r>
            <a:endParaRPr lang="es-ES_tradnl">
              <a:solidFill>
                <a:schemeClr val="tx1"/>
              </a:solidFill>
            </a:endParaRPr>
          </a:p>
        </p:txBody>
      </p:sp>
      <p:pic>
        <p:nvPicPr>
          <p:cNvPr id="1447939" name="Picture 3" descr="clip_image004_0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28638"/>
            <a:ext cx="8458200" cy="640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47938"/>
                                        </p:tgtEl>
                                        <p:attrNameLst>
                                          <p:attrName>style.visibility</p:attrName>
                                        </p:attrNameLst>
                                      </p:cBhvr>
                                      <p:to>
                                        <p:strVal val="visible"/>
                                      </p:to>
                                    </p:set>
                                    <p:animEffect transition="in" filter="dissolve">
                                      <p:cBhvr>
                                        <p:cTn id="7" dur="500"/>
                                        <p:tgtEl>
                                          <p:spTgt spid="1447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47939"/>
                                        </p:tgtEl>
                                        <p:attrNameLst>
                                          <p:attrName>style.visibility</p:attrName>
                                        </p:attrNameLst>
                                      </p:cBhvr>
                                      <p:to>
                                        <p:strVal val="visible"/>
                                      </p:to>
                                    </p:set>
                                    <p:animEffect transition="in" filter="fade">
                                      <p:cBhvr>
                                        <p:cTn id="12" dur="2000"/>
                                        <p:tgtEl>
                                          <p:spTgt spid="1447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7938" grpId="0"/>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8962" name="Text Box 2"/>
          <p:cNvSpPr txBox="1">
            <a:spLocks noChangeArrowheads="1"/>
          </p:cNvSpPr>
          <p:nvPr/>
        </p:nvSpPr>
        <p:spPr bwMode="auto">
          <a:xfrm>
            <a:off x="4044950" y="112713"/>
            <a:ext cx="666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SUR</a:t>
            </a:r>
            <a:endParaRPr lang="es-ES_tradnl">
              <a:solidFill>
                <a:schemeClr val="tx1"/>
              </a:solidFill>
            </a:endParaRPr>
          </a:p>
        </p:txBody>
      </p:sp>
      <p:pic>
        <p:nvPicPr>
          <p:cNvPr id="1448963" name="Picture 3" descr="clip_image006_0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7525"/>
            <a:ext cx="9144000" cy="627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48962"/>
                                        </p:tgtEl>
                                        <p:attrNameLst>
                                          <p:attrName>style.visibility</p:attrName>
                                        </p:attrNameLst>
                                      </p:cBhvr>
                                      <p:to>
                                        <p:strVal val="visible"/>
                                      </p:to>
                                    </p:set>
                                    <p:animEffect transition="in" filter="dissolve">
                                      <p:cBhvr>
                                        <p:cTn id="7" dur="500"/>
                                        <p:tgtEl>
                                          <p:spTgt spid="14489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48963"/>
                                        </p:tgtEl>
                                        <p:attrNameLst>
                                          <p:attrName>style.visibility</p:attrName>
                                        </p:attrNameLst>
                                      </p:cBhvr>
                                      <p:to>
                                        <p:strVal val="visible"/>
                                      </p:to>
                                    </p:set>
                                    <p:animEffect transition="in" filter="fade">
                                      <p:cBhvr>
                                        <p:cTn id="12" dur="2000"/>
                                        <p:tgtEl>
                                          <p:spTgt spid="1448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8962" grpId="0"/>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9986" name="Text Box 2"/>
          <p:cNvSpPr txBox="1">
            <a:spLocks noChangeArrowheads="1"/>
          </p:cNvSpPr>
          <p:nvPr/>
        </p:nvSpPr>
        <p:spPr bwMode="auto">
          <a:xfrm>
            <a:off x="4044950" y="112713"/>
            <a:ext cx="781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ESTE</a:t>
            </a:r>
            <a:endParaRPr lang="es-ES_tradnl">
              <a:solidFill>
                <a:schemeClr val="tx1"/>
              </a:solidFill>
            </a:endParaRPr>
          </a:p>
        </p:txBody>
      </p:sp>
      <p:pic>
        <p:nvPicPr>
          <p:cNvPr id="1449987" name="Picture 3" descr="clip_image008_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58800"/>
            <a:ext cx="89154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49986"/>
                                        </p:tgtEl>
                                        <p:attrNameLst>
                                          <p:attrName>style.visibility</p:attrName>
                                        </p:attrNameLst>
                                      </p:cBhvr>
                                      <p:to>
                                        <p:strVal val="visible"/>
                                      </p:to>
                                    </p:set>
                                    <p:animEffect transition="in" filter="dissolve">
                                      <p:cBhvr>
                                        <p:cTn id="7" dur="500"/>
                                        <p:tgtEl>
                                          <p:spTgt spid="1449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49987"/>
                                        </p:tgtEl>
                                        <p:attrNameLst>
                                          <p:attrName>style.visibility</p:attrName>
                                        </p:attrNameLst>
                                      </p:cBhvr>
                                      <p:to>
                                        <p:strVal val="visible"/>
                                      </p:to>
                                    </p:set>
                                    <p:animEffect transition="in" filter="fade">
                                      <p:cBhvr>
                                        <p:cTn id="12" dur="2000"/>
                                        <p:tgtEl>
                                          <p:spTgt spid="1449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9986" grpId="0"/>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1010" name="Text Box 2"/>
          <p:cNvSpPr txBox="1">
            <a:spLocks noChangeArrowheads="1"/>
          </p:cNvSpPr>
          <p:nvPr/>
        </p:nvSpPr>
        <p:spPr bwMode="auto">
          <a:xfrm>
            <a:off x="4044950" y="112713"/>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TECHO</a:t>
            </a:r>
            <a:endParaRPr lang="es-ES_tradnl">
              <a:solidFill>
                <a:schemeClr val="tx1"/>
              </a:solidFill>
            </a:endParaRPr>
          </a:p>
        </p:txBody>
      </p:sp>
      <p:pic>
        <p:nvPicPr>
          <p:cNvPr id="1451011" name="Picture 3" descr="clip_image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82625"/>
            <a:ext cx="8915400" cy="611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51010"/>
                                        </p:tgtEl>
                                        <p:attrNameLst>
                                          <p:attrName>style.visibility</p:attrName>
                                        </p:attrNameLst>
                                      </p:cBhvr>
                                      <p:to>
                                        <p:strVal val="visible"/>
                                      </p:to>
                                    </p:set>
                                    <p:animEffect transition="in" filter="dissolve">
                                      <p:cBhvr>
                                        <p:cTn id="7" dur="500"/>
                                        <p:tgtEl>
                                          <p:spTgt spid="1451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51011"/>
                                        </p:tgtEl>
                                        <p:attrNameLst>
                                          <p:attrName>style.visibility</p:attrName>
                                        </p:attrNameLst>
                                      </p:cBhvr>
                                      <p:to>
                                        <p:strVal val="visible"/>
                                      </p:to>
                                    </p:set>
                                    <p:animEffect transition="in" filter="fade">
                                      <p:cBhvr>
                                        <p:cTn id="12" dur="2000"/>
                                        <p:tgtEl>
                                          <p:spTgt spid="1451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1010"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2034" name="Text Box 2"/>
          <p:cNvSpPr txBox="1">
            <a:spLocks noChangeArrowheads="1"/>
          </p:cNvSpPr>
          <p:nvPr/>
        </p:nvSpPr>
        <p:spPr bwMode="auto">
          <a:xfrm>
            <a:off x="4044950" y="112713"/>
            <a:ext cx="1301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EL SUELO</a:t>
            </a:r>
            <a:endParaRPr lang="es-ES_tradnl">
              <a:solidFill>
                <a:schemeClr val="tx1"/>
              </a:solidFill>
            </a:endParaRPr>
          </a:p>
        </p:txBody>
      </p:sp>
      <p:pic>
        <p:nvPicPr>
          <p:cNvPr id="1452035" name="Picture 3" descr="clip_image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52034"/>
                                        </p:tgtEl>
                                        <p:attrNameLst>
                                          <p:attrName>style.visibility</p:attrName>
                                        </p:attrNameLst>
                                      </p:cBhvr>
                                      <p:to>
                                        <p:strVal val="visible"/>
                                      </p:to>
                                    </p:set>
                                    <p:animEffect transition="in" filter="dissolve">
                                      <p:cBhvr>
                                        <p:cTn id="7" dur="500"/>
                                        <p:tgtEl>
                                          <p:spTgt spid="1452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52035"/>
                                        </p:tgtEl>
                                        <p:attrNameLst>
                                          <p:attrName>style.visibility</p:attrName>
                                        </p:attrNameLst>
                                      </p:cBhvr>
                                      <p:to>
                                        <p:strVal val="visible"/>
                                      </p:to>
                                    </p:set>
                                    <p:animEffect transition="in" filter="fade">
                                      <p:cBhvr>
                                        <p:cTn id="12" dur="2000"/>
                                        <p:tgtEl>
                                          <p:spTgt spid="1452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2034" grpId="0"/>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es-MX" b="1" smtClean="0">
                <a:solidFill>
                  <a:srgbClr val="FFFF00"/>
                </a:solidFill>
              </a:rPr>
              <a:t>Las banderas del Arco Real</a:t>
            </a:r>
            <a:endParaRPr lang="es-AR" b="1" smtClean="0">
              <a:solidFill>
                <a:srgbClr val="FFFF00"/>
              </a:solidFill>
            </a:endParaRPr>
          </a:p>
        </p:txBody>
      </p:sp>
      <p:sp>
        <p:nvSpPr>
          <p:cNvPr id="356355" name="4 Subtítulo"/>
          <p:cNvSpPr>
            <a:spLocks noGrp="1"/>
          </p:cNvSpPr>
          <p:nvPr>
            <p:ph type="subTitle" idx="1"/>
          </p:nvPr>
        </p:nvSpPr>
        <p:spPr/>
        <p:txBody>
          <a:bodyPr/>
          <a:lstStyle/>
          <a:p>
            <a:endParaRPr lang="es-AR" smtClean="0"/>
          </a:p>
        </p:txBody>
      </p:sp>
      <p:pic>
        <p:nvPicPr>
          <p:cNvPr id="7" name="Picture 5" descr="Logo lo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60325"/>
            <a:ext cx="6149975" cy="679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Logo lo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463" y="84138"/>
            <a:ext cx="6129337" cy="677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Logo lo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60325"/>
            <a:ext cx="6281738" cy="694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grpId="1" nodeType="clickEffect">
                                  <p:stCondLst>
                                    <p:cond delay="0"/>
                                  </p:stCondLst>
                                  <p:childTnLst>
                                    <p:animEffect transition="out" filter="diamond(out)">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out)">
                                      <p:cBhvr>
                                        <p:cTn id="17" dur="20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xit" presetSubtype="32" fill="hold" nodeType="clickEffect">
                                  <p:stCondLst>
                                    <p:cond delay="0"/>
                                  </p:stCondLst>
                                  <p:childTnLst>
                                    <p:animEffect transition="out" filter="diamond(out)">
                                      <p:cBhvr>
                                        <p:cTn id="21" dur="2000"/>
                                        <p:tgtEl>
                                          <p:spTgt spid="7"/>
                                        </p:tgtEl>
                                      </p:cBhvr>
                                    </p:animEffect>
                                    <p:set>
                                      <p:cBhvr>
                                        <p:cTn id="22" dur="1" fill="hold">
                                          <p:stCondLst>
                                            <p:cond delay="1999"/>
                                          </p:stCondLst>
                                        </p:cTn>
                                        <p:tgtEl>
                                          <p:spTgt spid="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out)">
                                      <p:cBhvr>
                                        <p:cTn id="27" dur="20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xit" presetSubtype="10" fill="hold" nodeType="clickEffect">
                                  <p:stCondLst>
                                    <p:cond delay="0"/>
                                  </p:stCondLst>
                                  <p:childTnLst>
                                    <p:animEffect transition="out" filter="blinds(horizontal)">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out)">
                                      <p:cBhvr>
                                        <p:cTn id="3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es-MX" b="1" smtClean="0">
                <a:solidFill>
                  <a:srgbClr val="FFFF00"/>
                </a:solidFill>
              </a:rPr>
              <a:t>Las banderas del Arco Real</a:t>
            </a:r>
            <a:endParaRPr lang="es-AR" b="1" smtClean="0">
              <a:solidFill>
                <a:srgbClr val="FFFF00"/>
              </a:solidFill>
            </a:endParaRPr>
          </a:p>
        </p:txBody>
      </p:sp>
      <p:sp>
        <p:nvSpPr>
          <p:cNvPr id="357379" name="4 Subtítulo"/>
          <p:cNvSpPr>
            <a:spLocks noGrp="1"/>
          </p:cNvSpPr>
          <p:nvPr>
            <p:ph type="subTitle" idx="1"/>
          </p:nvPr>
        </p:nvSpPr>
        <p:spPr/>
        <p:txBody>
          <a:bodyPr/>
          <a:lstStyle/>
          <a:p>
            <a:endParaRPr lang="es-AR" smtClean="0"/>
          </a:p>
        </p:txBody>
      </p:sp>
      <p:pic>
        <p:nvPicPr>
          <p:cNvPr id="10" name="Picture 5" descr="Logo lo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3813"/>
            <a:ext cx="6172200" cy="682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Logo lo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205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Logo lo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0325"/>
            <a:ext cx="6172200" cy="682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grpId="1" nodeType="clickEffect">
                                  <p:stCondLst>
                                    <p:cond delay="0"/>
                                  </p:stCondLst>
                                  <p:childTnLst>
                                    <p:animEffect transition="out" filter="diamond(out)">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out)">
                                      <p:cBhvr>
                                        <p:cTn id="17" dur="2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xit" presetSubtype="32" fill="hold" nodeType="clickEffect">
                                  <p:stCondLst>
                                    <p:cond delay="0"/>
                                  </p:stCondLst>
                                  <p:childTnLst>
                                    <p:animEffect transition="out" filter="diamond(out)">
                                      <p:cBhvr>
                                        <p:cTn id="21" dur="2000"/>
                                        <p:tgtEl>
                                          <p:spTgt spid="10"/>
                                        </p:tgtEl>
                                      </p:cBhvr>
                                    </p:animEffect>
                                    <p:set>
                                      <p:cBhvr>
                                        <p:cTn id="22" dur="1" fill="hold">
                                          <p:stCondLst>
                                            <p:cond delay="1999"/>
                                          </p:stCondLst>
                                        </p:cTn>
                                        <p:tgtEl>
                                          <p:spTgt spid="10"/>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out)">
                                      <p:cBhvr>
                                        <p:cTn id="27" dur="20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xit" presetSubtype="32" fill="hold" nodeType="clickEffect">
                                  <p:stCondLst>
                                    <p:cond delay="0"/>
                                  </p:stCondLst>
                                  <p:childTnLst>
                                    <p:animEffect transition="out" filter="diamond(out)">
                                      <p:cBhvr>
                                        <p:cTn id="31" dur="2000"/>
                                        <p:tgtEl>
                                          <p:spTgt spid="11"/>
                                        </p:tgtEl>
                                      </p:cBhvr>
                                    </p:animEffect>
                                    <p:set>
                                      <p:cBhvr>
                                        <p:cTn id="32" dur="1" fill="hold">
                                          <p:stCondLst>
                                            <p:cond delay="1999"/>
                                          </p:stCondLst>
                                        </p:cTn>
                                        <p:tgtEl>
                                          <p:spTgt spid="11"/>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out)">
                                      <p:cBhvr>
                                        <p:cTn id="3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es-MX" b="1" smtClean="0">
                <a:solidFill>
                  <a:srgbClr val="FFFF00"/>
                </a:solidFill>
              </a:rPr>
              <a:t>Las banderas del Arco Real</a:t>
            </a:r>
            <a:endParaRPr lang="es-AR" b="1" smtClean="0">
              <a:solidFill>
                <a:srgbClr val="FFFF00"/>
              </a:solidFill>
            </a:endParaRPr>
          </a:p>
        </p:txBody>
      </p:sp>
      <p:sp>
        <p:nvSpPr>
          <p:cNvPr id="358403" name="4 Subtítulo"/>
          <p:cNvSpPr>
            <a:spLocks noGrp="1"/>
          </p:cNvSpPr>
          <p:nvPr>
            <p:ph type="subTitle" idx="1"/>
          </p:nvPr>
        </p:nvSpPr>
        <p:spPr/>
        <p:txBody>
          <a:bodyPr/>
          <a:lstStyle/>
          <a:p>
            <a:endParaRPr lang="es-AR" smtClean="0"/>
          </a:p>
        </p:txBody>
      </p:sp>
      <p:pic>
        <p:nvPicPr>
          <p:cNvPr id="7" name="Picture 5" descr="Logo lo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76200"/>
            <a:ext cx="6096000" cy="673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Logo lo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3825" y="76200"/>
            <a:ext cx="6149975" cy="679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Logo lo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3825" y="-39688"/>
            <a:ext cx="6240463"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grpId="1" nodeType="clickEffect">
                                  <p:stCondLst>
                                    <p:cond delay="0"/>
                                  </p:stCondLst>
                                  <p:childTnLst>
                                    <p:animEffect transition="out" filter="diamond(out)">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out)">
                                      <p:cBhvr>
                                        <p:cTn id="17" dur="20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xit" presetSubtype="32" fill="hold" nodeType="clickEffect">
                                  <p:stCondLst>
                                    <p:cond delay="0"/>
                                  </p:stCondLst>
                                  <p:childTnLst>
                                    <p:animEffect transition="out" filter="diamond(out)">
                                      <p:cBhvr>
                                        <p:cTn id="21" dur="2000"/>
                                        <p:tgtEl>
                                          <p:spTgt spid="7"/>
                                        </p:tgtEl>
                                      </p:cBhvr>
                                    </p:animEffect>
                                    <p:set>
                                      <p:cBhvr>
                                        <p:cTn id="22" dur="1" fill="hold">
                                          <p:stCondLst>
                                            <p:cond delay="1999"/>
                                          </p:stCondLst>
                                        </p:cTn>
                                        <p:tgtEl>
                                          <p:spTgt spid="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out)">
                                      <p:cBhvr>
                                        <p:cTn id="27" dur="20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xit" presetSubtype="32" fill="hold" nodeType="clickEffect">
                                  <p:stCondLst>
                                    <p:cond delay="0"/>
                                  </p:stCondLst>
                                  <p:childTnLst>
                                    <p:animEffect transition="out" filter="diamond(out)">
                                      <p:cBhvr>
                                        <p:cTn id="31" dur="2000"/>
                                        <p:tgtEl>
                                          <p:spTgt spid="8"/>
                                        </p:tgtEl>
                                      </p:cBhvr>
                                    </p:animEffect>
                                    <p:set>
                                      <p:cBhvr>
                                        <p:cTn id="32" dur="1" fill="hold">
                                          <p:stCondLst>
                                            <p:cond delay="1999"/>
                                          </p:stCondLst>
                                        </p:cTn>
                                        <p:tgtEl>
                                          <p:spTgt spid="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out)">
                                      <p:cBhvr>
                                        <p:cTn id="3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es-MX" b="1" smtClean="0">
                <a:solidFill>
                  <a:srgbClr val="FFFF00"/>
                </a:solidFill>
              </a:rPr>
              <a:t>Las banderas del Arco Real</a:t>
            </a:r>
            <a:endParaRPr lang="es-AR" b="1" smtClean="0">
              <a:solidFill>
                <a:srgbClr val="FFFF00"/>
              </a:solidFill>
            </a:endParaRPr>
          </a:p>
        </p:txBody>
      </p:sp>
      <p:sp>
        <p:nvSpPr>
          <p:cNvPr id="359427" name="4 Subtítulo"/>
          <p:cNvSpPr>
            <a:spLocks noGrp="1"/>
          </p:cNvSpPr>
          <p:nvPr>
            <p:ph type="subTitle" idx="1"/>
          </p:nvPr>
        </p:nvSpPr>
        <p:spPr/>
        <p:txBody>
          <a:bodyPr/>
          <a:lstStyle/>
          <a:p>
            <a:endParaRPr lang="es-AR" smtClean="0"/>
          </a:p>
        </p:txBody>
      </p:sp>
      <p:pic>
        <p:nvPicPr>
          <p:cNvPr id="10" name="Picture 5" descr="Logo lo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75" y="0"/>
            <a:ext cx="6169025" cy="681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Logo lo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75" y="39688"/>
            <a:ext cx="6169025" cy="681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Logo lo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20638"/>
            <a:ext cx="6169025" cy="681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grpId="1" nodeType="clickEffect">
                                  <p:stCondLst>
                                    <p:cond delay="0"/>
                                  </p:stCondLst>
                                  <p:childTnLst>
                                    <p:animEffect transition="out" filter="diamond(out)">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out)">
                                      <p:cBhvr>
                                        <p:cTn id="17" dur="2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xit" presetSubtype="32" fill="hold" nodeType="clickEffect">
                                  <p:stCondLst>
                                    <p:cond delay="0"/>
                                  </p:stCondLst>
                                  <p:childTnLst>
                                    <p:animEffect transition="out" filter="diamond(out)">
                                      <p:cBhvr>
                                        <p:cTn id="21" dur="2000"/>
                                        <p:tgtEl>
                                          <p:spTgt spid="10"/>
                                        </p:tgtEl>
                                      </p:cBhvr>
                                    </p:animEffect>
                                    <p:set>
                                      <p:cBhvr>
                                        <p:cTn id="22" dur="1" fill="hold">
                                          <p:stCondLst>
                                            <p:cond delay="1999"/>
                                          </p:stCondLst>
                                        </p:cTn>
                                        <p:tgtEl>
                                          <p:spTgt spid="10"/>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out)">
                                      <p:cBhvr>
                                        <p:cTn id="27" dur="20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xit" presetSubtype="32" fill="hold" nodeType="clickEffect">
                                  <p:stCondLst>
                                    <p:cond delay="0"/>
                                  </p:stCondLst>
                                  <p:childTnLst>
                                    <p:animEffect transition="out" filter="diamond(out)">
                                      <p:cBhvr>
                                        <p:cTn id="31" dur="2000"/>
                                        <p:tgtEl>
                                          <p:spTgt spid="11"/>
                                        </p:tgtEl>
                                      </p:cBhvr>
                                    </p:animEffect>
                                    <p:set>
                                      <p:cBhvr>
                                        <p:cTn id="32" dur="1" fill="hold">
                                          <p:stCondLst>
                                            <p:cond delay="1999"/>
                                          </p:stCondLst>
                                        </p:cTn>
                                        <p:tgtEl>
                                          <p:spTgt spid="11"/>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out)">
                                      <p:cBhvr>
                                        <p:cTn id="3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1" name="Picture 5" descr="RGLE__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
            <a:ext cx="4648200"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5541"/>
                                        </p:tgtEl>
                                        <p:attrNameLst>
                                          <p:attrName>style.visibility</p:attrName>
                                        </p:attrNameLst>
                                      </p:cBhvr>
                                      <p:to>
                                        <p:strVal val="visible"/>
                                      </p:to>
                                    </p:set>
                                    <p:animEffect transition="in" filter="box(out)">
                                      <p:cBhvr>
                                        <p:cTn id="7" dur="2000"/>
                                        <p:tgtEl>
                                          <p:spTgt spid="6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RoyalArchMasonJewe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0"/>
            <a:ext cx="4953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hapterApronAlex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75" y="0"/>
            <a:ext cx="8680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a:spLocks noChangeArrowheads="1"/>
          </p:cNvSpPr>
          <p:nvPr/>
        </p:nvSpPr>
        <p:spPr bwMode="auto">
          <a:xfrm>
            <a:off x="384175" y="533400"/>
            <a:ext cx="1325563" cy="92392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Mandil del</a:t>
            </a:r>
          </a:p>
          <a:p>
            <a:pPr eaLnBrk="1" hangingPunct="1"/>
            <a:r>
              <a:rPr lang="es-MX" b="1">
                <a:solidFill>
                  <a:schemeClr val="tx1"/>
                </a:solidFill>
              </a:rPr>
              <a:t>Arco Real,</a:t>
            </a:r>
          </a:p>
          <a:p>
            <a:pPr eaLnBrk="1" hangingPunct="1"/>
            <a:r>
              <a:rPr lang="es-MX" b="1">
                <a:solidFill>
                  <a:schemeClr val="tx1"/>
                </a:solidFill>
              </a:rPr>
              <a:t>Rito York.</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R-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7625"/>
            <a:ext cx="4267200"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Holy%20RAMapro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9688"/>
            <a:ext cx="784860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350px-Apro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8575"/>
            <a:ext cx="4191000" cy="675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MasonicApronBookpic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113"/>
            <a:ext cx="6096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9" name="Picture 3" descr="Rouilla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0"/>
            <a:ext cx="595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7219"/>
                                        </p:tgtEl>
                                        <p:attrNameLst>
                                          <p:attrName>style.visibility</p:attrName>
                                        </p:attrNameLst>
                                      </p:cBhvr>
                                      <p:to>
                                        <p:strVal val="visible"/>
                                      </p:to>
                                    </p:set>
                                    <p:animEffect transition="in" filter="box(out)">
                                      <p:cBhvr>
                                        <p:cTn id="7" dur="2000"/>
                                        <p:tgtEl>
                                          <p:spTgt spid="137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225"/>
            <a:ext cx="6934200" cy="683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a:spLocks noChangeArrowheads="1"/>
          </p:cNvSpPr>
          <p:nvPr/>
        </p:nvSpPr>
        <p:spPr bwMode="auto">
          <a:xfrm>
            <a:off x="304800" y="2514600"/>
            <a:ext cx="18002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Mandil del</a:t>
            </a:r>
          </a:p>
          <a:p>
            <a:pPr eaLnBrk="1" hangingPunct="1"/>
            <a:r>
              <a:rPr lang="es-MX" b="1">
                <a:solidFill>
                  <a:schemeClr val="tx1"/>
                </a:solidFill>
              </a:rPr>
              <a:t>Arco Real,</a:t>
            </a:r>
          </a:p>
          <a:p>
            <a:pPr eaLnBrk="1" hangingPunct="1"/>
            <a:r>
              <a:rPr lang="es-MX" b="1">
                <a:solidFill>
                  <a:schemeClr val="tx1"/>
                </a:solidFill>
              </a:rPr>
              <a:t>con elementos</a:t>
            </a:r>
          </a:p>
          <a:p>
            <a:pPr eaLnBrk="1" hangingPunct="1"/>
            <a:r>
              <a:rPr lang="es-MX" b="1">
                <a:solidFill>
                  <a:schemeClr val="tx1"/>
                </a:solidFill>
              </a:rPr>
              <a:t>de ambos</a:t>
            </a:r>
          </a:p>
          <a:p>
            <a:pPr eaLnBrk="1" hangingPunct="1"/>
            <a:r>
              <a:rPr lang="es-MX" b="1">
                <a:solidFill>
                  <a:schemeClr val="tx1"/>
                </a:solidFill>
              </a:rPr>
              <a:t>Ritos (York y</a:t>
            </a:r>
          </a:p>
          <a:p>
            <a:pPr eaLnBrk="1" hangingPunct="1"/>
            <a:r>
              <a:rPr lang="es-MX" b="1">
                <a:solidFill>
                  <a:schemeClr val="tx1"/>
                </a:solidFill>
              </a:rPr>
              <a:t>Escocés),</a:t>
            </a:r>
          </a:p>
          <a:p>
            <a:pPr eaLnBrk="1" hangingPunct="1"/>
            <a:r>
              <a:rPr lang="es-MX" b="1">
                <a:solidFill>
                  <a:schemeClr val="tx1"/>
                </a:solidFill>
              </a:rPr>
              <a:t>Francia,</a:t>
            </a:r>
          </a:p>
          <a:p>
            <a:pPr eaLnBrk="1" hangingPunct="1"/>
            <a:r>
              <a:rPr lang="es-MX" b="1">
                <a:solidFill>
                  <a:schemeClr val="tx1"/>
                </a:solidFill>
              </a:rPr>
              <a:t>siglo XIX</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box(out)">
                                      <p:cBhvr>
                                        <p:cTn id="7" dur="2000"/>
                                        <p:tgtEl>
                                          <p:spTgt spid="97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25" y="381000"/>
            <a:ext cx="8945563"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a:spLocks noChangeArrowheads="1"/>
          </p:cNvSpPr>
          <p:nvPr/>
        </p:nvSpPr>
        <p:spPr bwMode="auto">
          <a:xfrm>
            <a:off x="0" y="5983288"/>
            <a:ext cx="9123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MX">
                <a:solidFill>
                  <a:schemeClr val="tx1"/>
                </a:solidFill>
              </a:rPr>
              <a:t>Cartas de un Tarot masónico, inspiradas en el simbolismo del Arco Real.</a:t>
            </a:r>
          </a:p>
          <a:p>
            <a:pPr algn="ctr" eaLnBrk="1" hangingPunct="1"/>
            <a:r>
              <a:rPr lang="es-MX">
                <a:solidFill>
                  <a:schemeClr val="tx1"/>
                </a:solidFill>
              </a:rPr>
              <a:t>Las iniciales JHZ significan Joshua-Haggai-Zorobabel (los Tres Principales del Capítulo)</a:t>
            </a:r>
            <a:endParaRPr lang="es-AR">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8786"/>
                                        </p:tgtEl>
                                        <p:attrNameLst>
                                          <p:attrName>style.visibility</p:attrName>
                                        </p:attrNameLst>
                                      </p:cBhvr>
                                      <p:to>
                                        <p:strVal val="visible"/>
                                      </p:to>
                                    </p:set>
                                    <p:animEffect transition="in" filter="box(out)">
                                      <p:cBhvr>
                                        <p:cTn id="7" dur="2000"/>
                                        <p:tgtEl>
                                          <p:spTgt spid="118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ChangeArrowheads="1"/>
          </p:cNvSpPr>
          <p:nvPr>
            <p:ph type="title"/>
          </p:nvPr>
        </p:nvSpPr>
        <p:spPr/>
        <p:txBody>
          <a:bodyPr/>
          <a:lstStyle/>
          <a:p>
            <a:r>
              <a:rPr lang="es-AR" smtClean="0"/>
              <a:t>Un símbolo interesante</a:t>
            </a:r>
            <a:endParaRPr lang="es-ES_tradnl" smtClean="0"/>
          </a:p>
        </p:txBody>
      </p:sp>
      <p:sp>
        <p:nvSpPr>
          <p:cNvPr id="124933" name="Rectangle 5"/>
          <p:cNvSpPr>
            <a:spLocks noGrp="1" noChangeArrowheads="1"/>
          </p:cNvSpPr>
          <p:nvPr>
            <p:ph type="body" sz="half" idx="1"/>
          </p:nvPr>
        </p:nvSpPr>
        <p:spPr>
          <a:xfrm>
            <a:off x="457200" y="1646238"/>
            <a:ext cx="4038600" cy="4525962"/>
          </a:xfrm>
        </p:spPr>
        <p:txBody>
          <a:bodyPr/>
          <a:lstStyle/>
          <a:p>
            <a:pPr>
              <a:lnSpc>
                <a:spcPct val="80000"/>
              </a:lnSpc>
            </a:pPr>
            <a:r>
              <a:rPr lang="es-AR" sz="2400" smtClean="0"/>
              <a:t>Los velos del Arco Real del Rito York quizás ameriten una referencia cabalística.</a:t>
            </a:r>
          </a:p>
          <a:p>
            <a:pPr>
              <a:lnSpc>
                <a:spcPct val="80000"/>
              </a:lnSpc>
            </a:pPr>
            <a:r>
              <a:rPr lang="es-AR" sz="2400" smtClean="0"/>
              <a:t>Al respecto, recordemos que el Gran Rostro se cubre con tres velos:</a:t>
            </a:r>
          </a:p>
          <a:p>
            <a:pPr>
              <a:lnSpc>
                <a:spcPct val="80000"/>
              </a:lnSpc>
            </a:pPr>
            <a:r>
              <a:rPr lang="es-AR" sz="2400" smtClean="0"/>
              <a:t>Ain</a:t>
            </a:r>
          </a:p>
          <a:p>
            <a:pPr>
              <a:lnSpc>
                <a:spcPct val="80000"/>
              </a:lnSpc>
            </a:pPr>
            <a:r>
              <a:rPr lang="es-AR" sz="2400" smtClean="0"/>
              <a:t>Ain Soph</a:t>
            </a:r>
          </a:p>
          <a:p>
            <a:pPr>
              <a:lnSpc>
                <a:spcPct val="80000"/>
              </a:lnSpc>
            </a:pPr>
            <a:r>
              <a:rPr lang="es-AR" sz="2400" smtClean="0"/>
              <a:t>Ain Soph Aur</a:t>
            </a:r>
          </a:p>
          <a:p>
            <a:pPr>
              <a:lnSpc>
                <a:spcPct val="80000"/>
              </a:lnSpc>
            </a:pPr>
            <a:r>
              <a:rPr lang="es-AR" sz="2400" smtClean="0"/>
              <a:t>Atravesar los velos sería aproximarse al Gran Macroprósopo.</a:t>
            </a:r>
            <a:endParaRPr lang="es-ES_tradnl" sz="2400" smtClean="0"/>
          </a:p>
        </p:txBody>
      </p:sp>
      <p:sp>
        <p:nvSpPr>
          <p:cNvPr id="370692" name="Rectangle 6"/>
          <p:cNvSpPr>
            <a:spLocks noGrp="1" noChangeArrowheads="1"/>
          </p:cNvSpPr>
          <p:nvPr>
            <p:ph type="body" sz="half" idx="2"/>
          </p:nvPr>
        </p:nvSpPr>
        <p:spPr/>
        <p:txBody>
          <a:bodyPr/>
          <a:lstStyle/>
          <a:p>
            <a:pPr>
              <a:lnSpc>
                <a:spcPct val="80000"/>
              </a:lnSpc>
            </a:pPr>
            <a:endParaRPr lang="es-AR" sz="2400" smtClean="0"/>
          </a:p>
        </p:txBody>
      </p:sp>
      <p:pic>
        <p:nvPicPr>
          <p:cNvPr id="124936" name="Picture 8" descr="TOL_Bereshi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25" y="1524000"/>
            <a:ext cx="44227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4932"/>
                                        </p:tgtEl>
                                        <p:attrNameLst>
                                          <p:attrName>style.visibility</p:attrName>
                                        </p:attrNameLst>
                                      </p:cBhvr>
                                      <p:to>
                                        <p:strVal val="visible"/>
                                      </p:to>
                                    </p:set>
                                    <p:animEffect transition="in" filter="blinds(horizontal)">
                                      <p:cBhvr>
                                        <p:cTn id="7" dur="500"/>
                                        <p:tgtEl>
                                          <p:spTgt spid="124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4933">
                                            <p:txEl>
                                              <p:pRg st="0" end="0"/>
                                            </p:txEl>
                                          </p:spTgt>
                                        </p:tgtEl>
                                        <p:attrNameLst>
                                          <p:attrName>style.visibility</p:attrName>
                                        </p:attrNameLst>
                                      </p:cBhvr>
                                      <p:to>
                                        <p:strVal val="visible"/>
                                      </p:to>
                                    </p:set>
                                    <p:animEffect transition="in" filter="blinds(horizontal)">
                                      <p:cBhvr>
                                        <p:cTn id="12" dur="500"/>
                                        <p:tgtEl>
                                          <p:spTgt spid="12493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4933">
                                            <p:txEl>
                                              <p:pRg st="1" end="1"/>
                                            </p:txEl>
                                          </p:spTgt>
                                        </p:tgtEl>
                                        <p:attrNameLst>
                                          <p:attrName>style.visibility</p:attrName>
                                        </p:attrNameLst>
                                      </p:cBhvr>
                                      <p:to>
                                        <p:strVal val="visible"/>
                                      </p:to>
                                    </p:set>
                                    <p:animEffect transition="in" filter="blinds(horizontal)">
                                      <p:cBhvr>
                                        <p:cTn id="17" dur="500"/>
                                        <p:tgtEl>
                                          <p:spTgt spid="12493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4933">
                                            <p:txEl>
                                              <p:pRg st="2" end="2"/>
                                            </p:txEl>
                                          </p:spTgt>
                                        </p:tgtEl>
                                        <p:attrNameLst>
                                          <p:attrName>style.visibility</p:attrName>
                                        </p:attrNameLst>
                                      </p:cBhvr>
                                      <p:to>
                                        <p:strVal val="visible"/>
                                      </p:to>
                                    </p:set>
                                    <p:animEffect transition="in" filter="blinds(horizontal)">
                                      <p:cBhvr>
                                        <p:cTn id="22" dur="500"/>
                                        <p:tgtEl>
                                          <p:spTgt spid="12493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4933">
                                            <p:txEl>
                                              <p:pRg st="3" end="3"/>
                                            </p:txEl>
                                          </p:spTgt>
                                        </p:tgtEl>
                                        <p:attrNameLst>
                                          <p:attrName>style.visibility</p:attrName>
                                        </p:attrNameLst>
                                      </p:cBhvr>
                                      <p:to>
                                        <p:strVal val="visible"/>
                                      </p:to>
                                    </p:set>
                                    <p:animEffect transition="in" filter="blinds(horizontal)">
                                      <p:cBhvr>
                                        <p:cTn id="27" dur="500"/>
                                        <p:tgtEl>
                                          <p:spTgt spid="12493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4933">
                                            <p:txEl>
                                              <p:pRg st="4" end="4"/>
                                            </p:txEl>
                                          </p:spTgt>
                                        </p:tgtEl>
                                        <p:attrNameLst>
                                          <p:attrName>style.visibility</p:attrName>
                                        </p:attrNameLst>
                                      </p:cBhvr>
                                      <p:to>
                                        <p:strVal val="visible"/>
                                      </p:to>
                                    </p:set>
                                    <p:animEffect transition="in" filter="blinds(horizontal)">
                                      <p:cBhvr>
                                        <p:cTn id="32" dur="500"/>
                                        <p:tgtEl>
                                          <p:spTgt spid="12493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4933">
                                            <p:txEl>
                                              <p:pRg st="5" end="5"/>
                                            </p:txEl>
                                          </p:spTgt>
                                        </p:tgtEl>
                                        <p:attrNameLst>
                                          <p:attrName>style.visibility</p:attrName>
                                        </p:attrNameLst>
                                      </p:cBhvr>
                                      <p:to>
                                        <p:strVal val="visible"/>
                                      </p:to>
                                    </p:set>
                                    <p:animEffect transition="in" filter="blinds(horizontal)">
                                      <p:cBhvr>
                                        <p:cTn id="37" dur="500"/>
                                        <p:tgtEl>
                                          <p:spTgt spid="12493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32" fill="hold" nodeType="clickEffect">
                                  <p:stCondLst>
                                    <p:cond delay="0"/>
                                  </p:stCondLst>
                                  <p:childTnLst>
                                    <p:set>
                                      <p:cBhvr>
                                        <p:cTn id="41" dur="1" fill="hold">
                                          <p:stCondLst>
                                            <p:cond delay="0"/>
                                          </p:stCondLst>
                                        </p:cTn>
                                        <p:tgtEl>
                                          <p:spTgt spid="124936"/>
                                        </p:tgtEl>
                                        <p:attrNameLst>
                                          <p:attrName>style.visibility</p:attrName>
                                        </p:attrNameLst>
                                      </p:cBhvr>
                                      <p:to>
                                        <p:strVal val="visible"/>
                                      </p:to>
                                    </p:set>
                                    <p:animEffect transition="in" filter="circle(out)">
                                      <p:cBhvr>
                                        <p:cTn id="42" dur="5000"/>
                                        <p:tgtEl>
                                          <p:spTgt spid="124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p:bldP spid="124933" grpId="0" build="p"/>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68263"/>
            <a:ext cx="4267200" cy="672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a:spLocks noChangeArrowheads="1"/>
          </p:cNvSpPr>
          <p:nvPr/>
        </p:nvSpPr>
        <p:spPr bwMode="auto">
          <a:xfrm>
            <a:off x="295275" y="1905000"/>
            <a:ext cx="183832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Imágenes del</a:t>
            </a:r>
          </a:p>
          <a:p>
            <a:pPr eaLnBrk="1" hangingPunct="1"/>
            <a:r>
              <a:rPr lang="es-MX" b="1">
                <a:solidFill>
                  <a:schemeClr val="tx1"/>
                </a:solidFill>
              </a:rPr>
              <a:t>Arco Real</a:t>
            </a:r>
          </a:p>
          <a:p>
            <a:pPr eaLnBrk="1" hangingPunct="1"/>
            <a:r>
              <a:rPr lang="es-MX" b="1">
                <a:solidFill>
                  <a:schemeClr val="tx1"/>
                </a:solidFill>
              </a:rPr>
              <a:t>Irlandés.</a:t>
            </a:r>
          </a:p>
          <a:p>
            <a:pPr eaLnBrk="1" hangingPunct="1"/>
            <a:r>
              <a:rPr lang="es-MX" b="1">
                <a:solidFill>
                  <a:schemeClr val="tx1"/>
                </a:solidFill>
              </a:rPr>
              <a:t>Nótese, en dos</a:t>
            </a:r>
          </a:p>
          <a:p>
            <a:pPr eaLnBrk="1" hangingPunct="1"/>
            <a:r>
              <a:rPr lang="es-MX" b="1">
                <a:solidFill>
                  <a:schemeClr val="tx1"/>
                </a:solidFill>
              </a:rPr>
              <a:t>de ellas, la</a:t>
            </a:r>
          </a:p>
          <a:p>
            <a:pPr eaLnBrk="1" hangingPunct="1"/>
            <a:r>
              <a:rPr lang="es-MX" b="1">
                <a:solidFill>
                  <a:schemeClr val="tx1"/>
                </a:solidFill>
              </a:rPr>
              <a:t>serpiente</a:t>
            </a:r>
          </a:p>
          <a:p>
            <a:pPr eaLnBrk="1" hangingPunct="1"/>
            <a:r>
              <a:rPr lang="es-MX" b="1">
                <a:solidFill>
                  <a:schemeClr val="tx1"/>
                </a:solidFill>
              </a:rPr>
              <a:t>sobre o bajo la</a:t>
            </a:r>
          </a:p>
          <a:p>
            <a:pPr eaLnBrk="1" hangingPunct="1"/>
            <a:r>
              <a:rPr lang="es-MX" b="1">
                <a:solidFill>
                  <a:schemeClr val="tx1"/>
                </a:solidFill>
              </a:rPr>
              <a:t>piedra clave,</a:t>
            </a:r>
          </a:p>
          <a:p>
            <a:pPr eaLnBrk="1" hangingPunct="1"/>
            <a:r>
              <a:rPr lang="es-MX" b="1">
                <a:solidFill>
                  <a:schemeClr val="tx1"/>
                </a:solidFill>
              </a:rPr>
              <a:t>lo que es</a:t>
            </a:r>
          </a:p>
          <a:p>
            <a:pPr eaLnBrk="1" hangingPunct="1"/>
            <a:r>
              <a:rPr lang="es-MX" b="1">
                <a:solidFill>
                  <a:schemeClr val="tx1"/>
                </a:solidFill>
              </a:rPr>
              <a:t>altamente</a:t>
            </a:r>
          </a:p>
          <a:p>
            <a:pPr eaLnBrk="1" hangingPunct="1"/>
            <a:r>
              <a:rPr lang="es-MX" b="1">
                <a:solidFill>
                  <a:schemeClr val="tx1"/>
                </a:solidFill>
              </a:rPr>
              <a:t>simbólico</a:t>
            </a:r>
            <a:endParaRPr lang="es-AR"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box(out)">
                                      <p:cBhvr>
                                        <p:cTn id="7" dur="2000"/>
                                        <p:tgtEl>
                                          <p:spTgt spid="9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550" y="0"/>
            <a:ext cx="40830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0485" name="Text Box 5"/>
          <p:cNvSpPr txBox="1">
            <a:spLocks noChangeArrowheads="1"/>
          </p:cNvSpPr>
          <p:nvPr/>
        </p:nvSpPr>
        <p:spPr bwMode="auto">
          <a:xfrm>
            <a:off x="76200" y="1560513"/>
            <a:ext cx="23685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Arco Real</a:t>
            </a:r>
          </a:p>
          <a:p>
            <a:pPr eaLnBrk="1" hangingPunct="1"/>
            <a:r>
              <a:rPr lang="es-AR">
                <a:solidFill>
                  <a:schemeClr val="tx1"/>
                </a:solidFill>
              </a:rPr>
              <a:t>del Rito York,</a:t>
            </a:r>
          </a:p>
          <a:p>
            <a:pPr eaLnBrk="1" hangingPunct="1"/>
            <a:r>
              <a:rPr lang="es-AR">
                <a:solidFill>
                  <a:schemeClr val="tx1"/>
                </a:solidFill>
              </a:rPr>
              <a:t>en la obra de </a:t>
            </a:r>
          </a:p>
          <a:p>
            <a:pPr eaLnBrk="1" hangingPunct="1"/>
            <a:r>
              <a:rPr lang="es-AR">
                <a:solidFill>
                  <a:schemeClr val="tx1"/>
                </a:solidFill>
              </a:rPr>
              <a:t>Moore (1868)</a:t>
            </a:r>
            <a:endParaRPr lang="es-ES_tradnl">
              <a:solidFill>
                <a:schemeClr val="tx1"/>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00484"/>
                                        </p:tgtEl>
                                        <p:attrNameLst>
                                          <p:attrName>style.visibility</p:attrName>
                                        </p:attrNameLst>
                                      </p:cBhvr>
                                      <p:to>
                                        <p:strVal val="visible"/>
                                      </p:to>
                                    </p:set>
                                    <p:animEffect transition="in" filter="fade">
                                      <p:cBhvr>
                                        <p:cTn id="7" dur="2000"/>
                                        <p:tgtEl>
                                          <p:spTgt spid="13004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00485"/>
                                        </p:tgtEl>
                                        <p:attrNameLst>
                                          <p:attrName>style.visibility</p:attrName>
                                        </p:attrNameLst>
                                      </p:cBhvr>
                                      <p:to>
                                        <p:strVal val="visible"/>
                                      </p:to>
                                    </p:set>
                                    <p:animEffect transition="in" filter="dissolve">
                                      <p:cBhvr>
                                        <p:cTn id="12" dur="500"/>
                                        <p:tgtEl>
                                          <p:spTgt spid="130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485" grpId="0"/>
    </p:bld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85" name="Text Box 5"/>
          <p:cNvSpPr txBox="1">
            <a:spLocks noChangeArrowheads="1"/>
          </p:cNvSpPr>
          <p:nvPr/>
        </p:nvSpPr>
        <p:spPr bwMode="auto">
          <a:xfrm>
            <a:off x="76200" y="1560513"/>
            <a:ext cx="237807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Cuadro del Arco Real</a:t>
            </a:r>
          </a:p>
          <a:p>
            <a:pPr eaLnBrk="1" hangingPunct="1"/>
            <a:r>
              <a:rPr lang="es-AR">
                <a:solidFill>
                  <a:schemeClr val="tx1"/>
                </a:solidFill>
              </a:rPr>
              <a:t>del Rito York,</a:t>
            </a:r>
          </a:p>
          <a:p>
            <a:pPr eaLnBrk="1" hangingPunct="1"/>
            <a:r>
              <a:rPr lang="es-AR">
                <a:solidFill>
                  <a:schemeClr val="tx1"/>
                </a:solidFill>
              </a:rPr>
              <a:t>en una versión </a:t>
            </a:r>
          </a:p>
          <a:p>
            <a:pPr eaLnBrk="1" hangingPunct="1"/>
            <a:r>
              <a:rPr lang="es-MX">
                <a:solidFill>
                  <a:schemeClr val="tx1"/>
                </a:solidFill>
              </a:rPr>
              <a:t>moderna</a:t>
            </a:r>
            <a:endParaRPr lang="es-AR">
              <a:solidFill>
                <a:schemeClr val="tx1"/>
              </a:solidFill>
            </a:endParaRPr>
          </a:p>
        </p:txBody>
      </p:sp>
      <p:pic>
        <p:nvPicPr>
          <p:cNvPr id="4" name="Picture 4" descr="http://www.southernregalia.com/images/Royal%20Arch%20Tracing%20Board%20L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52388"/>
            <a:ext cx="5254625"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00485"/>
                                        </p:tgtEl>
                                        <p:attrNameLst>
                                          <p:attrName>style.visibility</p:attrName>
                                        </p:attrNameLst>
                                      </p:cBhvr>
                                      <p:to>
                                        <p:strVal val="visible"/>
                                      </p:to>
                                    </p:set>
                                    <p:animEffect transition="in" filter="dissolve">
                                      <p:cBhvr>
                                        <p:cTn id="12" dur="500"/>
                                        <p:tgtEl>
                                          <p:spTgt spid="130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485" grpId="0"/>
    </p:bldLst>
  </p:timing>
</p:sld>
</file>

<file path=ppt/slides/slide3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5170" name="Rectangle 2"/>
          <p:cNvSpPr>
            <a:spLocks noGrp="1" noChangeArrowheads="1"/>
          </p:cNvSpPr>
          <p:nvPr>
            <p:ph type="title"/>
          </p:nvPr>
        </p:nvSpPr>
        <p:spPr>
          <a:xfrm>
            <a:off x="533400" y="228600"/>
            <a:ext cx="8229600" cy="1139825"/>
          </a:xfrm>
        </p:spPr>
        <p:txBody>
          <a:bodyPr/>
          <a:lstStyle/>
          <a:p>
            <a:pPr eaLnBrk="1" hangingPunct="1"/>
            <a:r>
              <a:rPr lang="es-AR" sz="3200" smtClean="0">
                <a:solidFill>
                  <a:srgbClr val="FFFF00"/>
                </a:solidFill>
              </a:rPr>
              <a:t>12. Algunas ideas e imágenes que faltaban</a:t>
            </a:r>
            <a:endParaRPr lang="es-ES_tradnl" sz="3200" smtClean="0">
              <a:solidFill>
                <a:srgbClr val="FFFF00"/>
              </a:solidFill>
            </a:endParaRPr>
          </a:p>
        </p:txBody>
      </p:sp>
      <p:pic>
        <p:nvPicPr>
          <p:cNvPr id="374788" name="Picture 4" descr="http://www.phoenixmasonry.org/masonicmuseum/images/RAM1800sApronandSash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2675" y="1952625"/>
            <a:ext cx="4886325"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8600" y="2895600"/>
            <a:ext cx="2082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solidFill>
                  <a:schemeClr val="tx1"/>
                </a:solidFill>
              </a:rPr>
              <a:t>Mandil del</a:t>
            </a:r>
          </a:p>
          <a:p>
            <a:pPr eaLnBrk="1" hangingPunct="1"/>
            <a:r>
              <a:rPr lang="es-MX">
                <a:solidFill>
                  <a:schemeClr val="tx1"/>
                </a:solidFill>
              </a:rPr>
              <a:t>siglo XVIII, del</a:t>
            </a:r>
          </a:p>
          <a:p>
            <a:pPr eaLnBrk="1" hangingPunct="1"/>
            <a:r>
              <a:rPr lang="es-MX">
                <a:solidFill>
                  <a:schemeClr val="tx1"/>
                </a:solidFill>
              </a:rPr>
              <a:t>Arco Real Irlandés</a:t>
            </a:r>
            <a:endParaRPr lang="es-AR">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5170"/>
                                        </p:tgtEl>
                                        <p:attrNameLst>
                                          <p:attrName>style.visibility</p:attrName>
                                        </p:attrNameLst>
                                      </p:cBhvr>
                                      <p:to>
                                        <p:strVal val="visible"/>
                                      </p:to>
                                    </p:set>
                                    <p:animEffect transition="in" filter="blinds(horizontal)">
                                      <p:cBhvr>
                                        <p:cTn id="7" dur="500"/>
                                        <p:tgtEl>
                                          <p:spTgt spid="1415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74788"/>
                                        </p:tgtEl>
                                        <p:attrNameLst>
                                          <p:attrName>style.visibility</p:attrName>
                                        </p:attrNameLst>
                                      </p:cBhvr>
                                      <p:to>
                                        <p:strVal val="visible"/>
                                      </p:to>
                                    </p:set>
                                    <p:animEffect transition="in" filter="box(out)">
                                      <p:cBhvr>
                                        <p:cTn id="12" dur="2000"/>
                                        <p:tgtEl>
                                          <p:spTgt spid="3747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5170" grpId="0" autoUpdateAnimBg="0"/>
      <p:bldP spid="2" grpId="0"/>
    </p:bld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458" name="Rectangle 2"/>
          <p:cNvSpPr>
            <a:spLocks noGrp="1" noChangeArrowheads="1"/>
          </p:cNvSpPr>
          <p:nvPr>
            <p:ph type="title" idx="4294967295"/>
          </p:nvPr>
        </p:nvSpPr>
        <p:spPr>
          <a:xfrm>
            <a:off x="152400" y="274638"/>
            <a:ext cx="8839200" cy="1143000"/>
          </a:xfrm>
        </p:spPr>
        <p:txBody>
          <a:bodyPr/>
          <a:lstStyle/>
          <a:p>
            <a:pPr eaLnBrk="1" hangingPunct="1"/>
            <a:r>
              <a:rPr lang="es-AR" b="1" smtClean="0">
                <a:solidFill>
                  <a:schemeClr val="hlink"/>
                </a:solidFill>
              </a:rPr>
              <a:t>Más variantes en la leyenda </a:t>
            </a:r>
            <a:endParaRPr lang="es-ES_tradnl" b="1" smtClean="0">
              <a:solidFill>
                <a:schemeClr val="hlink"/>
              </a:solidFill>
            </a:endParaRPr>
          </a:p>
        </p:txBody>
      </p:sp>
      <p:sp>
        <p:nvSpPr>
          <p:cNvPr id="1299459" name="Rectangle 3"/>
          <p:cNvSpPr>
            <a:spLocks noGrp="1" noChangeArrowheads="1"/>
          </p:cNvSpPr>
          <p:nvPr>
            <p:ph type="body" idx="4294967295"/>
          </p:nvPr>
        </p:nvSpPr>
        <p:spPr/>
        <p:txBody>
          <a:bodyPr/>
          <a:lstStyle/>
          <a:p>
            <a:pPr eaLnBrk="1" hangingPunct="1">
              <a:lnSpc>
                <a:spcPct val="80000"/>
              </a:lnSpc>
            </a:pPr>
            <a:r>
              <a:rPr lang="es-ES_tradnl" smtClean="0"/>
              <a:t>Algunos han planteado que en este grado se presenta la oposición entre los Misterios de Isis y los Misterios de Hermes.</a:t>
            </a:r>
          </a:p>
          <a:p>
            <a:pPr eaLnBrk="1" hangingPunct="1">
              <a:lnSpc>
                <a:spcPct val="80000"/>
              </a:lnSpc>
            </a:pPr>
            <a:r>
              <a:rPr lang="es-ES_tradnl" smtClean="0"/>
              <a:t>Los primeros serían los Misterios «Oficiales», aceptados y sancionados por el Estado.</a:t>
            </a:r>
          </a:p>
          <a:p>
            <a:pPr eaLnBrk="1" hangingPunct="1">
              <a:lnSpc>
                <a:spcPct val="80000"/>
              </a:lnSpc>
            </a:pPr>
            <a:r>
              <a:rPr lang="es-ES_tradnl" smtClean="0"/>
              <a:t>Los segundos serían Misterios «libres», alejados de lo «políticamente correcto».</a:t>
            </a:r>
          </a:p>
          <a:p>
            <a:pPr eaLnBrk="1" hangingPunct="1">
              <a:lnSpc>
                <a:spcPct val="80000"/>
              </a:lnSpc>
            </a:pPr>
            <a:r>
              <a:rPr lang="es-ES_tradnl" smtClean="0"/>
              <a:t>Si bien la idea es interesante, no encontramos en el simbolismo del grado una relación con la misma.</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9458"/>
                                        </p:tgtEl>
                                        <p:attrNameLst>
                                          <p:attrName>style.visibility</p:attrName>
                                        </p:attrNameLst>
                                      </p:cBhvr>
                                      <p:to>
                                        <p:strVal val="visible"/>
                                      </p:to>
                                    </p:set>
                                    <p:animEffect transition="in" filter="blinds(horizontal)">
                                      <p:cBhvr>
                                        <p:cTn id="7" dur="500"/>
                                        <p:tgtEl>
                                          <p:spTgt spid="129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99459">
                                            <p:txEl>
                                              <p:pRg st="0" end="0"/>
                                            </p:txEl>
                                          </p:spTgt>
                                        </p:tgtEl>
                                        <p:attrNameLst>
                                          <p:attrName>style.visibility</p:attrName>
                                        </p:attrNameLst>
                                      </p:cBhvr>
                                      <p:to>
                                        <p:strVal val="visible"/>
                                      </p:to>
                                    </p:set>
                                    <p:anim calcmode="lin" valueType="num">
                                      <p:cBhvr>
                                        <p:cTn id="12" dur="1000" fill="hold"/>
                                        <p:tgtEl>
                                          <p:spTgt spid="1299459">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299459">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29945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99459">
                                            <p:txEl>
                                              <p:pRg st="1" end="1"/>
                                            </p:txEl>
                                          </p:spTgt>
                                        </p:tgtEl>
                                        <p:attrNameLst>
                                          <p:attrName>style.visibility</p:attrName>
                                        </p:attrNameLst>
                                      </p:cBhvr>
                                      <p:to>
                                        <p:strVal val="visible"/>
                                      </p:to>
                                    </p:set>
                                    <p:anim calcmode="lin" valueType="num">
                                      <p:cBhvr>
                                        <p:cTn id="19" dur="1000" fill="hold"/>
                                        <p:tgtEl>
                                          <p:spTgt spid="1299459">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299459">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299459">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299459">
                                            <p:txEl>
                                              <p:pRg st="2" end="2"/>
                                            </p:txEl>
                                          </p:spTgt>
                                        </p:tgtEl>
                                        <p:attrNameLst>
                                          <p:attrName>style.visibility</p:attrName>
                                        </p:attrNameLst>
                                      </p:cBhvr>
                                      <p:to>
                                        <p:strVal val="visible"/>
                                      </p:to>
                                    </p:set>
                                    <p:anim calcmode="lin" valueType="num">
                                      <p:cBhvr>
                                        <p:cTn id="26" dur="1000" fill="hold"/>
                                        <p:tgtEl>
                                          <p:spTgt spid="1299459">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299459">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299459">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99459">
                                            <p:txEl>
                                              <p:pRg st="3" end="3"/>
                                            </p:txEl>
                                          </p:spTgt>
                                        </p:tgtEl>
                                        <p:attrNameLst>
                                          <p:attrName>style.visibility</p:attrName>
                                        </p:attrNameLst>
                                      </p:cBhvr>
                                      <p:to>
                                        <p:strVal val="visible"/>
                                      </p:to>
                                    </p:set>
                                    <p:anim calcmode="lin" valueType="num">
                                      <p:cBhvr>
                                        <p:cTn id="33" dur="1000" fill="hold"/>
                                        <p:tgtEl>
                                          <p:spTgt spid="1299459">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299459">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29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9458" grpId="0"/>
      <p:bldP spid="1299459" grpId="0" build="p"/>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050" name="Picture 1030" descr="C:\Lodge\Ar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04800"/>
            <a:ext cx="2286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1" name="Picture 1027" descr="C:\Lodge\Tool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038600"/>
            <a:ext cx="152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2" name="Picture 1028" descr="C:\Lodge\Trow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038600"/>
            <a:ext cx="152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3" name="Picture 1029" descr="C:\Lodge\SqCom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28600"/>
            <a:ext cx="1600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5" name="Picture 7" descr="ColumnedHallRAM_SM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1624013"/>
            <a:ext cx="3352800" cy="332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38375" y="5151438"/>
            <a:ext cx="44672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MX" b="1">
                <a:solidFill>
                  <a:schemeClr val="tx1"/>
                </a:solidFill>
              </a:rPr>
              <a:t>Algunos dicen que este grado es la</a:t>
            </a:r>
          </a:p>
          <a:p>
            <a:pPr algn="ctr" eaLnBrk="1" hangingPunct="1"/>
            <a:r>
              <a:rPr lang="es-MX" b="1">
                <a:solidFill>
                  <a:schemeClr val="tx1"/>
                </a:solidFill>
              </a:rPr>
              <a:t>culminación de los Misterios Menores,</a:t>
            </a:r>
          </a:p>
          <a:p>
            <a:pPr algn="ctr" eaLnBrk="1" hangingPunct="1"/>
            <a:r>
              <a:rPr lang="es-MX" b="1">
                <a:solidFill>
                  <a:schemeClr val="tx1"/>
                </a:solidFill>
              </a:rPr>
              <a:t>debido al hecho de que se aprende a</a:t>
            </a:r>
          </a:p>
          <a:p>
            <a:pPr algn="ctr" eaLnBrk="1" hangingPunct="1"/>
            <a:r>
              <a:rPr lang="es-MX" b="1">
                <a:solidFill>
                  <a:schemeClr val="tx1"/>
                </a:solidFill>
              </a:rPr>
              <a:t>escribir perfectamente la Palabra, pero</a:t>
            </a:r>
          </a:p>
          <a:p>
            <a:pPr algn="ctr" eaLnBrk="1" hangingPunct="1"/>
            <a:r>
              <a:rPr lang="es-MX" b="1">
                <a:solidFill>
                  <a:schemeClr val="tx1"/>
                </a:solidFill>
              </a:rPr>
              <a:t>no a pronunciarla</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386053"/>
                                        </p:tgtEl>
                                        <p:attrNameLst>
                                          <p:attrName>style.visibility</p:attrName>
                                        </p:attrNameLst>
                                      </p:cBhvr>
                                      <p:to>
                                        <p:strVal val="visible"/>
                                      </p:to>
                                    </p:set>
                                    <p:animEffect transition="in" filter="diamond(out)">
                                      <p:cBhvr>
                                        <p:cTn id="7" dur="2000"/>
                                        <p:tgtEl>
                                          <p:spTgt spid="386053"/>
                                        </p:tgtEl>
                                      </p:cBhvr>
                                    </p:animEffect>
                                  </p:childTnLst>
                                </p:cTn>
                              </p:par>
                              <p:par>
                                <p:cTn id="8" presetID="8" presetClass="entr" presetSubtype="32" fill="hold" nodeType="withEffect">
                                  <p:stCondLst>
                                    <p:cond delay="0"/>
                                  </p:stCondLst>
                                  <p:childTnLst>
                                    <p:set>
                                      <p:cBhvr>
                                        <p:cTn id="9" dur="1" fill="hold">
                                          <p:stCondLst>
                                            <p:cond delay="0"/>
                                          </p:stCondLst>
                                        </p:cTn>
                                        <p:tgtEl>
                                          <p:spTgt spid="386050"/>
                                        </p:tgtEl>
                                        <p:attrNameLst>
                                          <p:attrName>style.visibility</p:attrName>
                                        </p:attrNameLst>
                                      </p:cBhvr>
                                      <p:to>
                                        <p:strVal val="visible"/>
                                      </p:to>
                                    </p:set>
                                    <p:animEffect transition="in" filter="diamond(out)">
                                      <p:cBhvr>
                                        <p:cTn id="10" dur="2000"/>
                                        <p:tgtEl>
                                          <p:spTgt spid="386050"/>
                                        </p:tgtEl>
                                      </p:cBhvr>
                                    </p:animEffect>
                                  </p:childTnLst>
                                </p:cTn>
                              </p:par>
                              <p:par>
                                <p:cTn id="11" presetID="8" presetClass="entr" presetSubtype="32" fill="hold" nodeType="withEffect">
                                  <p:stCondLst>
                                    <p:cond delay="0"/>
                                  </p:stCondLst>
                                  <p:childTnLst>
                                    <p:set>
                                      <p:cBhvr>
                                        <p:cTn id="12" dur="1" fill="hold">
                                          <p:stCondLst>
                                            <p:cond delay="0"/>
                                          </p:stCondLst>
                                        </p:cTn>
                                        <p:tgtEl>
                                          <p:spTgt spid="386052"/>
                                        </p:tgtEl>
                                        <p:attrNameLst>
                                          <p:attrName>style.visibility</p:attrName>
                                        </p:attrNameLst>
                                      </p:cBhvr>
                                      <p:to>
                                        <p:strVal val="visible"/>
                                      </p:to>
                                    </p:set>
                                    <p:animEffect transition="in" filter="diamond(out)">
                                      <p:cBhvr>
                                        <p:cTn id="13" dur="2000"/>
                                        <p:tgtEl>
                                          <p:spTgt spid="386052"/>
                                        </p:tgtEl>
                                      </p:cBhvr>
                                    </p:animEffect>
                                  </p:childTnLst>
                                </p:cTn>
                              </p:par>
                              <p:par>
                                <p:cTn id="14" presetID="8" presetClass="entr" presetSubtype="32" fill="hold" nodeType="withEffect">
                                  <p:stCondLst>
                                    <p:cond delay="0"/>
                                  </p:stCondLst>
                                  <p:childTnLst>
                                    <p:set>
                                      <p:cBhvr>
                                        <p:cTn id="15" dur="1" fill="hold">
                                          <p:stCondLst>
                                            <p:cond delay="0"/>
                                          </p:stCondLst>
                                        </p:cTn>
                                        <p:tgtEl>
                                          <p:spTgt spid="386055"/>
                                        </p:tgtEl>
                                        <p:attrNameLst>
                                          <p:attrName>style.visibility</p:attrName>
                                        </p:attrNameLst>
                                      </p:cBhvr>
                                      <p:to>
                                        <p:strVal val="visible"/>
                                      </p:to>
                                    </p:set>
                                    <p:animEffect transition="in" filter="diamond(out)">
                                      <p:cBhvr>
                                        <p:cTn id="16" dur="2000"/>
                                        <p:tgtEl>
                                          <p:spTgt spid="386055"/>
                                        </p:tgtEl>
                                      </p:cBhvr>
                                    </p:animEffect>
                                  </p:childTnLst>
                                </p:cTn>
                              </p:par>
                              <p:par>
                                <p:cTn id="17" presetID="8" presetClass="entr" presetSubtype="32" fill="hold" nodeType="withEffect">
                                  <p:stCondLst>
                                    <p:cond delay="0"/>
                                  </p:stCondLst>
                                  <p:childTnLst>
                                    <p:set>
                                      <p:cBhvr>
                                        <p:cTn id="18" dur="1" fill="hold">
                                          <p:stCondLst>
                                            <p:cond delay="0"/>
                                          </p:stCondLst>
                                        </p:cTn>
                                        <p:tgtEl>
                                          <p:spTgt spid="386051"/>
                                        </p:tgtEl>
                                        <p:attrNameLst>
                                          <p:attrName>style.visibility</p:attrName>
                                        </p:attrNameLst>
                                      </p:cBhvr>
                                      <p:to>
                                        <p:strVal val="visible"/>
                                      </p:to>
                                    </p:set>
                                    <p:animEffect transition="in" filter="diamond(out)">
                                      <p:cBhvr>
                                        <p:cTn id="19" dur="2000"/>
                                        <p:tgtEl>
                                          <p:spTgt spid="38605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ox(out)">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SC032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76200"/>
            <a:ext cx="50292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6"/>
          <p:cNvSpPr txBox="1">
            <a:spLocks noChangeArrowheads="1"/>
          </p:cNvSpPr>
          <p:nvPr/>
        </p:nvSpPr>
        <p:spPr bwMode="auto">
          <a:xfrm>
            <a:off x="288925" y="1027113"/>
            <a:ext cx="1658938" cy="1477962"/>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t>Hiram Abiff,</a:t>
            </a:r>
          </a:p>
          <a:p>
            <a:pPr eaLnBrk="1" hangingPunct="1"/>
            <a:r>
              <a:rPr lang="es-MX"/>
              <a:t>con la Tau,</a:t>
            </a:r>
          </a:p>
          <a:p>
            <a:pPr eaLnBrk="1" hangingPunct="1"/>
            <a:r>
              <a:rPr lang="es-MX"/>
              <a:t>estableciendo</a:t>
            </a:r>
          </a:p>
          <a:p>
            <a:pPr eaLnBrk="1" hangingPunct="1"/>
            <a:r>
              <a:rPr lang="es-MX"/>
              <a:t>el Orden entre</a:t>
            </a:r>
          </a:p>
          <a:p>
            <a:pPr eaLnBrk="1" hangingPunct="1"/>
            <a:r>
              <a:rPr lang="es-MX"/>
              <a:t>los obreros</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jorge\Pictures\defes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8975"/>
            <a:ext cx="9682163" cy="792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355600" y="704850"/>
            <a:ext cx="2082800" cy="12001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t>Los Tres</a:t>
            </a:r>
          </a:p>
          <a:p>
            <a:pPr eaLnBrk="1" hangingPunct="1"/>
            <a:r>
              <a:rPr lang="es-MX"/>
              <a:t>Grandes Maestros</a:t>
            </a:r>
          </a:p>
          <a:p>
            <a:pPr eaLnBrk="1" hangingPunct="1"/>
            <a:r>
              <a:rPr lang="es-MX"/>
              <a:t>conferenciando</a:t>
            </a:r>
          </a:p>
          <a:p>
            <a:pPr eaLnBrk="1" hangingPunct="1"/>
            <a:r>
              <a:rPr lang="es-MX"/>
              <a:t>en el Capítulo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81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a:spLocks noChangeArrowheads="1"/>
          </p:cNvSpPr>
          <p:nvPr/>
        </p:nvSpPr>
        <p:spPr bwMode="auto">
          <a:xfrm>
            <a:off x="2328863" y="5983288"/>
            <a:ext cx="46053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a:solidFill>
                  <a:schemeClr val="tx1"/>
                </a:solidFill>
              </a:rPr>
              <a:t>P.: ¿De dónde viene el modelo de un arco?</a:t>
            </a:r>
          </a:p>
          <a:p>
            <a:pPr eaLnBrk="1" hangingPunct="1"/>
            <a:r>
              <a:rPr lang="es-MX">
                <a:solidFill>
                  <a:schemeClr val="tx1"/>
                </a:solidFill>
              </a:rPr>
              <a:t>R.: Del arco iris (de los </a:t>
            </a:r>
            <a:r>
              <a:rPr lang="es-MX" i="1">
                <a:solidFill>
                  <a:schemeClr val="tx1"/>
                </a:solidFill>
              </a:rPr>
              <a:t>Old Charges</a:t>
            </a:r>
            <a:r>
              <a:rPr lang="es-MX">
                <a:solidFill>
                  <a:schemeClr val="tx1"/>
                </a:solidFill>
              </a:rPr>
              <a:t>)</a:t>
            </a:r>
            <a:endParaRPr lang="es-AR">
              <a:solidFill>
                <a:schemeClr val="tx1"/>
              </a:solidFill>
            </a:endParaRPr>
          </a:p>
        </p:txBody>
      </p:sp>
      <p:pic>
        <p:nvPicPr>
          <p:cNvPr id="378885" name="Picture 5" descr="http://4.bp.blogspot.com/-TVlydju5Rkc/TnToDpOjibI/AAAAAAAAATc/Z0tdThAeVfg/s1600/RainbowAr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608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5748"/>
                                        </p:tgtEl>
                                        <p:attrNameLst>
                                          <p:attrName>style.visibility</p:attrName>
                                        </p:attrNameLst>
                                      </p:cBhvr>
                                      <p:to>
                                        <p:strVal val="visible"/>
                                      </p:to>
                                    </p:set>
                                    <p:animEffect transition="in" filter="box(out)">
                                      <p:cBhvr>
                                        <p:cTn id="7" dur="1750"/>
                                        <p:tgtEl>
                                          <p:spTgt spid="415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xit" presetSubtype="0" fill="hold" nodeType="clickEffect">
                                  <p:stCondLst>
                                    <p:cond delay="0"/>
                                  </p:stCondLst>
                                  <p:childTnLst>
                                    <p:animEffect transition="out" filter="wedge">
                                      <p:cBhvr>
                                        <p:cTn id="16" dur="2000"/>
                                        <p:tgtEl>
                                          <p:spTgt spid="415748"/>
                                        </p:tgtEl>
                                      </p:cBhvr>
                                    </p:animEffect>
                                    <p:set>
                                      <p:cBhvr>
                                        <p:cTn id="17" dur="1" fill="hold">
                                          <p:stCondLst>
                                            <p:cond delay="1999"/>
                                          </p:stCondLst>
                                        </p:cTn>
                                        <p:tgtEl>
                                          <p:spTgt spid="415748"/>
                                        </p:tgtEl>
                                        <p:attrNameLst>
                                          <p:attrName>style.visibility</p:attrName>
                                        </p:attrNameLst>
                                      </p:cBhvr>
                                      <p:to>
                                        <p:strVal val="hidden"/>
                                      </p:to>
                                    </p:set>
                                  </p:childTnLst>
                                </p:cTn>
                              </p:par>
                              <p:par>
                                <p:cTn id="18" presetID="20" presetClass="exit" presetSubtype="0" fill="hold" grpId="1" nodeType="withEffect">
                                  <p:stCondLst>
                                    <p:cond delay="0"/>
                                  </p:stCondLst>
                                  <p:childTnLst>
                                    <p:animEffect transition="out" filter="wedge">
                                      <p:cBhvr>
                                        <p:cTn id="19" dur="2000"/>
                                        <p:tgtEl>
                                          <p:spTgt spid="2"/>
                                        </p:tgtEl>
                                      </p:cBhvr>
                                    </p:animEffect>
                                    <p:set>
                                      <p:cBhvr>
                                        <p:cTn id="20" dur="1" fill="hold">
                                          <p:stCondLst>
                                            <p:cond delay="1999"/>
                                          </p:stCondLst>
                                        </p:cTn>
                                        <p:tgtEl>
                                          <p:spTgt spid="2"/>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nodeType="clickEffect">
                                  <p:stCondLst>
                                    <p:cond delay="0"/>
                                  </p:stCondLst>
                                  <p:childTnLst>
                                    <p:set>
                                      <p:cBhvr>
                                        <p:cTn id="24" dur="1" fill="hold">
                                          <p:stCondLst>
                                            <p:cond delay="0"/>
                                          </p:stCondLst>
                                        </p:cTn>
                                        <p:tgtEl>
                                          <p:spTgt spid="378885"/>
                                        </p:tgtEl>
                                        <p:attrNameLst>
                                          <p:attrName>style.visibility</p:attrName>
                                        </p:attrNameLst>
                                      </p:cBhvr>
                                      <p:to>
                                        <p:strVal val="visible"/>
                                      </p:to>
                                    </p:set>
                                    <p:animEffect transition="in" filter="box(out)">
                                      <p:cBhvr>
                                        <p:cTn id="25" dur="2000"/>
                                        <p:tgtEl>
                                          <p:spTgt spid="378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2" grpId="1"/>
    </p:bld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108" name="Picture 5" descr="znder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275"/>
            <a:ext cx="9144000" cy="694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762000" y="304800"/>
            <a:ext cx="7691438" cy="6461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i="1">
                <a:solidFill>
                  <a:schemeClr val="tx1"/>
                </a:solidFill>
              </a:rPr>
              <a:t>«Exploré las ruinas del antiguo Templo de Enoch, y pasé a través de</a:t>
            </a:r>
          </a:p>
          <a:p>
            <a:pPr eaLnBrk="1" hangingPunct="1"/>
            <a:r>
              <a:rPr lang="es-MX" b="1" i="1">
                <a:solidFill>
                  <a:schemeClr val="tx1"/>
                </a:solidFill>
              </a:rPr>
              <a:t>los Nueve Arcos»</a:t>
            </a:r>
            <a:endParaRPr lang="es-AR" b="1"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1108"/>
                                        </p:tgtEl>
                                        <p:attrNameLst>
                                          <p:attrName>style.visibility</p:attrName>
                                        </p:attrNameLst>
                                      </p:cBhvr>
                                      <p:to>
                                        <p:strVal val="visible"/>
                                      </p:to>
                                    </p:set>
                                    <p:animEffect transition="in" filter="box(out)">
                                      <p:cBhvr>
                                        <p:cTn id="7" dur="2000"/>
                                        <p:tgtEl>
                                          <p:spTgt spid="4311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9059" name="Picture 5" descr="eva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624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29059"/>
                                        </p:tgtEl>
                                        <p:attrNameLst>
                                          <p:attrName>style.visibility</p:attrName>
                                        </p:attrNameLst>
                                      </p:cBhvr>
                                      <p:to>
                                        <p:strVal val="visible"/>
                                      </p:to>
                                    </p:set>
                                    <p:animEffect transition="in" filter="box(out)">
                                      <p:cBhvr>
                                        <p:cTn id="7" dur="2000"/>
                                        <p:tgtEl>
                                          <p:spTgt spid="429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131" name="Picture 3" descr="C:\Users\jorge\Documents\6a00e550caa66d883401348770fa0e970c-800w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7938"/>
            <a:ext cx="6865938" cy="685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960438" y="457200"/>
            <a:ext cx="72691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i="1">
                <a:solidFill>
                  <a:schemeClr val="tx1"/>
                </a:solidFill>
              </a:rPr>
              <a:t>«En una bóveda subterránea, construida por el Patriarca Enoch»</a:t>
            </a:r>
            <a:endParaRPr lang="es-AR" b="1" i="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2131"/>
                                        </p:tgtEl>
                                        <p:attrNameLst>
                                          <p:attrName>style.visibility</p:attrName>
                                        </p:attrNameLst>
                                      </p:cBhvr>
                                      <p:to>
                                        <p:strVal val="visible"/>
                                      </p:to>
                                    </p:set>
                                    <p:animEffect transition="in" filter="box(out)">
                                      <p:cBhvr>
                                        <p:cTn id="7" dur="2000"/>
                                        <p:tgtEl>
                                          <p:spTgt spid="4321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3557" name="Picture 5" descr="13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75" y="0"/>
            <a:ext cx="527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6"/>
          <p:cNvSpPr txBox="1">
            <a:spLocks noChangeArrowheads="1"/>
          </p:cNvSpPr>
          <p:nvPr/>
        </p:nvSpPr>
        <p:spPr bwMode="auto">
          <a:xfrm>
            <a:off x="136525" y="1027113"/>
            <a:ext cx="1504950"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AR">
                <a:solidFill>
                  <a:schemeClr val="tx1"/>
                </a:solidFill>
              </a:rPr>
              <a:t>Estandarte</a:t>
            </a:r>
          </a:p>
          <a:p>
            <a:pPr eaLnBrk="1" hangingPunct="1"/>
            <a:r>
              <a:rPr lang="es-AR">
                <a:solidFill>
                  <a:schemeClr val="tx1"/>
                </a:solidFill>
              </a:rPr>
              <a:t>empleado en</a:t>
            </a:r>
          </a:p>
          <a:p>
            <a:pPr eaLnBrk="1" hangingPunct="1"/>
            <a:r>
              <a:rPr lang="es-AR">
                <a:solidFill>
                  <a:schemeClr val="tx1"/>
                </a:solidFill>
              </a:rPr>
              <a:t>U.S.A.,</a:t>
            </a:r>
          </a:p>
          <a:p>
            <a:pPr eaLnBrk="1" hangingPunct="1"/>
            <a:r>
              <a:rPr lang="es-AR">
                <a:solidFill>
                  <a:schemeClr val="tx1"/>
                </a:solidFill>
              </a:rPr>
              <a:t>Jurisdicción</a:t>
            </a:r>
          </a:p>
          <a:p>
            <a:pPr eaLnBrk="1" hangingPunct="1"/>
            <a:r>
              <a:rPr lang="es-AR">
                <a:solidFill>
                  <a:schemeClr val="tx1"/>
                </a:solidFill>
              </a:rPr>
              <a:t>del Norte.</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03557"/>
                                        </p:tgtEl>
                                        <p:attrNameLst>
                                          <p:attrName>style.visibility</p:attrName>
                                        </p:attrNameLst>
                                      </p:cBhvr>
                                      <p:to>
                                        <p:strVal val="visible"/>
                                      </p:to>
                                    </p:set>
                                    <p:animEffect transition="in" filter="fade">
                                      <p:cBhvr>
                                        <p:cTn id="7" dur="2000"/>
                                        <p:tgtEl>
                                          <p:spTgt spid="13035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1"/>
                                        </p:tgtEl>
                                        <p:attrNameLst>
                                          <p:attrName>style.visibility</p:attrName>
                                        </p:attrNameLst>
                                      </p:cBhvr>
                                      <p:to>
                                        <p:strVal val="visible"/>
                                      </p:to>
                                    </p:set>
                                    <p:animEffect transition="in" filter="fade">
                                      <p:cBhvr>
                                        <p:cTn id="12" dur="2000"/>
                                        <p:tgtEl>
                                          <p:spTgt spid="32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6772"/>
                                        </p:tgtEl>
                                        <p:attrNameLst>
                                          <p:attrName>style.visibility</p:attrName>
                                        </p:attrNameLst>
                                      </p:cBhvr>
                                      <p:to>
                                        <p:strVal val="visible"/>
                                      </p:to>
                                    </p:set>
                                    <p:animEffect transition="in" filter="box(out)">
                                      <p:cBhvr>
                                        <p:cTn id="7" dur="2000"/>
                                        <p:tgtEl>
                                          <p:spTgt spid="416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7795"/>
                                        </p:tgtEl>
                                        <p:attrNameLst>
                                          <p:attrName>style.visibility</p:attrName>
                                        </p:attrNameLst>
                                      </p:cBhvr>
                                      <p:to>
                                        <p:strVal val="visible"/>
                                      </p:to>
                                    </p:set>
                                    <p:animEffect transition="in" filter="box(out)">
                                      <p:cBhvr>
                                        <p:cTn id="7" dur="2000"/>
                                        <p:tgtEl>
                                          <p:spTgt spid="417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46" name="Picture 5"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0"/>
            <a:ext cx="5016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0146"/>
                                        </p:tgtEl>
                                        <p:attrNameLst>
                                          <p:attrName>style.visibility</p:attrName>
                                        </p:attrNameLst>
                                      </p:cBhvr>
                                      <p:to>
                                        <p:strVal val="visible"/>
                                      </p:to>
                                    </p:set>
                                    <p:animEffect transition="in" filter="box(out)">
                                      <p:cBhvr>
                                        <p:cTn id="7" dur="2000"/>
                                        <p:tgtEl>
                                          <p:spTgt spid="390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escoc01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90600"/>
            <a:ext cx="8882063" cy="5181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13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934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a:spLocks noChangeArrowheads="1"/>
          </p:cNvSpPr>
          <p:nvPr/>
        </p:nvSpPr>
        <p:spPr bwMode="auto">
          <a:xfrm>
            <a:off x="2286000" y="533400"/>
            <a:ext cx="4572000" cy="5349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80000"/>
              </a:lnSpc>
            </a:pPr>
            <a:r>
              <a:rPr lang="es-ES_tradnl"/>
              <a:t>«La noche de la Muerte, seguida por el amanecer de la Vida»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9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75"/>
            <a:ext cx="91440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23939"/>
                                        </p:tgtEl>
                                        <p:attrNameLst>
                                          <p:attrName>style.visibility</p:attrName>
                                        </p:attrNameLst>
                                      </p:cBhvr>
                                      <p:to>
                                        <p:strVal val="visible"/>
                                      </p:to>
                                    </p:set>
                                    <p:animEffect transition="in" filter="box(out)">
                                      <p:cBhvr>
                                        <p:cTn id="7" dur="2000"/>
                                        <p:tgtEl>
                                          <p:spTgt spid="423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9" name="Picture 5" descr="Grau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875" y="0"/>
            <a:ext cx="4540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2229"/>
                                        </p:tgtEl>
                                        <p:attrNameLst>
                                          <p:attrName>style.visibility</p:attrName>
                                        </p:attrNameLst>
                                      </p:cBhvr>
                                      <p:to>
                                        <p:strVal val="visible"/>
                                      </p:to>
                                    </p:set>
                                    <p:animEffect transition="in" filter="box(out)">
                                      <p:cBhvr>
                                        <p:cTn id="7" dur="30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5987" name="Picture 5" descr="0beab3baeb40d1e81cb06f3af77b7ac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8" y="0"/>
            <a:ext cx="401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25987"/>
                                        </p:tgtEl>
                                        <p:attrNameLst>
                                          <p:attrName>style.visibility</p:attrName>
                                        </p:attrNameLst>
                                      </p:cBhvr>
                                      <p:to>
                                        <p:strVal val="visible"/>
                                      </p:to>
                                    </p:set>
                                    <p:animEffect transition="in" filter="box(out)">
                                      <p:cBhvr>
                                        <p:cTn id="7" dur="2000"/>
                                        <p:tgtEl>
                                          <p:spTgt spid="425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011" name="Picture 4" descr="http://images-01.delcampe-static.net/img_large/auction/000/241/066/986_001.jpg?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0"/>
            <a:ext cx="5119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27011"/>
                                        </p:tgtEl>
                                        <p:attrNameLst>
                                          <p:attrName>style.visibility</p:attrName>
                                        </p:attrNameLst>
                                      </p:cBhvr>
                                      <p:to>
                                        <p:strVal val="visible"/>
                                      </p:to>
                                    </p:set>
                                    <p:animEffect transition="in" filter="box(out)">
                                      <p:cBhvr>
                                        <p:cTn id="7" dur="2000"/>
                                        <p:tgtEl>
                                          <p:spTgt spid="427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
            <a:ext cx="7924800" cy="653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a:spLocks noChangeArrowheads="1"/>
          </p:cNvSpPr>
          <p:nvPr/>
        </p:nvSpPr>
        <p:spPr bwMode="auto">
          <a:xfrm>
            <a:off x="4116388" y="3170238"/>
            <a:ext cx="165893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rgbClr val="FF0000"/>
                </a:solidFill>
              </a:rPr>
              <a:t>El Toque y el</a:t>
            </a:r>
          </a:p>
          <a:p>
            <a:pPr eaLnBrk="1" hangingPunct="1"/>
            <a:r>
              <a:rPr lang="es-MX" b="1">
                <a:solidFill>
                  <a:srgbClr val="FF0000"/>
                </a:solidFill>
              </a:rPr>
              <a:t>Signo de</a:t>
            </a:r>
          </a:p>
          <a:p>
            <a:pPr eaLnBrk="1" hangingPunct="1"/>
            <a:r>
              <a:rPr lang="es-MX" b="1">
                <a:solidFill>
                  <a:srgbClr val="FF0000"/>
                </a:solidFill>
              </a:rPr>
              <a:t>Admiración,</a:t>
            </a:r>
          </a:p>
          <a:p>
            <a:pPr eaLnBrk="1" hangingPunct="1"/>
            <a:r>
              <a:rPr lang="es-MX" b="1">
                <a:solidFill>
                  <a:srgbClr val="FF0000"/>
                </a:solidFill>
              </a:rPr>
              <a:t>en la obra</a:t>
            </a:r>
          </a:p>
          <a:p>
            <a:pPr eaLnBrk="1" hangingPunct="1"/>
            <a:r>
              <a:rPr lang="es-MX" b="1">
                <a:solidFill>
                  <a:srgbClr val="FF0000"/>
                </a:solidFill>
              </a:rPr>
              <a:t>antimasónica</a:t>
            </a:r>
          </a:p>
          <a:p>
            <a:pPr eaLnBrk="1" hangingPunct="1"/>
            <a:r>
              <a:rPr lang="es-MX" b="1">
                <a:solidFill>
                  <a:srgbClr val="FF0000"/>
                </a:solidFill>
              </a:rPr>
              <a:t>de Allyn</a:t>
            </a:r>
            <a:endParaRPr lang="es-AR" b="1">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box(out)">
                                      <p:cBhvr>
                                        <p:cTn id="7" dur="2000"/>
                                        <p:tgtEl>
                                          <p:spTgt spid="952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ouilla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325" y="-11113"/>
            <a:ext cx="8245475"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304800" y="2514600"/>
            <a:ext cx="1325563" cy="92392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Mandil del</a:t>
            </a:r>
          </a:p>
          <a:p>
            <a:pPr eaLnBrk="1" hangingPunct="1"/>
            <a:r>
              <a:rPr lang="es-MX" b="1">
                <a:solidFill>
                  <a:schemeClr val="tx1"/>
                </a:solidFill>
              </a:rPr>
              <a:t>Arco Real,</a:t>
            </a:r>
          </a:p>
          <a:p>
            <a:pPr eaLnBrk="1" hangingPunct="1"/>
            <a:r>
              <a:rPr lang="es-MX" b="1">
                <a:solidFill>
                  <a:schemeClr val="tx1"/>
                </a:solidFill>
              </a:rPr>
              <a:t>Rito York</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3" name="Picture 5" descr="56284883730974365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76200"/>
            <a:ext cx="5105400" cy="680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8853"/>
                                        </p:tgtEl>
                                        <p:attrNameLst>
                                          <p:attrName>style.visibility</p:attrName>
                                        </p:attrNameLst>
                                      </p:cBhvr>
                                      <p:to>
                                        <p:strVal val="visible"/>
                                      </p:to>
                                    </p:set>
                                    <p:animEffect transition="in" filter="box(out)">
                                      <p:cBhvr>
                                        <p:cTn id="7" dur="2000"/>
                                        <p:tgtEl>
                                          <p:spTgt spid="78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3" name="Picture 5" descr="Arch_by_hookahbi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0050"/>
            <a:ext cx="91440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9843"/>
                                        </p:tgtEl>
                                        <p:attrNameLst>
                                          <p:attrName>style.visibility</p:attrName>
                                        </p:attrNameLst>
                                      </p:cBhvr>
                                      <p:to>
                                        <p:strVal val="visible"/>
                                      </p:to>
                                    </p:set>
                                    <p:animEffect transition="in" filter="box(out)">
                                      <p:cBhvr>
                                        <p:cTn id="7" dur="2000"/>
                                        <p:tgtEl>
                                          <p:spTgt spid="419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95275" y="1905000"/>
            <a:ext cx="159543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Símbolo del</a:t>
            </a:r>
          </a:p>
          <a:p>
            <a:pPr eaLnBrk="1" hangingPunct="1"/>
            <a:r>
              <a:rPr lang="es-MX" b="1">
                <a:solidFill>
                  <a:schemeClr val="tx1"/>
                </a:solidFill>
              </a:rPr>
              <a:t>Capítulo del</a:t>
            </a:r>
          </a:p>
          <a:p>
            <a:pPr eaLnBrk="1" hangingPunct="1"/>
            <a:r>
              <a:rPr lang="es-MX" b="1">
                <a:solidFill>
                  <a:schemeClr val="tx1"/>
                </a:solidFill>
              </a:rPr>
              <a:t>Arco Real de</a:t>
            </a:r>
          </a:p>
          <a:p>
            <a:pPr eaLnBrk="1" hangingPunct="1"/>
            <a:r>
              <a:rPr lang="es-MX" b="1">
                <a:solidFill>
                  <a:schemeClr val="tx1"/>
                </a:solidFill>
              </a:rPr>
              <a:t>Devonshire,</a:t>
            </a:r>
          </a:p>
          <a:p>
            <a:pPr eaLnBrk="1" hangingPunct="1"/>
            <a:r>
              <a:rPr lang="es-MX" b="1">
                <a:solidFill>
                  <a:schemeClr val="tx1"/>
                </a:solidFill>
              </a:rPr>
              <a:t>Rito York</a:t>
            </a:r>
          </a:p>
        </p:txBody>
      </p:sp>
      <p:pic>
        <p:nvPicPr>
          <p:cNvPr id="4" name="Picture 5" descr="hra%20ba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65088"/>
            <a:ext cx="4419600" cy="672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338" name="Picture 5" descr="The Cana tracing boar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363" y="38100"/>
            <a:ext cx="4364037"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8338"/>
                                        </p:tgtEl>
                                        <p:attrNameLst>
                                          <p:attrName>style.visibility</p:attrName>
                                        </p:attrNameLst>
                                      </p:cBhvr>
                                      <p:to>
                                        <p:strVal val="visible"/>
                                      </p:to>
                                    </p:set>
                                    <p:animEffect transition="in" filter="box(out)">
                                      <p:cBhvr>
                                        <p:cTn id="7" dur="2000"/>
                                        <p:tgtEl>
                                          <p:spTgt spid="398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5" descr="C:\masonic\front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850" y="0"/>
            <a:ext cx="5035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C:\masonic\back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25" y="0"/>
            <a:ext cx="532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nodeType="clickEffect">
                                  <p:stCondLst>
                                    <p:cond delay="0"/>
                                  </p:stCondLst>
                                  <p:childTnLst>
                                    <p:animEffect transition="out" filter="diamond(out)">
                                      <p:cBhvr>
                                        <p:cTn id="11" dur="2000"/>
                                        <p:tgtEl>
                                          <p:spTgt spid="6"/>
                                        </p:tgtEl>
                                      </p:cBhvr>
                                    </p:animEffect>
                                    <p:set>
                                      <p:cBhvr>
                                        <p:cTn id="12" dur="1" fill="hold">
                                          <p:stCondLst>
                                            <p:cond delay="1999"/>
                                          </p:stCondLst>
                                        </p:cTn>
                                        <p:tgtEl>
                                          <p:spTgt spid="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out)">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Lodge\TA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186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19" name="Picture 5" descr="Royal_Arch_by_daratg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8819"/>
                                        </p:tgtEl>
                                        <p:attrNameLst>
                                          <p:attrName>style.visibility</p:attrName>
                                        </p:attrNameLst>
                                      </p:cBhvr>
                                      <p:to>
                                        <p:strVal val="visible"/>
                                      </p:to>
                                    </p:set>
                                    <p:animEffect transition="in" filter="box(out)">
                                      <p:cBhvr>
                                        <p:cTn id="7" dur="2000"/>
                                        <p:tgtEl>
                                          <p:spTgt spid="418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915" name="Picture 2" descr="l_2f75001b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4125" y="0"/>
            <a:ext cx="6670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2916" name="Picture 2" descr="http://www.standrew518.co.uk/GRAPHICS/IMAGES/RAC/RAM_W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22915"/>
                                        </p:tgtEl>
                                        <p:attrNameLst>
                                          <p:attrName>style.visibility</p:attrName>
                                        </p:attrNameLst>
                                      </p:cBhvr>
                                      <p:to>
                                        <p:strVal val="visible"/>
                                      </p:to>
                                    </p:set>
                                    <p:animEffect transition="in" filter="box(out)">
                                      <p:cBhvr>
                                        <p:cTn id="7" dur="2000"/>
                                        <p:tgtEl>
                                          <p:spTgt spid="4229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nodeType="clickEffect">
                                  <p:stCondLst>
                                    <p:cond delay="0"/>
                                  </p:stCondLst>
                                  <p:childTnLst>
                                    <p:animEffect transition="out" filter="wedge">
                                      <p:cBhvr>
                                        <p:cTn id="11" dur="2000"/>
                                        <p:tgtEl>
                                          <p:spTgt spid="422915"/>
                                        </p:tgtEl>
                                      </p:cBhvr>
                                    </p:animEffect>
                                    <p:set>
                                      <p:cBhvr>
                                        <p:cTn id="12" dur="1" fill="hold">
                                          <p:stCondLst>
                                            <p:cond delay="1999"/>
                                          </p:stCondLst>
                                        </p:cTn>
                                        <p:tgtEl>
                                          <p:spTgt spid="42291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22916"/>
                                        </p:tgtEl>
                                        <p:attrNameLst>
                                          <p:attrName>style.visibility</p:attrName>
                                        </p:attrNameLst>
                                      </p:cBhvr>
                                      <p:to>
                                        <p:strVal val="visible"/>
                                      </p:to>
                                    </p:set>
                                    <p:animEffect transition="in" filter="box(out)">
                                      <p:cBhvr>
                                        <p:cTn id="17" dur="2000"/>
                                        <p:tgtEl>
                                          <p:spTgt spid="422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7" name="Picture 4" descr="webbmonito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7238" y="0"/>
            <a:ext cx="49069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20867"/>
                                        </p:tgtEl>
                                        <p:attrNameLst>
                                          <p:attrName>style.visibility</p:attrName>
                                        </p:attrNameLst>
                                      </p:cBhvr>
                                      <p:to>
                                        <p:strVal val="visible"/>
                                      </p:to>
                                    </p:set>
                                    <p:animEffect transition="in" filter="box(out)">
                                      <p:cBhvr>
                                        <p:cTn id="7" dur="2000"/>
                                        <p:tgtEl>
                                          <p:spTgt spid="420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89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21891"/>
                                        </p:tgtEl>
                                        <p:attrNameLst>
                                          <p:attrName>style.visibility</p:attrName>
                                        </p:attrNameLst>
                                      </p:cBhvr>
                                      <p:to>
                                        <p:strVal val="visible"/>
                                      </p:to>
                                    </p:set>
                                    <p:animEffect transition="in" filter="box(out)">
                                      <p:cBhvr>
                                        <p:cTn id="7" dur="2000"/>
                                        <p:tgtEl>
                                          <p:spTgt spid="421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5" name="Picture 2" descr="http://www.standrew518.co.uk/GRAPHICS/IMAGES/RAC/ColumnFlut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56" name="Picture 2" descr="http://www.standrew518.co.uk/GRAPHICS/IMAGES/RAC/ColumnFluted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5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57" name="Picture 2" descr="http://www.standrew518.co.uk/GRAPHICS/IMAGES/RAC/RAMtoolsNEcor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05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609600" y="381000"/>
            <a:ext cx="40195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eaLnBrk="1" hangingPunct="1"/>
            <a:r>
              <a:rPr lang="es-MX" b="1">
                <a:solidFill>
                  <a:schemeClr val="tx1"/>
                </a:solidFill>
              </a:rPr>
              <a:t>El pico, la pala y la palanca</a:t>
            </a:r>
          </a:p>
          <a:p>
            <a:pPr eaLnBrk="1" hangingPunct="1"/>
            <a:r>
              <a:rPr lang="es-MX" b="1">
                <a:solidFill>
                  <a:schemeClr val="tx1"/>
                </a:solidFill>
              </a:rPr>
              <a:t>se conocen, en conjunto, como</a:t>
            </a:r>
          </a:p>
          <a:p>
            <a:pPr eaLnBrk="1" hangingPunct="1"/>
            <a:r>
              <a:rPr lang="es-MX" b="1">
                <a:solidFill>
                  <a:schemeClr val="tx1"/>
                </a:solidFill>
              </a:rPr>
              <a:t>las «herramientas de la búsqueda»</a:t>
            </a:r>
            <a:endParaRPr lang="es-AR" b="1">
              <a:solidFill>
                <a:schemeClr val="tx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3155"/>
                                        </p:tgtEl>
                                        <p:attrNameLst>
                                          <p:attrName>style.visibility</p:attrName>
                                        </p:attrNameLst>
                                      </p:cBhvr>
                                      <p:to>
                                        <p:strVal val="visible"/>
                                      </p:to>
                                    </p:set>
                                    <p:animEffect transition="in" filter="box(out)">
                                      <p:cBhvr>
                                        <p:cTn id="7" dur="2000"/>
                                        <p:tgtEl>
                                          <p:spTgt spid="433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nodeType="clickEffect">
                                  <p:stCondLst>
                                    <p:cond delay="0"/>
                                  </p:stCondLst>
                                  <p:childTnLst>
                                    <p:animEffect transition="out" filter="wedge">
                                      <p:cBhvr>
                                        <p:cTn id="11" dur="2000"/>
                                        <p:tgtEl>
                                          <p:spTgt spid="433155"/>
                                        </p:tgtEl>
                                      </p:cBhvr>
                                    </p:animEffect>
                                    <p:set>
                                      <p:cBhvr>
                                        <p:cTn id="12" dur="1" fill="hold">
                                          <p:stCondLst>
                                            <p:cond delay="1999"/>
                                          </p:stCondLst>
                                        </p:cTn>
                                        <p:tgtEl>
                                          <p:spTgt spid="43315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33156"/>
                                        </p:tgtEl>
                                        <p:attrNameLst>
                                          <p:attrName>style.visibility</p:attrName>
                                        </p:attrNameLst>
                                      </p:cBhvr>
                                      <p:to>
                                        <p:strVal val="visible"/>
                                      </p:to>
                                    </p:set>
                                    <p:animEffect transition="in" filter="box(out)">
                                      <p:cBhvr>
                                        <p:cTn id="17" dur="2000"/>
                                        <p:tgtEl>
                                          <p:spTgt spid="43315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xit" presetSubtype="0" fill="hold" nodeType="clickEffect">
                                  <p:stCondLst>
                                    <p:cond delay="0"/>
                                  </p:stCondLst>
                                  <p:childTnLst>
                                    <p:animEffect transition="out" filter="wedge">
                                      <p:cBhvr>
                                        <p:cTn id="21" dur="2000"/>
                                        <p:tgtEl>
                                          <p:spTgt spid="433156"/>
                                        </p:tgtEl>
                                      </p:cBhvr>
                                    </p:animEffect>
                                    <p:set>
                                      <p:cBhvr>
                                        <p:cTn id="22" dur="1" fill="hold">
                                          <p:stCondLst>
                                            <p:cond delay="1999"/>
                                          </p:stCondLst>
                                        </p:cTn>
                                        <p:tgtEl>
                                          <p:spTgt spid="43315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33157"/>
                                        </p:tgtEl>
                                        <p:attrNameLst>
                                          <p:attrName>style.visibility</p:attrName>
                                        </p:attrNameLst>
                                      </p:cBhvr>
                                      <p:to>
                                        <p:strVal val="visible"/>
                                      </p:to>
                                    </p:set>
                                    <p:animEffect transition="in" filter="box(out)">
                                      <p:cBhvr>
                                        <p:cTn id="27" dur="2000"/>
                                        <p:tgtEl>
                                          <p:spTgt spid="43315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209800"/>
            <a:ext cx="7772400" cy="1470025"/>
          </a:xfrm>
        </p:spPr>
        <p:txBody>
          <a:bodyPr/>
          <a:lstStyle/>
          <a:p>
            <a:r>
              <a:rPr lang="es-MX" smtClean="0"/>
              <a:t>Diplomas del Capítulo del Arco Real del Rito York</a:t>
            </a:r>
            <a:endParaRPr lang="es-AR" smtClean="0"/>
          </a:p>
        </p:txBody>
      </p:sp>
      <p:sp>
        <p:nvSpPr>
          <p:cNvPr id="407555" name="2 Subtítulo"/>
          <p:cNvSpPr>
            <a:spLocks noGrp="1"/>
          </p:cNvSpPr>
          <p:nvPr>
            <p:ph type="subTitle" idx="1"/>
          </p:nvPr>
        </p:nvSpPr>
        <p:spPr/>
        <p:txBody>
          <a:bodyPr/>
          <a:lstStyle/>
          <a:p>
            <a:endParaRPr lang="es-AR" smtClean="0"/>
          </a:p>
        </p:txBody>
      </p:sp>
      <p:pic>
        <p:nvPicPr>
          <p:cNvPr id="4" name="Picture 2" descr="http://www.sejalider.com.br/wp-content/uploads/2011/11/Diplomas-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www.sejalider.com.br/wp-content/uploads/2011/11/Diplomas-0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57150"/>
            <a:ext cx="90805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ttp://www.sejalider.com.br/wp-content/uploads/2011/11/Diplomas-02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www.sejalider.com.br/wp-content/uploads/2011/11/Diplomas-02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0" y="57150"/>
            <a:ext cx="90678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grpId="1" nodeType="clickEffect">
                                  <p:stCondLst>
                                    <p:cond delay="0"/>
                                  </p:stCondLst>
                                  <p:childTnLst>
                                    <p:animEffect transition="out" filter="diamond(out)">
                                      <p:cBhvr>
                                        <p:cTn id="11" dur="2000"/>
                                        <p:tgtEl>
                                          <p:spTgt spid="2"/>
                                        </p:tgtEl>
                                      </p:cBhvr>
                                    </p:animEffect>
                                    <p:set>
                                      <p:cBhvr>
                                        <p:cTn id="12" dur="1" fill="hold">
                                          <p:stCondLst>
                                            <p:cond delay="1999"/>
                                          </p:stCondLst>
                                        </p:cTn>
                                        <p:tgtEl>
                                          <p:spTgt spid="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out)">
                                      <p:cBhvr>
                                        <p:cTn id="17" dur="2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xit" presetSubtype="32" fill="hold" nodeType="clickEffect">
                                  <p:stCondLst>
                                    <p:cond delay="0"/>
                                  </p:stCondLst>
                                  <p:childTnLst>
                                    <p:animEffect transition="out" filter="diamond(out)">
                                      <p:cBhvr>
                                        <p:cTn id="21" dur="2000"/>
                                        <p:tgtEl>
                                          <p:spTgt spid="4"/>
                                        </p:tgtEl>
                                      </p:cBhvr>
                                    </p:animEffect>
                                    <p:set>
                                      <p:cBhvr>
                                        <p:cTn id="22" dur="1" fill="hold">
                                          <p:stCondLst>
                                            <p:cond delay="1999"/>
                                          </p:stCondLst>
                                        </p:cTn>
                                        <p:tgtEl>
                                          <p:spTgt spid="4"/>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xit" presetSubtype="32" fill="hold" nodeType="clickEffect">
                                  <p:stCondLst>
                                    <p:cond delay="0"/>
                                  </p:stCondLst>
                                  <p:childTnLst>
                                    <p:animEffect transition="out" filter="diamond(out)">
                                      <p:cBhvr>
                                        <p:cTn id="31" dur="2000"/>
                                        <p:tgtEl>
                                          <p:spTgt spid="5"/>
                                        </p:tgtEl>
                                      </p:cBhvr>
                                    </p:animEffect>
                                    <p:set>
                                      <p:cBhvr>
                                        <p:cTn id="32" dur="1" fill="hold">
                                          <p:stCondLst>
                                            <p:cond delay="1999"/>
                                          </p:stCondLst>
                                        </p:cTn>
                                        <p:tgtEl>
                                          <p:spTgt spid="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ox(out)">
                                      <p:cBhvr>
                                        <p:cTn id="37" dur="2000"/>
                                        <p:tgtEl>
                                          <p:spTgt spid="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xit" presetSubtype="32" fill="hold" nodeType="clickEffect">
                                  <p:stCondLst>
                                    <p:cond delay="0"/>
                                  </p:stCondLst>
                                  <p:childTnLst>
                                    <p:animEffect transition="out" filter="diamond(out)">
                                      <p:cBhvr>
                                        <p:cTn id="41" dur="2000"/>
                                        <p:tgtEl>
                                          <p:spTgt spid="6"/>
                                        </p:tgtEl>
                                      </p:cBhvr>
                                    </p:animEffect>
                                    <p:set>
                                      <p:cBhvr>
                                        <p:cTn id="42" dur="1" fill="hold">
                                          <p:stCondLst>
                                            <p:cond delay="1999"/>
                                          </p:stCondLst>
                                        </p:cTn>
                                        <p:tgtEl>
                                          <p:spTgt spid="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3058" name="Rectangle 2"/>
          <p:cNvSpPr>
            <a:spLocks noGrp="1" noChangeArrowheads="1"/>
          </p:cNvSpPr>
          <p:nvPr>
            <p:ph type="ctrTitle"/>
          </p:nvPr>
        </p:nvSpPr>
        <p:spPr/>
        <p:txBody>
          <a:bodyPr/>
          <a:lstStyle/>
          <a:p>
            <a:pPr eaLnBrk="1" hangingPunct="1"/>
            <a:r>
              <a:rPr lang="es-AR" sz="3600" smtClean="0">
                <a:solidFill>
                  <a:srgbClr val="FFFF00"/>
                </a:solidFill>
              </a:rPr>
              <a:t>En síntesis, el Arco Real es una idea, un concepto. A partir de esa idea fundamental surgen multitud de Ritos, Rituales, versiones, diferencias, etc.</a:t>
            </a:r>
            <a:br>
              <a:rPr lang="es-AR" sz="3600" smtClean="0">
                <a:solidFill>
                  <a:srgbClr val="FFFF00"/>
                </a:solidFill>
              </a:rPr>
            </a:br>
            <a:r>
              <a:rPr lang="es-AR" sz="3600" smtClean="0">
                <a:solidFill>
                  <a:srgbClr val="FFFF00"/>
                </a:solidFill>
              </a:rPr>
              <a:t>Todas son incompletas. La tarea del investigador es </a:t>
            </a:r>
            <a:r>
              <a:rPr lang="es-AR" sz="3600" i="1" smtClean="0">
                <a:solidFill>
                  <a:srgbClr val="FFFF00"/>
                </a:solidFill>
              </a:rPr>
              <a:t>“reunir lo disperso”</a:t>
            </a:r>
            <a:r>
              <a:rPr lang="es-AR" sz="3600" smtClean="0">
                <a:solidFill>
                  <a:srgbClr val="FFFF00"/>
                </a:solidFill>
              </a:rPr>
              <a:t> y recuperar la idea original inicial. ¿Acaso será esa idea la verdadera Palabra Perdida?</a:t>
            </a:r>
            <a:endParaRPr lang="es-ES_tradnl" sz="3600" smtClean="0">
              <a:solidFill>
                <a:srgbClr val="FFFF00"/>
              </a:solidFill>
            </a:endParaRPr>
          </a:p>
        </p:txBody>
      </p:sp>
      <p:sp>
        <p:nvSpPr>
          <p:cNvPr id="408579" name="Rectangle 3"/>
          <p:cNvSpPr>
            <a:spLocks noGrp="1" noChangeArrowheads="1"/>
          </p:cNvSpPr>
          <p:nvPr>
            <p:ph type="subTitle" idx="1"/>
          </p:nvPr>
        </p:nvSpPr>
        <p:spPr/>
        <p:txBody>
          <a:bodyPr/>
          <a:lstStyle/>
          <a:p>
            <a:pPr eaLnBrk="1" hangingPunct="1"/>
            <a:endParaRPr lang="es-AR" smtClean="0"/>
          </a:p>
        </p:txBody>
      </p:sp>
      <p:sp>
        <p:nvSpPr>
          <p:cNvPr id="1453060" name="Text Box 4"/>
          <p:cNvSpPr txBox="1">
            <a:spLocks noChangeArrowheads="1"/>
          </p:cNvSpPr>
          <p:nvPr/>
        </p:nvSpPr>
        <p:spPr bwMode="auto">
          <a:xfrm>
            <a:off x="273050" y="5980113"/>
            <a:ext cx="83661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FF3300"/>
                </a:solidFill>
                <a:latin typeface="Arial" charset="0"/>
              </a:defRPr>
            </a:lvl1pPr>
            <a:lvl2pPr marL="742950" indent="-285750" eaLnBrk="0" hangingPunct="0">
              <a:defRPr>
                <a:solidFill>
                  <a:srgbClr val="FF3300"/>
                </a:solidFill>
                <a:latin typeface="Arial" charset="0"/>
              </a:defRPr>
            </a:lvl2pPr>
            <a:lvl3pPr marL="1143000" indent="-228600" eaLnBrk="0" hangingPunct="0">
              <a:defRPr>
                <a:solidFill>
                  <a:srgbClr val="FF3300"/>
                </a:solidFill>
                <a:latin typeface="Arial" charset="0"/>
              </a:defRPr>
            </a:lvl3pPr>
            <a:lvl4pPr marL="1600200" indent="-228600" eaLnBrk="0" hangingPunct="0">
              <a:defRPr>
                <a:solidFill>
                  <a:srgbClr val="FF3300"/>
                </a:solidFill>
                <a:latin typeface="Arial" charset="0"/>
              </a:defRPr>
            </a:lvl4pPr>
            <a:lvl5pPr marL="2057400" indent="-228600" eaLnBrk="0" hangingPunct="0">
              <a:defRPr>
                <a:solidFill>
                  <a:srgbClr val="FF3300"/>
                </a:solidFill>
                <a:latin typeface="Arial" charset="0"/>
              </a:defRPr>
            </a:lvl5pPr>
            <a:lvl6pPr marL="2514600" indent="-228600" eaLnBrk="0" fontAlgn="base" hangingPunct="0">
              <a:spcBef>
                <a:spcPct val="0"/>
              </a:spcBef>
              <a:spcAft>
                <a:spcPct val="0"/>
              </a:spcAft>
              <a:defRPr>
                <a:solidFill>
                  <a:srgbClr val="FF3300"/>
                </a:solidFill>
                <a:latin typeface="Arial" charset="0"/>
              </a:defRPr>
            </a:lvl6pPr>
            <a:lvl7pPr marL="2971800" indent="-228600" eaLnBrk="0" fontAlgn="base" hangingPunct="0">
              <a:spcBef>
                <a:spcPct val="0"/>
              </a:spcBef>
              <a:spcAft>
                <a:spcPct val="0"/>
              </a:spcAft>
              <a:defRPr>
                <a:solidFill>
                  <a:srgbClr val="FF3300"/>
                </a:solidFill>
                <a:latin typeface="Arial" charset="0"/>
              </a:defRPr>
            </a:lvl7pPr>
            <a:lvl8pPr marL="3429000" indent="-228600" eaLnBrk="0" fontAlgn="base" hangingPunct="0">
              <a:spcBef>
                <a:spcPct val="0"/>
              </a:spcBef>
              <a:spcAft>
                <a:spcPct val="0"/>
              </a:spcAft>
              <a:defRPr>
                <a:solidFill>
                  <a:srgbClr val="FF3300"/>
                </a:solidFill>
                <a:latin typeface="Arial" charset="0"/>
              </a:defRPr>
            </a:lvl8pPr>
            <a:lvl9pPr marL="3886200" indent="-228600" eaLnBrk="0" fontAlgn="base" hangingPunct="0">
              <a:spcBef>
                <a:spcPct val="0"/>
              </a:spcBef>
              <a:spcAft>
                <a:spcPct val="0"/>
              </a:spcAft>
              <a:defRPr>
                <a:solidFill>
                  <a:srgbClr val="FF3300"/>
                </a:solidFill>
                <a:latin typeface="Arial" charset="0"/>
              </a:defRPr>
            </a:lvl9pPr>
          </a:lstStyle>
          <a:p>
            <a:pPr algn="ctr" eaLnBrk="1" hangingPunct="1"/>
            <a:r>
              <a:rPr lang="es-AR">
                <a:solidFill>
                  <a:schemeClr val="tx1"/>
                </a:solidFill>
              </a:rPr>
              <a:t>Hemos atravesado los Nueve Arcos. Ahora debemos ingresar en la Bóveda.</a:t>
            </a:r>
          </a:p>
          <a:p>
            <a:pPr algn="ctr" eaLnBrk="1" hangingPunct="1"/>
            <a:r>
              <a:rPr lang="es-AR">
                <a:solidFill>
                  <a:schemeClr val="tx1"/>
                </a:solidFill>
              </a:rPr>
              <a:t>Ello nos conducirá al grado 14°, culminación de la Logia Capitular de Perfección.</a:t>
            </a:r>
            <a:endParaRPr lang="es-ES_tradnl">
              <a:solidFill>
                <a:schemeClr val="tx1"/>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53058"/>
                                        </p:tgtEl>
                                        <p:attrNameLst>
                                          <p:attrName>style.visibility</p:attrName>
                                        </p:attrNameLst>
                                      </p:cBhvr>
                                      <p:to>
                                        <p:strVal val="visible"/>
                                      </p:to>
                                    </p:set>
                                    <p:anim calcmode="lin" valueType="num">
                                      <p:cBhvr>
                                        <p:cTn id="7" dur="5000" fill="hold"/>
                                        <p:tgtEl>
                                          <p:spTgt spid="1453058"/>
                                        </p:tgtEl>
                                        <p:attrNameLst>
                                          <p:attrName>ppt_w</p:attrName>
                                        </p:attrNameLst>
                                      </p:cBhvr>
                                      <p:tavLst>
                                        <p:tav tm="0">
                                          <p:val>
                                            <p:fltVal val="0"/>
                                          </p:val>
                                        </p:tav>
                                        <p:tav tm="100000">
                                          <p:val>
                                            <p:strVal val="#ppt_w"/>
                                          </p:val>
                                        </p:tav>
                                      </p:tavLst>
                                    </p:anim>
                                    <p:anim calcmode="lin" valueType="num">
                                      <p:cBhvr>
                                        <p:cTn id="8" dur="5000" fill="hold"/>
                                        <p:tgtEl>
                                          <p:spTgt spid="1453058"/>
                                        </p:tgtEl>
                                        <p:attrNameLst>
                                          <p:attrName>ppt_h</p:attrName>
                                        </p:attrNameLst>
                                      </p:cBhvr>
                                      <p:tavLst>
                                        <p:tav tm="0">
                                          <p:val>
                                            <p:fltVal val="0"/>
                                          </p:val>
                                        </p:tav>
                                        <p:tav tm="100000">
                                          <p:val>
                                            <p:strVal val="#ppt_h"/>
                                          </p:val>
                                        </p:tav>
                                      </p:tavLst>
                                    </p:anim>
                                    <p:animEffect transition="in" filter="fade">
                                      <p:cBhvr>
                                        <p:cTn id="9" dur="5000"/>
                                        <p:tgtEl>
                                          <p:spTgt spid="145305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1453060">
                                            <p:txEl>
                                              <p:pRg st="0" end="0"/>
                                            </p:txEl>
                                          </p:spTgt>
                                        </p:tgtEl>
                                        <p:attrNameLst>
                                          <p:attrName>style.visibility</p:attrName>
                                        </p:attrNameLst>
                                      </p:cBhvr>
                                      <p:to>
                                        <p:strVal val="visible"/>
                                      </p:to>
                                    </p:set>
                                    <p:animEffect transition="in" filter="fade">
                                      <p:cBhvr>
                                        <p:cTn id="14" dur="2000"/>
                                        <p:tgtEl>
                                          <p:spTgt spid="1453060">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453060">
                                            <p:txEl>
                                              <p:pRg st="1" end="1"/>
                                            </p:txEl>
                                          </p:spTgt>
                                        </p:tgtEl>
                                        <p:attrNameLst>
                                          <p:attrName>style.visibility</p:attrName>
                                        </p:attrNameLst>
                                      </p:cBhvr>
                                      <p:to>
                                        <p:strVal val="visible"/>
                                      </p:to>
                                    </p:set>
                                    <p:animEffect transition="in" filter="fade">
                                      <p:cBhvr>
                                        <p:cTn id="17" dur="2000"/>
                                        <p:tgtEl>
                                          <p:spTgt spid="14530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3058" grpId="0"/>
    </p:bld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82" name="Picture 2" descr="Pulsa aquí para ver la imagen a tamaño comple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0"/>
            <a:ext cx="6035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54082"/>
                                        </p:tgtEl>
                                        <p:attrNameLst>
                                          <p:attrName>style.visibility</p:attrName>
                                        </p:attrNameLst>
                                      </p:cBhvr>
                                      <p:to>
                                        <p:strVal val="visible"/>
                                      </p:to>
                                    </p:set>
                                    <p:animEffect transition="in" filter="fade">
                                      <p:cBhvr>
                                        <p:cTn id="7" dur="2000"/>
                                        <p:tgtEl>
                                          <p:spTgt spid="1454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ctrTitle"/>
          </p:nvPr>
        </p:nvSpPr>
        <p:spPr/>
        <p:txBody>
          <a:bodyPr/>
          <a:lstStyle/>
          <a:p>
            <a:pPr eaLnBrk="1" hangingPunct="1"/>
            <a:r>
              <a:rPr lang="es-AR" smtClean="0">
                <a:solidFill>
                  <a:srgbClr val="FFFF00"/>
                </a:solidFill>
              </a:rPr>
              <a:t>Dr. Jorge Norberto Cornejo</a:t>
            </a:r>
            <a:br>
              <a:rPr lang="es-AR" smtClean="0">
                <a:solidFill>
                  <a:srgbClr val="FFFF00"/>
                </a:solidFill>
              </a:rPr>
            </a:br>
            <a:r>
              <a:rPr lang="es-AR" smtClean="0">
                <a:solidFill>
                  <a:srgbClr val="FFFF00"/>
                </a:solidFill>
              </a:rPr>
              <a:t>Buenos Aires - Argentina</a:t>
            </a:r>
            <a:endParaRPr lang="es-ES_tradnl" smtClean="0">
              <a:solidFill>
                <a:srgbClr val="FFFF00"/>
              </a:solidFill>
            </a:endParaRPr>
          </a:p>
        </p:txBody>
      </p:sp>
      <p:sp>
        <p:nvSpPr>
          <p:cNvPr id="410627" name="Rectangle 3"/>
          <p:cNvSpPr>
            <a:spLocks noGrp="1" noChangeArrowheads="1"/>
          </p:cNvSpPr>
          <p:nvPr>
            <p:ph type="subTitle" idx="1"/>
          </p:nvPr>
        </p:nvSpPr>
        <p:spPr/>
        <p:txBody>
          <a:bodyPr/>
          <a:lstStyle/>
          <a:p>
            <a:pPr eaLnBrk="1" hangingPunct="1"/>
            <a:r>
              <a:rPr lang="es-AR" smtClean="0"/>
              <a:t>mognitor1@yahoo.com.ar</a:t>
            </a:r>
            <a:endParaRPr lang="es-ES_tradnl"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FF330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FF3300"/>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8426</TotalTime>
  <Words>17348</Words>
  <Application>Microsoft Office PowerPoint</Application>
  <PresentationFormat>On-screen Show (4:3)</PresentationFormat>
  <Paragraphs>1907</Paragraphs>
  <Slides>400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400</vt:i4>
      </vt:variant>
    </vt:vector>
  </HeadingPairs>
  <TitlesOfParts>
    <vt:vector size="405" baseType="lpstr">
      <vt:lpstr>Arial</vt:lpstr>
      <vt:lpstr>Symbol</vt:lpstr>
      <vt:lpstr>Palatino Linotype</vt:lpstr>
      <vt:lpstr>Times New Roman</vt:lpstr>
      <vt:lpstr>Diseño predeterminado</vt:lpstr>
      <vt:lpstr>Arco Real</vt:lpstr>
      <vt:lpstr>1. Consideraciones generales</vt:lpstr>
      <vt:lpstr>Arco Real</vt:lpstr>
      <vt:lpstr>Los orígenes del grado de Maestro del Arco Real</vt:lpstr>
      <vt:lpstr>PowerPoint Presentation</vt:lpstr>
      <vt:lpstr>PowerPoint Presentation</vt:lpstr>
      <vt:lpstr>PowerPoint Presentation</vt:lpstr>
      <vt:lpstr>PowerPoint Presentation</vt:lpstr>
      <vt:lpstr>PowerPoint Presentation</vt:lpstr>
      <vt:lpstr>PowerPoint Presentation</vt:lpstr>
      <vt:lpstr>Algunas hipótesis históricas</vt:lpstr>
      <vt:lpstr>Un origen común</vt:lpstr>
      <vt:lpstr>Una multitud de nombres…</vt:lpstr>
      <vt:lpstr>¿Por qué “Arco Real de Enoch”?</vt:lpstr>
      <vt:lpstr>¿Por qué “Arco Real de Salomón”?</vt:lpstr>
      <vt:lpstr>¿Por qué “Caballero de los Nueve Arcos”?</vt:lpstr>
      <vt:lpstr>¿Qué significa “Arco Real”?</vt:lpstr>
      <vt:lpstr>Los grados 13° y 14° conforman una unidad. El 13° es la antecámara del 14°, otorgándole consistencia y significado. Pero la costumbre de conferir el Arco Real por comunicación finalmente ha vaciado de sentido esotérico ambos grados.</vt:lpstr>
      <vt:lpstr>PowerPoint Presentation</vt:lpstr>
      <vt:lpstr>PowerPoint Presentation</vt:lpstr>
      <vt:lpstr>Este grado puede servir como arco de unión entre el Rito Escocés y el Rito York.</vt:lpstr>
      <vt:lpstr>PowerPoint Presentation</vt:lpstr>
      <vt:lpstr>PowerPoint Presentation</vt:lpstr>
      <vt:lpstr>Todo Candidato a este grado debe ser un Gran Maestro Arquitecto: debe conocer perfectamente los cinco órdenes de arquitectura y el contenido de un estuche de matemática.</vt:lpstr>
      <vt:lpstr>Los objetivos exotéricos del grado son…</vt:lpstr>
      <vt:lpstr>Los objetivos esotéricos del grado 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La Leyenda</vt:lpstr>
      <vt:lpstr>Enoch</vt:lpstr>
      <vt:lpstr>Otros dicen que, en hebreo, Enoch significa “el que ha visto mucho” o “el que sabe mucho”. Los musulmanes lo llaman Adris  o Edris (Instruido).</vt:lpstr>
      <vt:lpstr>El Libro de Enoch</vt:lpstr>
      <vt:lpstr>El Libro de Enoch</vt:lpstr>
      <vt:lpstr>La Leyenda…</vt:lpstr>
      <vt:lpstr>Inspirado, Enoch quiso edificar un Templo (“el Templo Primordial”) debajo de la tierra, sostenido por nueve arcos, uno sobre el otro.</vt:lpstr>
      <vt:lpstr>PowerPoint Presentation</vt:lpstr>
      <vt:lpstr>PowerPoint Presentation</vt:lpstr>
      <vt:lpstr>Matusalem, hijo de Enoch,  construyó el Templo, sin conocer su objeto,  en la tierra de Canaán</vt:lpstr>
      <vt:lpstr>La Leyenda…</vt:lpstr>
      <vt:lpstr>La Leyenda…</vt:lpstr>
      <vt:lpstr>Sobre la tierra, Enoch construyó un Templo muy sencillo, hecho de piedras rústicas, sin labrar.</vt:lpstr>
      <vt:lpstr>Los dos grandes pilares</vt:lpstr>
      <vt:lpstr>Las inscripciones en las columnas fueron realizadas utilizando  el “alfabeto enochiano”</vt:lpstr>
      <vt:lpstr>PowerPoint Presentation</vt:lpstr>
      <vt:lpstr>Según la mitología bíblica, Matusalén fue padre de Lamech, y este padre de Noé. Se dice que Enoch confió la jefatura del Gremio de Constructores a Lamech y luego desapareció de la Tierra.  Nadie sabía lo que había en las bóvedas del Templo.</vt:lpstr>
      <vt:lpstr>La columna de mármol fue destruida en la ruina del Diluvio (considerado como catástrofe simbólica), pero la de bronce resistió.</vt:lpstr>
      <vt:lpstr>PowerPoint Presentation</vt:lpstr>
      <vt:lpstr>Erigió en esa bóveda un gran pilar de mármol blanco, para sostener el Sancta Sanctórum, al que llamó el Pilar de la Belleza o Columna de la Hermosura. Había además un pedestal, triangular, al que se llamó el “Pedestal de la Ciencia”.</vt:lpstr>
      <vt:lpstr>Los Nueve Arcos</vt:lpstr>
      <vt:lpstr>Y en la Bóveda Secreta se reunían los tres Grandes Maestros: Salomón, Hiram de Tiro e Hiram Abiff</vt:lpstr>
      <vt:lpstr>PowerPoint Presentation</vt:lpstr>
      <vt:lpstr>El error de Salomón</vt:lpstr>
      <vt:lpstr>Las dos Leyendas  (Enoch y el Templo de Salomón)  comienzan a confluir…</vt:lpstr>
      <vt:lpstr>Adonhiram, Johaben y Stolkin, mientras limpiaban el terreno, descubrieron una gran piedra cuadrada, con un enorme anillo de hierro. Con mucha dificultad la levantaron y hallaron la entrada de una caverna profunda y tenebrosa.</vt:lpstr>
      <vt:lpstr>Johaben quiso descender al interior de la caverna, llevando una antorcha. Le ataron una cuerda a la cintura y quedaron en que, en el momento en que tirase de la cuerda, le subirían inmediatamente.</vt:lpstr>
      <vt:lpstr>Johaben descendió hasta el tercer piso, con la antorcha casi extinguida, y pidió que lo subieran. Stolkin llegó hasta el sexto, le pasó lo mismo y, finalmente, Adonhiram llegó a la novena y última cámara.</vt:lpstr>
      <vt:lpstr>En el 9° y último arco, cayó repentinamente una porción de piedra y mezcla, se apagó la luz que llevaba Adonhiram, y este vio entonces el pedestal de Enoch, muy iluminado desde dentro por un fuego inextinguible, con el cubo de ágata en su parte superior. Adonhiram cayó de rodillas y luego subió a buscar a sus compañeros.</vt:lpstr>
      <vt:lpstr>Cuando los tres Maestros descendieron, quedaron maravillados al ver el pedestal, el cubo y el Delta de Enoch. Los tres permanecieron largo tiempo arrodillados. Adonhiram y Stolkin se levantaron, pero Johaben permaneció absorto en su maravilla. Entonces lo elevaron en la forma que luego sería el toque del grado y Adonhiram le dijo al oído “Jefe de la Hermandad Unida”.</vt:lpstr>
      <vt:lpstr>PowerPoint Presentation</vt:lpstr>
      <vt:lpstr>Una vez en la superficie, los tres Maestros encontraron la columna de bronce, pero no la de mármol. “La catástrofe había separado las columnas”. Por ello, encontraron la escritura del Nombre Inefable, pero no su pronunciación.</vt:lpstr>
      <vt:lpstr>Los tres Maestros le informaron todo a los dos Reyes. Salomón e Hiram de Tiro, al saber que se había descubierto el secreto de Enoch, cayeron anonadados. Los dos Reyes, junto con Adonhiram, Johaben y Stolkin, descendieron a la última bóveda de Enoch y tomaron el tesoro, que luego llevaron por la vía oculta, a través de los 9 arcos, hacia la Bóveda Secreta construida debajo del Sancta Sanctórum. Y la Leyenda continúa y culmina en el grado siguiente: Gran Elegido Escocés.</vt:lpstr>
      <vt:lpstr>3. El Templo</vt:lpstr>
      <vt:lpstr>El Templo</vt:lpstr>
      <vt:lpstr>La Sala de Audiencias</vt:lpstr>
      <vt:lpstr>Uniendo las dos Cámaras</vt:lpstr>
      <vt:lpstr>El Templo Subterráneo</vt:lpstr>
      <vt:lpstr>La escalera de caracol</vt:lpstr>
      <vt:lpstr>La bóveda del Templo Subterráneo se sostiene con nueve arcos</vt:lpstr>
      <vt:lpstr>PowerPoint Presentation</vt:lpstr>
      <vt:lpstr>PowerPoint Presentation</vt:lpstr>
      <vt:lpstr>PowerPoint Presentation</vt:lpstr>
      <vt:lpstr>PowerPoint Presentation</vt:lpstr>
      <vt:lpstr>PowerPoint Presentation</vt:lpstr>
      <vt:lpstr>En cada arco (al frente, en caracteres dorados) se lee un “Nombre Divino”</vt:lpstr>
      <vt:lpstr>PowerPoint Presentation</vt:lpstr>
      <vt:lpstr>PowerPoint Presentation</vt:lpstr>
      <vt:lpstr>Las nueve palabras correctas (según Pike)</vt:lpstr>
      <vt:lpstr>Estos nueve nombres son conocidos como “Los Nueve Arquitectos”</vt:lpstr>
      <vt:lpstr>Los “Nueve Arquitectos” del mito egipcio de la Creación</vt:lpstr>
      <vt:lpstr>PowerPoint Presentation</vt:lpstr>
      <vt:lpstr>El Altar</vt:lpstr>
      <vt:lpstr>La Tetractys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Oficiales, títulos y decoraciones</vt:lpstr>
      <vt:lpstr>La Asamblea se denomina Logia Real,  Capítulo Real o Colegio del Arco Real</vt:lpstr>
      <vt:lpstr>El Tres Veces Poderoso Maestro…</vt:lpstr>
      <vt:lpstr>El Primer Vigilante</vt:lpstr>
      <vt:lpstr>El Segundo Vigilante</vt:lpstr>
      <vt:lpstr>El Gran Tesorero</vt:lpstr>
      <vt:lpstr>Los símbolos de Johaben</vt:lpstr>
      <vt:lpstr>El Gran Secretario</vt:lpstr>
      <vt:lpstr>Los restantes oficiales son…</vt:lpstr>
      <vt:lpstr>El Mandil, el Cordón y la Joya</vt:lpstr>
      <vt:lpstr>PowerPoint Presentation</vt:lpstr>
      <vt:lpstr>El Mandil</vt:lpstr>
      <vt:lpstr>PowerPoint Presentation</vt:lpstr>
      <vt:lpstr>PowerPoint Presentation</vt:lpstr>
      <vt:lpstr>PowerPoint Presentation</vt:lpstr>
      <vt:lpstr>PowerPoint Presentation</vt:lpstr>
      <vt:lpstr>PowerPoint Presentation</vt:lpstr>
      <vt:lpstr>PowerPoint Presentation</vt:lpstr>
      <vt:lpstr>El Cordón</vt:lpstr>
      <vt:lpstr>Un juego de colores</vt:lpstr>
      <vt:lpstr>La Joya</vt:lpstr>
      <vt:lpstr>La Joya</vt:lpstr>
      <vt:lpstr>PowerPoint Presentation</vt:lpstr>
      <vt:lpstr>PowerPoint Presentation</vt:lpstr>
      <vt:lpstr>A veces se utiliza otra joya…</vt:lpstr>
      <vt:lpstr>PowerPoint Presentation</vt:lpstr>
      <vt:lpstr>PowerPoint Presentation</vt:lpstr>
      <vt:lpstr>PowerPoint Presentation</vt:lpstr>
      <vt:lpstr>PowerPoint Presentation</vt:lpstr>
      <vt:lpstr>Mandil, joya y cordón del Supremo Consejo de Estados Unidos, Jurisdicción Norte, siglo XIX</vt:lpstr>
      <vt:lpstr>PowerPoint Presentation</vt:lpstr>
      <vt:lpstr>Mandil, banda y joya del Arco Real, Rito de Memphis, época actual</vt:lpstr>
      <vt:lpstr>PowerPoint Presentation</vt:lpstr>
      <vt:lpstr>5. Simbología</vt:lpstr>
      <vt:lpstr>Entre los símbolos principales de este grado se encuentran…</vt:lpstr>
      <vt:lpstr>El escudo del Maestro del Arco Real</vt:lpstr>
      <vt:lpstr>PowerPoint Presentation</vt:lpstr>
      <vt:lpstr>PowerPoint Presentation</vt:lpstr>
      <vt:lpstr>PowerPoint Presentation</vt:lpstr>
      <vt:lpstr>La pala</vt:lpstr>
      <vt:lpstr>El pico</vt:lpstr>
      <vt:lpstr>La palanca</vt:lpstr>
      <vt:lpstr>La catenaria</vt:lpstr>
      <vt:lpstr>PowerPoint Presentation</vt:lpstr>
      <vt:lpstr>La catenaria en la obra de Gaudí</vt:lpstr>
      <vt:lpstr>El Arco</vt:lpstr>
      <vt:lpstr>El arco en la arquitectura</vt:lpstr>
      <vt:lpstr>El Arco Real</vt:lpstr>
      <vt:lpstr>Las cuatro piedras</vt:lpstr>
      <vt:lpstr>La piedra angular</vt:lpstr>
      <vt:lpstr>La piedra angular</vt:lpstr>
      <vt:lpstr>La piedra clave</vt:lpstr>
      <vt:lpstr>La piedra clave</vt:lpstr>
      <vt:lpstr>La piedra clave: un significado esotérico</vt:lpstr>
      <vt:lpstr>La piedra fundamental</vt:lpstr>
      <vt:lpstr>“Es la piedra que soporta los ángulos de la Tierra”</vt:lpstr>
      <vt:lpstr>PowerPoint Presentation</vt:lpstr>
      <vt:lpstr>El cubo de ágata</vt:lpstr>
      <vt:lpstr>La piedra de capitel</vt:lpstr>
      <vt:lpstr>PowerPoint Presentation</vt:lpstr>
      <vt:lpstr>El Arca Substituta</vt:lpstr>
      <vt:lpstr>El pergamino</vt:lpstr>
      <vt:lpstr>La escalera de caracol y el ADN</vt:lpstr>
      <vt:lpstr>La cuerda con nudos</vt:lpstr>
      <vt:lpstr>El tetragrama</vt:lpstr>
      <vt:lpstr>El número 525</vt:lpstr>
      <vt:lpstr>6. Signos, toques y palabras</vt:lpstr>
      <vt:lpstr>El Signo de Admiración</vt:lpstr>
      <vt:lpstr>PowerPoint Presentation</vt:lpstr>
      <vt:lpstr>El Signo de Adoración</vt:lpstr>
      <vt:lpstr>El Toque</vt:lpstr>
      <vt:lpstr>PowerPoint Presentation</vt:lpstr>
      <vt:lpstr>Hamelech Ghiblem</vt:lpstr>
      <vt:lpstr>Otros dicen: “Toub banai hamelech ghiblem”. Que se contesta: “Zabulón es un buen masón”.</vt:lpstr>
      <vt:lpstr>Gebal</vt:lpstr>
      <vt:lpstr>Según Pike, la frase correcta es “Toub banai h’Melekh Gebulim”, y significa “El Jefe de los hombres de Gebal, la Gloria de los Constructores”. </vt:lpstr>
      <vt:lpstr>Pero puede haber un significado más esotérico…</vt:lpstr>
      <vt:lpstr>Según esto, Hamelech Ghiblem o H’Malekah Guibulum es: “El Logos o Agente Creativo, la manifestación, o emanación, de Om”.</vt:lpstr>
      <vt:lpstr>PowerPoint Presentation</vt:lpstr>
      <vt:lpstr>PowerPoint Presentation</vt:lpstr>
      <vt:lpstr>¿Una referencia teúrgica?</vt:lpstr>
      <vt:lpstr>Según otros, Zabulón es: “habitación sagrada”. </vt:lpstr>
      <vt:lpstr>En el Rito York  se escribe Jahbulon…</vt:lpstr>
      <vt:lpstr>Jah-Bul-On</vt:lpstr>
      <vt:lpstr>En este grado hay  una multitud de palabras</vt:lpstr>
      <vt:lpstr>Pero, según Pike, IOLVI (o IVIOL) sólo es una forma de cubrir VITRIOL</vt:lpstr>
      <vt:lpstr>VITRIOL</vt:lpstr>
      <vt:lpstr>Las Palabras de los Nueve Arcos</vt:lpstr>
      <vt:lpstr>Las Palabras de los Nueve Arcos </vt:lpstr>
      <vt:lpstr>Las Palabras antiguas eran…</vt:lpstr>
      <vt:lpstr>Según el Manuscrito Francken (siglo XVIII, original en inglés, aquí en traducción al italiano)</vt:lpstr>
      <vt:lpstr>Notar que…</vt:lpstr>
      <vt:lpstr>Algunos, como Palabras de los Nueve Arcos, escriben los 9 primeros Sephiroth (el Candidato sería el 10°: Malkuth).Estas Palabras funcionan como Palabras de Pase.</vt:lpstr>
      <vt:lpstr>La propuesta de Pike</vt:lpstr>
      <vt:lpstr>La Palabra Sagrada</vt:lpstr>
      <vt:lpstr>Jehovah-Jahbulon</vt:lpstr>
      <vt:lpstr>La Batería</vt:lpstr>
      <vt:lpstr>La edad</vt:lpstr>
      <vt:lpstr>Examen de Reconocimiento</vt:lpstr>
      <vt:lpstr>7. Ritual</vt:lpstr>
      <vt:lpstr>Tiempo de trabajo: desde el amanecer hasta el anochecer</vt:lpstr>
      <vt:lpstr>Desde el amanecer hasta el ocaso</vt:lpstr>
      <vt:lpstr>En la Apertura se dice que: “Estamos en el centro del lugar más sagrado de la Tierra” </vt:lpstr>
      <vt:lpstr>Durante la Apertura</vt:lpstr>
      <vt:lpstr>Durante la Apertura…</vt:lpstr>
      <vt:lpstr>Durante la Apertura…</vt:lpstr>
      <vt:lpstr>Durante la Apertura…</vt:lpstr>
      <vt:lpstr>PowerPoint Presentation</vt:lpstr>
      <vt:lpstr>PowerPoint Presentation</vt:lpstr>
      <vt:lpstr>Durante la Apertura…</vt:lpstr>
      <vt:lpstr>Los dos pilares</vt:lpstr>
      <vt:lpstr>PowerPoint Presentation</vt:lpstr>
      <vt:lpstr>La Iniciación consta de 9 fases</vt:lpstr>
      <vt:lpstr>I. En la Iniciación…</vt:lpstr>
      <vt:lpstr>La Iniciación…</vt:lpstr>
      <vt:lpstr>PowerPoint Presentation</vt:lpstr>
      <vt:lpstr>PowerPoint Presentation</vt:lpstr>
      <vt:lpstr>II. Seguidamente, el Candidato debe exponer sus ideas personales sobre lo Divino</vt:lpstr>
      <vt:lpstr>III. Después de lo cual, se hace un elogio de la libertad de conciencia y de la libertad de cultos</vt:lpstr>
      <vt:lpstr>IV. El Ritual continúa…</vt:lpstr>
      <vt:lpstr>Se le pregunta: “¿Estás dispuesto a descender a las entrañas de la Tierra para buscar un tesoro?”</vt:lpstr>
      <vt:lpstr>PowerPoint Presentation</vt:lpstr>
      <vt:lpstr>PowerPoint Presentation</vt:lpstr>
      <vt:lpstr>V. Entonces…</vt:lpstr>
      <vt:lpstr>VI. Se le hace pasar bajo los nueve arcos, y se pronuncian los 9 nombres. </vt:lpstr>
      <vt:lpstr>VII. Regresa a la Sala de Audiencias, y se le pide que relate su experiencia.</vt:lpstr>
      <vt:lpstr>VIII. El Juramento</vt:lpstr>
      <vt:lpstr>IX. La Consagración</vt:lpstr>
      <vt:lpstr>PowerPoint Presentation</vt:lpstr>
      <vt:lpstr>PowerPoint Presentation</vt:lpstr>
      <vt:lpstr>PowerPoint Presentation</vt:lpstr>
      <vt:lpstr>PowerPoint Presentation</vt:lpstr>
      <vt:lpstr>8. Instrucción (I)</vt:lpstr>
      <vt:lpstr>Dos extremos</vt:lpstr>
      <vt:lpstr>A veces se asocia este grado con el signo de Aries</vt:lpstr>
      <vt:lpstr>P.: “¿Dónde estás?”  </vt:lpstr>
      <vt:lpstr>En el Arco Real se realizan los trabajos en un lugar apartado y secreto, simbolizando la concentración, la sístole.</vt:lpstr>
      <vt:lpstr>“Hallábame en las antiguas ruinas de Enoch, penetré los 9 arcos subterráneos que allí había y, al fin, encontré la Palabra que se había prometido a los Iniciados.”</vt:lpstr>
      <vt:lpstr>P.: “¿Quién eres?” </vt:lpstr>
      <vt:lpstr>“Los contratiempos y dificultades, por grandes que sean, no deben distraer a nuestros Hermanos del camino  de la Perfección”</vt:lpstr>
      <vt:lpstr>PowerPoint Presentation</vt:lpstr>
      <vt:lpstr>PowerPoint Presentation</vt:lpstr>
      <vt:lpstr>PowerPoint Presentation</vt:lpstr>
      <vt:lpstr>PowerPoint Presentation</vt:lpstr>
      <vt:lpstr>PowerPoint Presentation</vt:lpstr>
      <vt:lpstr>Los Misterios Nórdicos</vt:lpstr>
      <vt:lpstr>PowerPoint Presentation</vt:lpstr>
      <vt:lpstr>El Cubo de Metatrón</vt:lpstr>
      <vt:lpstr>El Cubo de Metatrón</vt:lpstr>
      <vt:lpstr>Los sólidos platónicos</vt:lpstr>
      <vt:lpstr>Los sólidos platónicos</vt:lpstr>
      <vt:lpstr>Los sólidos platónicos</vt:lpstr>
      <vt:lpstr>Los sólidos platónicos</vt:lpstr>
      <vt:lpstr>Los sólidos platónicos obtenidos a partir del Cubo de Metatrón</vt:lpstr>
      <vt:lpstr>El dodecaedro</vt:lpstr>
      <vt:lpstr>Las posibilidades matemáticas y estéticas del Cubo de Metatrón son ilimitadas</vt:lpstr>
      <vt:lpstr>Claramente, el Cubo de Enoch o Metatrón demuestra que la geometría es la clave del Universo. Sin embargo, la misma idea la podemos obtener en nosotros mismos…en nuestro ADN!</vt:lpstr>
      <vt:lpstr>El ADN</vt:lpstr>
      <vt:lpstr>La estructura primaria</vt:lpstr>
      <vt:lpstr>La estructura secundaria:  la doble hélice</vt:lpstr>
      <vt:lpstr>La estructura terciaria</vt:lpstr>
      <vt:lpstr>La estructura terciaria</vt:lpstr>
      <vt:lpstr>PowerPoint Presentation</vt:lpstr>
      <vt:lpstr>Y se cree que, en los espermatozoides humanos, el ADN presenta “estructura cristalina”</vt:lpstr>
      <vt:lpstr>“Las oscuras nubes que hasta ahora han velado los Misterios se han disipado, la Luz gloriosa ilumina el Oriente con su brillante efulgencia, y sus rayos penetran las tinieblas que otrora protegían los lugares ocultos”.</vt:lpstr>
      <vt:lpstr>9. Instrucción (II)</vt:lpstr>
      <vt:lpstr>PowerPoint Presentation</vt:lpstr>
      <vt:lpstr>El “trabajo místico”</vt:lpstr>
      <vt:lpstr>PowerPoint Presentation</vt:lpstr>
      <vt:lpstr>PowerPoint Presentation</vt:lpstr>
      <vt:lpstr>PowerPoint Presentation</vt:lpstr>
      <vt:lpstr>PowerPoint Presentation</vt:lpstr>
      <vt:lpstr>PowerPoint Presentation</vt:lpstr>
      <vt:lpstr>La Triple Tau</vt:lpstr>
      <vt:lpstr>PowerPoint Presentation</vt:lpstr>
      <vt:lpstr>PowerPoint Presentation</vt:lpstr>
      <vt:lpstr>El triángulo de Sierpinski</vt:lpstr>
      <vt:lpstr>PowerPoint Presentation</vt:lpstr>
      <vt:lpstr>Algunas variantes en la Leyenda</vt:lpstr>
      <vt:lpstr>Algunas variantes en la Leyenda</vt:lpstr>
      <vt:lpstr>Algunas variantes en la Leyenda</vt:lpstr>
      <vt:lpstr>Una variante poco conocida (I)</vt:lpstr>
      <vt:lpstr>Una variante poco conocida (II)</vt:lpstr>
      <vt:lpstr>PowerPoint Presentation</vt:lpstr>
      <vt:lpstr>Una variante poco conocida (III)</vt:lpstr>
      <vt:lpstr>PowerPoint Presentation</vt:lpstr>
      <vt:lpstr>Una variante poco conocida (IV)</vt:lpstr>
      <vt:lpstr>PowerPoint Presentation</vt:lpstr>
      <vt:lpstr>Una variante poco conocida (V)</vt:lpstr>
      <vt:lpstr>Una variante poco conocida (VI)</vt:lpstr>
      <vt:lpstr>Una variante poco conocida (VII)</vt:lpstr>
      <vt:lpstr>PowerPoint Presentation</vt:lpstr>
      <vt:lpstr>Una variante poco conocida (VIII)</vt:lpstr>
      <vt:lpstr>Una variante poco conocida (IX)</vt:lpstr>
      <vt:lpstr>Una variante poco conocida </vt:lpstr>
      <vt:lpstr>PowerPoint Presentation</vt:lpstr>
      <vt:lpstr>PowerPoint Presentation</vt:lpstr>
      <vt:lpstr>PowerPoint Presentation</vt:lpstr>
      <vt:lpstr>10. El Arco Real del Rito York</vt:lpstr>
      <vt:lpstr>Algunos datos históricos</vt:lpstr>
      <vt:lpstr>En sus orígenes, este grado se confería en las Logias Simbólicas que trabajaban en el Rito York. Sólo se concedía a Maestros Masones que hubiesen “pasado por la Silla”, es decir, que hubiesen sido Maestros de Logia. Hoy se confiere en los “Capítulos del Arco Real”, y la prescripción mencionada se ha eliminado.</vt:lpstr>
      <vt:lpstr>Los documentos iniciales del Arco Real indican que este grado debería estar gobernado por un consejo de 72 miembros (“Extracto de las leyes de la sociedad del Real Arco, 1787”).</vt:lpstr>
      <vt:lpstr>Los actuales Capítulos del Arco Real del Rito York confieren cuatro grados</vt:lpstr>
      <vt:lpstr>Maestro de Marca</vt:lpstr>
      <vt:lpstr>Maestro de Marca</vt:lpstr>
      <vt:lpstr>Maestro de Marca</vt:lpstr>
      <vt:lpstr>Maestro de Marca</vt:lpstr>
      <vt:lpstr>PowerPoint Presentation</vt:lpstr>
      <vt:lpstr>PowerPoint Presentation</vt:lpstr>
      <vt:lpstr>PowerPoint Presentation</vt:lpstr>
      <vt:lpstr>Maestro Pasado o Aprobado</vt:lpstr>
      <vt:lpstr>Maestro Pasado</vt:lpstr>
      <vt:lpstr>PowerPoint Presentation</vt:lpstr>
      <vt:lpstr>Muy Excelente Maestro</vt:lpstr>
      <vt:lpstr>Muy Excelente Maestro</vt:lpstr>
      <vt:lpstr>Muy Excelente Maestro</vt:lpstr>
      <vt:lpstr>El Arco Real </vt:lpstr>
      <vt:lpstr>El Templo del Arco Real</vt:lpstr>
      <vt:lpstr>Los Tres Principales</vt:lpstr>
      <vt:lpstr>La Gran Palabra o Palabra Omnífica: Jehová-Jahbulon</vt:lpstr>
      <vt:lpstr>Jah-Bul-On</vt:lpstr>
      <vt:lpstr>Jah-Bul-On</vt:lpstr>
      <vt:lpstr>El Mandil</vt:lpstr>
      <vt:lpstr>La joya</vt:lpstr>
      <vt:lpstr>La joya</vt:lpstr>
      <vt:lpstr>La triple tau</vt:lpstr>
      <vt:lpstr>PowerPoint Presentation</vt:lpstr>
      <vt:lpstr>PowerPoint Presentation</vt:lpstr>
      <vt:lpstr>PowerPoint Presentation</vt:lpstr>
      <vt:lpstr>Símbolos varios del Capítulo</vt:lpstr>
      <vt:lpstr>PowerPoint Presentation</vt:lpstr>
      <vt:lpstr>11. El Arco Real del Rito York - Misceláneas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 decoración del Capítulo, según la Logia “San Giovanni” N° 1246, de Milán, Italia</vt:lpstr>
      <vt:lpstr>PowerPoint Presentation</vt:lpstr>
      <vt:lpstr>PowerPoint Presentation</vt:lpstr>
      <vt:lpstr>PowerPoint Presentation</vt:lpstr>
      <vt:lpstr>PowerPoint Presentation</vt:lpstr>
      <vt:lpstr>PowerPoint Presentation</vt:lpstr>
      <vt:lpstr>PowerPoint Presentation</vt:lpstr>
      <vt:lpstr>Las banderas del Arco Real</vt:lpstr>
      <vt:lpstr>Las banderas del Arco Real</vt:lpstr>
      <vt:lpstr>Las banderas del Arco Real</vt:lpstr>
      <vt:lpstr>Las banderas del Arco Real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 símbolo interesante</vt:lpstr>
      <vt:lpstr>PowerPoint Presentation</vt:lpstr>
      <vt:lpstr>PowerPoint Presentation</vt:lpstr>
      <vt:lpstr>PowerPoint Presentation</vt:lpstr>
      <vt:lpstr>12. Algunas ideas e imágenes que faltaban</vt:lpstr>
      <vt:lpstr>Más variantes en la leyenda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Diplomas del Capítulo del Arco Real del Rito York</vt:lpstr>
      <vt:lpstr>En síntesis, el Arco Real es una idea, un concepto. A partir de esa idea fundamental surgen multitud de Ritos, Rituales, versiones, diferencias, etc. Todas son incompletas. La tarea del investigador es “reunir lo disperso” y recuperar la idea original inicial. ¿Acaso será esa idea la verdadera Palabra Perdida?</vt:lpstr>
      <vt:lpstr>PowerPoint Presentation</vt:lpstr>
      <vt:lpstr>Dr. Jorge Norberto Cornejo Buenos Aires - Argentina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dc:creator>
  <cp:lastModifiedBy>Emilio</cp:lastModifiedBy>
  <cp:revision>625</cp:revision>
  <cp:lastPrinted>1601-01-01T00:00:00Z</cp:lastPrinted>
  <dcterms:created xsi:type="dcterms:W3CDTF">1601-01-01T00:00:00Z</dcterms:created>
  <dcterms:modified xsi:type="dcterms:W3CDTF">2016-06-25T17:18:30Z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